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30243463" cy="42484675"/>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73DE1"/>
    <a:srgbClr val="3E30A2"/>
    <a:srgbClr val="1D691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50" d="100"/>
          <a:sy n="50" d="100"/>
        </p:scale>
        <p:origin x="-930" y="8256"/>
      </p:cViewPr>
      <p:guideLst>
        <p:guide orient="horz" pos="13381"/>
        <p:guide pos="95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799B222D-04C9-4B81-8F62-EF6E786120D8}"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12173" y="1694927"/>
            <a:ext cx="27218766" cy="7094532"/>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7" name="PlaceHolder 2"/>
          <p:cNvSpPr>
            <a:spLocks noGrp="1"/>
          </p:cNvSpPr>
          <p:nvPr>
            <p:ph/>
          </p:nvPr>
        </p:nvSpPr>
        <p:spPr>
          <a:xfrm>
            <a:off x="1512173" y="9941340"/>
            <a:ext cx="27218766" cy="1175335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8" name="PlaceHolder 3"/>
          <p:cNvSpPr>
            <a:spLocks noGrp="1"/>
          </p:cNvSpPr>
          <p:nvPr>
            <p:ph/>
          </p:nvPr>
        </p:nvSpPr>
        <p:spPr>
          <a:xfrm>
            <a:off x="1512173" y="22811631"/>
            <a:ext cx="27218766" cy="1175335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EBB2CF49-0111-404E-B5C8-D83A5A31A2CF}"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12173" y="1694927"/>
            <a:ext cx="27218766" cy="7094532"/>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0" name="PlaceHolder 2"/>
          <p:cNvSpPr>
            <a:spLocks noGrp="1"/>
          </p:cNvSpPr>
          <p:nvPr>
            <p:ph/>
          </p:nvPr>
        </p:nvSpPr>
        <p:spPr>
          <a:xfrm>
            <a:off x="1512173" y="9941340"/>
            <a:ext cx="13282469" cy="1175335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3"/>
          <p:cNvSpPr>
            <a:spLocks noGrp="1"/>
          </p:cNvSpPr>
          <p:nvPr>
            <p:ph/>
          </p:nvPr>
        </p:nvSpPr>
        <p:spPr>
          <a:xfrm>
            <a:off x="15458976" y="9941340"/>
            <a:ext cx="13282469" cy="1175335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2" name="PlaceHolder 4"/>
          <p:cNvSpPr>
            <a:spLocks noGrp="1"/>
          </p:cNvSpPr>
          <p:nvPr>
            <p:ph/>
          </p:nvPr>
        </p:nvSpPr>
        <p:spPr>
          <a:xfrm>
            <a:off x="1512173" y="22811631"/>
            <a:ext cx="13282469" cy="1175335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3" name="PlaceHolder 5"/>
          <p:cNvSpPr>
            <a:spLocks noGrp="1"/>
          </p:cNvSpPr>
          <p:nvPr>
            <p:ph/>
          </p:nvPr>
        </p:nvSpPr>
        <p:spPr>
          <a:xfrm>
            <a:off x="15458976" y="22811631"/>
            <a:ext cx="13282469" cy="1175335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938E1D0A-34AA-417C-B8EB-6A78936D1C91}"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512173" y="1694927"/>
            <a:ext cx="27218766" cy="7094532"/>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5" name="PlaceHolder 2"/>
          <p:cNvSpPr>
            <a:spLocks noGrp="1"/>
          </p:cNvSpPr>
          <p:nvPr>
            <p:ph/>
          </p:nvPr>
        </p:nvSpPr>
        <p:spPr>
          <a:xfrm>
            <a:off x="1512173" y="9941340"/>
            <a:ext cx="8764161" cy="1175335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3"/>
          <p:cNvSpPr>
            <a:spLocks noGrp="1"/>
          </p:cNvSpPr>
          <p:nvPr>
            <p:ph/>
          </p:nvPr>
        </p:nvSpPr>
        <p:spPr>
          <a:xfrm>
            <a:off x="10714787" y="9941340"/>
            <a:ext cx="8764161" cy="1175335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4"/>
          <p:cNvSpPr>
            <a:spLocks noGrp="1"/>
          </p:cNvSpPr>
          <p:nvPr>
            <p:ph/>
          </p:nvPr>
        </p:nvSpPr>
        <p:spPr>
          <a:xfrm>
            <a:off x="19917751" y="9941340"/>
            <a:ext cx="8764161" cy="1175335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5"/>
          <p:cNvSpPr>
            <a:spLocks noGrp="1"/>
          </p:cNvSpPr>
          <p:nvPr>
            <p:ph/>
          </p:nvPr>
        </p:nvSpPr>
        <p:spPr>
          <a:xfrm>
            <a:off x="1512173" y="22811631"/>
            <a:ext cx="8764161" cy="1175335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9" name="PlaceHolder 6"/>
          <p:cNvSpPr>
            <a:spLocks noGrp="1"/>
          </p:cNvSpPr>
          <p:nvPr>
            <p:ph/>
          </p:nvPr>
        </p:nvSpPr>
        <p:spPr>
          <a:xfrm>
            <a:off x="10714787" y="22811631"/>
            <a:ext cx="8764161" cy="1175335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0" name="PlaceHolder 7"/>
          <p:cNvSpPr>
            <a:spLocks noGrp="1"/>
          </p:cNvSpPr>
          <p:nvPr>
            <p:ph/>
          </p:nvPr>
        </p:nvSpPr>
        <p:spPr>
          <a:xfrm>
            <a:off x="19917751" y="22811631"/>
            <a:ext cx="8764161" cy="1175335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4D332894-54A9-4A75-B77E-FC7DAA48A6A0}"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512173" y="1694927"/>
            <a:ext cx="27218766" cy="7094532"/>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 name="PlaceHolder 2"/>
          <p:cNvSpPr>
            <a:spLocks noGrp="1"/>
          </p:cNvSpPr>
          <p:nvPr>
            <p:ph type="subTitle"/>
          </p:nvPr>
        </p:nvSpPr>
        <p:spPr>
          <a:xfrm>
            <a:off x="1512173" y="9941340"/>
            <a:ext cx="27218766" cy="246407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EA3E30D4-B0EE-4816-9DDA-DB5FF28DAB74}" type="slidenum">
              <a:t>‹#›</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12173" y="1694927"/>
            <a:ext cx="27218766" cy="7094532"/>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 name="PlaceHolder 2"/>
          <p:cNvSpPr>
            <a:spLocks noGrp="1"/>
          </p:cNvSpPr>
          <p:nvPr>
            <p:ph/>
          </p:nvPr>
        </p:nvSpPr>
        <p:spPr>
          <a:xfrm>
            <a:off x="1512173" y="9941340"/>
            <a:ext cx="27218766" cy="246407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6A4E23B8-8831-4BB7-A837-E95E59A17A08}"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12173" y="1694927"/>
            <a:ext cx="27218766" cy="7094532"/>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0" name="PlaceHolder 2"/>
          <p:cNvSpPr>
            <a:spLocks noGrp="1"/>
          </p:cNvSpPr>
          <p:nvPr>
            <p:ph/>
          </p:nvPr>
        </p:nvSpPr>
        <p:spPr>
          <a:xfrm>
            <a:off x="1512173" y="9941340"/>
            <a:ext cx="13282469" cy="246407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 name="PlaceHolder 3"/>
          <p:cNvSpPr>
            <a:spLocks noGrp="1"/>
          </p:cNvSpPr>
          <p:nvPr>
            <p:ph/>
          </p:nvPr>
        </p:nvSpPr>
        <p:spPr>
          <a:xfrm>
            <a:off x="15458976" y="9941340"/>
            <a:ext cx="13282469" cy="246407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445D8CD5-AF05-4118-ABA4-0B6E74F037B7}"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512173" y="1694927"/>
            <a:ext cx="27218766" cy="7094532"/>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599766B7-36AD-47C0-8B9E-EF2D62EBC65C}"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512173" y="1694927"/>
            <a:ext cx="27218766" cy="32887524"/>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BDC231F6-211E-4331-AC3C-056874E95D07}"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512173" y="1694927"/>
            <a:ext cx="27218766" cy="7094532"/>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5" name="PlaceHolder 2"/>
          <p:cNvSpPr>
            <a:spLocks noGrp="1"/>
          </p:cNvSpPr>
          <p:nvPr>
            <p:ph/>
          </p:nvPr>
        </p:nvSpPr>
        <p:spPr>
          <a:xfrm>
            <a:off x="1512173" y="9941340"/>
            <a:ext cx="13282469" cy="1175335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 name="PlaceHolder 3"/>
          <p:cNvSpPr>
            <a:spLocks noGrp="1"/>
          </p:cNvSpPr>
          <p:nvPr>
            <p:ph/>
          </p:nvPr>
        </p:nvSpPr>
        <p:spPr>
          <a:xfrm>
            <a:off x="15458976" y="9941340"/>
            <a:ext cx="13282469" cy="246407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 name="PlaceHolder 4"/>
          <p:cNvSpPr>
            <a:spLocks noGrp="1"/>
          </p:cNvSpPr>
          <p:nvPr>
            <p:ph/>
          </p:nvPr>
        </p:nvSpPr>
        <p:spPr>
          <a:xfrm>
            <a:off x="1512173" y="22811631"/>
            <a:ext cx="13282469" cy="1175335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5D02AF11-5573-4B87-98A6-59CEE05B958D}"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12173" y="1694927"/>
            <a:ext cx="27218766" cy="7094532"/>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9" name="PlaceHolder 2"/>
          <p:cNvSpPr>
            <a:spLocks noGrp="1"/>
          </p:cNvSpPr>
          <p:nvPr>
            <p:ph/>
          </p:nvPr>
        </p:nvSpPr>
        <p:spPr>
          <a:xfrm>
            <a:off x="1512173" y="9941340"/>
            <a:ext cx="13282469" cy="246407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0" name="PlaceHolder 3"/>
          <p:cNvSpPr>
            <a:spLocks noGrp="1"/>
          </p:cNvSpPr>
          <p:nvPr>
            <p:ph/>
          </p:nvPr>
        </p:nvSpPr>
        <p:spPr>
          <a:xfrm>
            <a:off x="15458976" y="9941340"/>
            <a:ext cx="13282469" cy="1175335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1" name="PlaceHolder 4"/>
          <p:cNvSpPr>
            <a:spLocks noGrp="1"/>
          </p:cNvSpPr>
          <p:nvPr>
            <p:ph/>
          </p:nvPr>
        </p:nvSpPr>
        <p:spPr>
          <a:xfrm>
            <a:off x="15458976" y="22811631"/>
            <a:ext cx="13282469" cy="1175335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97DAC495-B603-41EA-B382-EEF8A11B741F}"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12173" y="1694927"/>
            <a:ext cx="27218766" cy="7094532"/>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3" name="PlaceHolder 2"/>
          <p:cNvSpPr>
            <a:spLocks noGrp="1"/>
          </p:cNvSpPr>
          <p:nvPr>
            <p:ph/>
          </p:nvPr>
        </p:nvSpPr>
        <p:spPr>
          <a:xfrm>
            <a:off x="1512173" y="9941340"/>
            <a:ext cx="13282469" cy="1175335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4" name="PlaceHolder 3"/>
          <p:cNvSpPr>
            <a:spLocks noGrp="1"/>
          </p:cNvSpPr>
          <p:nvPr>
            <p:ph/>
          </p:nvPr>
        </p:nvSpPr>
        <p:spPr>
          <a:xfrm>
            <a:off x="15458976" y="9941340"/>
            <a:ext cx="13282469" cy="1175335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5" name="PlaceHolder 4"/>
          <p:cNvSpPr>
            <a:spLocks noGrp="1"/>
          </p:cNvSpPr>
          <p:nvPr>
            <p:ph/>
          </p:nvPr>
        </p:nvSpPr>
        <p:spPr>
          <a:xfrm>
            <a:off x="1512173" y="22811631"/>
            <a:ext cx="27218766" cy="1175335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4D06D549-D566-4989-9F54-FB3867E9CD0C}"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ftr" idx="1"/>
          </p:nvPr>
        </p:nvSpPr>
        <p:spPr>
          <a:xfrm>
            <a:off x="10018235" y="39376938"/>
            <a:ext cx="10204892" cy="2259159"/>
          </a:xfrm>
          <a:prstGeom prst="rect">
            <a:avLst/>
          </a:prstGeom>
          <a:noFill/>
          <a:ln w="0">
            <a:noFill/>
          </a:ln>
        </p:spPr>
        <p:txBody>
          <a:bodyPr lIns="90000" tIns="45000" rIns="90000" bIns="45000" anchor="ctr">
            <a:noAutofit/>
          </a:bodyPr>
          <a:lstStyle>
            <a:lvl1pPr algn="ctr">
              <a:lnSpc>
                <a:spcPct val="100000"/>
              </a:lnSpc>
              <a:buNone/>
              <a:defRPr lang="en-US" sz="1400" b="0" strike="noStrike" spc="-1">
                <a:latin typeface="Times New Roman"/>
              </a:defRPr>
            </a:lvl1pPr>
          </a:lstStyle>
          <a:p>
            <a:pPr algn="ctr">
              <a:lnSpc>
                <a:spcPct val="100000"/>
              </a:lnSpc>
              <a:buNone/>
            </a:pPr>
            <a:r>
              <a:rPr lang="en-US" sz="1400" b="0" strike="noStrike" spc="-1">
                <a:latin typeface="Times New Roman"/>
              </a:rPr>
              <a:t>&lt;footer&gt;</a:t>
            </a:r>
          </a:p>
        </p:txBody>
      </p:sp>
      <p:sp>
        <p:nvSpPr>
          <p:cNvPr id="6" name="PlaceHolder 2"/>
          <p:cNvSpPr>
            <a:spLocks noGrp="1"/>
          </p:cNvSpPr>
          <p:nvPr>
            <p:ph type="sldNum" idx="2"/>
          </p:nvPr>
        </p:nvSpPr>
        <p:spPr>
          <a:xfrm>
            <a:off x="21359533" y="39376938"/>
            <a:ext cx="6802328" cy="2259159"/>
          </a:xfrm>
          <a:prstGeom prst="rect">
            <a:avLst/>
          </a:prstGeom>
          <a:noFill/>
          <a:ln w="0">
            <a:noFill/>
          </a:ln>
        </p:spPr>
        <p:txBody>
          <a:bodyPr lIns="90000" tIns="45000" rIns="90000" bIns="45000" anchor="ctr">
            <a:noAutofit/>
          </a:bodyPr>
          <a:lstStyle>
            <a:lvl1pPr algn="r">
              <a:lnSpc>
                <a:spcPct val="100000"/>
              </a:lnSpc>
              <a:buNone/>
              <a:defRPr lang="en-US" sz="4080" b="0" strike="noStrike" spc="-1">
                <a:solidFill>
                  <a:srgbClr val="8B8B8B"/>
                </a:solidFill>
                <a:latin typeface="Calibri"/>
              </a:defRPr>
            </a:lvl1pPr>
          </a:lstStyle>
          <a:p>
            <a:pPr algn="r">
              <a:lnSpc>
                <a:spcPct val="100000"/>
              </a:lnSpc>
              <a:buNone/>
            </a:pPr>
            <a:fld id="{82075713-E5F3-461D-BD49-32E8C075EF2D}" type="slidenum">
              <a:rPr lang="en-US" sz="4080" b="0" strike="noStrike" spc="-1">
                <a:solidFill>
                  <a:srgbClr val="8B8B8B"/>
                </a:solidFill>
                <a:latin typeface="Calibri"/>
              </a:rPr>
              <a:t>‹#›</a:t>
            </a:fld>
            <a:endParaRPr lang="en-US" sz="4080" b="0" strike="noStrike" spc="-1">
              <a:latin typeface="Times New Roman"/>
            </a:endParaRPr>
          </a:p>
        </p:txBody>
      </p:sp>
      <p:sp>
        <p:nvSpPr>
          <p:cNvPr id="2" name="PlaceHolder 3"/>
          <p:cNvSpPr>
            <a:spLocks noGrp="1"/>
          </p:cNvSpPr>
          <p:nvPr>
            <p:ph type="dt" idx="3"/>
          </p:nvPr>
        </p:nvSpPr>
        <p:spPr>
          <a:xfrm>
            <a:off x="2079150" y="39376938"/>
            <a:ext cx="6802328" cy="2259159"/>
          </a:xfrm>
          <a:prstGeom prst="rect">
            <a:avLst/>
          </a:prstGeom>
          <a:noFill/>
          <a:ln w="0">
            <a:noFill/>
          </a:ln>
        </p:spPr>
        <p:txBody>
          <a:bodyPr lIns="90000" tIns="45000" rIns="90000" bIns="45000" anchor="ctr">
            <a:noAutofit/>
          </a:bodyPr>
          <a:lstStyle>
            <a:lvl1pPr>
              <a:defRPr lang="en-US" sz="1400" b="0" strike="noStrike" spc="-1">
                <a:latin typeface="Times New Roman"/>
              </a:defRPr>
            </a:lvl1pPr>
          </a:lstStyle>
          <a:p>
            <a:r>
              <a:rPr lang="en-US" sz="1400" b="0" strike="noStrike" spc="-1">
                <a:latin typeface="Times New Roman"/>
              </a:rPr>
              <a:t>&lt;date/time&gt;</a:t>
            </a:r>
          </a:p>
        </p:txBody>
      </p:sp>
      <p:sp>
        <p:nvSpPr>
          <p:cNvPr id="3" name="PlaceHolder 4"/>
          <p:cNvSpPr>
            <a:spLocks noGrp="1"/>
          </p:cNvSpPr>
          <p:nvPr>
            <p:ph type="title"/>
          </p:nvPr>
        </p:nvSpPr>
        <p:spPr>
          <a:xfrm>
            <a:off x="1512173" y="1694927"/>
            <a:ext cx="27218766" cy="7094532"/>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4" name="PlaceHolder 5"/>
          <p:cNvSpPr>
            <a:spLocks noGrp="1"/>
          </p:cNvSpPr>
          <p:nvPr>
            <p:ph type="body"/>
          </p:nvPr>
        </p:nvSpPr>
        <p:spPr>
          <a:xfrm>
            <a:off x="1512173" y="9941340"/>
            <a:ext cx="27218766" cy="246407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18" Type="http://schemas.openxmlformats.org/officeDocument/2006/relationships/image" Target="../media/image13.png"/><Relationship Id="rId26" Type="http://schemas.openxmlformats.org/officeDocument/2006/relationships/image" Target="../media/image21.png"/><Relationship Id="rId3" Type="http://schemas.openxmlformats.org/officeDocument/2006/relationships/hyperlink" Target="https://doi.org/10.1007/s00382-016-3458-z" TargetMode="External"/><Relationship Id="rId21" Type="http://schemas.openxmlformats.org/officeDocument/2006/relationships/image" Target="../media/image16.png"/><Relationship Id="rId7" Type="http://schemas.openxmlformats.org/officeDocument/2006/relationships/image" Target="../media/image2.png"/><Relationship Id="rId12" Type="http://schemas.openxmlformats.org/officeDocument/2006/relationships/image" Target="../media/image7.png"/><Relationship Id="rId17" Type="http://schemas.openxmlformats.org/officeDocument/2006/relationships/image" Target="../media/image12.png"/><Relationship Id="rId25" Type="http://schemas.openxmlformats.org/officeDocument/2006/relationships/image" Target="../media/image20.png"/><Relationship Id="rId2" Type="http://schemas.openxmlformats.org/officeDocument/2006/relationships/hyperlink" Target="https://doi.org/10.1007/s12040-020-01409-w" TargetMode="External"/><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24" Type="http://schemas.openxmlformats.org/officeDocument/2006/relationships/image" Target="../media/image19.png"/><Relationship Id="rId5" Type="http://schemas.openxmlformats.org/officeDocument/2006/relationships/hyperlink" Target="mailto:priya@tropmet.res.in" TargetMode="External"/><Relationship Id="rId15" Type="http://schemas.openxmlformats.org/officeDocument/2006/relationships/image" Target="../media/image10.png"/><Relationship Id="rId23" Type="http://schemas.openxmlformats.org/officeDocument/2006/relationships/image" Target="../media/image18.png"/><Relationship Id="rId28" Type="http://schemas.openxmlformats.org/officeDocument/2006/relationships/image" Target="../media/image23.png"/><Relationship Id="rId10" Type="http://schemas.openxmlformats.org/officeDocument/2006/relationships/image" Target="../media/image5.png"/><Relationship Id="rId19" Type="http://schemas.openxmlformats.org/officeDocument/2006/relationships/image" Target="../media/image14.png"/><Relationship Id="rId4" Type="http://schemas.openxmlformats.org/officeDocument/2006/relationships/hyperlink" Target="https://doi.org/10.1175/JCLI-D-14-00595.1" TargetMode="External"/><Relationship Id="rId9" Type="http://schemas.openxmlformats.org/officeDocument/2006/relationships/image" Target="../media/image4.png"/><Relationship Id="rId14" Type="http://schemas.openxmlformats.org/officeDocument/2006/relationships/image" Target="../media/image9.png"/><Relationship Id="rId22" Type="http://schemas.openxmlformats.org/officeDocument/2006/relationships/image" Target="../media/image17.png"/><Relationship Id="rId27"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 Placeholder 26"/>
          <p:cNvSpPr/>
          <p:nvPr/>
        </p:nvSpPr>
        <p:spPr>
          <a:xfrm>
            <a:off x="1152178" y="37444137"/>
            <a:ext cx="24554729" cy="2952328"/>
          </a:xfrm>
          <a:prstGeom prst="rect">
            <a:avLst/>
          </a:prstGeom>
          <a:noFill/>
          <a:ln w="0">
            <a:solidFill>
              <a:srgbClr val="0070C0"/>
            </a:solidFill>
          </a:ln>
        </p:spPr>
        <p:style>
          <a:lnRef idx="0">
            <a:scrgbClr r="0" g="0" b="0"/>
          </a:lnRef>
          <a:fillRef idx="0">
            <a:scrgbClr r="0" g="0" b="0"/>
          </a:fillRef>
          <a:effectRef idx="0">
            <a:scrgbClr r="0" g="0" b="0"/>
          </a:effectRef>
          <a:fontRef idx="minor"/>
        </p:style>
        <p:txBody>
          <a:bodyPr lIns="105480" tIns="52920" rIns="105480" bIns="52920" anchor="t">
            <a:noAutofit/>
          </a:bodyPr>
          <a:lstStyle/>
          <a:p>
            <a:pPr marL="597960" indent="-597960" algn="just">
              <a:lnSpc>
                <a:spcPct val="100000"/>
              </a:lnSpc>
              <a:spcBef>
                <a:spcPts val="632"/>
              </a:spcBef>
              <a:buNone/>
              <a:tabLst>
                <a:tab pos="0" algn="l"/>
              </a:tabLst>
            </a:pPr>
            <a:r>
              <a:rPr lang="en-US" sz="2400" b="1" strike="noStrike" spc="-1" dirty="0" smtClean="0">
                <a:solidFill>
                  <a:srgbClr val="000000"/>
                </a:solidFill>
                <a:latin typeface="Times New Roman" pitchFamily="18" charset="0"/>
                <a:ea typeface="DejaVu Sans"/>
                <a:cs typeface="Times New Roman" pitchFamily="18" charset="0"/>
              </a:rPr>
              <a:t>References </a:t>
            </a:r>
            <a:endParaRPr lang="en-US" sz="2400" b="0" strike="noStrike" spc="-1" dirty="0">
              <a:latin typeface="Times New Roman" pitchFamily="18" charset="0"/>
              <a:cs typeface="Times New Roman" pitchFamily="18" charset="0"/>
            </a:endParaRPr>
          </a:p>
          <a:p>
            <a:pPr marL="597960" indent="-597960" algn="just">
              <a:lnSpc>
                <a:spcPct val="100000"/>
              </a:lnSpc>
              <a:spcBef>
                <a:spcPts val="505"/>
              </a:spcBef>
              <a:spcAft>
                <a:spcPts val="431"/>
              </a:spcAft>
              <a:buNone/>
              <a:tabLst>
                <a:tab pos="0" algn="l"/>
              </a:tabLst>
            </a:pPr>
            <a:r>
              <a:rPr lang="en-IN" sz="2400" b="0" strike="noStrike" spc="-1" dirty="0" err="1">
                <a:solidFill>
                  <a:srgbClr val="000000"/>
                </a:solidFill>
                <a:latin typeface="Times New Roman" pitchFamily="18" charset="0"/>
                <a:ea typeface="DejaVu Sans"/>
                <a:cs typeface="Times New Roman" pitchFamily="18" charset="0"/>
              </a:rPr>
              <a:t>Priya</a:t>
            </a:r>
            <a:r>
              <a:rPr lang="en-IN" sz="2400" b="0" strike="noStrike" spc="-1" dirty="0">
                <a:solidFill>
                  <a:srgbClr val="000000"/>
                </a:solidFill>
                <a:latin typeface="Times New Roman" pitchFamily="18" charset="0"/>
                <a:ea typeface="DejaVu Sans"/>
                <a:cs typeface="Times New Roman" pitchFamily="18" charset="0"/>
              </a:rPr>
              <a:t>, P., Krishnan, R. &amp; </a:t>
            </a:r>
            <a:r>
              <a:rPr lang="en-IN" sz="2400" b="0" strike="noStrike" spc="-1" dirty="0" err="1">
                <a:solidFill>
                  <a:srgbClr val="000000"/>
                </a:solidFill>
                <a:latin typeface="Times New Roman" pitchFamily="18" charset="0"/>
                <a:ea typeface="DejaVu Sans"/>
                <a:cs typeface="Times New Roman" pitchFamily="18" charset="0"/>
              </a:rPr>
              <a:t>Mujumdar</a:t>
            </a:r>
            <a:r>
              <a:rPr lang="en-IN" sz="2400" b="0" strike="noStrike" spc="-1" dirty="0">
                <a:solidFill>
                  <a:srgbClr val="000000"/>
                </a:solidFill>
                <a:latin typeface="Times New Roman" pitchFamily="18" charset="0"/>
                <a:ea typeface="DejaVu Sans"/>
                <a:cs typeface="Times New Roman" pitchFamily="18" charset="0"/>
              </a:rPr>
              <a:t>, M. (2020). Uncertainties in river discharge simulations of the upper Indus basin in the Western Himalayas. J Earth </a:t>
            </a:r>
            <a:r>
              <a:rPr lang="en-IN" sz="2400" b="0" strike="noStrike" spc="-1" dirty="0" err="1">
                <a:solidFill>
                  <a:srgbClr val="000000"/>
                </a:solidFill>
                <a:latin typeface="Times New Roman" pitchFamily="18" charset="0"/>
                <a:ea typeface="DejaVu Sans"/>
                <a:cs typeface="Times New Roman" pitchFamily="18" charset="0"/>
              </a:rPr>
              <a:t>Syst</a:t>
            </a:r>
            <a:r>
              <a:rPr lang="en-IN" sz="2400" b="0" strike="noStrike" spc="-1" dirty="0">
                <a:solidFill>
                  <a:srgbClr val="000000"/>
                </a:solidFill>
                <a:latin typeface="Times New Roman" pitchFamily="18" charset="0"/>
                <a:ea typeface="DejaVu Sans"/>
                <a:cs typeface="Times New Roman" pitchFamily="18" charset="0"/>
              </a:rPr>
              <a:t> </a:t>
            </a:r>
            <a:r>
              <a:rPr lang="en-IN" sz="2400" b="0" strike="noStrike" spc="-1" dirty="0" err="1">
                <a:solidFill>
                  <a:srgbClr val="000000"/>
                </a:solidFill>
                <a:latin typeface="Times New Roman" pitchFamily="18" charset="0"/>
                <a:ea typeface="DejaVu Sans"/>
                <a:cs typeface="Times New Roman" pitchFamily="18" charset="0"/>
              </a:rPr>
              <a:t>Sci</a:t>
            </a:r>
            <a:r>
              <a:rPr lang="en-IN" sz="2400" b="0" strike="noStrike" spc="-1" dirty="0">
                <a:solidFill>
                  <a:srgbClr val="000000"/>
                </a:solidFill>
                <a:latin typeface="Times New Roman" pitchFamily="18" charset="0"/>
                <a:ea typeface="DejaVu Sans"/>
                <a:cs typeface="Times New Roman" pitchFamily="18" charset="0"/>
              </a:rPr>
              <a:t> 129, 150.. </a:t>
            </a:r>
            <a:r>
              <a:rPr lang="en-IN" sz="2400" b="0" u="sng" strike="noStrike" spc="-1" dirty="0">
                <a:solidFill>
                  <a:srgbClr val="0563C1"/>
                </a:solidFill>
                <a:uFillTx/>
                <a:latin typeface="Times New Roman" pitchFamily="18" charset="0"/>
                <a:ea typeface="DejaVu Sans"/>
                <a:cs typeface="Times New Roman" pitchFamily="18" charset="0"/>
                <a:hlinkClick r:id="rId2"/>
              </a:rPr>
              <a:t>https://doi.org/10.1007/s12040-020-01409-w</a:t>
            </a:r>
            <a:endParaRPr lang="en-US" sz="2400" b="0" strike="noStrike" spc="-1" dirty="0">
              <a:latin typeface="Times New Roman" pitchFamily="18" charset="0"/>
              <a:cs typeface="Times New Roman" pitchFamily="18" charset="0"/>
            </a:endParaRPr>
          </a:p>
          <a:p>
            <a:pPr marL="597960" indent="-597960" algn="just">
              <a:lnSpc>
                <a:spcPct val="100000"/>
              </a:lnSpc>
              <a:spcBef>
                <a:spcPts val="505"/>
              </a:spcBef>
              <a:spcAft>
                <a:spcPts val="431"/>
              </a:spcAft>
              <a:buNone/>
              <a:tabLst>
                <a:tab pos="0" algn="l"/>
              </a:tabLst>
            </a:pPr>
            <a:r>
              <a:rPr lang="en-IN" sz="2400" b="0" strike="noStrike" spc="-1" dirty="0" err="1" smtClean="0">
                <a:solidFill>
                  <a:srgbClr val="000000"/>
                </a:solidFill>
                <a:latin typeface="Times New Roman" pitchFamily="18" charset="0"/>
                <a:ea typeface="DejaVu Sans"/>
                <a:cs typeface="Times New Roman" pitchFamily="18" charset="0"/>
              </a:rPr>
              <a:t>Priya</a:t>
            </a:r>
            <a:r>
              <a:rPr lang="en-IN" sz="2400" b="0" strike="noStrike" spc="-1" dirty="0">
                <a:solidFill>
                  <a:srgbClr val="000000"/>
                </a:solidFill>
                <a:latin typeface="Times New Roman" pitchFamily="18" charset="0"/>
                <a:ea typeface="DejaVu Sans"/>
                <a:cs typeface="Times New Roman" pitchFamily="18" charset="0"/>
              </a:rPr>
              <a:t>, P., Krishnan, R., </a:t>
            </a:r>
            <a:r>
              <a:rPr lang="en-IN" sz="2400" b="0" strike="noStrike" spc="-1" dirty="0" err="1">
                <a:solidFill>
                  <a:srgbClr val="000000"/>
                </a:solidFill>
                <a:latin typeface="Times New Roman" pitchFamily="18" charset="0"/>
                <a:ea typeface="DejaVu Sans"/>
                <a:cs typeface="Times New Roman" pitchFamily="18" charset="0"/>
              </a:rPr>
              <a:t>Mujumdar</a:t>
            </a:r>
            <a:r>
              <a:rPr lang="en-IN" sz="2400" b="0" strike="noStrike" spc="-1" dirty="0">
                <a:solidFill>
                  <a:srgbClr val="000000"/>
                </a:solidFill>
                <a:latin typeface="Times New Roman" pitchFamily="18" charset="0"/>
                <a:ea typeface="DejaVu Sans"/>
                <a:cs typeface="Times New Roman" pitchFamily="18" charset="0"/>
              </a:rPr>
              <a:t>, M. &amp; </a:t>
            </a:r>
            <a:r>
              <a:rPr lang="en-IN" sz="2400" b="0" strike="noStrike" spc="-1" dirty="0" err="1">
                <a:solidFill>
                  <a:srgbClr val="000000"/>
                </a:solidFill>
                <a:latin typeface="Times New Roman" pitchFamily="18" charset="0"/>
                <a:ea typeface="DejaVu Sans"/>
                <a:cs typeface="Times New Roman" pitchFamily="18" charset="0"/>
              </a:rPr>
              <a:t>Houze</a:t>
            </a:r>
            <a:r>
              <a:rPr lang="en-IN" sz="2400" b="0" strike="noStrike" spc="-1" dirty="0">
                <a:solidFill>
                  <a:srgbClr val="000000"/>
                </a:solidFill>
                <a:latin typeface="Times New Roman" pitchFamily="18" charset="0"/>
                <a:ea typeface="DejaVu Sans"/>
                <a:cs typeface="Times New Roman" pitchFamily="18" charset="0"/>
              </a:rPr>
              <a:t>, R. (2017). Changing monsoon and </a:t>
            </a:r>
            <a:r>
              <a:rPr lang="en-IN" sz="2400" b="0" strike="noStrike" spc="-1" dirty="0" err="1">
                <a:solidFill>
                  <a:srgbClr val="000000"/>
                </a:solidFill>
                <a:latin typeface="Times New Roman" pitchFamily="18" charset="0"/>
                <a:ea typeface="DejaVu Sans"/>
                <a:cs typeface="Times New Roman" pitchFamily="18" charset="0"/>
              </a:rPr>
              <a:t>midlatitude</a:t>
            </a:r>
            <a:r>
              <a:rPr lang="en-IN" sz="2400" b="0" strike="noStrike" spc="-1" dirty="0">
                <a:solidFill>
                  <a:srgbClr val="000000"/>
                </a:solidFill>
                <a:latin typeface="Times New Roman" pitchFamily="18" charset="0"/>
                <a:ea typeface="DejaVu Sans"/>
                <a:cs typeface="Times New Roman" pitchFamily="18" charset="0"/>
              </a:rPr>
              <a:t> circulation interactions over the Western Himalayas and possible links to occurrences of extreme precipitation. </a:t>
            </a:r>
            <a:r>
              <a:rPr lang="en-IN" sz="2400" b="0" strike="noStrike" spc="-1" dirty="0" err="1">
                <a:solidFill>
                  <a:srgbClr val="000000"/>
                </a:solidFill>
                <a:latin typeface="Times New Roman" pitchFamily="18" charset="0"/>
                <a:ea typeface="DejaVu Sans"/>
                <a:cs typeface="Times New Roman" pitchFamily="18" charset="0"/>
              </a:rPr>
              <a:t>Clim</a:t>
            </a:r>
            <a:r>
              <a:rPr lang="en-IN" sz="2400" b="0" strike="noStrike" spc="-1" dirty="0">
                <a:solidFill>
                  <a:srgbClr val="000000"/>
                </a:solidFill>
                <a:latin typeface="Times New Roman" pitchFamily="18" charset="0"/>
                <a:ea typeface="DejaVu Sans"/>
                <a:cs typeface="Times New Roman" pitchFamily="18" charset="0"/>
              </a:rPr>
              <a:t> </a:t>
            </a:r>
            <a:r>
              <a:rPr lang="en-IN" sz="2400" b="0" strike="noStrike" spc="-1" dirty="0" err="1">
                <a:solidFill>
                  <a:srgbClr val="000000"/>
                </a:solidFill>
                <a:latin typeface="Times New Roman" pitchFamily="18" charset="0"/>
                <a:ea typeface="DejaVu Sans"/>
                <a:cs typeface="Times New Roman" pitchFamily="18" charset="0"/>
              </a:rPr>
              <a:t>Dyn</a:t>
            </a:r>
            <a:r>
              <a:rPr lang="en-IN" sz="2400" b="0" strike="noStrike" spc="-1" dirty="0">
                <a:solidFill>
                  <a:srgbClr val="000000"/>
                </a:solidFill>
                <a:latin typeface="Times New Roman" pitchFamily="18" charset="0"/>
                <a:ea typeface="DejaVu Sans"/>
                <a:cs typeface="Times New Roman" pitchFamily="18" charset="0"/>
              </a:rPr>
              <a:t> 49, 2351–2364. </a:t>
            </a:r>
            <a:r>
              <a:rPr lang="en-IN" sz="2400" b="0" u="sng" strike="noStrike" spc="-1" dirty="0">
                <a:solidFill>
                  <a:srgbClr val="0563C1"/>
                </a:solidFill>
                <a:uFillTx/>
                <a:latin typeface="Times New Roman" pitchFamily="18" charset="0"/>
                <a:ea typeface="DejaVu Sans"/>
                <a:cs typeface="Times New Roman" pitchFamily="18" charset="0"/>
                <a:hlinkClick r:id="rId3"/>
              </a:rPr>
              <a:t>https://</a:t>
            </a:r>
            <a:r>
              <a:rPr lang="en-IN" sz="2400" b="0" u="sng" strike="noStrike" spc="-1" dirty="0" smtClean="0">
                <a:solidFill>
                  <a:srgbClr val="0563C1"/>
                </a:solidFill>
                <a:uFillTx/>
                <a:latin typeface="Times New Roman" pitchFamily="18" charset="0"/>
                <a:ea typeface="DejaVu Sans"/>
                <a:cs typeface="Times New Roman" pitchFamily="18" charset="0"/>
                <a:hlinkClick r:id="rId3"/>
              </a:rPr>
              <a:t>doi.org/10.1007/s00382-016-3458-z</a:t>
            </a:r>
            <a:endParaRPr lang="en-IN" sz="2400" b="0" u="sng" strike="noStrike" spc="-1" dirty="0" smtClean="0">
              <a:solidFill>
                <a:srgbClr val="0563C1"/>
              </a:solidFill>
              <a:uFillTx/>
              <a:latin typeface="Times New Roman" pitchFamily="18" charset="0"/>
              <a:ea typeface="DejaVu Sans"/>
              <a:cs typeface="Times New Roman" pitchFamily="18" charset="0"/>
            </a:endParaRPr>
          </a:p>
          <a:p>
            <a:pPr marL="597960" indent="-597960" algn="just">
              <a:lnSpc>
                <a:spcPct val="100000"/>
              </a:lnSpc>
              <a:spcBef>
                <a:spcPts val="505"/>
              </a:spcBef>
              <a:spcAft>
                <a:spcPts val="431"/>
              </a:spcAft>
              <a:buNone/>
              <a:tabLst>
                <a:tab pos="0" algn="l"/>
              </a:tabLst>
            </a:pPr>
            <a:r>
              <a:rPr lang="en-IN" sz="2400" dirty="0" err="1">
                <a:latin typeface="Times New Roman" pitchFamily="18" charset="0"/>
                <a:cs typeface="Times New Roman" pitchFamily="18" charset="0"/>
              </a:rPr>
              <a:t>Priya</a:t>
            </a:r>
            <a:r>
              <a:rPr lang="en-IN" sz="2400" dirty="0">
                <a:latin typeface="Times New Roman" pitchFamily="18" charset="0"/>
                <a:cs typeface="Times New Roman" pitchFamily="18" charset="0"/>
              </a:rPr>
              <a:t>, P., </a:t>
            </a:r>
            <a:r>
              <a:rPr lang="en-IN" sz="2400" dirty="0" err="1">
                <a:latin typeface="Times New Roman" pitchFamily="18" charset="0"/>
                <a:cs typeface="Times New Roman" pitchFamily="18" charset="0"/>
              </a:rPr>
              <a:t>Mujumdar</a:t>
            </a:r>
            <a:r>
              <a:rPr lang="en-IN" sz="2400" dirty="0">
                <a:latin typeface="Times New Roman" pitchFamily="18" charset="0"/>
                <a:cs typeface="Times New Roman" pitchFamily="18" charset="0"/>
              </a:rPr>
              <a:t>, M., Sabin, T. P., </a:t>
            </a:r>
            <a:r>
              <a:rPr lang="en-IN" sz="2400" dirty="0" err="1">
                <a:latin typeface="Times New Roman" pitchFamily="18" charset="0"/>
                <a:cs typeface="Times New Roman" pitchFamily="18" charset="0"/>
              </a:rPr>
              <a:t>Terray</a:t>
            </a:r>
            <a:r>
              <a:rPr lang="en-IN" sz="2400" dirty="0">
                <a:latin typeface="Times New Roman" pitchFamily="18" charset="0"/>
                <a:cs typeface="Times New Roman" pitchFamily="18" charset="0"/>
              </a:rPr>
              <a:t>, P., &amp; Krishnan, R. (2015). Impacts of Indo-Pacific sea surface temperature anomalies on the summer monsoon circulation and heavy precipitation over northwest India–Pakistan region during 2010. </a:t>
            </a:r>
            <a:r>
              <a:rPr lang="en-IN" sz="2400" i="1" dirty="0">
                <a:latin typeface="Times New Roman" pitchFamily="18" charset="0"/>
                <a:cs typeface="Times New Roman" pitchFamily="18" charset="0"/>
              </a:rPr>
              <a:t>Journal of Climate</a:t>
            </a:r>
            <a:r>
              <a:rPr lang="en-IN" sz="2400" dirty="0">
                <a:latin typeface="Times New Roman" pitchFamily="18" charset="0"/>
                <a:cs typeface="Times New Roman" pitchFamily="18" charset="0"/>
              </a:rPr>
              <a:t>, </a:t>
            </a:r>
            <a:r>
              <a:rPr lang="en-IN" sz="2400" i="1" dirty="0">
                <a:latin typeface="Times New Roman" pitchFamily="18" charset="0"/>
                <a:cs typeface="Times New Roman" pitchFamily="18" charset="0"/>
              </a:rPr>
              <a:t>28</a:t>
            </a:r>
            <a:r>
              <a:rPr lang="en-IN" sz="2400" dirty="0">
                <a:latin typeface="Times New Roman" pitchFamily="18" charset="0"/>
                <a:cs typeface="Times New Roman" pitchFamily="18" charset="0"/>
              </a:rPr>
              <a:t>(9), 3714-3730. </a:t>
            </a:r>
            <a:r>
              <a:rPr lang="en-IN" sz="2400" dirty="0">
                <a:latin typeface="Times New Roman" pitchFamily="18" charset="0"/>
                <a:cs typeface="Times New Roman" pitchFamily="18" charset="0"/>
                <a:hlinkClick r:id="rId4"/>
              </a:rPr>
              <a:t>https://</a:t>
            </a:r>
            <a:r>
              <a:rPr lang="en-IN" sz="2400" dirty="0" smtClean="0">
                <a:latin typeface="Times New Roman" pitchFamily="18" charset="0"/>
                <a:cs typeface="Times New Roman" pitchFamily="18" charset="0"/>
                <a:hlinkClick r:id="rId4"/>
              </a:rPr>
              <a:t>doi.org/10.1175/JCLI-D-14-00595.1</a:t>
            </a:r>
            <a:endParaRPr lang="en-IN" sz="2400" dirty="0" smtClean="0">
              <a:latin typeface="Times New Roman" pitchFamily="18" charset="0"/>
              <a:cs typeface="Times New Roman" pitchFamily="18" charset="0"/>
            </a:endParaRPr>
          </a:p>
          <a:p>
            <a:pPr marL="597960" indent="-597960" algn="just">
              <a:lnSpc>
                <a:spcPct val="100000"/>
              </a:lnSpc>
              <a:spcBef>
                <a:spcPts val="505"/>
              </a:spcBef>
              <a:spcAft>
                <a:spcPts val="431"/>
              </a:spcAft>
              <a:buNone/>
              <a:tabLst>
                <a:tab pos="0" algn="l"/>
              </a:tabLst>
            </a:pPr>
            <a:endParaRPr lang="en-IN" sz="2400" dirty="0">
              <a:latin typeface="Times New Roman" pitchFamily="18" charset="0"/>
              <a:cs typeface="Times New Roman" pitchFamily="18" charset="0"/>
            </a:endParaRPr>
          </a:p>
          <a:p>
            <a:pPr marL="597960" indent="-597960" algn="just">
              <a:lnSpc>
                <a:spcPct val="100000"/>
              </a:lnSpc>
              <a:spcBef>
                <a:spcPts val="505"/>
              </a:spcBef>
              <a:spcAft>
                <a:spcPts val="431"/>
              </a:spcAft>
              <a:buNone/>
              <a:tabLst>
                <a:tab pos="0" algn="l"/>
              </a:tabLst>
            </a:pPr>
            <a:r>
              <a:rPr lang="en-IN" sz="2400" dirty="0" smtClean="0">
                <a:latin typeface="Times New Roman" pitchFamily="18" charset="0"/>
                <a:cs typeface="Times New Roman" pitchFamily="18" charset="0"/>
              </a:rPr>
              <a:t> </a:t>
            </a:r>
            <a:endParaRPr lang="en-US" sz="2400" b="0" strike="noStrike" spc="-1" dirty="0">
              <a:latin typeface="Times New Roman" pitchFamily="18" charset="0"/>
              <a:cs typeface="Times New Roman" pitchFamily="18" charset="0"/>
            </a:endParaRPr>
          </a:p>
        </p:txBody>
      </p:sp>
      <p:sp>
        <p:nvSpPr>
          <p:cNvPr id="42" name="Rectangle 27"/>
          <p:cNvSpPr/>
          <p:nvPr/>
        </p:nvSpPr>
        <p:spPr>
          <a:xfrm>
            <a:off x="815621" y="216001"/>
            <a:ext cx="28650393" cy="4968552"/>
          </a:xfrm>
          <a:prstGeom prst="rect">
            <a:avLst/>
          </a:prstGeom>
          <a:solidFill>
            <a:schemeClr val="accent6">
              <a:lumMod val="40000"/>
              <a:lumOff val="60000"/>
            </a:schemeClr>
          </a:solidFill>
          <a:ln w="25400">
            <a:solidFill>
              <a:srgbClr val="00B050"/>
            </a:solidFill>
            <a:round/>
          </a:ln>
        </p:spPr>
        <p:style>
          <a:lnRef idx="0">
            <a:scrgbClr r="0" g="0" b="0"/>
          </a:lnRef>
          <a:fillRef idx="0">
            <a:scrgbClr r="0" g="0" b="0"/>
          </a:fillRef>
          <a:effectRef idx="0">
            <a:scrgbClr r="0" g="0" b="0"/>
          </a:effectRef>
          <a:fontRef idx="minor"/>
        </p:style>
      </p:sp>
      <p:sp>
        <p:nvSpPr>
          <p:cNvPr id="43" name="Text Placeholder 19"/>
          <p:cNvSpPr/>
          <p:nvPr/>
        </p:nvSpPr>
        <p:spPr>
          <a:xfrm>
            <a:off x="1196291" y="5472586"/>
            <a:ext cx="27984856" cy="936104"/>
          </a:xfrm>
          <a:prstGeom prst="rect">
            <a:avLst/>
          </a:prstGeom>
          <a:solidFill>
            <a:srgbClr val="F2DCDB"/>
          </a:solidFill>
          <a:ln w="0">
            <a:solidFill>
              <a:srgbClr val="0070C0"/>
            </a:solidFill>
          </a:ln>
        </p:spPr>
        <p:style>
          <a:lnRef idx="0">
            <a:scrgbClr r="0" g="0" b="0"/>
          </a:lnRef>
          <a:fillRef idx="0">
            <a:scrgbClr r="0" g="0" b="0"/>
          </a:fillRef>
          <a:effectRef idx="0">
            <a:scrgbClr r="0" g="0" b="0"/>
          </a:effectRef>
          <a:fontRef idx="minor"/>
        </p:style>
        <p:txBody>
          <a:bodyPr lIns="105480" tIns="52920" rIns="105480" bIns="52920" anchor="ctr">
            <a:noAutofit/>
          </a:bodyPr>
          <a:lstStyle/>
          <a:p>
            <a:pPr algn="ctr">
              <a:lnSpc>
                <a:spcPct val="100000"/>
              </a:lnSpc>
              <a:spcBef>
                <a:spcPts val="816"/>
              </a:spcBef>
              <a:buNone/>
              <a:tabLst>
                <a:tab pos="0" algn="l"/>
              </a:tabLst>
            </a:pPr>
            <a:r>
              <a:rPr lang="en-US" sz="4400" b="1" strike="noStrike" spc="-1" dirty="0" smtClean="0">
                <a:solidFill>
                  <a:srgbClr val="000000"/>
                </a:solidFill>
                <a:latin typeface="Times New Roman" pitchFamily="18" charset="0"/>
                <a:ea typeface="DejaVu Sans"/>
                <a:cs typeface="Times New Roman" pitchFamily="18" charset="0"/>
              </a:rPr>
              <a:t>Abstract</a:t>
            </a:r>
            <a:endParaRPr lang="en-US" sz="4400" b="0" strike="noStrike" spc="-1" dirty="0">
              <a:latin typeface="Times New Roman" pitchFamily="18" charset="0"/>
              <a:cs typeface="Times New Roman" pitchFamily="18" charset="0"/>
            </a:endParaRPr>
          </a:p>
        </p:txBody>
      </p:sp>
      <p:sp>
        <p:nvSpPr>
          <p:cNvPr id="46" name="Text Placeholder 22"/>
          <p:cNvSpPr/>
          <p:nvPr/>
        </p:nvSpPr>
        <p:spPr>
          <a:xfrm>
            <a:off x="1220804" y="12943343"/>
            <a:ext cx="13714871" cy="4915264"/>
          </a:xfrm>
          <a:prstGeom prst="rect">
            <a:avLst/>
          </a:prstGeom>
          <a:noFill/>
          <a:ln w="0">
            <a:solidFill>
              <a:srgbClr val="0070C0"/>
            </a:solidFill>
          </a:ln>
        </p:spPr>
        <p:style>
          <a:lnRef idx="0">
            <a:scrgbClr r="0" g="0" b="0"/>
          </a:lnRef>
          <a:fillRef idx="0">
            <a:scrgbClr r="0" g="0" b="0"/>
          </a:fillRef>
          <a:effectRef idx="0">
            <a:scrgbClr r="0" g="0" b="0"/>
          </a:effectRef>
          <a:fontRef idx="minor"/>
        </p:style>
        <p:txBody>
          <a:bodyPr lIns="105480" tIns="52920" rIns="105480" bIns="52920" anchor="t">
            <a:noAutofit/>
          </a:bodyPr>
          <a:lstStyle/>
          <a:p>
            <a:pPr marL="571500" indent="-571500" algn="just">
              <a:spcBef>
                <a:spcPts val="145"/>
              </a:spcBef>
              <a:buFont typeface="Wingdings" pitchFamily="2" charset="2"/>
              <a:buChar char="v"/>
              <a:tabLst>
                <a:tab pos="0" algn="l"/>
              </a:tabLst>
            </a:pPr>
            <a:endParaRPr lang="en-IN" sz="3600" b="1" spc="-1" dirty="0" smtClean="0">
              <a:solidFill>
                <a:srgbClr val="0000FF"/>
              </a:solidFill>
              <a:latin typeface="Times New Roman" pitchFamily="18" charset="0"/>
              <a:ea typeface="DejaVu Sans"/>
              <a:cs typeface="Times New Roman" pitchFamily="18" charset="0"/>
            </a:endParaRPr>
          </a:p>
          <a:p>
            <a:pPr marL="571500" indent="-571500" algn="just">
              <a:spcBef>
                <a:spcPts val="145"/>
              </a:spcBef>
              <a:buFont typeface="Wingdings" pitchFamily="2" charset="2"/>
              <a:buChar char="v"/>
              <a:tabLst>
                <a:tab pos="0" algn="l"/>
              </a:tabLst>
            </a:pPr>
            <a:r>
              <a:rPr lang="en-IN" sz="3600" b="1" spc="-1" dirty="0" smtClean="0">
                <a:solidFill>
                  <a:srgbClr val="0000FF"/>
                </a:solidFill>
                <a:latin typeface="Times New Roman" pitchFamily="18" charset="0"/>
                <a:ea typeface="DejaVu Sans"/>
                <a:cs typeface="Times New Roman" pitchFamily="18" charset="0"/>
              </a:rPr>
              <a:t>I</a:t>
            </a:r>
            <a:r>
              <a:rPr lang="en-IN" sz="3600" b="1" strike="noStrike" spc="-1" dirty="0" smtClean="0">
                <a:solidFill>
                  <a:srgbClr val="0000FF"/>
                </a:solidFill>
                <a:latin typeface="Times New Roman" pitchFamily="18" charset="0"/>
                <a:ea typeface="DejaVu Sans"/>
                <a:cs typeface="Times New Roman" pitchFamily="18" charset="0"/>
              </a:rPr>
              <a:t>nvestigate the role of remote and regional sea surface temperature forcings on 2010 Pakistan flood </a:t>
            </a:r>
          </a:p>
          <a:p>
            <a:pPr marL="571500" indent="-571500" algn="just">
              <a:spcBef>
                <a:spcPts val="145"/>
              </a:spcBef>
              <a:buFont typeface="Wingdings" pitchFamily="2" charset="2"/>
              <a:buChar char="v"/>
              <a:tabLst>
                <a:tab pos="0" algn="l"/>
              </a:tabLst>
            </a:pPr>
            <a:endParaRPr lang="en-IN" sz="2000" b="1" strike="noStrike" spc="-1" dirty="0" smtClean="0">
              <a:solidFill>
                <a:srgbClr val="0000FF"/>
              </a:solidFill>
              <a:latin typeface="Times New Roman" pitchFamily="18" charset="0"/>
              <a:ea typeface="DejaVu Sans"/>
              <a:cs typeface="Times New Roman" pitchFamily="18" charset="0"/>
            </a:endParaRPr>
          </a:p>
          <a:p>
            <a:pPr marL="571500" indent="-571500" algn="just">
              <a:spcBef>
                <a:spcPts val="145"/>
              </a:spcBef>
              <a:buFont typeface="Wingdings" pitchFamily="2" charset="2"/>
              <a:buChar char="v"/>
              <a:tabLst>
                <a:tab pos="0" algn="l"/>
              </a:tabLst>
            </a:pPr>
            <a:r>
              <a:rPr lang="en-US" sz="3600" b="1" spc="-1" dirty="0" smtClean="0">
                <a:solidFill>
                  <a:srgbClr val="FF0000"/>
                </a:solidFill>
                <a:latin typeface="Times New Roman" pitchFamily="18" charset="0"/>
                <a:ea typeface="DejaVu Sans"/>
                <a:cs typeface="Times New Roman" pitchFamily="18" charset="0"/>
              </a:rPr>
              <a:t>Understand the long term changes in heavy monsoon rain events over Western Himalaya</a:t>
            </a:r>
          </a:p>
          <a:p>
            <a:pPr marL="571500" indent="-571500" algn="just">
              <a:spcBef>
                <a:spcPts val="145"/>
              </a:spcBef>
              <a:buFont typeface="Wingdings" pitchFamily="2" charset="2"/>
              <a:buChar char="v"/>
              <a:tabLst>
                <a:tab pos="0" algn="l"/>
              </a:tabLst>
            </a:pPr>
            <a:endParaRPr lang="en-US" sz="2000" b="1" spc="-1" dirty="0" smtClean="0">
              <a:solidFill>
                <a:srgbClr val="FF0000"/>
              </a:solidFill>
              <a:latin typeface="Times New Roman" pitchFamily="18" charset="0"/>
              <a:ea typeface="DejaVu Sans"/>
              <a:cs typeface="Times New Roman" pitchFamily="18" charset="0"/>
            </a:endParaRPr>
          </a:p>
          <a:p>
            <a:pPr marL="571500" indent="-571500" algn="just">
              <a:spcBef>
                <a:spcPts val="145"/>
              </a:spcBef>
              <a:buFont typeface="Wingdings" pitchFamily="2" charset="2"/>
              <a:buChar char="v"/>
              <a:tabLst>
                <a:tab pos="0" algn="l"/>
              </a:tabLst>
            </a:pPr>
            <a:r>
              <a:rPr lang="en-IN" sz="3600" b="1" strike="noStrike" spc="-1" dirty="0" smtClean="0">
                <a:solidFill>
                  <a:srgbClr val="0000FF"/>
                </a:solidFill>
                <a:latin typeface="Times New Roman" pitchFamily="18" charset="0"/>
                <a:ea typeface="DejaVu Sans"/>
                <a:cs typeface="Times New Roman" pitchFamily="18" charset="0"/>
              </a:rPr>
              <a:t>Understand the uncertainty due to observed datasets in the simulation of river discharge over Western Himalaya</a:t>
            </a:r>
            <a:endParaRPr lang="en-US" sz="3600" b="1" strike="noStrike" spc="-1" dirty="0">
              <a:solidFill>
                <a:srgbClr val="0000FF"/>
              </a:solidFill>
              <a:latin typeface="Times New Roman" pitchFamily="18" charset="0"/>
              <a:cs typeface="Times New Roman" pitchFamily="18" charset="0"/>
            </a:endParaRPr>
          </a:p>
        </p:txBody>
      </p:sp>
      <p:sp>
        <p:nvSpPr>
          <p:cNvPr id="48" name="Text Placeholder 25"/>
          <p:cNvSpPr/>
          <p:nvPr/>
        </p:nvSpPr>
        <p:spPr>
          <a:xfrm>
            <a:off x="1233465" y="18145993"/>
            <a:ext cx="27929826" cy="1227707"/>
          </a:xfrm>
          <a:prstGeom prst="rect">
            <a:avLst/>
          </a:prstGeom>
          <a:solidFill>
            <a:srgbClr val="F2DCDB"/>
          </a:solidFill>
          <a:ln w="0">
            <a:solidFill>
              <a:srgbClr val="0070C0"/>
            </a:solidFill>
          </a:ln>
        </p:spPr>
        <p:style>
          <a:lnRef idx="0">
            <a:scrgbClr r="0" g="0" b="0"/>
          </a:lnRef>
          <a:fillRef idx="0">
            <a:scrgbClr r="0" g="0" b="0"/>
          </a:fillRef>
          <a:effectRef idx="0">
            <a:scrgbClr r="0" g="0" b="0"/>
          </a:effectRef>
          <a:fontRef idx="minor"/>
        </p:style>
        <p:txBody>
          <a:bodyPr lIns="105480" tIns="52920" rIns="105480" bIns="52920" anchor="ctr">
            <a:noAutofit/>
          </a:bodyPr>
          <a:lstStyle/>
          <a:p>
            <a:pPr algn="ctr">
              <a:lnSpc>
                <a:spcPct val="100000"/>
              </a:lnSpc>
              <a:spcBef>
                <a:spcPts val="816"/>
              </a:spcBef>
              <a:buNone/>
              <a:tabLst>
                <a:tab pos="0" algn="l"/>
              </a:tabLst>
            </a:pPr>
            <a:r>
              <a:rPr lang="en-US" sz="4400" b="1" strike="noStrike" spc="-1" dirty="0" smtClean="0">
                <a:solidFill>
                  <a:srgbClr val="000000"/>
                </a:solidFill>
                <a:latin typeface="Times New Roman" pitchFamily="18" charset="0"/>
                <a:ea typeface="DejaVu Sans"/>
                <a:cs typeface="Times New Roman" pitchFamily="18" charset="0"/>
              </a:rPr>
              <a:t>Results and Conclusions</a:t>
            </a:r>
            <a:endParaRPr lang="en-US" sz="4400" b="0" strike="noStrike" spc="-1" dirty="0">
              <a:latin typeface="Times New Roman" pitchFamily="18" charset="0"/>
              <a:cs typeface="Times New Roman" pitchFamily="18" charset="0"/>
            </a:endParaRPr>
          </a:p>
        </p:txBody>
      </p:sp>
      <p:sp>
        <p:nvSpPr>
          <p:cNvPr id="54" name="Text Placeholder 20"/>
          <p:cNvSpPr/>
          <p:nvPr/>
        </p:nvSpPr>
        <p:spPr>
          <a:xfrm>
            <a:off x="1008163" y="40540481"/>
            <a:ext cx="28312161" cy="787064"/>
          </a:xfrm>
          <a:prstGeom prst="rect">
            <a:avLst/>
          </a:prstGeom>
          <a:solidFill>
            <a:schemeClr val="accent6">
              <a:lumMod val="40000"/>
              <a:lumOff val="60000"/>
            </a:schemeClr>
          </a:solidFill>
          <a:ln w="0">
            <a:solidFill>
              <a:srgbClr val="0070C0"/>
            </a:solidFill>
          </a:ln>
        </p:spPr>
        <p:style>
          <a:lnRef idx="0">
            <a:scrgbClr r="0" g="0" b="0"/>
          </a:lnRef>
          <a:fillRef idx="0">
            <a:scrgbClr r="0" g="0" b="0"/>
          </a:fillRef>
          <a:effectRef idx="0">
            <a:scrgbClr r="0" g="0" b="0"/>
          </a:effectRef>
          <a:fontRef idx="minor"/>
        </p:style>
        <p:txBody>
          <a:bodyPr lIns="71640" tIns="35640" rIns="71640" bIns="35640" anchor="ctr">
            <a:noAutofit/>
          </a:bodyPr>
          <a:lstStyle/>
          <a:p>
            <a:pPr algn="ctr">
              <a:lnSpc>
                <a:spcPct val="100000"/>
              </a:lnSpc>
              <a:buNone/>
              <a:tabLst>
                <a:tab pos="0" algn="l"/>
              </a:tabLst>
            </a:pPr>
            <a:r>
              <a:rPr lang="en-US" sz="3400" b="1" i="1" spc="-1" dirty="0" smtClean="0">
                <a:latin typeface="Times New Roman"/>
              </a:rPr>
              <a:t>I</a:t>
            </a:r>
            <a:r>
              <a:rPr lang="en-US" sz="3400" b="1" i="1" strike="noStrike" spc="-1" dirty="0" smtClean="0">
                <a:latin typeface="Times New Roman"/>
                <a:ea typeface="DejaVu Sans"/>
              </a:rPr>
              <a:t>nternational Workshop on Stratosphere-Troposphere Interaction and Prediction of Monsoon Weather Extremes (STIPMEX) 02-07 June 2024, IITM Pune</a:t>
            </a:r>
            <a:endParaRPr lang="en-US" sz="3400" b="0" strike="noStrike" spc="-1" dirty="0">
              <a:latin typeface="Arial"/>
            </a:endParaRPr>
          </a:p>
        </p:txBody>
      </p:sp>
      <p:sp>
        <p:nvSpPr>
          <p:cNvPr id="55" name="Rectangle 42"/>
          <p:cNvSpPr/>
          <p:nvPr/>
        </p:nvSpPr>
        <p:spPr>
          <a:xfrm>
            <a:off x="808617" y="5339391"/>
            <a:ext cx="28650393" cy="36122753"/>
          </a:xfrm>
          <a:prstGeom prst="rect">
            <a:avLst/>
          </a:prstGeom>
          <a:noFill/>
          <a:ln w="38100">
            <a:solidFill>
              <a:srgbClr val="0070C0"/>
            </a:solidFill>
            <a:round/>
          </a:ln>
        </p:spPr>
        <p:style>
          <a:lnRef idx="0">
            <a:scrgbClr r="0" g="0" b="0"/>
          </a:lnRef>
          <a:fillRef idx="0">
            <a:scrgbClr r="0" g="0" b="0"/>
          </a:fillRef>
          <a:effectRef idx="0">
            <a:scrgbClr r="0" g="0" b="0"/>
          </a:effectRef>
          <a:fontRef idx="minor"/>
        </p:style>
      </p:sp>
      <p:sp>
        <p:nvSpPr>
          <p:cNvPr id="56" name="TextBox 43"/>
          <p:cNvSpPr/>
          <p:nvPr/>
        </p:nvSpPr>
        <p:spPr>
          <a:xfrm>
            <a:off x="5081434" y="360017"/>
            <a:ext cx="21346576" cy="461519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IN" sz="4800" b="1" dirty="0" smtClean="0">
                <a:latin typeface="Times New Roman" pitchFamily="18" charset="0"/>
                <a:cs typeface="Times New Roman" pitchFamily="18" charset="0"/>
              </a:rPr>
              <a:t>Simulation studies on hydro-meteorological response of extreme monsoon rain events over elevated region of western Himalaya</a:t>
            </a:r>
            <a:r>
              <a:rPr lang="en-IN" sz="4800" dirty="0" smtClean="0">
                <a:latin typeface="Times New Roman" pitchFamily="18" charset="0"/>
                <a:cs typeface="Times New Roman" pitchFamily="18" charset="0"/>
              </a:rPr>
              <a:t> </a:t>
            </a:r>
          </a:p>
          <a:p>
            <a:pPr algn="ctr">
              <a:lnSpc>
                <a:spcPct val="100000"/>
              </a:lnSpc>
              <a:buNone/>
            </a:pPr>
            <a:r>
              <a:rPr lang="en-IN" sz="4000" dirty="0" smtClean="0">
                <a:latin typeface="Times New Roman" pitchFamily="18" charset="0"/>
                <a:cs typeface="Times New Roman" pitchFamily="18" charset="0"/>
              </a:rPr>
              <a:t>P Priya</a:t>
            </a:r>
            <a:r>
              <a:rPr lang="en-IN" sz="4000" baseline="30000" dirty="0" smtClean="0">
                <a:latin typeface="Times New Roman" pitchFamily="18" charset="0"/>
                <a:cs typeface="Times New Roman" pitchFamily="18" charset="0"/>
              </a:rPr>
              <a:t>1</a:t>
            </a:r>
            <a:r>
              <a:rPr lang="en-IN" sz="4000" dirty="0" smtClean="0">
                <a:latin typeface="Times New Roman" pitchFamily="18" charset="0"/>
                <a:cs typeface="Times New Roman" pitchFamily="18" charset="0"/>
              </a:rPr>
              <a:t>, R Krishnan</a:t>
            </a:r>
            <a:r>
              <a:rPr lang="en-IN" sz="4000" baseline="30000" dirty="0">
                <a:latin typeface="Times New Roman" pitchFamily="18" charset="0"/>
                <a:cs typeface="Times New Roman" pitchFamily="18" charset="0"/>
              </a:rPr>
              <a:t>1</a:t>
            </a:r>
            <a:r>
              <a:rPr lang="en-IN" sz="4000" dirty="0" smtClean="0">
                <a:latin typeface="Times New Roman" pitchFamily="18" charset="0"/>
                <a:cs typeface="Times New Roman" pitchFamily="18" charset="0"/>
              </a:rPr>
              <a:t>, M Mujumdar</a:t>
            </a:r>
            <a:r>
              <a:rPr lang="en-IN" sz="4000" baseline="30000" dirty="0">
                <a:latin typeface="Times New Roman" pitchFamily="18" charset="0"/>
                <a:cs typeface="Times New Roman" pitchFamily="18" charset="0"/>
              </a:rPr>
              <a:t>1</a:t>
            </a:r>
            <a:r>
              <a:rPr lang="en-IN" sz="4000" dirty="0" smtClean="0">
                <a:latin typeface="Times New Roman" pitchFamily="18" charset="0"/>
                <a:cs typeface="Times New Roman" pitchFamily="18" charset="0"/>
              </a:rPr>
              <a:t>, T P Sabin</a:t>
            </a:r>
            <a:r>
              <a:rPr lang="en-IN" sz="4000" baseline="30000" dirty="0">
                <a:latin typeface="Times New Roman" pitchFamily="18" charset="0"/>
                <a:cs typeface="Times New Roman" pitchFamily="18" charset="0"/>
              </a:rPr>
              <a:t>1</a:t>
            </a:r>
            <a:r>
              <a:rPr lang="en-IN" sz="4000" dirty="0" smtClean="0">
                <a:latin typeface="Times New Roman" pitchFamily="18" charset="0"/>
                <a:cs typeface="Times New Roman" pitchFamily="18" charset="0"/>
              </a:rPr>
              <a:t>, T Pascal</a:t>
            </a:r>
            <a:r>
              <a:rPr lang="en-IN" sz="4000" baseline="30000" dirty="0" smtClean="0">
                <a:latin typeface="Times New Roman" pitchFamily="18" charset="0"/>
                <a:cs typeface="Times New Roman" pitchFamily="18" charset="0"/>
              </a:rPr>
              <a:t>2</a:t>
            </a:r>
            <a:r>
              <a:rPr lang="en-IN" sz="4000" dirty="0" smtClean="0">
                <a:latin typeface="Times New Roman" pitchFamily="18" charset="0"/>
                <a:cs typeface="Times New Roman" pitchFamily="18" charset="0"/>
              </a:rPr>
              <a:t>, R </a:t>
            </a:r>
            <a:r>
              <a:rPr lang="en-IN" sz="4000" dirty="0" err="1" smtClean="0">
                <a:latin typeface="Times New Roman" pitchFamily="18" charset="0"/>
                <a:cs typeface="Times New Roman" pitchFamily="18" charset="0"/>
              </a:rPr>
              <a:t>Houze</a:t>
            </a:r>
            <a:r>
              <a:rPr lang="en-IN" sz="4000" dirty="0" smtClean="0">
                <a:latin typeface="Times New Roman" pitchFamily="18" charset="0"/>
                <a:cs typeface="Times New Roman" pitchFamily="18" charset="0"/>
              </a:rPr>
              <a:t> Jr</a:t>
            </a:r>
            <a:r>
              <a:rPr lang="en-IN" sz="4000" baseline="30000" dirty="0" smtClean="0">
                <a:latin typeface="Times New Roman" pitchFamily="18" charset="0"/>
                <a:cs typeface="Times New Roman" pitchFamily="18" charset="0"/>
              </a:rPr>
              <a:t>3,4</a:t>
            </a:r>
            <a:r>
              <a:rPr lang="en-IN" sz="4000" dirty="0" smtClean="0">
                <a:latin typeface="Times New Roman" pitchFamily="18" charset="0"/>
                <a:cs typeface="Times New Roman" pitchFamily="18" charset="0"/>
              </a:rPr>
              <a:t> </a:t>
            </a:r>
          </a:p>
          <a:p>
            <a:pPr algn="ctr">
              <a:lnSpc>
                <a:spcPct val="100000"/>
              </a:lnSpc>
              <a:buNone/>
            </a:pPr>
            <a:endParaRPr lang="en-IN" sz="1000" dirty="0" smtClean="0">
              <a:latin typeface="Times New Roman" pitchFamily="18" charset="0"/>
              <a:cs typeface="Times New Roman" pitchFamily="18" charset="0"/>
            </a:endParaRPr>
          </a:p>
          <a:p>
            <a:pPr algn="ctr">
              <a:lnSpc>
                <a:spcPct val="100000"/>
              </a:lnSpc>
              <a:buNone/>
            </a:pPr>
            <a:r>
              <a:rPr lang="en-IN" sz="2800" baseline="30000" dirty="0">
                <a:latin typeface="Times New Roman" pitchFamily="18" charset="0"/>
                <a:cs typeface="Times New Roman" pitchFamily="18" charset="0"/>
              </a:rPr>
              <a:t>1</a:t>
            </a:r>
            <a:r>
              <a:rPr lang="en-IN" sz="2800" dirty="0" smtClean="0">
                <a:latin typeface="Times New Roman" pitchFamily="18" charset="0"/>
                <a:cs typeface="Times New Roman" pitchFamily="18" charset="0"/>
              </a:rPr>
              <a:t>Indian Institute of Tropical Meteorology, Pune, India </a:t>
            </a:r>
          </a:p>
          <a:p>
            <a:pPr algn="ctr">
              <a:lnSpc>
                <a:spcPct val="100000"/>
              </a:lnSpc>
              <a:buNone/>
            </a:pPr>
            <a:r>
              <a:rPr lang="en-IN" sz="2800" baseline="30000" dirty="0" smtClean="0">
                <a:latin typeface="Times New Roman" pitchFamily="18" charset="0"/>
                <a:cs typeface="Times New Roman" pitchFamily="18" charset="0"/>
              </a:rPr>
              <a:t>2</a:t>
            </a:r>
            <a:r>
              <a:rPr lang="en-IN" sz="2800" dirty="0" smtClean="0">
                <a:latin typeface="Times New Roman" pitchFamily="18" charset="0"/>
                <a:cs typeface="Times New Roman" pitchFamily="18" charset="0"/>
              </a:rPr>
              <a:t>Institut Pierre Simon Laplace (IPSL), Sorbonne </a:t>
            </a:r>
            <a:r>
              <a:rPr lang="en-IN" sz="2800" dirty="0" err="1" smtClean="0">
                <a:latin typeface="Times New Roman" pitchFamily="18" charset="0"/>
                <a:cs typeface="Times New Roman" pitchFamily="18" charset="0"/>
              </a:rPr>
              <a:t>Universites</a:t>
            </a:r>
            <a:r>
              <a:rPr lang="en-IN" sz="2800" dirty="0" smtClean="0">
                <a:latin typeface="Times New Roman" pitchFamily="18" charset="0"/>
                <a:cs typeface="Times New Roman" pitchFamily="18" charset="0"/>
              </a:rPr>
              <a:t>, France </a:t>
            </a:r>
          </a:p>
          <a:p>
            <a:pPr algn="ctr">
              <a:lnSpc>
                <a:spcPct val="100000"/>
              </a:lnSpc>
              <a:buNone/>
            </a:pPr>
            <a:r>
              <a:rPr lang="en-IN" sz="2800" baseline="30000" dirty="0" smtClean="0">
                <a:latin typeface="Times New Roman" pitchFamily="18" charset="0"/>
                <a:cs typeface="Times New Roman" pitchFamily="18" charset="0"/>
              </a:rPr>
              <a:t>3</a:t>
            </a:r>
            <a:r>
              <a:rPr lang="en-IN" sz="2800" dirty="0" smtClean="0">
                <a:latin typeface="Times New Roman" pitchFamily="18" charset="0"/>
                <a:cs typeface="Times New Roman" pitchFamily="18" charset="0"/>
              </a:rPr>
              <a:t>University </a:t>
            </a:r>
            <a:r>
              <a:rPr lang="en-IN" sz="2800" dirty="0" smtClean="0">
                <a:latin typeface="Times New Roman" pitchFamily="18" charset="0"/>
                <a:cs typeface="Times New Roman" pitchFamily="18" charset="0"/>
              </a:rPr>
              <a:t>of Washington, USA </a:t>
            </a:r>
          </a:p>
          <a:p>
            <a:pPr algn="ctr">
              <a:lnSpc>
                <a:spcPct val="100000"/>
              </a:lnSpc>
              <a:buNone/>
            </a:pPr>
            <a:r>
              <a:rPr lang="en-IN" sz="2800" baseline="30000" dirty="0" smtClean="0">
                <a:latin typeface="Times New Roman" pitchFamily="18" charset="0"/>
                <a:cs typeface="Times New Roman" pitchFamily="18" charset="0"/>
              </a:rPr>
              <a:t>4</a:t>
            </a:r>
            <a:r>
              <a:rPr lang="en-IN" sz="2800" dirty="0" smtClean="0">
                <a:latin typeface="Times New Roman" pitchFamily="18" charset="0"/>
                <a:cs typeface="Times New Roman" pitchFamily="18" charset="0"/>
              </a:rPr>
              <a:t> Pacific Northwest National Laboratory, Richland, Washington</a:t>
            </a:r>
          </a:p>
          <a:p>
            <a:pPr algn="ctr">
              <a:lnSpc>
                <a:spcPct val="100000"/>
              </a:lnSpc>
              <a:buNone/>
            </a:pPr>
            <a:r>
              <a:rPr lang="en-US" sz="3600" b="0" strike="noStrike" spc="-1" dirty="0" smtClean="0">
                <a:latin typeface="Times New Roman" pitchFamily="18" charset="0"/>
                <a:cs typeface="Times New Roman" pitchFamily="18" charset="0"/>
              </a:rPr>
              <a:t>Email: </a:t>
            </a:r>
            <a:r>
              <a:rPr lang="en-US" sz="3600" b="0" strike="noStrike" spc="-1" dirty="0" smtClean="0">
                <a:latin typeface="Times New Roman" pitchFamily="18" charset="0"/>
                <a:cs typeface="Times New Roman" pitchFamily="18" charset="0"/>
                <a:hlinkClick r:id="rId5"/>
              </a:rPr>
              <a:t>priya@tropmet.res.in</a:t>
            </a:r>
            <a:r>
              <a:rPr lang="en-US" sz="3600" b="0" strike="noStrike" spc="-1" dirty="0" smtClean="0">
                <a:latin typeface="Times New Roman" pitchFamily="18" charset="0"/>
                <a:cs typeface="Times New Roman" pitchFamily="18" charset="0"/>
              </a:rPr>
              <a:t> </a:t>
            </a:r>
            <a:endParaRPr lang="en-US" sz="3600" b="0" strike="noStrike" spc="-1" dirty="0">
              <a:latin typeface="Times New Roman" pitchFamily="18" charset="0"/>
              <a:cs typeface="Times New Roman" pitchFamily="18" charset="0"/>
            </a:endParaRPr>
          </a:p>
        </p:txBody>
      </p:sp>
      <p:sp>
        <p:nvSpPr>
          <p:cNvPr id="58" name="TextBox 45"/>
          <p:cNvSpPr/>
          <p:nvPr/>
        </p:nvSpPr>
        <p:spPr>
          <a:xfrm>
            <a:off x="1224187" y="6480697"/>
            <a:ext cx="28035558" cy="5015304"/>
          </a:xfrm>
          <a:prstGeom prst="rect">
            <a:avLst/>
          </a:prstGeom>
          <a:noFill/>
          <a:ln w="0">
            <a:solidFill>
              <a:srgbClr val="273DE1"/>
            </a:solid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00000"/>
              </a:lnSpc>
              <a:buNone/>
            </a:pPr>
            <a:r>
              <a:rPr lang="en-US" sz="3200" dirty="0">
                <a:latin typeface="Times New Roman" pitchFamily="18" charset="0"/>
                <a:cs typeface="Times New Roman" pitchFamily="18" charset="0"/>
              </a:rPr>
              <a:t>The present study investigates regional and global circulation patterns, long-term changes, and hydrological repercussions associated with heavy monsoon rain events over northwest India. Initially, a series of high-resolution Atmospheric General Circulation Model experiments were conducted to comprehend the influence of tropical sea surface temperature anomalies on the occurrence of heavy monsoon rain events over the India-Pakistan region during 2010. Our analysis reveals the prominent role of intrinsic Indian Ocean variability in amplifying and sustaining heavy rainfall events over the northwest India-Pakistan region, against the backdrop of modulated Walker circulation due to prevailing La Niña conditions over the East Pacific. Further analysis, using historical rainfall records, indicates an increase in the occurrence of heavy monsoon rain events over elevated regions of northwest India. Our investigation using multiple datasets, elucidates the combined effect of weakened monsoon circulation, increased transient trough activity over the region, and enhanced moisture supply from the Arabian Sea as the causative factors for the occurrence of these events. Additionally, ensemble hydrological model simulations were also conducted using the macro-scale Variable Infiltration Capacity hydrology model to understand the hydrological response of these events at the river basin scale. While heavy monsoon rain events were responsible for the 2010 Pakistan flood conditions, our results also emphasize the importance of regional surface air temperature in seasonal river discharge over the </a:t>
            </a:r>
            <a:r>
              <a:rPr lang="en-US" sz="3200" dirty="0" smtClean="0">
                <a:latin typeface="Times New Roman" pitchFamily="18" charset="0"/>
                <a:cs typeface="Times New Roman" pitchFamily="18" charset="0"/>
              </a:rPr>
              <a:t>region.</a:t>
            </a:r>
            <a:endParaRPr lang="en-US" sz="2900" b="0" strike="noStrike" spc="-1" dirty="0">
              <a:latin typeface="Times New Roman" pitchFamily="18" charset="0"/>
              <a:cs typeface="Times New Roman" pitchFamily="18" charset="0"/>
            </a:endParaRPr>
          </a:p>
        </p:txBody>
      </p:sp>
      <p:pic>
        <p:nvPicPr>
          <p:cNvPr id="60" name="Picture 50"/>
          <p:cNvPicPr/>
          <p:nvPr/>
        </p:nvPicPr>
        <p:blipFill>
          <a:blip r:embed="rId6"/>
          <a:stretch/>
        </p:blipFill>
        <p:spPr>
          <a:xfrm>
            <a:off x="936155" y="360017"/>
            <a:ext cx="4892176" cy="2736303"/>
          </a:xfrm>
          <a:prstGeom prst="rect">
            <a:avLst/>
          </a:prstGeom>
          <a:ln w="0">
            <a:noFill/>
          </a:ln>
        </p:spPr>
      </p:pic>
      <p:pic>
        <p:nvPicPr>
          <p:cNvPr id="72" name="Picture 71"/>
          <p:cNvPicPr/>
          <p:nvPr/>
        </p:nvPicPr>
        <p:blipFill>
          <a:blip r:embed="rId7"/>
          <a:stretch/>
        </p:blipFill>
        <p:spPr>
          <a:xfrm>
            <a:off x="10729244" y="29595265"/>
            <a:ext cx="8784976" cy="4752527"/>
          </a:xfrm>
          <a:prstGeom prst="rect">
            <a:avLst/>
          </a:prstGeom>
          <a:ln w="0">
            <a:noFill/>
          </a:ln>
        </p:spPr>
      </p:pic>
      <p:grpSp>
        <p:nvGrpSpPr>
          <p:cNvPr id="4" name="Group 3"/>
          <p:cNvGrpSpPr/>
          <p:nvPr/>
        </p:nvGrpSpPr>
        <p:grpSpPr>
          <a:xfrm>
            <a:off x="15542383" y="12971177"/>
            <a:ext cx="4907940" cy="4958792"/>
            <a:chOff x="15542383" y="13978643"/>
            <a:chExt cx="4907940" cy="4958792"/>
          </a:xfrm>
        </p:grpSpPr>
        <p:sp>
          <p:nvSpPr>
            <p:cNvPr id="81" name="Text Placeholder 24"/>
            <p:cNvSpPr/>
            <p:nvPr/>
          </p:nvSpPr>
          <p:spPr>
            <a:xfrm>
              <a:off x="15542383" y="13978643"/>
              <a:ext cx="4907940" cy="4958792"/>
            </a:xfrm>
            <a:prstGeom prst="rect">
              <a:avLst/>
            </a:prstGeom>
            <a:noFill/>
            <a:ln w="0">
              <a:solidFill>
                <a:srgbClr val="0070C0"/>
              </a:solidFill>
            </a:ln>
          </p:spPr>
          <p:style>
            <a:lnRef idx="0">
              <a:scrgbClr r="0" g="0" b="0"/>
            </a:lnRef>
            <a:fillRef idx="0">
              <a:scrgbClr r="0" g="0" b="0"/>
            </a:fillRef>
            <a:effectRef idx="0">
              <a:scrgbClr r="0" g="0" b="0"/>
            </a:effectRef>
            <a:fontRef idx="minor"/>
          </p:style>
          <p:txBody>
            <a:bodyPr lIns="105480" tIns="52920" rIns="105480" bIns="52920" anchor="t">
              <a:noAutofit/>
            </a:bodyPr>
            <a:lstStyle/>
            <a:p>
              <a:pPr>
                <a:lnSpc>
                  <a:spcPct val="100000"/>
                </a:lnSpc>
                <a:spcBef>
                  <a:spcPts val="595"/>
                </a:spcBef>
                <a:buNone/>
                <a:tabLst>
                  <a:tab pos="0" algn="l"/>
                </a:tabLst>
              </a:pPr>
              <a:r>
                <a:rPr lang="en-IN" sz="3000" b="1" spc="-1" dirty="0" smtClean="0">
                  <a:solidFill>
                    <a:srgbClr val="000000"/>
                  </a:solidFill>
                  <a:latin typeface="Times New Roman" pitchFamily="18" charset="0"/>
                  <a:ea typeface="DejaVu Sans"/>
                  <a:cs typeface="Times New Roman" pitchFamily="18" charset="0"/>
                </a:rPr>
                <a:t>Western Himalaya-</a:t>
              </a:r>
              <a:r>
                <a:rPr lang="en-IN" sz="3000" b="1" strike="noStrike" spc="-1" dirty="0" smtClean="0">
                  <a:solidFill>
                    <a:srgbClr val="000000"/>
                  </a:solidFill>
                  <a:latin typeface="Times New Roman" pitchFamily="18" charset="0"/>
                  <a:ea typeface="DejaVu Sans"/>
                  <a:cs typeface="Times New Roman" pitchFamily="18" charset="0"/>
                </a:rPr>
                <a:t> </a:t>
              </a:r>
            </a:p>
            <a:p>
              <a:pPr>
                <a:lnSpc>
                  <a:spcPct val="100000"/>
                </a:lnSpc>
                <a:spcBef>
                  <a:spcPts val="595"/>
                </a:spcBef>
                <a:buNone/>
                <a:tabLst>
                  <a:tab pos="0" algn="l"/>
                </a:tabLst>
              </a:pPr>
              <a:r>
                <a:rPr lang="en-IN" sz="3000" b="1" strike="noStrike" spc="-1" dirty="0" smtClean="0">
                  <a:solidFill>
                    <a:srgbClr val="000000"/>
                  </a:solidFill>
                  <a:latin typeface="Times New Roman" pitchFamily="18" charset="0"/>
                  <a:ea typeface="DejaVu Sans"/>
                  <a:cs typeface="Times New Roman" pitchFamily="18" charset="0"/>
                </a:rPr>
                <a:t>Indus </a:t>
              </a:r>
              <a:r>
                <a:rPr lang="en-IN" sz="3000" b="1" strike="noStrike" spc="-1" dirty="0">
                  <a:solidFill>
                    <a:srgbClr val="000000"/>
                  </a:solidFill>
                  <a:latin typeface="Times New Roman" pitchFamily="18" charset="0"/>
                  <a:ea typeface="DejaVu Sans"/>
                  <a:cs typeface="Times New Roman" pitchFamily="18" charset="0"/>
                </a:rPr>
                <a:t>basin                  </a:t>
              </a:r>
              <a:endParaRPr lang="en-US" sz="3000" b="0" strike="noStrike" spc="-1" dirty="0">
                <a:latin typeface="Times New Roman" pitchFamily="18" charset="0"/>
                <a:cs typeface="Times New Roman" pitchFamily="18" charset="0"/>
              </a:endParaRPr>
            </a:p>
            <a:p>
              <a:pPr algn="just">
                <a:lnSpc>
                  <a:spcPct val="100000"/>
                </a:lnSpc>
                <a:spcBef>
                  <a:spcPts val="595"/>
                </a:spcBef>
                <a:buNone/>
                <a:tabLst>
                  <a:tab pos="0" algn="l"/>
                </a:tabLst>
              </a:pPr>
              <a:endParaRPr lang="en-US" sz="2970" b="0" strike="noStrike" spc="-1" dirty="0">
                <a:latin typeface="Arial"/>
              </a:endParaRPr>
            </a:p>
            <a:p>
              <a:pPr algn="just">
                <a:lnSpc>
                  <a:spcPct val="100000"/>
                </a:lnSpc>
                <a:spcBef>
                  <a:spcPts val="595"/>
                </a:spcBef>
                <a:buNone/>
                <a:tabLst>
                  <a:tab pos="0" algn="l"/>
                </a:tabLst>
              </a:pPr>
              <a:endParaRPr lang="en-US" sz="2970" b="0" strike="noStrike" spc="-1" dirty="0">
                <a:latin typeface="Arial"/>
              </a:endParaRPr>
            </a:p>
            <a:p>
              <a:pPr algn="just">
                <a:lnSpc>
                  <a:spcPct val="100000"/>
                </a:lnSpc>
                <a:spcBef>
                  <a:spcPts val="595"/>
                </a:spcBef>
                <a:buNone/>
                <a:tabLst>
                  <a:tab pos="0" algn="l"/>
                </a:tabLst>
              </a:pPr>
              <a:endParaRPr lang="en-US" sz="2970" b="0" strike="noStrike" spc="-1" dirty="0">
                <a:latin typeface="Arial"/>
              </a:endParaRPr>
            </a:p>
            <a:p>
              <a:pPr algn="just">
                <a:lnSpc>
                  <a:spcPct val="100000"/>
                </a:lnSpc>
                <a:spcBef>
                  <a:spcPts val="595"/>
                </a:spcBef>
                <a:buNone/>
                <a:tabLst>
                  <a:tab pos="0" algn="l"/>
                </a:tabLst>
              </a:pPr>
              <a:endParaRPr lang="en-US" sz="2970" b="0" strike="noStrike" spc="-1" dirty="0">
                <a:latin typeface="Arial"/>
              </a:endParaRPr>
            </a:p>
            <a:p>
              <a:pPr algn="just">
                <a:lnSpc>
                  <a:spcPct val="100000"/>
                </a:lnSpc>
                <a:spcBef>
                  <a:spcPts val="595"/>
                </a:spcBef>
                <a:buNone/>
                <a:tabLst>
                  <a:tab pos="0" algn="l"/>
                </a:tabLst>
              </a:pPr>
              <a:endParaRPr lang="en-US" sz="2970" b="0" strike="noStrike" spc="-1" dirty="0">
                <a:latin typeface="Arial"/>
              </a:endParaRPr>
            </a:p>
            <a:p>
              <a:pPr algn="just">
                <a:lnSpc>
                  <a:spcPct val="100000"/>
                </a:lnSpc>
                <a:spcBef>
                  <a:spcPts val="595"/>
                </a:spcBef>
                <a:buNone/>
                <a:tabLst>
                  <a:tab pos="0" algn="l"/>
                </a:tabLst>
              </a:pPr>
              <a:endParaRPr lang="en-US" sz="2970" b="0" strike="noStrike" spc="-1" dirty="0">
                <a:latin typeface="Arial"/>
              </a:endParaRPr>
            </a:p>
            <a:p>
              <a:pPr algn="just">
                <a:lnSpc>
                  <a:spcPct val="100000"/>
                </a:lnSpc>
                <a:spcBef>
                  <a:spcPts val="595"/>
                </a:spcBef>
                <a:buNone/>
                <a:tabLst>
                  <a:tab pos="0" algn="l"/>
                </a:tabLst>
              </a:pPr>
              <a:endParaRPr lang="en-US" sz="2970" b="0" strike="noStrike" spc="-1" dirty="0">
                <a:latin typeface="Arial"/>
              </a:endParaRPr>
            </a:p>
          </p:txBody>
        </p:sp>
        <p:pic>
          <p:nvPicPr>
            <p:cNvPr id="83" name="Picture 82"/>
            <p:cNvPicPr/>
            <p:nvPr/>
          </p:nvPicPr>
          <p:blipFill>
            <a:blip r:embed="rId8"/>
            <a:stretch/>
          </p:blipFill>
          <p:spPr>
            <a:xfrm>
              <a:off x="15754723" y="15050271"/>
              <a:ext cx="4353418" cy="3743148"/>
            </a:xfrm>
            <a:prstGeom prst="rect">
              <a:avLst/>
            </a:prstGeom>
            <a:ln w="0">
              <a:noFill/>
            </a:ln>
          </p:spPr>
        </p:pic>
      </p:grpSp>
      <p:grpSp>
        <p:nvGrpSpPr>
          <p:cNvPr id="8" name="Group 7"/>
          <p:cNvGrpSpPr/>
          <p:nvPr/>
        </p:nvGrpSpPr>
        <p:grpSpPr>
          <a:xfrm>
            <a:off x="19946267" y="19612325"/>
            <a:ext cx="9313478" cy="17615787"/>
            <a:chOff x="19946267" y="19612325"/>
            <a:chExt cx="9313478" cy="17615787"/>
          </a:xfrm>
        </p:grpSpPr>
        <p:sp>
          <p:nvSpPr>
            <p:cNvPr id="78" name="Text Placeholder 3"/>
            <p:cNvSpPr/>
            <p:nvPr/>
          </p:nvSpPr>
          <p:spPr>
            <a:xfrm>
              <a:off x="19946267" y="19612325"/>
              <a:ext cx="9313478" cy="17615787"/>
            </a:xfrm>
            <a:prstGeom prst="rect">
              <a:avLst/>
            </a:prstGeom>
            <a:noFill/>
            <a:ln w="63500" cmpd="dbl">
              <a:solidFill>
                <a:schemeClr val="accent1">
                  <a:lumMod val="60000"/>
                  <a:lumOff val="40000"/>
                </a:schemeClr>
              </a:solidFill>
            </a:ln>
          </p:spPr>
          <p:style>
            <a:lnRef idx="0">
              <a:scrgbClr r="0" g="0" b="0"/>
            </a:lnRef>
            <a:fillRef idx="0">
              <a:scrgbClr r="0" g="0" b="0"/>
            </a:fillRef>
            <a:effectRef idx="0">
              <a:scrgbClr r="0" g="0" b="0"/>
            </a:effectRef>
            <a:fontRef idx="minor"/>
          </p:style>
          <p:txBody>
            <a:bodyPr lIns="105480" tIns="52920" rIns="105480" bIns="52920" anchor="t">
              <a:noAutofit/>
            </a:bodyPr>
            <a:lstStyle/>
            <a:p>
              <a:pPr>
                <a:lnSpc>
                  <a:spcPct val="100000"/>
                </a:lnSpc>
                <a:buNone/>
              </a:pPr>
              <a:r>
                <a:rPr lang="en-IN" sz="3200" b="1" u="sng" strike="noStrike" spc="-1" dirty="0" smtClean="0">
                  <a:solidFill>
                    <a:srgbClr val="0000FF"/>
                  </a:solidFill>
                  <a:uFillTx/>
                  <a:latin typeface="Times New Roman" pitchFamily="18" charset="0"/>
                  <a:ea typeface="DejaVu Sans"/>
                  <a:cs typeface="Times New Roman" pitchFamily="18" charset="0"/>
                </a:rPr>
                <a:t>Uncertainty in river </a:t>
              </a:r>
              <a:r>
                <a:rPr lang="en-IN" sz="3200" b="1" u="sng" strike="noStrike" spc="-1" dirty="0">
                  <a:solidFill>
                    <a:srgbClr val="0000FF"/>
                  </a:solidFill>
                  <a:uFillTx/>
                  <a:latin typeface="Times New Roman" pitchFamily="18" charset="0"/>
                  <a:ea typeface="DejaVu Sans"/>
                  <a:cs typeface="Times New Roman" pitchFamily="18" charset="0"/>
                </a:rPr>
                <a:t>discharge </a:t>
              </a:r>
              <a:endParaRPr lang="en-US" sz="3200" b="0" strike="noStrike" spc="-1" dirty="0">
                <a:latin typeface="Times New Roman" pitchFamily="18" charset="0"/>
                <a:cs typeface="Times New Roman" pitchFamily="18" charset="0"/>
              </a:endParaRPr>
            </a:p>
            <a:p>
              <a:pPr>
                <a:lnSpc>
                  <a:spcPct val="100000"/>
                </a:lnSpc>
                <a:buNone/>
              </a:pPr>
              <a:endParaRPr lang="en-US" sz="2970" b="0" strike="noStrike" spc="-1" dirty="0">
                <a:latin typeface="Arial"/>
              </a:endParaRPr>
            </a:p>
            <a:p>
              <a:pPr>
                <a:lnSpc>
                  <a:spcPct val="100000"/>
                </a:lnSpc>
                <a:buNone/>
              </a:pPr>
              <a:endParaRPr lang="en-US" sz="2970" b="1" strike="noStrike" spc="-1" dirty="0">
                <a:latin typeface="Arial"/>
              </a:endParaRPr>
            </a:p>
            <a:p>
              <a:pPr>
                <a:lnSpc>
                  <a:spcPct val="100000"/>
                </a:lnSpc>
                <a:buNone/>
              </a:pPr>
              <a:endParaRPr lang="en-US" sz="2970" b="0" strike="noStrike" spc="-1" dirty="0">
                <a:latin typeface="Arial"/>
              </a:endParaRPr>
            </a:p>
            <a:p>
              <a:pPr>
                <a:lnSpc>
                  <a:spcPct val="100000"/>
                </a:lnSpc>
                <a:buNone/>
              </a:pPr>
              <a:endParaRPr lang="en-US" sz="2970" b="0" strike="noStrike" spc="-1" dirty="0">
                <a:latin typeface="Arial"/>
              </a:endParaRPr>
            </a:p>
            <a:p>
              <a:pPr>
                <a:lnSpc>
                  <a:spcPct val="100000"/>
                </a:lnSpc>
                <a:buNone/>
              </a:pPr>
              <a:endParaRPr lang="en-US" sz="2970" b="0" strike="noStrike" spc="-1" dirty="0">
                <a:latin typeface="Arial"/>
              </a:endParaRPr>
            </a:p>
            <a:p>
              <a:pPr>
                <a:lnSpc>
                  <a:spcPct val="100000"/>
                </a:lnSpc>
                <a:buNone/>
              </a:pPr>
              <a:endParaRPr lang="en-US" sz="2800" b="1" spc="-1" dirty="0" smtClean="0">
                <a:solidFill>
                  <a:srgbClr val="000000"/>
                </a:solidFill>
                <a:latin typeface="Times New Roman" pitchFamily="18" charset="0"/>
                <a:ea typeface="DejaVu Sans"/>
                <a:cs typeface="Times New Roman" pitchFamily="18" charset="0"/>
              </a:endParaRPr>
            </a:p>
            <a:p>
              <a:pPr>
                <a:lnSpc>
                  <a:spcPct val="100000"/>
                </a:lnSpc>
                <a:buNone/>
              </a:pPr>
              <a:r>
                <a:rPr lang="en-US" sz="2000" b="1" spc="-1" dirty="0">
                  <a:solidFill>
                    <a:srgbClr val="000000"/>
                  </a:solidFill>
                  <a:latin typeface="Times New Roman" pitchFamily="18" charset="0"/>
                  <a:ea typeface="DejaVu Sans"/>
                  <a:cs typeface="Times New Roman" pitchFamily="18" charset="0"/>
                </a:rPr>
                <a:t>	</a:t>
              </a:r>
              <a:r>
                <a:rPr lang="en-US" sz="2000" b="1" spc="-1" dirty="0" smtClean="0">
                  <a:solidFill>
                    <a:srgbClr val="000000"/>
                  </a:solidFill>
                  <a:latin typeface="Times New Roman" pitchFamily="18" charset="0"/>
                  <a:ea typeface="DejaVu Sans"/>
                  <a:cs typeface="Times New Roman" pitchFamily="18" charset="0"/>
                </a:rPr>
                <a:t>		</a:t>
              </a:r>
              <a:r>
                <a:rPr lang="en-US" sz="2000" b="1" strike="noStrike" spc="-1" dirty="0" smtClean="0">
                  <a:solidFill>
                    <a:srgbClr val="000000"/>
                  </a:solidFill>
                  <a:latin typeface="Times New Roman" pitchFamily="18" charset="0"/>
                  <a:ea typeface="DejaVu Sans"/>
                  <a:cs typeface="Times New Roman" pitchFamily="18" charset="0"/>
                </a:rPr>
                <a:t>Simulation </a:t>
              </a:r>
              <a:r>
                <a:rPr lang="en-US" sz="2000" b="1" strike="noStrike" spc="-1" dirty="0">
                  <a:solidFill>
                    <a:srgbClr val="000000"/>
                  </a:solidFill>
                  <a:latin typeface="Times New Roman" pitchFamily="18" charset="0"/>
                  <a:ea typeface="DejaVu Sans"/>
                  <a:cs typeface="Times New Roman" pitchFamily="18" charset="0"/>
                </a:rPr>
                <a:t>for 2010 Pakistan </a:t>
              </a:r>
              <a:r>
                <a:rPr lang="en-US" sz="2000" b="1" strike="noStrike" spc="-1" dirty="0" smtClean="0">
                  <a:solidFill>
                    <a:srgbClr val="000000"/>
                  </a:solidFill>
                  <a:latin typeface="Times New Roman" pitchFamily="18" charset="0"/>
                  <a:ea typeface="DejaVu Sans"/>
                  <a:cs typeface="Times New Roman" pitchFamily="18" charset="0"/>
                </a:rPr>
                <a:t>flood</a:t>
              </a:r>
              <a:endParaRPr lang="en-US" sz="2000" b="0" strike="noStrike" spc="-1" dirty="0">
                <a:latin typeface="Arial"/>
              </a:endParaRPr>
            </a:p>
            <a:p>
              <a:pPr>
                <a:lnSpc>
                  <a:spcPct val="100000"/>
                </a:lnSpc>
                <a:buNone/>
              </a:pPr>
              <a:endParaRPr lang="en-US" sz="2000" b="0" strike="noStrike" spc="-1" dirty="0">
                <a:latin typeface="Arial"/>
              </a:endParaRPr>
            </a:p>
            <a:p>
              <a:pPr>
                <a:lnSpc>
                  <a:spcPct val="100000"/>
                </a:lnSpc>
                <a:buNone/>
              </a:pPr>
              <a:r>
                <a:rPr lang="en-US" sz="2000" b="1" strike="noStrike" spc="-1" dirty="0">
                  <a:solidFill>
                    <a:srgbClr val="000000"/>
                  </a:solidFill>
                  <a:latin typeface="Times New Roman" pitchFamily="18" charset="0"/>
                  <a:ea typeface="DejaVu Sans"/>
                  <a:cs typeface="Times New Roman" pitchFamily="18" charset="0"/>
                </a:rPr>
                <a:t>                                                                      </a:t>
              </a:r>
              <a:r>
                <a:rPr lang="en-US" sz="2000" b="1" strike="noStrike" spc="-1" dirty="0" smtClean="0">
                  <a:solidFill>
                    <a:srgbClr val="000000"/>
                  </a:solidFill>
                  <a:latin typeface="Times New Roman" pitchFamily="18" charset="0"/>
                  <a:ea typeface="DejaVu Sans"/>
                  <a:cs typeface="Times New Roman" pitchFamily="18" charset="0"/>
                </a:rPr>
                <a:t>               </a:t>
              </a:r>
              <a:endParaRPr lang="en-US" sz="2000" b="1" strike="noStrike" spc="-1" dirty="0" smtClean="0">
                <a:solidFill>
                  <a:srgbClr val="000000"/>
                </a:solidFill>
                <a:latin typeface="Times New Roman" pitchFamily="18" charset="0"/>
                <a:ea typeface="DejaVu Sans"/>
                <a:cs typeface="Times New Roman" pitchFamily="18" charset="0"/>
              </a:endParaRPr>
            </a:p>
            <a:p>
              <a:pPr>
                <a:lnSpc>
                  <a:spcPct val="100000"/>
                </a:lnSpc>
                <a:buNone/>
              </a:pPr>
              <a:endParaRPr lang="en-US" sz="2000" b="1" spc="-1" dirty="0">
                <a:solidFill>
                  <a:srgbClr val="000000"/>
                </a:solidFill>
                <a:latin typeface="Times New Roman" pitchFamily="18" charset="0"/>
                <a:ea typeface="DejaVu Sans"/>
                <a:cs typeface="Times New Roman" pitchFamily="18" charset="0"/>
              </a:endParaRPr>
            </a:p>
            <a:p>
              <a:pPr>
                <a:lnSpc>
                  <a:spcPct val="100000"/>
                </a:lnSpc>
                <a:buNone/>
              </a:pPr>
              <a:endParaRPr lang="en-US" sz="2000" b="1" strike="noStrike" spc="-1" dirty="0" smtClean="0">
                <a:solidFill>
                  <a:srgbClr val="000000"/>
                </a:solidFill>
                <a:latin typeface="Times New Roman" pitchFamily="18" charset="0"/>
                <a:ea typeface="DejaVu Sans"/>
                <a:cs typeface="Times New Roman" pitchFamily="18" charset="0"/>
              </a:endParaRPr>
            </a:p>
            <a:p>
              <a:pPr>
                <a:lnSpc>
                  <a:spcPct val="100000"/>
                </a:lnSpc>
                <a:buNone/>
              </a:pPr>
              <a:endParaRPr lang="en-US" sz="2000" b="1" spc="-1" dirty="0">
                <a:solidFill>
                  <a:srgbClr val="000000"/>
                </a:solidFill>
                <a:latin typeface="Times New Roman" pitchFamily="18" charset="0"/>
                <a:ea typeface="DejaVu Sans"/>
                <a:cs typeface="Times New Roman" pitchFamily="18" charset="0"/>
              </a:endParaRPr>
            </a:p>
            <a:p>
              <a:pPr>
                <a:lnSpc>
                  <a:spcPct val="100000"/>
                </a:lnSpc>
                <a:buNone/>
              </a:pPr>
              <a:endParaRPr lang="en-US" sz="2000" b="1" strike="noStrike" spc="-1" dirty="0" smtClean="0">
                <a:solidFill>
                  <a:srgbClr val="000000"/>
                </a:solidFill>
                <a:latin typeface="Times New Roman" pitchFamily="18" charset="0"/>
                <a:ea typeface="DejaVu Sans"/>
                <a:cs typeface="Times New Roman" pitchFamily="18" charset="0"/>
              </a:endParaRPr>
            </a:p>
            <a:p>
              <a:pPr>
                <a:lnSpc>
                  <a:spcPct val="100000"/>
                </a:lnSpc>
                <a:buNone/>
              </a:pPr>
              <a:endParaRPr lang="en-US" sz="2000" b="1" spc="-1" dirty="0">
                <a:solidFill>
                  <a:srgbClr val="000000"/>
                </a:solidFill>
                <a:latin typeface="Times New Roman" pitchFamily="18" charset="0"/>
                <a:ea typeface="DejaVu Sans"/>
                <a:cs typeface="Times New Roman" pitchFamily="18" charset="0"/>
              </a:endParaRPr>
            </a:p>
            <a:p>
              <a:pPr>
                <a:lnSpc>
                  <a:spcPct val="100000"/>
                </a:lnSpc>
                <a:buNone/>
              </a:pPr>
              <a:endParaRPr lang="en-US" sz="2000" b="1" strike="noStrike" spc="-1" dirty="0" smtClean="0">
                <a:solidFill>
                  <a:srgbClr val="000000"/>
                </a:solidFill>
                <a:latin typeface="Times New Roman" pitchFamily="18" charset="0"/>
                <a:ea typeface="DejaVu Sans"/>
                <a:cs typeface="Times New Roman" pitchFamily="18" charset="0"/>
              </a:endParaRPr>
            </a:p>
            <a:p>
              <a:pPr>
                <a:lnSpc>
                  <a:spcPct val="100000"/>
                </a:lnSpc>
                <a:buNone/>
              </a:pPr>
              <a:endParaRPr lang="en-US" sz="2000" b="1" spc="-1" dirty="0">
                <a:solidFill>
                  <a:srgbClr val="000000"/>
                </a:solidFill>
                <a:latin typeface="Times New Roman" pitchFamily="18" charset="0"/>
                <a:ea typeface="DejaVu Sans"/>
                <a:cs typeface="Times New Roman" pitchFamily="18" charset="0"/>
              </a:endParaRPr>
            </a:p>
            <a:p>
              <a:pPr>
                <a:lnSpc>
                  <a:spcPct val="100000"/>
                </a:lnSpc>
                <a:buNone/>
              </a:pPr>
              <a:endParaRPr lang="en-US" sz="2000" b="1" strike="noStrike" spc="-1" dirty="0" smtClean="0">
                <a:solidFill>
                  <a:srgbClr val="000000"/>
                </a:solidFill>
                <a:latin typeface="Times New Roman" pitchFamily="18" charset="0"/>
                <a:ea typeface="DejaVu Sans"/>
                <a:cs typeface="Times New Roman" pitchFamily="18" charset="0"/>
              </a:endParaRPr>
            </a:p>
            <a:p>
              <a:pPr>
                <a:lnSpc>
                  <a:spcPct val="100000"/>
                </a:lnSpc>
                <a:buNone/>
              </a:pPr>
              <a:endParaRPr lang="en-US" sz="2000" b="1" spc="-1" dirty="0">
                <a:solidFill>
                  <a:srgbClr val="000000"/>
                </a:solidFill>
                <a:latin typeface="Times New Roman" pitchFamily="18" charset="0"/>
                <a:ea typeface="DejaVu Sans"/>
                <a:cs typeface="Times New Roman" pitchFamily="18" charset="0"/>
              </a:endParaRPr>
            </a:p>
            <a:p>
              <a:pPr>
                <a:lnSpc>
                  <a:spcPct val="100000"/>
                </a:lnSpc>
                <a:buNone/>
              </a:pPr>
              <a:endParaRPr lang="en-US" sz="2000" b="1" strike="noStrike" spc="-1" dirty="0" smtClean="0">
                <a:solidFill>
                  <a:srgbClr val="000000"/>
                </a:solidFill>
                <a:latin typeface="Times New Roman" pitchFamily="18" charset="0"/>
                <a:ea typeface="DejaVu Sans"/>
                <a:cs typeface="Times New Roman" pitchFamily="18" charset="0"/>
              </a:endParaRPr>
            </a:p>
            <a:p>
              <a:pPr>
                <a:lnSpc>
                  <a:spcPct val="100000"/>
                </a:lnSpc>
                <a:buNone/>
              </a:pPr>
              <a:endParaRPr lang="en-US" sz="2000" b="1" spc="-1" dirty="0">
                <a:solidFill>
                  <a:srgbClr val="000000"/>
                </a:solidFill>
                <a:latin typeface="Times New Roman" pitchFamily="18" charset="0"/>
                <a:ea typeface="DejaVu Sans"/>
                <a:cs typeface="Times New Roman" pitchFamily="18" charset="0"/>
              </a:endParaRPr>
            </a:p>
            <a:p>
              <a:pPr>
                <a:lnSpc>
                  <a:spcPct val="100000"/>
                </a:lnSpc>
                <a:buNone/>
              </a:pPr>
              <a:endParaRPr lang="en-US" sz="2000" b="1" strike="noStrike" spc="-1" dirty="0" smtClean="0">
                <a:solidFill>
                  <a:srgbClr val="000000"/>
                </a:solidFill>
                <a:latin typeface="Times New Roman" pitchFamily="18" charset="0"/>
                <a:ea typeface="DejaVu Sans"/>
                <a:cs typeface="Times New Roman" pitchFamily="18" charset="0"/>
              </a:endParaRPr>
            </a:p>
            <a:p>
              <a:pPr>
                <a:lnSpc>
                  <a:spcPct val="100000"/>
                </a:lnSpc>
                <a:buNone/>
              </a:pPr>
              <a:endParaRPr lang="en-US" sz="2000" b="1" spc="-1" dirty="0">
                <a:solidFill>
                  <a:srgbClr val="000000"/>
                </a:solidFill>
                <a:latin typeface="Times New Roman" pitchFamily="18" charset="0"/>
                <a:ea typeface="DejaVu Sans"/>
                <a:cs typeface="Times New Roman" pitchFamily="18" charset="0"/>
              </a:endParaRPr>
            </a:p>
            <a:p>
              <a:pPr>
                <a:lnSpc>
                  <a:spcPct val="100000"/>
                </a:lnSpc>
                <a:buNone/>
              </a:pPr>
              <a:endParaRPr lang="en-US" sz="2000" b="1" strike="noStrike" spc="-1" dirty="0" smtClean="0">
                <a:solidFill>
                  <a:srgbClr val="000000"/>
                </a:solidFill>
                <a:latin typeface="Times New Roman" pitchFamily="18" charset="0"/>
                <a:ea typeface="DejaVu Sans"/>
                <a:cs typeface="Times New Roman" pitchFamily="18" charset="0"/>
              </a:endParaRPr>
            </a:p>
            <a:p>
              <a:pPr>
                <a:lnSpc>
                  <a:spcPct val="100000"/>
                </a:lnSpc>
                <a:buNone/>
              </a:pPr>
              <a:endParaRPr lang="en-US" sz="2000" b="1" spc="-1" dirty="0">
                <a:solidFill>
                  <a:srgbClr val="000000"/>
                </a:solidFill>
                <a:latin typeface="Times New Roman" pitchFamily="18" charset="0"/>
                <a:ea typeface="DejaVu Sans"/>
                <a:cs typeface="Times New Roman" pitchFamily="18" charset="0"/>
              </a:endParaRPr>
            </a:p>
            <a:p>
              <a:pPr>
                <a:lnSpc>
                  <a:spcPct val="100000"/>
                </a:lnSpc>
                <a:buNone/>
              </a:pPr>
              <a:endParaRPr lang="en-US" sz="2000" b="1" strike="noStrike" spc="-1" dirty="0" smtClean="0">
                <a:solidFill>
                  <a:srgbClr val="000000"/>
                </a:solidFill>
                <a:latin typeface="Times New Roman" pitchFamily="18" charset="0"/>
                <a:ea typeface="DejaVu Sans"/>
                <a:cs typeface="Times New Roman" pitchFamily="18" charset="0"/>
              </a:endParaRPr>
            </a:p>
            <a:p>
              <a:pPr>
                <a:lnSpc>
                  <a:spcPct val="100000"/>
                </a:lnSpc>
                <a:buNone/>
              </a:pPr>
              <a:endParaRPr lang="en-US" sz="2000" b="1" spc="-1" dirty="0">
                <a:solidFill>
                  <a:srgbClr val="000000"/>
                </a:solidFill>
                <a:latin typeface="Times New Roman" pitchFamily="18" charset="0"/>
                <a:ea typeface="DejaVu Sans"/>
                <a:cs typeface="Times New Roman" pitchFamily="18" charset="0"/>
              </a:endParaRPr>
            </a:p>
            <a:p>
              <a:pPr>
                <a:lnSpc>
                  <a:spcPct val="100000"/>
                </a:lnSpc>
                <a:buNone/>
              </a:pPr>
              <a:endParaRPr lang="en-US" sz="2000" b="1" strike="noStrike" spc="-1" dirty="0" smtClean="0">
                <a:solidFill>
                  <a:srgbClr val="000000"/>
                </a:solidFill>
                <a:latin typeface="Times New Roman" pitchFamily="18" charset="0"/>
                <a:ea typeface="DejaVu Sans"/>
                <a:cs typeface="Times New Roman" pitchFamily="18" charset="0"/>
              </a:endParaRPr>
            </a:p>
            <a:p>
              <a:pPr>
                <a:lnSpc>
                  <a:spcPct val="100000"/>
                </a:lnSpc>
                <a:buNone/>
              </a:pPr>
              <a:endParaRPr lang="en-US" b="1" strike="noStrike" spc="-1" dirty="0" smtClean="0">
                <a:solidFill>
                  <a:srgbClr val="000000"/>
                </a:solidFill>
                <a:latin typeface="Times New Roman" pitchFamily="18" charset="0"/>
                <a:ea typeface="DejaVu Sans"/>
                <a:cs typeface="Times New Roman" pitchFamily="18" charset="0"/>
              </a:endParaRPr>
            </a:p>
            <a:p>
              <a:pPr>
                <a:lnSpc>
                  <a:spcPct val="100000"/>
                </a:lnSpc>
                <a:buNone/>
              </a:pPr>
              <a:r>
                <a:rPr lang="en-US" sz="2000" b="1" strike="noStrike" spc="-1" dirty="0" smtClean="0">
                  <a:solidFill>
                    <a:srgbClr val="000000"/>
                  </a:solidFill>
                  <a:latin typeface="Times New Roman" pitchFamily="18" charset="0"/>
                  <a:ea typeface="DejaVu Sans"/>
                  <a:cs typeface="Times New Roman" pitchFamily="18" charset="0"/>
                </a:rPr>
                <a:t> </a:t>
              </a:r>
              <a:r>
                <a:rPr lang="en-US" sz="2000" b="1" spc="-1" dirty="0" smtClean="0">
                  <a:solidFill>
                    <a:srgbClr val="000000"/>
                  </a:solidFill>
                  <a:latin typeface="Times New Roman" pitchFamily="18" charset="0"/>
                  <a:ea typeface="DejaVu Sans"/>
                  <a:cs typeface="Times New Roman" pitchFamily="18" charset="0"/>
                </a:rPr>
                <a:t>   			</a:t>
              </a:r>
              <a:r>
                <a:rPr lang="en-US" sz="2000" b="1" strike="noStrike" spc="-1" dirty="0" smtClean="0">
                  <a:solidFill>
                    <a:srgbClr val="000000"/>
                  </a:solidFill>
                  <a:latin typeface="Times New Roman" pitchFamily="18" charset="0"/>
                  <a:ea typeface="DejaVu Sans"/>
                  <a:cs typeface="Times New Roman" pitchFamily="18" charset="0"/>
                </a:rPr>
                <a:t>Seasonal </a:t>
              </a:r>
              <a:r>
                <a:rPr lang="en-US" sz="2000" b="1" strike="noStrike" spc="-1" dirty="0" smtClean="0">
                  <a:solidFill>
                    <a:srgbClr val="000000"/>
                  </a:solidFill>
                  <a:latin typeface="Times New Roman" pitchFamily="18" charset="0"/>
                  <a:ea typeface="DejaVu Sans"/>
                  <a:cs typeface="Times New Roman" pitchFamily="18" charset="0"/>
                </a:rPr>
                <a:t>ensemble </a:t>
              </a:r>
              <a:r>
                <a:rPr lang="en-US" sz="2000" b="1" strike="noStrike" spc="-1" dirty="0" smtClean="0">
                  <a:solidFill>
                    <a:srgbClr val="000000"/>
                  </a:solidFill>
                  <a:latin typeface="Times New Roman" pitchFamily="18" charset="0"/>
                  <a:ea typeface="DejaVu Sans"/>
                  <a:cs typeface="Times New Roman" pitchFamily="18" charset="0"/>
                </a:rPr>
                <a:t>mean difference</a:t>
              </a:r>
              <a:endParaRPr lang="en-US" sz="2970" b="0" strike="noStrike" spc="-1" dirty="0">
                <a:latin typeface="Times New Roman" pitchFamily="18" charset="0"/>
                <a:cs typeface="Times New Roman" pitchFamily="18" charset="0"/>
              </a:endParaRPr>
            </a:p>
            <a:p>
              <a:pPr>
                <a:lnSpc>
                  <a:spcPct val="100000"/>
                </a:lnSpc>
                <a:spcBef>
                  <a:spcPts val="519"/>
                </a:spcBef>
                <a:buNone/>
                <a:tabLst>
                  <a:tab pos="0" algn="l"/>
                </a:tabLst>
              </a:pPr>
              <a:endParaRPr lang="en-US" sz="2600" b="0" strike="noStrike" spc="-1" dirty="0">
                <a:latin typeface="Arial"/>
              </a:endParaRPr>
            </a:p>
            <a:p>
              <a:pPr>
                <a:lnSpc>
                  <a:spcPct val="100000"/>
                </a:lnSpc>
                <a:spcBef>
                  <a:spcPts val="519"/>
                </a:spcBef>
                <a:buNone/>
                <a:tabLst>
                  <a:tab pos="0" algn="l"/>
                </a:tabLst>
              </a:pPr>
              <a:endParaRPr lang="en-US" sz="2600" b="0" strike="noStrike" spc="-1" dirty="0">
                <a:latin typeface="Arial"/>
              </a:endParaRPr>
            </a:p>
            <a:p>
              <a:pPr>
                <a:lnSpc>
                  <a:spcPct val="100000"/>
                </a:lnSpc>
                <a:spcBef>
                  <a:spcPts val="519"/>
                </a:spcBef>
                <a:buNone/>
                <a:tabLst>
                  <a:tab pos="0" algn="l"/>
                </a:tabLst>
              </a:pPr>
              <a:endParaRPr lang="en-US" sz="2600" b="0" strike="noStrike" spc="-1" dirty="0">
                <a:latin typeface="Arial"/>
              </a:endParaRPr>
            </a:p>
            <a:p>
              <a:pPr>
                <a:lnSpc>
                  <a:spcPct val="100000"/>
                </a:lnSpc>
                <a:spcBef>
                  <a:spcPts val="519"/>
                </a:spcBef>
                <a:buNone/>
                <a:tabLst>
                  <a:tab pos="0" algn="l"/>
                </a:tabLst>
              </a:pPr>
              <a:endParaRPr lang="en-US" sz="2600" b="0" strike="noStrike" spc="-1" dirty="0">
                <a:latin typeface="Arial"/>
              </a:endParaRPr>
            </a:p>
            <a:p>
              <a:pPr>
                <a:lnSpc>
                  <a:spcPct val="100000"/>
                </a:lnSpc>
                <a:spcBef>
                  <a:spcPts val="519"/>
                </a:spcBef>
                <a:buNone/>
                <a:tabLst>
                  <a:tab pos="0" algn="l"/>
                </a:tabLst>
              </a:pPr>
              <a:endParaRPr lang="en-US" sz="2600" b="0" strike="noStrike" spc="-1" dirty="0">
                <a:latin typeface="Arial"/>
              </a:endParaRPr>
            </a:p>
            <a:p>
              <a:pPr>
                <a:lnSpc>
                  <a:spcPct val="100000"/>
                </a:lnSpc>
                <a:spcBef>
                  <a:spcPts val="519"/>
                </a:spcBef>
                <a:buNone/>
                <a:tabLst>
                  <a:tab pos="0" algn="l"/>
                </a:tabLst>
              </a:pPr>
              <a:endParaRPr lang="en-US" sz="2600" b="0" strike="noStrike" spc="-1" dirty="0">
                <a:latin typeface="Arial"/>
              </a:endParaRPr>
            </a:p>
            <a:p>
              <a:pPr>
                <a:lnSpc>
                  <a:spcPct val="100000"/>
                </a:lnSpc>
                <a:spcBef>
                  <a:spcPts val="519"/>
                </a:spcBef>
                <a:buNone/>
                <a:tabLst>
                  <a:tab pos="0" algn="l"/>
                </a:tabLst>
              </a:pPr>
              <a:endParaRPr lang="en-US" sz="2600" b="0" strike="noStrike" spc="-1" dirty="0">
                <a:latin typeface="Arial"/>
              </a:endParaRPr>
            </a:p>
            <a:p>
              <a:pPr>
                <a:lnSpc>
                  <a:spcPct val="100000"/>
                </a:lnSpc>
                <a:spcBef>
                  <a:spcPts val="519"/>
                </a:spcBef>
                <a:buNone/>
                <a:tabLst>
                  <a:tab pos="0" algn="l"/>
                </a:tabLst>
              </a:pPr>
              <a:endParaRPr lang="en-US" sz="2600" b="0" strike="noStrike" spc="-1" dirty="0">
                <a:latin typeface="Arial"/>
              </a:endParaRPr>
            </a:p>
            <a:p>
              <a:pPr>
                <a:lnSpc>
                  <a:spcPct val="100000"/>
                </a:lnSpc>
                <a:spcBef>
                  <a:spcPts val="519"/>
                </a:spcBef>
                <a:buNone/>
                <a:tabLst>
                  <a:tab pos="0" algn="l"/>
                </a:tabLst>
              </a:pPr>
              <a:endParaRPr lang="en-US" sz="2600" b="0" strike="noStrike" spc="-1" dirty="0">
                <a:latin typeface="Arial"/>
              </a:endParaRPr>
            </a:p>
            <a:p>
              <a:pPr>
                <a:lnSpc>
                  <a:spcPct val="100000"/>
                </a:lnSpc>
                <a:spcBef>
                  <a:spcPts val="519"/>
                </a:spcBef>
                <a:buNone/>
                <a:tabLst>
                  <a:tab pos="0" algn="l"/>
                </a:tabLst>
              </a:pPr>
              <a:endParaRPr lang="en-US" sz="2600" b="0" strike="noStrike" spc="-1" dirty="0">
                <a:latin typeface="Arial"/>
              </a:endParaRPr>
            </a:p>
            <a:p>
              <a:pPr>
                <a:lnSpc>
                  <a:spcPct val="100000"/>
                </a:lnSpc>
                <a:spcBef>
                  <a:spcPts val="519"/>
                </a:spcBef>
                <a:buNone/>
                <a:tabLst>
                  <a:tab pos="0" algn="l"/>
                </a:tabLst>
              </a:pPr>
              <a:endParaRPr lang="en-US" sz="2600" b="0" strike="noStrike" spc="-1" dirty="0" smtClean="0">
                <a:latin typeface="Arial"/>
              </a:endParaRPr>
            </a:p>
            <a:p>
              <a:pPr>
                <a:lnSpc>
                  <a:spcPct val="100000"/>
                </a:lnSpc>
                <a:spcBef>
                  <a:spcPts val="519"/>
                </a:spcBef>
                <a:buNone/>
                <a:tabLst>
                  <a:tab pos="0" algn="l"/>
                </a:tabLst>
              </a:pPr>
              <a:endParaRPr lang="en-US" sz="2600" b="0" strike="noStrike" spc="-1" dirty="0" smtClean="0">
                <a:latin typeface="Arial"/>
              </a:endParaRPr>
            </a:p>
            <a:p>
              <a:pPr>
                <a:lnSpc>
                  <a:spcPct val="100000"/>
                </a:lnSpc>
                <a:spcBef>
                  <a:spcPts val="519"/>
                </a:spcBef>
                <a:buNone/>
                <a:tabLst>
                  <a:tab pos="0" algn="l"/>
                </a:tabLst>
              </a:pPr>
              <a:endParaRPr lang="en-US" sz="2600" b="0" strike="noStrike" spc="-1" dirty="0" smtClean="0">
                <a:latin typeface="Arial"/>
              </a:endParaRPr>
            </a:p>
            <a:p>
              <a:pPr>
                <a:lnSpc>
                  <a:spcPct val="100000"/>
                </a:lnSpc>
                <a:spcBef>
                  <a:spcPts val="519"/>
                </a:spcBef>
                <a:buNone/>
                <a:tabLst>
                  <a:tab pos="0" algn="l"/>
                </a:tabLst>
              </a:pPr>
              <a:endParaRPr lang="en-US" sz="2600" b="0" strike="noStrike" spc="-1" dirty="0" smtClean="0">
                <a:latin typeface="Arial"/>
              </a:endParaRPr>
            </a:p>
            <a:p>
              <a:pPr>
                <a:lnSpc>
                  <a:spcPct val="100000"/>
                </a:lnSpc>
                <a:spcBef>
                  <a:spcPts val="519"/>
                </a:spcBef>
                <a:buNone/>
                <a:tabLst>
                  <a:tab pos="0" algn="l"/>
                </a:tabLst>
              </a:pPr>
              <a:endParaRPr lang="en-US" sz="2600" b="0" strike="noStrike" spc="-1" dirty="0" smtClean="0">
                <a:latin typeface="Arial"/>
              </a:endParaRPr>
            </a:p>
            <a:p>
              <a:pPr>
                <a:lnSpc>
                  <a:spcPct val="100000"/>
                </a:lnSpc>
                <a:spcBef>
                  <a:spcPts val="519"/>
                </a:spcBef>
                <a:buNone/>
                <a:tabLst>
                  <a:tab pos="0" algn="l"/>
                </a:tabLst>
              </a:pPr>
              <a:endParaRPr lang="en-US" sz="2600" b="0" strike="noStrike" spc="-1" dirty="0">
                <a:latin typeface="Arial"/>
              </a:endParaRPr>
            </a:p>
            <a:p>
              <a:pPr>
                <a:lnSpc>
                  <a:spcPct val="100000"/>
                </a:lnSpc>
                <a:spcBef>
                  <a:spcPts val="519"/>
                </a:spcBef>
                <a:buNone/>
                <a:tabLst>
                  <a:tab pos="0" algn="l"/>
                </a:tabLst>
              </a:pPr>
              <a:endParaRPr lang="en-US" sz="2600" b="0" strike="noStrike" spc="-1" dirty="0" smtClean="0">
                <a:latin typeface="Arial"/>
              </a:endParaRPr>
            </a:p>
            <a:p>
              <a:pPr>
                <a:lnSpc>
                  <a:spcPct val="100000"/>
                </a:lnSpc>
                <a:spcBef>
                  <a:spcPts val="519"/>
                </a:spcBef>
                <a:buNone/>
                <a:tabLst>
                  <a:tab pos="0" algn="l"/>
                </a:tabLst>
              </a:pPr>
              <a:endParaRPr lang="en-US" sz="2600" b="0" strike="noStrike" spc="-1" dirty="0">
                <a:latin typeface="Arial"/>
              </a:endParaRPr>
            </a:p>
            <a:p>
              <a:pPr>
                <a:lnSpc>
                  <a:spcPct val="100000"/>
                </a:lnSpc>
                <a:spcBef>
                  <a:spcPts val="519"/>
                </a:spcBef>
                <a:buNone/>
                <a:tabLst>
                  <a:tab pos="0" algn="l"/>
                </a:tabLst>
              </a:pPr>
              <a:endParaRPr lang="en-US" sz="2600" b="0" strike="noStrike" spc="-1" dirty="0">
                <a:latin typeface="Arial"/>
              </a:endParaRPr>
            </a:p>
            <a:p>
              <a:pPr>
                <a:lnSpc>
                  <a:spcPct val="100000"/>
                </a:lnSpc>
                <a:spcBef>
                  <a:spcPts val="519"/>
                </a:spcBef>
                <a:buNone/>
                <a:tabLst>
                  <a:tab pos="0" algn="l"/>
                </a:tabLst>
              </a:pPr>
              <a:endParaRPr lang="en-US" sz="2600" b="0" strike="noStrike" spc="-1" dirty="0">
                <a:latin typeface="Arial"/>
              </a:endParaRPr>
            </a:p>
            <a:p>
              <a:pPr>
                <a:lnSpc>
                  <a:spcPct val="100000"/>
                </a:lnSpc>
                <a:spcBef>
                  <a:spcPts val="519"/>
                </a:spcBef>
                <a:buNone/>
                <a:tabLst>
                  <a:tab pos="0" algn="l"/>
                </a:tabLst>
              </a:pPr>
              <a:endParaRPr lang="en-US" sz="2600" b="0" strike="noStrike" spc="-1" dirty="0">
                <a:latin typeface="Arial"/>
              </a:endParaRPr>
            </a:p>
          </p:txBody>
        </p:sp>
        <p:grpSp>
          <p:nvGrpSpPr>
            <p:cNvPr id="67" name="Group 66"/>
            <p:cNvGrpSpPr/>
            <p:nvPr/>
          </p:nvGrpSpPr>
          <p:grpSpPr>
            <a:xfrm>
              <a:off x="20151012" y="20306232"/>
              <a:ext cx="7921444" cy="13459411"/>
              <a:chOff x="11242416" y="29382060"/>
              <a:chExt cx="8143070" cy="13035948"/>
            </a:xfrm>
          </p:grpSpPr>
          <p:pic>
            <p:nvPicPr>
              <p:cNvPr id="68" name="Picture 67"/>
              <p:cNvPicPr/>
              <p:nvPr/>
            </p:nvPicPr>
            <p:blipFill>
              <a:blip r:embed="rId9"/>
              <a:srcRect b="49405"/>
              <a:stretch/>
            </p:blipFill>
            <p:spPr>
              <a:xfrm>
                <a:off x="11242416" y="29382060"/>
                <a:ext cx="3564681" cy="2301502"/>
              </a:xfrm>
              <a:prstGeom prst="rect">
                <a:avLst/>
              </a:prstGeom>
              <a:ln w="0">
                <a:noFill/>
              </a:ln>
            </p:spPr>
          </p:pic>
          <p:pic>
            <p:nvPicPr>
              <p:cNvPr id="69" name="Picture 68"/>
              <p:cNvPicPr/>
              <p:nvPr/>
            </p:nvPicPr>
            <p:blipFill>
              <a:blip r:embed="rId10"/>
              <a:stretch/>
            </p:blipFill>
            <p:spPr>
              <a:xfrm>
                <a:off x="12470672" y="38657808"/>
                <a:ext cx="6333648" cy="3760200"/>
              </a:xfrm>
              <a:prstGeom prst="rect">
                <a:avLst/>
              </a:prstGeom>
              <a:ln w="0">
                <a:noFill/>
              </a:ln>
            </p:spPr>
          </p:pic>
          <p:pic>
            <p:nvPicPr>
              <p:cNvPr id="70" name="Picture 69"/>
              <p:cNvPicPr/>
              <p:nvPr/>
            </p:nvPicPr>
            <p:blipFill>
              <a:blip r:embed="rId11"/>
              <a:stretch/>
            </p:blipFill>
            <p:spPr>
              <a:xfrm>
                <a:off x="12062302" y="32244001"/>
                <a:ext cx="7323184" cy="5996474"/>
              </a:xfrm>
              <a:prstGeom prst="rect">
                <a:avLst/>
              </a:prstGeom>
              <a:ln w="0">
                <a:noFill/>
              </a:ln>
            </p:spPr>
          </p:pic>
        </p:grpSp>
        <p:sp>
          <p:nvSpPr>
            <p:cNvPr id="91" name="TextBox 90"/>
            <p:cNvSpPr txBox="1"/>
            <p:nvPr/>
          </p:nvSpPr>
          <p:spPr>
            <a:xfrm>
              <a:off x="23618675" y="20378241"/>
              <a:ext cx="5544616" cy="2304256"/>
            </a:xfrm>
            <a:prstGeom prst="rect">
              <a:avLst/>
            </a:prstGeom>
            <a:noFill/>
            <a:ln w="18360">
              <a:solidFill>
                <a:srgbClr val="666666"/>
              </a:solidFill>
              <a:round/>
              <a:headEnd type="triangle" w="med" len="med"/>
            </a:ln>
          </p:spPr>
          <p:txBody>
            <a:bodyPr lIns="99000" tIns="54000" rIns="99000" bIns="54000" anchor="t">
              <a:noAutofit/>
            </a:bodyPr>
            <a:lstStyle/>
            <a:p>
              <a:pPr algn="just">
                <a:lnSpc>
                  <a:spcPct val="100000"/>
                </a:lnSpc>
                <a:buNone/>
                <a:tabLst>
                  <a:tab pos="0" algn="l"/>
                </a:tabLst>
              </a:pPr>
              <a:r>
                <a:rPr lang="en-IN" sz="1600" b="1" spc="-1" dirty="0" smtClean="0">
                  <a:solidFill>
                    <a:srgbClr val="000000"/>
                  </a:solidFill>
                  <a:latin typeface="Times New Roman" pitchFamily="18" charset="0"/>
                  <a:cs typeface="Times New Roman" pitchFamily="18" charset="0"/>
                </a:rPr>
                <a:t>Model :</a:t>
              </a:r>
              <a:r>
                <a:rPr lang="en-IN" sz="1600" spc="-1" dirty="0" smtClean="0">
                  <a:solidFill>
                    <a:srgbClr val="000000"/>
                  </a:solidFill>
                  <a:latin typeface="Times New Roman" pitchFamily="18" charset="0"/>
                  <a:cs typeface="Times New Roman" pitchFamily="18" charset="0"/>
                </a:rPr>
                <a:t> VIC model </a:t>
              </a:r>
              <a:r>
                <a:rPr lang="en-IN" sz="1600" spc="-1" dirty="0">
                  <a:solidFill>
                    <a:srgbClr val="000000"/>
                  </a:solidFill>
                  <a:latin typeface="Times New Roman" pitchFamily="18" charset="0"/>
                  <a:cs typeface="Times New Roman" pitchFamily="18" charset="0"/>
                </a:rPr>
                <a:t>setup at  0.125</a:t>
              </a:r>
              <a:r>
                <a:rPr lang="en-IN" sz="1600" spc="-1" baseline="33000" dirty="0">
                  <a:solidFill>
                    <a:srgbClr val="000000"/>
                  </a:solidFill>
                  <a:latin typeface="Times New Roman" pitchFamily="18" charset="0"/>
                  <a:cs typeface="Times New Roman" pitchFamily="18" charset="0"/>
                </a:rPr>
                <a:t>o</a:t>
              </a:r>
              <a:r>
                <a:rPr lang="en-IN" sz="1600" spc="-1" dirty="0">
                  <a:solidFill>
                    <a:srgbClr val="000000"/>
                  </a:solidFill>
                  <a:latin typeface="Times New Roman" pitchFamily="18" charset="0"/>
                  <a:cs typeface="Times New Roman" pitchFamily="18" charset="0"/>
                </a:rPr>
                <a:t> x 0.125</a:t>
              </a:r>
              <a:r>
                <a:rPr lang="en-IN" sz="1600" spc="-1" baseline="33000" dirty="0">
                  <a:solidFill>
                    <a:srgbClr val="000000"/>
                  </a:solidFill>
                  <a:latin typeface="Times New Roman" pitchFamily="18" charset="0"/>
                  <a:cs typeface="Times New Roman" pitchFamily="18" charset="0"/>
                </a:rPr>
                <a:t>o</a:t>
              </a:r>
              <a:r>
                <a:rPr lang="en-IN" sz="1600" spc="-1" dirty="0">
                  <a:solidFill>
                    <a:srgbClr val="000000"/>
                  </a:solidFill>
                  <a:latin typeface="Times New Roman" pitchFamily="18" charset="0"/>
                  <a:cs typeface="Times New Roman" pitchFamily="18" charset="0"/>
                </a:rPr>
                <a:t> resolution </a:t>
              </a:r>
              <a:endParaRPr lang="en-IN" sz="1600" b="1" strike="noStrike" spc="-1" dirty="0" smtClean="0">
                <a:solidFill>
                  <a:srgbClr val="000000"/>
                </a:solidFill>
                <a:latin typeface="Times New Roman" pitchFamily="18" charset="0"/>
                <a:ea typeface="DejaVu Sans"/>
                <a:cs typeface="Times New Roman" pitchFamily="18" charset="0"/>
              </a:endParaRPr>
            </a:p>
            <a:p>
              <a:pPr algn="just">
                <a:lnSpc>
                  <a:spcPct val="100000"/>
                </a:lnSpc>
                <a:buNone/>
                <a:tabLst>
                  <a:tab pos="0" algn="l"/>
                </a:tabLst>
              </a:pPr>
              <a:r>
                <a:rPr lang="en-IN" sz="1600" b="1" strike="noStrike" spc="-1" dirty="0" smtClean="0">
                  <a:solidFill>
                    <a:srgbClr val="000000"/>
                  </a:solidFill>
                  <a:latin typeface="Times New Roman" pitchFamily="18" charset="0"/>
                  <a:ea typeface="DejaVu Sans"/>
                  <a:cs typeface="Times New Roman" pitchFamily="18" charset="0"/>
                </a:rPr>
                <a:t>Years  </a:t>
              </a:r>
              <a:r>
                <a:rPr lang="en-IN" sz="1600" b="1" strike="noStrike" spc="-1" dirty="0">
                  <a:solidFill>
                    <a:srgbClr val="000000"/>
                  </a:solidFill>
                  <a:latin typeface="Times New Roman" pitchFamily="18" charset="0"/>
                  <a:ea typeface="DejaVu Sans"/>
                  <a:cs typeface="Times New Roman" pitchFamily="18" charset="0"/>
                </a:rPr>
                <a:t>: </a:t>
              </a:r>
              <a:r>
                <a:rPr lang="en-IN" sz="1600" b="0" strike="noStrike" spc="-1" dirty="0" smtClean="0">
                  <a:solidFill>
                    <a:srgbClr val="000000"/>
                  </a:solidFill>
                  <a:latin typeface="Times New Roman" pitchFamily="18" charset="0"/>
                  <a:ea typeface="DejaVu Sans"/>
                  <a:cs typeface="Times New Roman" pitchFamily="18" charset="0"/>
                </a:rPr>
                <a:t>2010-2012 ; NSE : 0.83/0.90  for 2010-2012/JJAS 2010  </a:t>
              </a:r>
              <a:endParaRPr lang="en-US" sz="1600" b="0" strike="noStrike" spc="-1" dirty="0">
                <a:latin typeface="Times New Roman" pitchFamily="18" charset="0"/>
                <a:cs typeface="Times New Roman" pitchFamily="18" charset="0"/>
              </a:endParaRPr>
            </a:p>
            <a:p>
              <a:pPr algn="just">
                <a:lnSpc>
                  <a:spcPct val="100000"/>
                </a:lnSpc>
                <a:buNone/>
                <a:tabLst>
                  <a:tab pos="0" algn="l"/>
                </a:tabLst>
              </a:pPr>
              <a:r>
                <a:rPr lang="en-IN" sz="1600" b="1" strike="noStrike" spc="-1" dirty="0">
                  <a:solidFill>
                    <a:srgbClr val="000000"/>
                  </a:solidFill>
                  <a:latin typeface="Times New Roman" pitchFamily="18" charset="0"/>
                  <a:ea typeface="DejaVu Sans"/>
                  <a:cs typeface="Times New Roman" pitchFamily="18" charset="0"/>
                </a:rPr>
                <a:t>Data </a:t>
              </a:r>
              <a:r>
                <a:rPr lang="en-IN" sz="1600" b="1" spc="-1" dirty="0" smtClean="0">
                  <a:solidFill>
                    <a:srgbClr val="000000"/>
                  </a:solidFill>
                  <a:latin typeface="Times New Roman" pitchFamily="18" charset="0"/>
                  <a:ea typeface="DejaVu Sans"/>
                  <a:cs typeface="Times New Roman" pitchFamily="18" charset="0"/>
                </a:rPr>
                <a:t>: </a:t>
              </a:r>
            </a:p>
            <a:p>
              <a:pPr algn="just">
                <a:lnSpc>
                  <a:spcPct val="100000"/>
                </a:lnSpc>
                <a:buNone/>
                <a:tabLst>
                  <a:tab pos="0" algn="l"/>
                </a:tabLst>
              </a:pPr>
              <a:r>
                <a:rPr lang="en-IN" sz="1600" b="1" strike="noStrike" spc="-1" dirty="0" smtClean="0">
                  <a:solidFill>
                    <a:srgbClr val="000000"/>
                  </a:solidFill>
                  <a:latin typeface="Times New Roman" pitchFamily="18" charset="0"/>
                  <a:ea typeface="DejaVu Sans"/>
                  <a:cs typeface="Times New Roman" pitchFamily="18" charset="0"/>
                </a:rPr>
                <a:t>      Precipitation-</a:t>
              </a:r>
              <a:r>
                <a:rPr lang="en-IN" sz="1600" b="0" strike="noStrike" spc="-1" dirty="0" smtClean="0">
                  <a:solidFill>
                    <a:srgbClr val="000000"/>
                  </a:solidFill>
                  <a:latin typeface="Times New Roman" pitchFamily="18" charset="0"/>
                  <a:ea typeface="DejaVu Sans"/>
                  <a:cs typeface="Times New Roman" pitchFamily="18" charset="0"/>
                </a:rPr>
                <a:t>APHRODITE</a:t>
              </a:r>
              <a:r>
                <a:rPr lang="en-IN" sz="1600" b="0" strike="noStrike" spc="-1" dirty="0">
                  <a:solidFill>
                    <a:srgbClr val="000000"/>
                  </a:solidFill>
                  <a:latin typeface="Times New Roman" pitchFamily="18" charset="0"/>
                  <a:ea typeface="DejaVu Sans"/>
                  <a:cs typeface="Times New Roman" pitchFamily="18" charset="0"/>
                </a:rPr>
                <a:t>, CHIRPS, </a:t>
              </a:r>
              <a:r>
                <a:rPr lang="en-IN" sz="1600" b="0" strike="noStrike" spc="-1" dirty="0" smtClean="0">
                  <a:solidFill>
                    <a:srgbClr val="000000"/>
                  </a:solidFill>
                  <a:latin typeface="Times New Roman" pitchFamily="18" charset="0"/>
                  <a:ea typeface="DejaVu Sans"/>
                  <a:cs typeface="Times New Roman" pitchFamily="18" charset="0"/>
                </a:rPr>
                <a:t>CMORPH</a:t>
              </a:r>
              <a:r>
                <a:rPr lang="en-IN" sz="1600" b="0" strike="noStrike" spc="-1" dirty="0">
                  <a:solidFill>
                    <a:srgbClr val="000000"/>
                  </a:solidFill>
                  <a:latin typeface="Times New Roman" pitchFamily="18" charset="0"/>
                  <a:ea typeface="DejaVu Sans"/>
                  <a:cs typeface="Times New Roman" pitchFamily="18" charset="0"/>
                </a:rPr>
                <a:t>, CPC, </a:t>
              </a:r>
              <a:r>
                <a:rPr lang="en-IN" sz="1600" b="0" strike="noStrike" spc="-1" dirty="0" smtClean="0">
                  <a:solidFill>
                    <a:srgbClr val="000000"/>
                  </a:solidFill>
                  <a:latin typeface="Times New Roman" pitchFamily="18" charset="0"/>
                  <a:ea typeface="DejaVu Sans"/>
                  <a:cs typeface="Times New Roman" pitchFamily="18" charset="0"/>
                </a:rPr>
                <a:t>         		GPCP </a:t>
              </a:r>
              <a:r>
                <a:rPr lang="en-IN" sz="1600" b="0" strike="noStrike" spc="-1" dirty="0">
                  <a:solidFill>
                    <a:srgbClr val="000000"/>
                  </a:solidFill>
                  <a:latin typeface="Times New Roman" pitchFamily="18" charset="0"/>
                  <a:ea typeface="DejaVu Sans"/>
                  <a:cs typeface="Times New Roman" pitchFamily="18" charset="0"/>
                </a:rPr>
                <a:t>&amp; TRMM</a:t>
              </a:r>
              <a:endParaRPr lang="en-US" sz="1600" b="0" strike="noStrike" spc="-1" dirty="0">
                <a:latin typeface="Times New Roman" pitchFamily="18" charset="0"/>
                <a:cs typeface="Times New Roman" pitchFamily="18" charset="0"/>
              </a:endParaRPr>
            </a:p>
            <a:p>
              <a:pPr algn="just">
                <a:lnSpc>
                  <a:spcPct val="100000"/>
                </a:lnSpc>
                <a:buNone/>
                <a:tabLst>
                  <a:tab pos="0" algn="l"/>
                </a:tabLst>
              </a:pPr>
              <a:r>
                <a:rPr lang="en-IN" sz="1600" b="1" strike="noStrike" spc="-1" dirty="0">
                  <a:solidFill>
                    <a:srgbClr val="000000"/>
                  </a:solidFill>
                  <a:latin typeface="Times New Roman" pitchFamily="18" charset="0"/>
                  <a:ea typeface="DejaVu Sans"/>
                  <a:cs typeface="Times New Roman" pitchFamily="18" charset="0"/>
                </a:rPr>
                <a:t> </a:t>
              </a:r>
              <a:r>
                <a:rPr lang="en-IN" sz="1600" b="1" strike="noStrike" spc="-1" dirty="0" smtClean="0">
                  <a:solidFill>
                    <a:srgbClr val="000000"/>
                  </a:solidFill>
                  <a:latin typeface="Times New Roman" pitchFamily="18" charset="0"/>
                  <a:ea typeface="DejaVu Sans"/>
                  <a:cs typeface="Times New Roman" pitchFamily="18" charset="0"/>
                </a:rPr>
                <a:t>      Wind </a:t>
              </a:r>
              <a:r>
                <a:rPr lang="en-IN" sz="1600" b="1" strike="noStrike" spc="-1" dirty="0">
                  <a:solidFill>
                    <a:srgbClr val="000000"/>
                  </a:solidFill>
                  <a:latin typeface="Times New Roman" pitchFamily="18" charset="0"/>
                  <a:ea typeface="DejaVu Sans"/>
                  <a:cs typeface="Times New Roman" pitchFamily="18" charset="0"/>
                </a:rPr>
                <a:t>and </a:t>
              </a:r>
              <a:r>
                <a:rPr lang="en-IN" sz="1600" b="1" strike="noStrike" spc="-1" dirty="0" smtClean="0">
                  <a:solidFill>
                    <a:srgbClr val="000000"/>
                  </a:solidFill>
                  <a:latin typeface="Times New Roman" pitchFamily="18" charset="0"/>
                  <a:ea typeface="DejaVu Sans"/>
                  <a:cs typeface="Times New Roman" pitchFamily="18" charset="0"/>
                </a:rPr>
                <a:t>temperature - </a:t>
              </a:r>
              <a:r>
                <a:rPr lang="en-IN" sz="1600" b="0" strike="noStrike" spc="-1" dirty="0" smtClean="0">
                  <a:solidFill>
                    <a:srgbClr val="000000"/>
                  </a:solidFill>
                  <a:latin typeface="Times New Roman" pitchFamily="18" charset="0"/>
                  <a:ea typeface="DejaVu Sans"/>
                  <a:cs typeface="Times New Roman" pitchFamily="18" charset="0"/>
                </a:rPr>
                <a:t>ERA5</a:t>
              </a:r>
              <a:r>
                <a:rPr lang="en-IN" sz="1600" b="0" strike="noStrike" spc="-1" dirty="0" smtClean="0">
                  <a:solidFill>
                    <a:srgbClr val="000000"/>
                  </a:solidFill>
                  <a:latin typeface="Times New Roman" pitchFamily="18" charset="0"/>
                  <a:ea typeface="DejaVu Sans"/>
                  <a:cs typeface="Times New Roman" pitchFamily="18" charset="0"/>
                </a:rPr>
                <a:t>, </a:t>
              </a:r>
              <a:r>
                <a:rPr lang="en-IN" sz="1600" b="0" strike="noStrike" spc="-1" dirty="0" err="1" smtClean="0">
                  <a:solidFill>
                    <a:srgbClr val="000000"/>
                  </a:solidFill>
                  <a:latin typeface="Times New Roman" pitchFamily="18" charset="0"/>
                  <a:ea typeface="DejaVu Sans"/>
                  <a:cs typeface="Times New Roman" pitchFamily="18" charset="0"/>
                </a:rPr>
                <a:t>ERAInterim</a:t>
              </a:r>
              <a:r>
                <a:rPr lang="en-IN" sz="1600" b="0" strike="noStrike" spc="-1" dirty="0">
                  <a:solidFill>
                    <a:srgbClr val="000000"/>
                  </a:solidFill>
                  <a:latin typeface="Times New Roman" pitchFamily="18" charset="0"/>
                  <a:ea typeface="DejaVu Sans"/>
                  <a:cs typeface="Times New Roman" pitchFamily="18" charset="0"/>
                </a:rPr>
                <a:t>, JRA55, </a:t>
              </a:r>
              <a:r>
                <a:rPr lang="en-IN" sz="1600" b="0" strike="noStrike" spc="-1" dirty="0" smtClean="0">
                  <a:solidFill>
                    <a:srgbClr val="000000"/>
                  </a:solidFill>
                  <a:latin typeface="Times New Roman" pitchFamily="18" charset="0"/>
                  <a:ea typeface="DejaVu Sans"/>
                  <a:cs typeface="Times New Roman" pitchFamily="18" charset="0"/>
                </a:rPr>
                <a:t>		MERRA2 </a:t>
              </a:r>
              <a:r>
                <a:rPr lang="en-IN" sz="1600" b="0" strike="noStrike" spc="-1" dirty="0">
                  <a:solidFill>
                    <a:srgbClr val="000000"/>
                  </a:solidFill>
                  <a:latin typeface="Times New Roman" pitchFamily="18" charset="0"/>
                  <a:ea typeface="DejaVu Sans"/>
                  <a:cs typeface="Times New Roman" pitchFamily="18" charset="0"/>
                </a:rPr>
                <a:t>&amp; NCEP</a:t>
              </a:r>
              <a:endParaRPr lang="en-US" sz="1600" b="0" strike="noStrike" spc="-1" dirty="0">
                <a:latin typeface="Times New Roman" pitchFamily="18" charset="0"/>
                <a:cs typeface="Times New Roman" pitchFamily="18" charset="0"/>
              </a:endParaRPr>
            </a:p>
            <a:p>
              <a:pPr algn="just">
                <a:lnSpc>
                  <a:spcPct val="100000"/>
                </a:lnSpc>
                <a:buNone/>
                <a:tabLst>
                  <a:tab pos="0" algn="l"/>
                </a:tabLst>
              </a:pPr>
              <a:r>
                <a:rPr lang="en-IN" sz="1600" b="1" strike="noStrike" spc="-1" dirty="0">
                  <a:solidFill>
                    <a:srgbClr val="000000"/>
                  </a:solidFill>
                  <a:latin typeface="Times New Roman" pitchFamily="18" charset="0"/>
                  <a:ea typeface="DejaVu Sans"/>
                  <a:cs typeface="Times New Roman" pitchFamily="18" charset="0"/>
                </a:rPr>
                <a:t>  </a:t>
              </a:r>
              <a:r>
                <a:rPr lang="en-IN" sz="1600" b="1" strike="noStrike" spc="-1" dirty="0" smtClean="0">
                  <a:solidFill>
                    <a:srgbClr val="000000"/>
                  </a:solidFill>
                  <a:latin typeface="Times New Roman" pitchFamily="18" charset="0"/>
                  <a:ea typeface="DejaVu Sans"/>
                  <a:cs typeface="Times New Roman" pitchFamily="18" charset="0"/>
                </a:rPr>
                <a:t>     River </a:t>
              </a:r>
              <a:r>
                <a:rPr lang="en-IN" sz="1600" b="1" strike="noStrike" spc="-1" dirty="0">
                  <a:solidFill>
                    <a:srgbClr val="000000"/>
                  </a:solidFill>
                  <a:latin typeface="Times New Roman" pitchFamily="18" charset="0"/>
                  <a:ea typeface="DejaVu Sans"/>
                  <a:cs typeface="Times New Roman" pitchFamily="18" charset="0"/>
                </a:rPr>
                <a:t>discharge data –</a:t>
              </a:r>
              <a:r>
                <a:rPr lang="en-IN" sz="1600" b="0" strike="noStrike" spc="-1" dirty="0">
                  <a:solidFill>
                    <a:srgbClr val="000000"/>
                  </a:solidFill>
                  <a:latin typeface="Times New Roman" pitchFamily="18" charset="0"/>
                  <a:ea typeface="DejaVu Sans"/>
                  <a:cs typeface="Times New Roman" pitchFamily="18" charset="0"/>
                </a:rPr>
                <a:t> </a:t>
              </a:r>
              <a:r>
                <a:rPr lang="en-IN" sz="1600" b="0" strike="noStrike" spc="-1" dirty="0" smtClean="0">
                  <a:solidFill>
                    <a:srgbClr val="000000"/>
                  </a:solidFill>
                  <a:latin typeface="Times New Roman" pitchFamily="18" charset="0"/>
                  <a:ea typeface="DejaVu Sans"/>
                  <a:cs typeface="Times New Roman" pitchFamily="18" charset="0"/>
                </a:rPr>
                <a:t>Digitization of Fig </a:t>
              </a:r>
              <a:r>
                <a:rPr lang="en-IN" sz="1600" b="0" strike="noStrike" spc="-1" dirty="0">
                  <a:solidFill>
                    <a:srgbClr val="000000"/>
                  </a:solidFill>
                  <a:latin typeface="Times New Roman" pitchFamily="18" charset="0"/>
                  <a:ea typeface="DejaVu Sans"/>
                  <a:cs typeface="Times New Roman" pitchFamily="18" charset="0"/>
                </a:rPr>
                <a:t>11 of </a:t>
              </a:r>
              <a:r>
                <a:rPr lang="en-IN" sz="1600" b="0" strike="noStrike" spc="-1" dirty="0" smtClean="0">
                  <a:solidFill>
                    <a:srgbClr val="000000"/>
                  </a:solidFill>
                  <a:latin typeface="Times New Roman" pitchFamily="18" charset="0"/>
                  <a:ea typeface="DejaVu Sans"/>
                  <a:cs typeface="Times New Roman" pitchFamily="18" charset="0"/>
                </a:rPr>
                <a:t>			</a:t>
              </a:r>
              <a:r>
                <a:rPr lang="en-IN" sz="1600" b="0" strike="noStrike" spc="-1" dirty="0" err="1" smtClean="0">
                  <a:solidFill>
                    <a:srgbClr val="000000"/>
                  </a:solidFill>
                  <a:latin typeface="Times New Roman" pitchFamily="18" charset="0"/>
                  <a:ea typeface="DejaVu Sans"/>
                  <a:cs typeface="Times New Roman" pitchFamily="18" charset="0"/>
                </a:rPr>
                <a:t>Shreshta</a:t>
              </a:r>
              <a:r>
                <a:rPr lang="en-IN" sz="1600" b="0" strike="noStrike" spc="-1" dirty="0" smtClean="0">
                  <a:solidFill>
                    <a:srgbClr val="000000"/>
                  </a:solidFill>
                  <a:latin typeface="Times New Roman" pitchFamily="18" charset="0"/>
                  <a:ea typeface="DejaVu Sans"/>
                  <a:cs typeface="Times New Roman" pitchFamily="18" charset="0"/>
                </a:rPr>
                <a:t> </a:t>
              </a:r>
              <a:r>
                <a:rPr lang="en-IN" sz="1600" b="0" strike="noStrike" spc="-1" dirty="0">
                  <a:solidFill>
                    <a:srgbClr val="000000"/>
                  </a:solidFill>
                  <a:latin typeface="Times New Roman" pitchFamily="18" charset="0"/>
                  <a:ea typeface="DejaVu Sans"/>
                  <a:cs typeface="Times New Roman" pitchFamily="18" charset="0"/>
                </a:rPr>
                <a:t>et al. (2014</a:t>
              </a:r>
              <a:r>
                <a:rPr lang="en-IN" sz="1600" b="0" strike="noStrike" spc="-1" dirty="0" smtClean="0">
                  <a:solidFill>
                    <a:srgbClr val="000000"/>
                  </a:solidFill>
                  <a:latin typeface="Times New Roman" pitchFamily="18" charset="0"/>
                  <a:ea typeface="DejaVu Sans"/>
                  <a:cs typeface="Times New Roman" pitchFamily="18" charset="0"/>
                </a:rPr>
                <a:t>)</a:t>
              </a:r>
              <a:endParaRPr lang="en-US" sz="1600" b="0" strike="noStrike" spc="-1" dirty="0">
                <a:latin typeface="Times New Roman" pitchFamily="18" charset="0"/>
                <a:cs typeface="Times New Roman" pitchFamily="18" charset="0"/>
              </a:endParaRPr>
            </a:p>
          </p:txBody>
        </p:sp>
      </p:grpSp>
      <p:sp>
        <p:nvSpPr>
          <p:cNvPr id="92" name="TextBox 91"/>
          <p:cNvSpPr txBox="1"/>
          <p:nvPr/>
        </p:nvSpPr>
        <p:spPr>
          <a:xfrm>
            <a:off x="23474659" y="32553679"/>
            <a:ext cx="4041614" cy="1218050"/>
          </a:xfrm>
          <a:prstGeom prst="rect">
            <a:avLst/>
          </a:prstGeom>
          <a:noFill/>
          <a:ln w="18360">
            <a:solidFill>
              <a:srgbClr val="BABABA"/>
            </a:solidFill>
            <a:round/>
            <a:headEnd type="triangle" w="med" len="med"/>
          </a:ln>
        </p:spPr>
        <p:txBody>
          <a:bodyPr lIns="99000" tIns="54000" rIns="99000" bIns="54000" anchor="t">
            <a:noAutofit/>
          </a:bodyPr>
          <a:lstStyle/>
          <a:p>
            <a:pPr algn="just">
              <a:lnSpc>
                <a:spcPct val="100000"/>
              </a:lnSpc>
              <a:spcBef>
                <a:spcPts val="595"/>
              </a:spcBef>
              <a:buNone/>
              <a:tabLst>
                <a:tab pos="0" algn="l"/>
              </a:tabLst>
            </a:pPr>
            <a:r>
              <a:rPr lang="en-IN" sz="1400" b="0" strike="noStrike" spc="-1" dirty="0" smtClean="0">
                <a:solidFill>
                  <a:srgbClr val="000000"/>
                </a:solidFill>
                <a:latin typeface="Lato"/>
                <a:ea typeface="DejaVu Sans"/>
              </a:rPr>
              <a:t>Ensemble </a:t>
            </a:r>
            <a:r>
              <a:rPr lang="en-IN" sz="1400" b="0" strike="noStrike" spc="-1" dirty="0">
                <a:solidFill>
                  <a:srgbClr val="000000"/>
                </a:solidFill>
                <a:latin typeface="Lato"/>
                <a:ea typeface="DejaVu Sans"/>
              </a:rPr>
              <a:t>mean difference is computed by subtracting the mean of ensemble VIC model simulations with negative bias in annual river discharge from those with positive bias in annual river discharge.</a:t>
            </a:r>
            <a:endParaRPr lang="en-US" sz="1400" b="0" strike="noStrike" spc="-1" dirty="0">
              <a:latin typeface="Arial"/>
            </a:endParaRPr>
          </a:p>
        </p:txBody>
      </p:sp>
      <p:sp>
        <p:nvSpPr>
          <p:cNvPr id="76" name="Text Placeholder 2"/>
          <p:cNvSpPr/>
          <p:nvPr/>
        </p:nvSpPr>
        <p:spPr>
          <a:xfrm>
            <a:off x="10501148" y="19608747"/>
            <a:ext cx="9157087" cy="17619366"/>
          </a:xfrm>
          <a:prstGeom prst="rect">
            <a:avLst/>
          </a:prstGeom>
          <a:noFill/>
          <a:ln w="63500" cmpd="dbl">
            <a:solidFill>
              <a:schemeClr val="accent2">
                <a:lumMod val="60000"/>
                <a:lumOff val="40000"/>
              </a:schemeClr>
            </a:solidFill>
          </a:ln>
        </p:spPr>
        <p:style>
          <a:lnRef idx="0">
            <a:scrgbClr r="0" g="0" b="0"/>
          </a:lnRef>
          <a:fillRef idx="0">
            <a:scrgbClr r="0" g="0" b="0"/>
          </a:fillRef>
          <a:effectRef idx="0">
            <a:scrgbClr r="0" g="0" b="0"/>
          </a:effectRef>
          <a:fontRef idx="minor"/>
        </p:style>
        <p:txBody>
          <a:bodyPr lIns="105480" tIns="52920" rIns="105480" bIns="52920" anchor="t">
            <a:noAutofit/>
          </a:bodyPr>
          <a:lstStyle/>
          <a:p>
            <a:pPr>
              <a:lnSpc>
                <a:spcPct val="100000"/>
              </a:lnSpc>
              <a:spcAft>
                <a:spcPts val="1009"/>
              </a:spcAft>
              <a:buNone/>
            </a:pPr>
            <a:r>
              <a:rPr lang="en-US" sz="3200" b="1" u="sng" strike="noStrike" spc="-1" dirty="0" smtClean="0">
                <a:solidFill>
                  <a:srgbClr val="0000FF"/>
                </a:solidFill>
                <a:uFillTx/>
                <a:latin typeface="Times New Roman" pitchFamily="18" charset="0"/>
                <a:ea typeface="DejaVu Sans"/>
                <a:cs typeface="Times New Roman" pitchFamily="18" charset="0"/>
              </a:rPr>
              <a:t>Long-term </a:t>
            </a:r>
            <a:r>
              <a:rPr lang="en-US" sz="3200" b="1" u="sng" spc="-1" dirty="0">
                <a:solidFill>
                  <a:srgbClr val="0000FF"/>
                </a:solidFill>
                <a:latin typeface="Times New Roman" pitchFamily="18" charset="0"/>
                <a:ea typeface="DejaVu Sans"/>
                <a:cs typeface="Times New Roman" pitchFamily="18" charset="0"/>
              </a:rPr>
              <a:t>c</a:t>
            </a:r>
            <a:r>
              <a:rPr lang="en-US" sz="3200" b="1" u="sng" strike="noStrike" spc="-1" dirty="0" smtClean="0">
                <a:solidFill>
                  <a:srgbClr val="0000FF"/>
                </a:solidFill>
                <a:uFillTx/>
                <a:latin typeface="Times New Roman" pitchFamily="18" charset="0"/>
                <a:ea typeface="DejaVu Sans"/>
                <a:cs typeface="Times New Roman" pitchFamily="18" charset="0"/>
              </a:rPr>
              <a:t>hanges</a:t>
            </a:r>
            <a:endParaRPr lang="en-US" sz="3200" spc="-1" dirty="0">
              <a:latin typeface="Times New Roman" pitchFamily="18" charset="0"/>
              <a:cs typeface="Times New Roman" pitchFamily="18" charset="0"/>
            </a:endParaRPr>
          </a:p>
          <a:p>
            <a:pPr>
              <a:lnSpc>
                <a:spcPts val="2880"/>
              </a:lnSpc>
              <a:spcAft>
                <a:spcPts val="1009"/>
              </a:spcAft>
              <a:buNone/>
            </a:pPr>
            <a:r>
              <a:rPr lang="en-IN" sz="2200" b="1" strike="noStrike" spc="-1" dirty="0" smtClean="0">
                <a:solidFill>
                  <a:srgbClr val="000000"/>
                </a:solidFill>
                <a:latin typeface="Times New Roman" pitchFamily="18" charset="0"/>
                <a:ea typeface="DejaVu Sans"/>
                <a:cs typeface="Times New Roman" pitchFamily="18" charset="0"/>
              </a:rPr>
              <a:t>Total </a:t>
            </a:r>
            <a:r>
              <a:rPr lang="en-IN" sz="2200" b="1" strike="noStrike" spc="-1" dirty="0" smtClean="0">
                <a:solidFill>
                  <a:srgbClr val="000000"/>
                </a:solidFill>
                <a:latin typeface="Times New Roman" pitchFamily="18" charset="0"/>
                <a:ea typeface="DejaVu Sans"/>
                <a:cs typeface="Times New Roman" pitchFamily="18" charset="0"/>
              </a:rPr>
              <a:t>count of extreme </a:t>
            </a:r>
            <a:r>
              <a:rPr lang="en-IN" sz="2200" b="1" strike="noStrike" spc="-1" dirty="0">
                <a:solidFill>
                  <a:srgbClr val="000000"/>
                </a:solidFill>
                <a:latin typeface="Times New Roman" pitchFamily="18" charset="0"/>
                <a:ea typeface="DejaVu Sans"/>
                <a:cs typeface="Times New Roman" pitchFamily="18" charset="0"/>
              </a:rPr>
              <a:t>rain </a:t>
            </a:r>
            <a:r>
              <a:rPr lang="en-IN" sz="2200" b="1" strike="noStrike" spc="-1" dirty="0" smtClean="0">
                <a:solidFill>
                  <a:srgbClr val="000000"/>
                </a:solidFill>
                <a:latin typeface="Times New Roman" pitchFamily="18" charset="0"/>
                <a:ea typeface="DejaVu Sans"/>
                <a:cs typeface="Times New Roman" pitchFamily="18" charset="0"/>
              </a:rPr>
              <a:t>events over Indus basin</a:t>
            </a:r>
            <a:endParaRPr lang="en-US" sz="2200" b="0" strike="noStrike" spc="-1" dirty="0">
              <a:latin typeface="Times New Roman" pitchFamily="18" charset="0"/>
              <a:cs typeface="Times New Roman" pitchFamily="18" charset="0"/>
            </a:endParaRPr>
          </a:p>
          <a:p>
            <a:pPr>
              <a:lnSpc>
                <a:spcPct val="100000"/>
              </a:lnSpc>
              <a:buNone/>
            </a:pPr>
            <a:endParaRPr lang="en-US" sz="2000" b="0" strike="noStrike" spc="-1" dirty="0">
              <a:latin typeface="Times New Roman" pitchFamily="18" charset="0"/>
              <a:cs typeface="Times New Roman" pitchFamily="18" charset="0"/>
            </a:endParaRPr>
          </a:p>
          <a:p>
            <a:pPr>
              <a:lnSpc>
                <a:spcPct val="100000"/>
              </a:lnSpc>
              <a:buNone/>
            </a:pPr>
            <a:endParaRPr lang="en-US" sz="2000" b="0" strike="noStrike" spc="-1" dirty="0">
              <a:latin typeface="Times New Roman" pitchFamily="18" charset="0"/>
              <a:cs typeface="Times New Roman" pitchFamily="18" charset="0"/>
            </a:endParaRPr>
          </a:p>
          <a:p>
            <a:pPr>
              <a:lnSpc>
                <a:spcPct val="100000"/>
              </a:lnSpc>
              <a:buNone/>
            </a:pPr>
            <a:endParaRPr lang="en-US" sz="2000" b="0" strike="noStrike" spc="-1" dirty="0">
              <a:latin typeface="Times New Roman" pitchFamily="18" charset="0"/>
              <a:cs typeface="Times New Roman" pitchFamily="18" charset="0"/>
            </a:endParaRPr>
          </a:p>
          <a:p>
            <a:pPr>
              <a:lnSpc>
                <a:spcPct val="100000"/>
              </a:lnSpc>
              <a:buNone/>
            </a:pPr>
            <a:endParaRPr lang="en-US" sz="2000" b="0" strike="noStrike" spc="-1" dirty="0">
              <a:latin typeface="Times New Roman" pitchFamily="18" charset="0"/>
              <a:cs typeface="Times New Roman" pitchFamily="18" charset="0"/>
            </a:endParaRPr>
          </a:p>
          <a:p>
            <a:pPr>
              <a:lnSpc>
                <a:spcPct val="100000"/>
              </a:lnSpc>
              <a:buNone/>
            </a:pPr>
            <a:endParaRPr lang="en-US" sz="2000" b="0" strike="noStrike" spc="-1" dirty="0">
              <a:latin typeface="Times New Roman" pitchFamily="18" charset="0"/>
              <a:cs typeface="Times New Roman" pitchFamily="18" charset="0"/>
            </a:endParaRPr>
          </a:p>
          <a:p>
            <a:pPr>
              <a:lnSpc>
                <a:spcPct val="100000"/>
              </a:lnSpc>
              <a:buNone/>
            </a:pPr>
            <a:endParaRPr lang="en-US" sz="2000" b="0" strike="noStrike" spc="-1" dirty="0">
              <a:latin typeface="Times New Roman" pitchFamily="18" charset="0"/>
              <a:cs typeface="Times New Roman" pitchFamily="18" charset="0"/>
            </a:endParaRPr>
          </a:p>
          <a:p>
            <a:pPr>
              <a:lnSpc>
                <a:spcPct val="100000"/>
              </a:lnSpc>
              <a:buNone/>
            </a:pPr>
            <a:endParaRPr lang="en-US" sz="2000" b="0" strike="noStrike" spc="-1" dirty="0" smtClean="0">
              <a:latin typeface="Times New Roman" pitchFamily="18" charset="0"/>
              <a:cs typeface="Times New Roman" pitchFamily="18" charset="0"/>
            </a:endParaRPr>
          </a:p>
          <a:p>
            <a:pPr>
              <a:lnSpc>
                <a:spcPct val="100000"/>
              </a:lnSpc>
              <a:buNone/>
            </a:pPr>
            <a:r>
              <a:rPr lang="en-US" sz="2200" b="1" strike="noStrike" spc="-1" dirty="0" smtClean="0">
                <a:latin typeface="Times New Roman" pitchFamily="18" charset="0"/>
                <a:cs typeface="Times New Roman" pitchFamily="18" charset="0"/>
              </a:rPr>
              <a:t>         Regression patterns</a:t>
            </a:r>
            <a:endParaRPr lang="en-US" sz="2200" b="1" strike="noStrike" spc="-1" dirty="0">
              <a:latin typeface="Times New Roman" pitchFamily="18" charset="0"/>
              <a:cs typeface="Times New Roman" pitchFamily="18" charset="0"/>
            </a:endParaRPr>
          </a:p>
          <a:p>
            <a:pPr>
              <a:lnSpc>
                <a:spcPct val="100000"/>
              </a:lnSpc>
              <a:buNone/>
            </a:pPr>
            <a:r>
              <a:rPr lang="en-US" sz="2000" spc="-1" dirty="0" smtClean="0">
                <a:latin typeface="Times New Roman" pitchFamily="18" charset="0"/>
                <a:cs typeface="Times New Roman" pitchFamily="18" charset="0"/>
              </a:rPr>
              <a:t>							</a:t>
            </a:r>
            <a:r>
              <a:rPr lang="en-US" sz="2000" spc="-1" dirty="0" smtClean="0">
                <a:latin typeface="Times New Roman" pitchFamily="18" charset="0"/>
                <a:cs typeface="Times New Roman" pitchFamily="18" charset="0"/>
              </a:rPr>
              <a:t>																																																				</a:t>
            </a:r>
            <a:endParaRPr lang="en-US" sz="2000" b="0" strike="noStrike" spc="-1" dirty="0">
              <a:latin typeface="Times New Roman" pitchFamily="18" charset="0"/>
              <a:cs typeface="Times New Roman" pitchFamily="18" charset="0"/>
            </a:endParaRPr>
          </a:p>
          <a:p>
            <a:pPr>
              <a:lnSpc>
                <a:spcPct val="100000"/>
              </a:lnSpc>
              <a:buNone/>
            </a:pPr>
            <a:r>
              <a:rPr lang="en-IN" sz="2000" b="1" strike="noStrike" spc="-1" dirty="0" smtClean="0">
                <a:solidFill>
                  <a:srgbClr val="000000"/>
                </a:solidFill>
                <a:latin typeface="Times New Roman" pitchFamily="18" charset="0"/>
                <a:ea typeface="DejaVu Sans"/>
                <a:cs typeface="Times New Roman" pitchFamily="18" charset="0"/>
              </a:rPr>
              <a:t>   </a:t>
            </a:r>
            <a:endParaRPr lang="en-IN" sz="2000" b="1" spc="-1" dirty="0">
              <a:solidFill>
                <a:srgbClr val="000000"/>
              </a:solidFill>
              <a:latin typeface="Times New Roman" pitchFamily="18" charset="0"/>
              <a:ea typeface="DejaVu Sans"/>
              <a:cs typeface="Times New Roman" pitchFamily="18" charset="0"/>
            </a:endParaRPr>
          </a:p>
          <a:p>
            <a:pPr>
              <a:lnSpc>
                <a:spcPct val="100000"/>
              </a:lnSpc>
              <a:buNone/>
            </a:pPr>
            <a:r>
              <a:rPr lang="en-IN" sz="2000" b="1" spc="-1" dirty="0">
                <a:solidFill>
                  <a:srgbClr val="000000"/>
                </a:solidFill>
                <a:latin typeface="Times New Roman" pitchFamily="18" charset="0"/>
                <a:ea typeface="DejaVu Sans"/>
                <a:cs typeface="Times New Roman" pitchFamily="18" charset="0"/>
              </a:rPr>
              <a:t>	</a:t>
            </a:r>
            <a:r>
              <a:rPr lang="en-IN" sz="2000" b="1" spc="-1" dirty="0" smtClean="0">
                <a:solidFill>
                  <a:srgbClr val="000000"/>
                </a:solidFill>
                <a:latin typeface="Times New Roman" pitchFamily="18" charset="0"/>
                <a:ea typeface="DejaVu Sans"/>
                <a:cs typeface="Times New Roman" pitchFamily="18" charset="0"/>
              </a:rPr>
              <a:t>				       </a:t>
            </a:r>
            <a:r>
              <a:rPr lang="en-IN" b="1" strike="noStrike" spc="-1" dirty="0" smtClean="0">
                <a:solidFill>
                  <a:srgbClr val="000000"/>
                </a:solidFill>
                <a:latin typeface="Times New Roman" pitchFamily="18" charset="0"/>
                <a:ea typeface="DejaVu Sans"/>
                <a:cs typeface="Times New Roman" pitchFamily="18" charset="0"/>
              </a:rPr>
              <a:t>  </a:t>
            </a:r>
            <a:endParaRPr lang="en-IN" b="1" strike="noStrike" spc="-1" dirty="0" smtClean="0">
              <a:solidFill>
                <a:srgbClr val="000000"/>
              </a:solidFill>
              <a:latin typeface="Times New Roman" pitchFamily="18" charset="0"/>
              <a:ea typeface="DejaVu Sans"/>
              <a:cs typeface="Times New Roman" pitchFamily="18" charset="0"/>
            </a:endParaRPr>
          </a:p>
          <a:p>
            <a:pPr>
              <a:lnSpc>
                <a:spcPct val="100000"/>
              </a:lnSpc>
              <a:buNone/>
            </a:pPr>
            <a:r>
              <a:rPr lang="en-IN" b="1" strike="noStrike" spc="-1" dirty="0" smtClean="0">
                <a:solidFill>
                  <a:srgbClr val="000000"/>
                </a:solidFill>
                <a:latin typeface="Times New Roman" pitchFamily="18" charset="0"/>
                <a:ea typeface="DejaVu Sans"/>
                <a:cs typeface="Times New Roman" pitchFamily="18" charset="0"/>
              </a:rPr>
              <a:t>					          Time </a:t>
            </a:r>
            <a:r>
              <a:rPr lang="en-IN" b="1" strike="noStrike" spc="-1" dirty="0">
                <a:solidFill>
                  <a:srgbClr val="000000"/>
                </a:solidFill>
                <a:latin typeface="Times New Roman" pitchFamily="18" charset="0"/>
                <a:ea typeface="DejaVu Sans"/>
                <a:cs typeface="Times New Roman" pitchFamily="18" charset="0"/>
              </a:rPr>
              <a:t>series of frequency </a:t>
            </a:r>
            <a:r>
              <a:rPr lang="en-IN" b="1" strike="noStrike" spc="-1" dirty="0" smtClean="0">
                <a:solidFill>
                  <a:srgbClr val="000000"/>
                </a:solidFill>
                <a:latin typeface="Times New Roman" pitchFamily="18" charset="0"/>
                <a:ea typeface="DejaVu Sans"/>
                <a:cs typeface="Times New Roman" pitchFamily="18" charset="0"/>
              </a:rPr>
              <a:t>of 500hPa </a:t>
            </a:r>
          </a:p>
          <a:p>
            <a:pPr>
              <a:lnSpc>
                <a:spcPct val="100000"/>
              </a:lnSpc>
              <a:buNone/>
            </a:pPr>
            <a:r>
              <a:rPr lang="en-IN" b="1" spc="-1" dirty="0">
                <a:solidFill>
                  <a:srgbClr val="000000"/>
                </a:solidFill>
                <a:latin typeface="Times New Roman" pitchFamily="18" charset="0"/>
                <a:ea typeface="DejaVu Sans"/>
                <a:cs typeface="Times New Roman" pitchFamily="18" charset="0"/>
              </a:rPr>
              <a:t>	</a:t>
            </a:r>
            <a:r>
              <a:rPr lang="en-IN" b="1" spc="-1" dirty="0" smtClean="0">
                <a:solidFill>
                  <a:srgbClr val="000000"/>
                </a:solidFill>
                <a:latin typeface="Times New Roman" pitchFamily="18" charset="0"/>
                <a:ea typeface="DejaVu Sans"/>
                <a:cs typeface="Times New Roman" pitchFamily="18" charset="0"/>
              </a:rPr>
              <a:t>				</a:t>
            </a:r>
            <a:r>
              <a:rPr lang="en-IN" b="1" strike="noStrike" spc="-1" dirty="0" smtClean="0">
                <a:solidFill>
                  <a:srgbClr val="000000"/>
                </a:solidFill>
                <a:latin typeface="Times New Roman" pitchFamily="18" charset="0"/>
                <a:ea typeface="DejaVu Sans"/>
                <a:cs typeface="Times New Roman" pitchFamily="18" charset="0"/>
              </a:rPr>
              <a:t>          relative </a:t>
            </a:r>
            <a:r>
              <a:rPr lang="en-IN" b="1" strike="noStrike" spc="-1" dirty="0" err="1">
                <a:solidFill>
                  <a:srgbClr val="000000"/>
                </a:solidFill>
                <a:latin typeface="Times New Roman" pitchFamily="18" charset="0"/>
                <a:ea typeface="DejaVu Sans"/>
                <a:cs typeface="Times New Roman" pitchFamily="18" charset="0"/>
              </a:rPr>
              <a:t>vorticity</a:t>
            </a:r>
            <a:r>
              <a:rPr lang="en-IN" b="1" strike="noStrike" spc="-1" dirty="0">
                <a:solidFill>
                  <a:srgbClr val="000000"/>
                </a:solidFill>
                <a:latin typeface="Times New Roman" pitchFamily="18" charset="0"/>
                <a:ea typeface="DejaVu Sans"/>
                <a:cs typeface="Times New Roman" pitchFamily="18" charset="0"/>
              </a:rPr>
              <a:t> exceeding 1 </a:t>
            </a:r>
            <a:r>
              <a:rPr lang="en-IN" b="1" strike="noStrike" spc="-1" dirty="0" smtClean="0">
                <a:solidFill>
                  <a:srgbClr val="000000"/>
                </a:solidFill>
                <a:latin typeface="Times New Roman" pitchFamily="18" charset="0"/>
                <a:ea typeface="DejaVu Sans"/>
                <a:cs typeface="Times New Roman" pitchFamily="18" charset="0"/>
              </a:rPr>
              <a:t>sigma</a:t>
            </a:r>
            <a:endParaRPr lang="en-US" b="0" strike="noStrike" spc="-1" dirty="0" smtClean="0">
              <a:latin typeface="Times New Roman" pitchFamily="18" charset="0"/>
              <a:cs typeface="Times New Roman" pitchFamily="18" charset="0"/>
            </a:endParaRPr>
          </a:p>
        </p:txBody>
      </p:sp>
      <p:pic>
        <p:nvPicPr>
          <p:cNvPr id="71" name="Picture 70"/>
          <p:cNvPicPr/>
          <p:nvPr/>
        </p:nvPicPr>
        <p:blipFill>
          <a:blip r:embed="rId12"/>
          <a:stretch/>
        </p:blipFill>
        <p:spPr>
          <a:xfrm>
            <a:off x="15553779" y="23321842"/>
            <a:ext cx="3816424" cy="2312983"/>
          </a:xfrm>
          <a:prstGeom prst="rect">
            <a:avLst/>
          </a:prstGeom>
          <a:ln w="0">
            <a:noFill/>
          </a:ln>
        </p:spPr>
      </p:pic>
      <p:pic>
        <p:nvPicPr>
          <p:cNvPr id="73" name="Picture 72"/>
          <p:cNvPicPr/>
          <p:nvPr/>
        </p:nvPicPr>
        <p:blipFill>
          <a:blip r:embed="rId13"/>
          <a:srcRect l="36495"/>
          <a:stretch/>
        </p:blipFill>
        <p:spPr>
          <a:xfrm>
            <a:off x="10869270" y="30243336"/>
            <a:ext cx="3260979" cy="2781125"/>
          </a:xfrm>
          <a:prstGeom prst="rect">
            <a:avLst/>
          </a:prstGeom>
          <a:ln w="0">
            <a:noFill/>
          </a:ln>
        </p:spPr>
      </p:pic>
      <p:pic>
        <p:nvPicPr>
          <p:cNvPr id="74" name="Picture 73"/>
          <p:cNvPicPr/>
          <p:nvPr/>
        </p:nvPicPr>
        <p:blipFill>
          <a:blip r:embed="rId14"/>
          <a:srcRect r="48757" b="35001"/>
          <a:stretch/>
        </p:blipFill>
        <p:spPr>
          <a:xfrm>
            <a:off x="10729243" y="23330569"/>
            <a:ext cx="4398190" cy="6033344"/>
          </a:xfrm>
          <a:prstGeom prst="rect">
            <a:avLst/>
          </a:prstGeom>
          <a:ln w="0">
            <a:noFill/>
          </a:ln>
        </p:spPr>
      </p:pic>
      <p:pic>
        <p:nvPicPr>
          <p:cNvPr id="75" name="Picture 74"/>
          <p:cNvPicPr/>
          <p:nvPr/>
        </p:nvPicPr>
        <p:blipFill>
          <a:blip r:embed="rId15"/>
          <a:stretch/>
        </p:blipFill>
        <p:spPr>
          <a:xfrm>
            <a:off x="15225506" y="26693849"/>
            <a:ext cx="4385232" cy="2613384"/>
          </a:xfrm>
          <a:prstGeom prst="rect">
            <a:avLst/>
          </a:prstGeom>
          <a:ln w="0">
            <a:noFill/>
          </a:ln>
        </p:spPr>
      </p:pic>
      <p:pic>
        <p:nvPicPr>
          <p:cNvPr id="90" name="Picture 89"/>
          <p:cNvPicPr/>
          <p:nvPr/>
        </p:nvPicPr>
        <p:blipFill rotWithShape="1">
          <a:blip r:embed="rId16"/>
          <a:srcRect l="4644" r="3804"/>
          <a:stretch/>
        </p:blipFill>
        <p:spPr>
          <a:xfrm>
            <a:off x="11037226" y="20732563"/>
            <a:ext cx="4385081" cy="2088232"/>
          </a:xfrm>
          <a:prstGeom prst="rect">
            <a:avLst/>
          </a:prstGeom>
          <a:ln w="0">
            <a:noFill/>
          </a:ln>
        </p:spPr>
      </p:pic>
      <p:sp>
        <p:nvSpPr>
          <p:cNvPr id="95" name="TextBox 94"/>
          <p:cNvSpPr txBox="1"/>
          <p:nvPr/>
        </p:nvSpPr>
        <p:spPr>
          <a:xfrm>
            <a:off x="5972348" y="21419109"/>
            <a:ext cx="175802" cy="357570"/>
          </a:xfrm>
          <a:prstGeom prst="rect">
            <a:avLst/>
          </a:prstGeom>
          <a:noFill/>
          <a:ln w="0">
            <a:noFill/>
          </a:ln>
        </p:spPr>
      </p:sp>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6428010" y="1584153"/>
            <a:ext cx="2831735" cy="2808312"/>
          </a:xfrm>
          <a:prstGeom prst="rect">
            <a:avLst/>
          </a:prstGeom>
        </p:spPr>
      </p:pic>
      <p:sp>
        <p:nvSpPr>
          <p:cNvPr id="115" name="Text Placeholder 2"/>
          <p:cNvSpPr/>
          <p:nvPr/>
        </p:nvSpPr>
        <p:spPr>
          <a:xfrm>
            <a:off x="1080171" y="19608748"/>
            <a:ext cx="9157087" cy="17619365"/>
          </a:xfrm>
          <a:prstGeom prst="rect">
            <a:avLst/>
          </a:prstGeom>
          <a:noFill/>
          <a:ln w="63500" cmpd="dbl">
            <a:solidFill>
              <a:schemeClr val="accent1">
                <a:lumMod val="60000"/>
                <a:lumOff val="40000"/>
              </a:schemeClr>
            </a:solidFill>
          </a:ln>
        </p:spPr>
        <p:style>
          <a:lnRef idx="0">
            <a:scrgbClr r="0" g="0" b="0"/>
          </a:lnRef>
          <a:fillRef idx="0">
            <a:scrgbClr r="0" g="0" b="0"/>
          </a:fillRef>
          <a:effectRef idx="0">
            <a:scrgbClr r="0" g="0" b="0"/>
          </a:effectRef>
          <a:fontRef idx="minor"/>
        </p:style>
        <p:txBody>
          <a:bodyPr lIns="105480" tIns="52920" rIns="105480" bIns="52920" anchor="t">
            <a:noAutofit/>
          </a:bodyPr>
          <a:lstStyle/>
          <a:p>
            <a:pPr>
              <a:lnSpc>
                <a:spcPct val="100000"/>
              </a:lnSpc>
              <a:spcAft>
                <a:spcPts val="1009"/>
              </a:spcAft>
              <a:buNone/>
            </a:pPr>
            <a:r>
              <a:rPr lang="en-US" sz="3200" b="1" u="sng" strike="noStrike" spc="-1" dirty="0" smtClean="0">
                <a:solidFill>
                  <a:srgbClr val="0000FF"/>
                </a:solidFill>
                <a:uFillTx/>
                <a:latin typeface="Times New Roman" pitchFamily="18" charset="0"/>
                <a:ea typeface="DejaVu Sans"/>
                <a:cs typeface="Times New Roman" pitchFamily="18" charset="0"/>
              </a:rPr>
              <a:t>2010 </a:t>
            </a:r>
            <a:r>
              <a:rPr lang="en-US" sz="3200" b="1" u="sng" strike="noStrike" spc="-1" dirty="0" smtClean="0">
                <a:solidFill>
                  <a:srgbClr val="0000FF"/>
                </a:solidFill>
                <a:uFillTx/>
                <a:latin typeface="Times New Roman" pitchFamily="18" charset="0"/>
                <a:ea typeface="DejaVu Sans"/>
                <a:cs typeface="Times New Roman" pitchFamily="18" charset="0"/>
              </a:rPr>
              <a:t>Pakistan Fl</a:t>
            </a:r>
            <a:r>
              <a:rPr lang="en-US" sz="3200" b="1" u="sng" spc="-1" dirty="0" smtClean="0">
                <a:solidFill>
                  <a:srgbClr val="0000FF"/>
                </a:solidFill>
                <a:latin typeface="Times New Roman" pitchFamily="18" charset="0"/>
                <a:ea typeface="DejaVu Sans"/>
                <a:cs typeface="Times New Roman" pitchFamily="18" charset="0"/>
              </a:rPr>
              <a:t>ood</a:t>
            </a:r>
            <a:endParaRPr lang="en-US" sz="3200" b="0" strike="noStrike" spc="-1" dirty="0">
              <a:latin typeface="Times New Roman" pitchFamily="18" charset="0"/>
              <a:cs typeface="Times New Roman" pitchFamily="18" charset="0"/>
            </a:endParaRPr>
          </a:p>
          <a:p>
            <a:pPr>
              <a:lnSpc>
                <a:spcPct val="100000"/>
              </a:lnSpc>
              <a:buNone/>
            </a:pPr>
            <a:r>
              <a:rPr lang="en-IN" sz="2000" b="1" strike="noStrike" spc="-1" dirty="0">
                <a:solidFill>
                  <a:srgbClr val="000000"/>
                </a:solidFill>
                <a:latin typeface="Lato"/>
                <a:ea typeface="DejaVu Sans"/>
              </a:rPr>
              <a:t>  </a:t>
            </a:r>
            <a:r>
              <a:rPr lang="en-IN" sz="2000" b="1" spc="-1" dirty="0" smtClean="0">
                <a:solidFill>
                  <a:srgbClr val="000000"/>
                </a:solidFill>
                <a:latin typeface="Lato"/>
                <a:ea typeface="DejaVu Sans"/>
              </a:rPr>
              <a:t>SSST anomaly for  JJAS 2010</a:t>
            </a:r>
            <a:endParaRPr lang="en-US" sz="2970" b="0" strike="noStrike" spc="-1" dirty="0">
              <a:latin typeface="Arial"/>
            </a:endParaRPr>
          </a:p>
          <a:p>
            <a:pPr>
              <a:lnSpc>
                <a:spcPct val="100000"/>
              </a:lnSpc>
              <a:buNone/>
            </a:pPr>
            <a:endParaRPr lang="en-US" sz="2970" b="0" strike="noStrike" spc="-1" dirty="0">
              <a:latin typeface="Arial"/>
            </a:endParaRPr>
          </a:p>
          <a:p>
            <a:pPr>
              <a:lnSpc>
                <a:spcPct val="100000"/>
              </a:lnSpc>
              <a:buNone/>
            </a:pPr>
            <a:endParaRPr lang="en-US" sz="2970" b="0" strike="noStrike" spc="-1" dirty="0">
              <a:latin typeface="Arial"/>
            </a:endParaRPr>
          </a:p>
          <a:p>
            <a:pPr>
              <a:lnSpc>
                <a:spcPct val="100000"/>
              </a:lnSpc>
              <a:buNone/>
            </a:pPr>
            <a:endParaRPr lang="en-US" sz="2970" b="0" strike="noStrike" spc="-1" dirty="0">
              <a:latin typeface="Arial"/>
            </a:endParaRPr>
          </a:p>
          <a:p>
            <a:pPr>
              <a:lnSpc>
                <a:spcPct val="100000"/>
              </a:lnSpc>
              <a:buNone/>
            </a:pPr>
            <a:endParaRPr lang="en-US" sz="2970" b="0" strike="noStrike" spc="-1" dirty="0">
              <a:latin typeface="Arial"/>
            </a:endParaRPr>
          </a:p>
          <a:p>
            <a:pPr>
              <a:lnSpc>
                <a:spcPct val="100000"/>
              </a:lnSpc>
              <a:buNone/>
            </a:pPr>
            <a:endParaRPr lang="en-US" sz="2970" b="0" strike="noStrike" spc="-1" dirty="0">
              <a:latin typeface="Arial"/>
            </a:endParaRPr>
          </a:p>
          <a:p>
            <a:pPr>
              <a:lnSpc>
                <a:spcPct val="100000"/>
              </a:lnSpc>
              <a:buNone/>
            </a:pPr>
            <a:endParaRPr lang="en-US" sz="2970" b="0" strike="noStrike" spc="-1" dirty="0">
              <a:latin typeface="Arial"/>
            </a:endParaRPr>
          </a:p>
          <a:p>
            <a:pPr>
              <a:lnSpc>
                <a:spcPct val="100000"/>
              </a:lnSpc>
              <a:buNone/>
            </a:pPr>
            <a:endParaRPr lang="en-US" sz="2970" b="0" strike="noStrike" spc="-1" dirty="0">
              <a:latin typeface="Arial"/>
            </a:endParaRPr>
          </a:p>
          <a:p>
            <a:pPr>
              <a:lnSpc>
                <a:spcPct val="100000"/>
              </a:lnSpc>
              <a:buNone/>
            </a:pPr>
            <a:endParaRPr lang="en-US" sz="2970" b="0" strike="noStrike" spc="-1" dirty="0">
              <a:latin typeface="Arial"/>
            </a:endParaRPr>
          </a:p>
          <a:p>
            <a:pPr>
              <a:lnSpc>
                <a:spcPct val="100000"/>
              </a:lnSpc>
              <a:buNone/>
            </a:pPr>
            <a:r>
              <a:rPr lang="en-IN" sz="2970" b="0" strike="noStrike" spc="-1" dirty="0">
                <a:solidFill>
                  <a:srgbClr val="000000"/>
                </a:solidFill>
                <a:latin typeface="Lato"/>
                <a:ea typeface="DejaVu Sans"/>
              </a:rPr>
              <a:t> </a:t>
            </a:r>
            <a:endParaRPr lang="en-US" sz="2970" b="0" strike="noStrike" spc="-1" dirty="0">
              <a:latin typeface="Arial"/>
            </a:endParaRPr>
          </a:p>
          <a:p>
            <a:pPr>
              <a:lnSpc>
                <a:spcPct val="100000"/>
              </a:lnSpc>
              <a:buNone/>
            </a:pPr>
            <a:endParaRPr lang="en-US" sz="2970" b="0" strike="noStrike" spc="-1" dirty="0">
              <a:latin typeface="Arial"/>
            </a:endParaRPr>
          </a:p>
          <a:p>
            <a:pPr>
              <a:lnSpc>
                <a:spcPct val="100000"/>
              </a:lnSpc>
              <a:buNone/>
            </a:pPr>
            <a:endParaRPr lang="en-US" sz="2970" b="0" strike="noStrike" spc="-1" dirty="0">
              <a:latin typeface="Arial"/>
            </a:endParaRPr>
          </a:p>
          <a:p>
            <a:pPr>
              <a:lnSpc>
                <a:spcPct val="100000"/>
              </a:lnSpc>
              <a:buNone/>
            </a:pPr>
            <a:endParaRPr lang="en-US" sz="2970" b="0" strike="noStrike" spc="-1" dirty="0">
              <a:latin typeface="Arial"/>
            </a:endParaRPr>
          </a:p>
          <a:p>
            <a:pPr>
              <a:lnSpc>
                <a:spcPct val="100000"/>
              </a:lnSpc>
              <a:buNone/>
            </a:pPr>
            <a:endParaRPr lang="en-US" sz="2970" b="0" strike="noStrike" spc="-1" dirty="0">
              <a:latin typeface="Arial"/>
            </a:endParaRPr>
          </a:p>
          <a:p>
            <a:pPr>
              <a:lnSpc>
                <a:spcPct val="100000"/>
              </a:lnSpc>
              <a:buNone/>
            </a:pPr>
            <a:endParaRPr lang="en-US" sz="2970" b="0" strike="noStrike" spc="-1" dirty="0">
              <a:latin typeface="Arial"/>
            </a:endParaRPr>
          </a:p>
          <a:p>
            <a:pPr>
              <a:lnSpc>
                <a:spcPct val="100000"/>
              </a:lnSpc>
              <a:buNone/>
            </a:pPr>
            <a:endParaRPr lang="en-US" sz="2970" b="0" strike="noStrike" spc="-1" dirty="0">
              <a:latin typeface="Arial"/>
            </a:endParaRPr>
          </a:p>
          <a:p>
            <a:pPr>
              <a:lnSpc>
                <a:spcPct val="100000"/>
              </a:lnSpc>
              <a:buNone/>
            </a:pPr>
            <a:endParaRPr lang="en-US" sz="2970" b="0" strike="noStrike" spc="-1" dirty="0">
              <a:latin typeface="Arial"/>
            </a:endParaRPr>
          </a:p>
          <a:p>
            <a:pPr>
              <a:lnSpc>
                <a:spcPct val="100000"/>
              </a:lnSpc>
              <a:buNone/>
            </a:pPr>
            <a:endParaRPr lang="en-US" sz="2970" b="0" strike="noStrike" spc="-1" dirty="0">
              <a:latin typeface="Arial"/>
            </a:endParaRPr>
          </a:p>
          <a:p>
            <a:pPr>
              <a:lnSpc>
                <a:spcPct val="100000"/>
              </a:lnSpc>
              <a:buNone/>
            </a:pPr>
            <a:endParaRPr lang="en-US" sz="2970" b="0" strike="noStrike" spc="-1" dirty="0">
              <a:latin typeface="Arial"/>
            </a:endParaRPr>
          </a:p>
          <a:p>
            <a:pPr>
              <a:lnSpc>
                <a:spcPct val="100000"/>
              </a:lnSpc>
              <a:buNone/>
            </a:pPr>
            <a:endParaRPr lang="en-US" sz="2970" b="0" strike="noStrike" spc="-1" dirty="0">
              <a:latin typeface="Arial"/>
            </a:endParaRPr>
          </a:p>
          <a:p>
            <a:pPr>
              <a:lnSpc>
                <a:spcPct val="100000"/>
              </a:lnSpc>
              <a:buNone/>
            </a:pPr>
            <a:endParaRPr lang="en-US" sz="2970" b="0" strike="noStrike" spc="-1" dirty="0">
              <a:latin typeface="Arial"/>
            </a:endParaRPr>
          </a:p>
          <a:p>
            <a:pPr>
              <a:lnSpc>
                <a:spcPct val="100000"/>
              </a:lnSpc>
              <a:buNone/>
            </a:pPr>
            <a:endParaRPr lang="en-US" sz="2970" b="0" strike="noStrike" spc="-1" dirty="0">
              <a:latin typeface="Arial"/>
            </a:endParaRPr>
          </a:p>
          <a:p>
            <a:pPr>
              <a:lnSpc>
                <a:spcPct val="100000"/>
              </a:lnSpc>
              <a:buNone/>
            </a:pPr>
            <a:endParaRPr lang="en-US" sz="2970" b="0" strike="noStrike" spc="-1" dirty="0">
              <a:latin typeface="Arial"/>
            </a:endParaRPr>
          </a:p>
          <a:p>
            <a:pPr>
              <a:lnSpc>
                <a:spcPct val="100000"/>
              </a:lnSpc>
              <a:buNone/>
            </a:pPr>
            <a:endParaRPr lang="en-US" sz="2970" b="0" strike="noStrike" spc="-1" dirty="0">
              <a:latin typeface="Arial"/>
            </a:endParaRPr>
          </a:p>
          <a:p>
            <a:pPr>
              <a:lnSpc>
                <a:spcPct val="100000"/>
              </a:lnSpc>
              <a:buNone/>
            </a:pPr>
            <a:endParaRPr lang="en-US" sz="2970" b="0" strike="noStrike" spc="-1" dirty="0">
              <a:latin typeface="Arial"/>
            </a:endParaRPr>
          </a:p>
          <a:p>
            <a:pPr>
              <a:lnSpc>
                <a:spcPct val="100000"/>
              </a:lnSpc>
              <a:buNone/>
            </a:pPr>
            <a:endParaRPr lang="en-US" sz="2970" b="0" strike="noStrike" spc="-1" dirty="0">
              <a:latin typeface="Arial"/>
            </a:endParaRPr>
          </a:p>
          <a:p>
            <a:pPr>
              <a:lnSpc>
                <a:spcPct val="100000"/>
              </a:lnSpc>
              <a:buNone/>
            </a:pPr>
            <a:endParaRPr lang="en-US" sz="2970" b="0" strike="noStrike" spc="-1" dirty="0">
              <a:latin typeface="Arial"/>
            </a:endParaRPr>
          </a:p>
          <a:p>
            <a:pPr>
              <a:lnSpc>
                <a:spcPct val="100000"/>
              </a:lnSpc>
              <a:buNone/>
            </a:pPr>
            <a:endParaRPr lang="en-US" sz="2970" b="0" strike="noStrike" spc="-1" dirty="0">
              <a:latin typeface="Arial"/>
            </a:endParaRPr>
          </a:p>
          <a:p>
            <a:pPr>
              <a:lnSpc>
                <a:spcPct val="100000"/>
              </a:lnSpc>
              <a:buNone/>
            </a:pPr>
            <a:endParaRPr lang="en-US" sz="2970" b="0" strike="noStrike" spc="-1" dirty="0">
              <a:latin typeface="Arial"/>
            </a:endParaRPr>
          </a:p>
          <a:p>
            <a:pPr>
              <a:lnSpc>
                <a:spcPct val="100000"/>
              </a:lnSpc>
              <a:buNone/>
            </a:pPr>
            <a:endParaRPr lang="en-US" sz="2970" b="0" strike="noStrike" spc="-1" dirty="0">
              <a:latin typeface="Arial"/>
            </a:endParaRPr>
          </a:p>
          <a:p>
            <a:pPr>
              <a:lnSpc>
                <a:spcPct val="100000"/>
              </a:lnSpc>
              <a:buNone/>
            </a:pPr>
            <a:endParaRPr lang="en-US" sz="2970" b="0" strike="noStrike" spc="-1" dirty="0" smtClean="0">
              <a:latin typeface="Arial"/>
            </a:endParaRPr>
          </a:p>
          <a:p>
            <a:pPr>
              <a:lnSpc>
                <a:spcPct val="100000"/>
              </a:lnSpc>
              <a:buNone/>
            </a:pPr>
            <a:endParaRPr lang="en-US" sz="2970" b="0" strike="noStrike" spc="-1" dirty="0" smtClean="0">
              <a:latin typeface="Arial"/>
            </a:endParaRPr>
          </a:p>
          <a:p>
            <a:pPr>
              <a:lnSpc>
                <a:spcPct val="100000"/>
              </a:lnSpc>
              <a:buNone/>
            </a:pPr>
            <a:endParaRPr lang="en-US" sz="2970" b="0" strike="noStrike" spc="-1" dirty="0">
              <a:latin typeface="Arial"/>
            </a:endParaRPr>
          </a:p>
          <a:p>
            <a:pPr>
              <a:lnSpc>
                <a:spcPct val="100000"/>
              </a:lnSpc>
              <a:buNone/>
            </a:pPr>
            <a:endParaRPr lang="en-US" sz="2970" b="0" strike="noStrike" spc="-1" dirty="0">
              <a:latin typeface="Arial"/>
            </a:endParaRPr>
          </a:p>
          <a:p>
            <a:pPr>
              <a:lnSpc>
                <a:spcPct val="100000"/>
              </a:lnSpc>
              <a:buNone/>
            </a:pPr>
            <a:endParaRPr lang="en-US" sz="2970" b="0" strike="noStrike" spc="-1" dirty="0">
              <a:latin typeface="Arial"/>
            </a:endParaRPr>
          </a:p>
          <a:p>
            <a:pPr>
              <a:lnSpc>
                <a:spcPct val="100000"/>
              </a:lnSpc>
              <a:spcBef>
                <a:spcPts val="519"/>
              </a:spcBef>
              <a:buNone/>
              <a:tabLst>
                <a:tab pos="0" algn="l"/>
              </a:tabLst>
            </a:pPr>
            <a:endParaRPr lang="en-US" sz="2600" b="0" strike="noStrike" spc="-1" dirty="0">
              <a:latin typeface="Arial"/>
            </a:endParaRPr>
          </a:p>
          <a:p>
            <a:pPr>
              <a:lnSpc>
                <a:spcPct val="100000"/>
              </a:lnSpc>
              <a:spcBef>
                <a:spcPts val="519"/>
              </a:spcBef>
              <a:buNone/>
              <a:tabLst>
                <a:tab pos="0" algn="l"/>
              </a:tabLst>
            </a:pPr>
            <a:endParaRPr lang="en-US" sz="2600" b="0" strike="noStrike" spc="-1" dirty="0">
              <a:latin typeface="Arial"/>
            </a:endParaRPr>
          </a:p>
          <a:p>
            <a:pPr>
              <a:lnSpc>
                <a:spcPct val="100000"/>
              </a:lnSpc>
              <a:spcBef>
                <a:spcPts val="519"/>
              </a:spcBef>
              <a:buNone/>
              <a:tabLst>
                <a:tab pos="0" algn="l"/>
              </a:tabLst>
            </a:pPr>
            <a:endParaRPr lang="en-US" sz="2600" b="0" strike="noStrike" spc="-1" dirty="0">
              <a:latin typeface="Arial"/>
            </a:endParaRPr>
          </a:p>
          <a:p>
            <a:pPr>
              <a:lnSpc>
                <a:spcPct val="100000"/>
              </a:lnSpc>
              <a:spcBef>
                <a:spcPts val="519"/>
              </a:spcBef>
              <a:buNone/>
              <a:tabLst>
                <a:tab pos="0" algn="l"/>
              </a:tabLst>
            </a:pPr>
            <a:endParaRPr lang="en-US" sz="2600" b="0" strike="noStrike" spc="-1" dirty="0">
              <a:latin typeface="Arial"/>
            </a:endParaRPr>
          </a:p>
          <a:p>
            <a:pPr>
              <a:lnSpc>
                <a:spcPct val="100000"/>
              </a:lnSpc>
              <a:spcBef>
                <a:spcPts val="519"/>
              </a:spcBef>
              <a:buNone/>
              <a:tabLst>
                <a:tab pos="0" algn="l"/>
              </a:tabLst>
            </a:pPr>
            <a:endParaRPr lang="en-US" sz="2600" b="0" strike="noStrike" spc="-1" dirty="0">
              <a:latin typeface="Arial"/>
            </a:endParaRPr>
          </a:p>
          <a:p>
            <a:pPr>
              <a:lnSpc>
                <a:spcPct val="100000"/>
              </a:lnSpc>
              <a:spcBef>
                <a:spcPts val="519"/>
              </a:spcBef>
              <a:buNone/>
              <a:tabLst>
                <a:tab pos="0" algn="l"/>
              </a:tabLst>
            </a:pPr>
            <a:endParaRPr lang="en-US" sz="2600" b="0" strike="noStrike" spc="-1" dirty="0">
              <a:latin typeface="Arial"/>
            </a:endParaRPr>
          </a:p>
          <a:p>
            <a:pPr>
              <a:lnSpc>
                <a:spcPct val="100000"/>
              </a:lnSpc>
              <a:spcBef>
                <a:spcPts val="519"/>
              </a:spcBef>
              <a:buNone/>
              <a:tabLst>
                <a:tab pos="0" algn="l"/>
              </a:tabLst>
            </a:pPr>
            <a:endParaRPr lang="en-US" sz="2600" b="0" strike="noStrike" spc="-1" dirty="0">
              <a:latin typeface="Arial"/>
            </a:endParaRPr>
          </a:p>
          <a:p>
            <a:pPr>
              <a:lnSpc>
                <a:spcPct val="100000"/>
              </a:lnSpc>
              <a:spcBef>
                <a:spcPts val="519"/>
              </a:spcBef>
              <a:buNone/>
              <a:tabLst>
                <a:tab pos="0" algn="l"/>
              </a:tabLst>
            </a:pPr>
            <a:endParaRPr lang="en-US" sz="2600" b="0" strike="noStrike" spc="-1" dirty="0">
              <a:latin typeface="Arial"/>
            </a:endParaRPr>
          </a:p>
          <a:p>
            <a:pPr>
              <a:lnSpc>
                <a:spcPct val="100000"/>
              </a:lnSpc>
              <a:spcBef>
                <a:spcPts val="519"/>
              </a:spcBef>
              <a:buNone/>
              <a:tabLst>
                <a:tab pos="0" algn="l"/>
              </a:tabLst>
            </a:pPr>
            <a:endParaRPr lang="en-US" sz="2600" b="0" strike="noStrike" spc="-1" dirty="0">
              <a:latin typeface="Arial"/>
            </a:endParaRPr>
          </a:p>
          <a:p>
            <a:pPr>
              <a:lnSpc>
                <a:spcPct val="100000"/>
              </a:lnSpc>
              <a:spcBef>
                <a:spcPts val="519"/>
              </a:spcBef>
              <a:buNone/>
              <a:tabLst>
                <a:tab pos="0" algn="l"/>
              </a:tabLst>
            </a:pPr>
            <a:endParaRPr lang="en-US" sz="2600" b="0" strike="noStrike" spc="-1" dirty="0">
              <a:latin typeface="Arial"/>
            </a:endParaRPr>
          </a:p>
          <a:p>
            <a:pPr>
              <a:lnSpc>
                <a:spcPct val="100000"/>
              </a:lnSpc>
              <a:spcBef>
                <a:spcPts val="519"/>
              </a:spcBef>
              <a:buNone/>
              <a:tabLst>
                <a:tab pos="0" algn="l"/>
              </a:tabLst>
            </a:pPr>
            <a:endParaRPr lang="en-US" sz="2600" b="0" strike="noStrike" spc="-1" dirty="0">
              <a:latin typeface="Arial"/>
            </a:endParaRPr>
          </a:p>
          <a:p>
            <a:pPr>
              <a:lnSpc>
                <a:spcPct val="100000"/>
              </a:lnSpc>
              <a:spcBef>
                <a:spcPts val="519"/>
              </a:spcBef>
              <a:buNone/>
              <a:tabLst>
                <a:tab pos="0" algn="l"/>
              </a:tabLst>
            </a:pPr>
            <a:endParaRPr lang="en-US" sz="2600" b="0" strike="noStrike" spc="-1" dirty="0">
              <a:latin typeface="Arial"/>
            </a:endParaRPr>
          </a:p>
          <a:p>
            <a:pPr>
              <a:lnSpc>
                <a:spcPct val="100000"/>
              </a:lnSpc>
              <a:spcBef>
                <a:spcPts val="519"/>
              </a:spcBef>
              <a:buNone/>
              <a:tabLst>
                <a:tab pos="0" algn="l"/>
              </a:tabLst>
            </a:pPr>
            <a:endParaRPr lang="en-US" sz="2600" b="0" strike="noStrike" spc="-1" dirty="0">
              <a:latin typeface="Arial"/>
            </a:endParaRPr>
          </a:p>
        </p:txBody>
      </p:sp>
      <p:grpSp>
        <p:nvGrpSpPr>
          <p:cNvPr id="117" name="Group 116"/>
          <p:cNvGrpSpPr/>
          <p:nvPr/>
        </p:nvGrpSpPr>
        <p:grpSpPr>
          <a:xfrm>
            <a:off x="1002558" y="23540175"/>
            <a:ext cx="4830141" cy="4997565"/>
            <a:chOff x="-152400" y="274638"/>
            <a:chExt cx="5573713" cy="6135585"/>
          </a:xfrm>
        </p:grpSpPr>
        <p:grpSp>
          <p:nvGrpSpPr>
            <p:cNvPr id="119" name="Group 18"/>
            <p:cNvGrpSpPr>
              <a:grpSpLocks/>
            </p:cNvGrpSpPr>
            <p:nvPr/>
          </p:nvGrpSpPr>
          <p:grpSpPr bwMode="auto">
            <a:xfrm>
              <a:off x="-152400" y="274638"/>
              <a:ext cx="5573713" cy="6135585"/>
              <a:chOff x="0" y="122238"/>
              <a:chExt cx="5573713" cy="6135585"/>
            </a:xfrm>
          </p:grpSpPr>
          <p:grpSp>
            <p:nvGrpSpPr>
              <p:cNvPr id="126" name="Group 12"/>
              <p:cNvGrpSpPr>
                <a:grpSpLocks/>
              </p:cNvGrpSpPr>
              <p:nvPr/>
            </p:nvGrpSpPr>
            <p:grpSpPr bwMode="auto">
              <a:xfrm>
                <a:off x="0" y="122238"/>
                <a:ext cx="5573713" cy="6135585"/>
                <a:chOff x="87311" y="2751138"/>
                <a:chExt cx="4343401" cy="4609297"/>
              </a:xfrm>
            </p:grpSpPr>
            <p:grpSp>
              <p:nvGrpSpPr>
                <p:cNvPr id="132" name="Group 11"/>
                <p:cNvGrpSpPr>
                  <a:grpSpLocks/>
                </p:cNvGrpSpPr>
                <p:nvPr/>
              </p:nvGrpSpPr>
              <p:grpSpPr bwMode="auto">
                <a:xfrm>
                  <a:off x="265113" y="3014663"/>
                  <a:ext cx="4013200" cy="4345772"/>
                  <a:chOff x="265113" y="3014663"/>
                  <a:chExt cx="4013200" cy="4345772"/>
                </a:xfrm>
              </p:grpSpPr>
              <p:pic>
                <p:nvPicPr>
                  <p:cNvPr id="134" name="Picture 1"/>
                  <p:cNvPicPr>
                    <a:picLocks noChangeAspect="1" noChangeArrowheads="1"/>
                  </p:cNvPicPr>
                  <p:nvPr/>
                </p:nvPicPr>
                <p:blipFill>
                  <a:blip r:embed="rId18">
                    <a:extLst>
                      <a:ext uri="{28A0092B-C50C-407E-A947-70E740481C1C}">
                        <a14:useLocalDpi xmlns:a14="http://schemas.microsoft.com/office/drawing/2010/main" val="0"/>
                      </a:ext>
                    </a:extLst>
                  </a:blip>
                  <a:srcRect l="2669" t="16472" b="9801"/>
                  <a:stretch>
                    <a:fillRect/>
                  </a:stretch>
                </p:blipFill>
                <p:spPr bwMode="auto">
                  <a:xfrm>
                    <a:off x="265113" y="3014663"/>
                    <a:ext cx="40132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5" name="Picture 2"/>
                  <p:cNvPicPr>
                    <a:picLocks noChangeAspect="1" noChangeArrowheads="1"/>
                  </p:cNvPicPr>
                  <p:nvPr/>
                </p:nvPicPr>
                <p:blipFill>
                  <a:blip r:embed="rId19">
                    <a:extLst>
                      <a:ext uri="{28A0092B-C50C-407E-A947-70E740481C1C}">
                        <a14:useLocalDpi xmlns:a14="http://schemas.microsoft.com/office/drawing/2010/main" val="0"/>
                      </a:ext>
                    </a:extLst>
                  </a:blip>
                  <a:srcRect l="7997" t="15685" r="3136" b="9019"/>
                  <a:stretch>
                    <a:fillRect/>
                  </a:stretch>
                </p:blipFill>
                <p:spPr bwMode="auto">
                  <a:xfrm>
                    <a:off x="468313" y="5282398"/>
                    <a:ext cx="3657600"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36" name="Text Box 12"/>
                  <p:cNvSpPr txBox="1">
                    <a:spLocks noChangeArrowheads="1"/>
                  </p:cNvSpPr>
                  <p:nvPr/>
                </p:nvSpPr>
                <p:spPr bwMode="auto">
                  <a:xfrm>
                    <a:off x="315913" y="5035959"/>
                    <a:ext cx="3657600" cy="24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5pPr>
                    <a:lvl6pPr marL="25146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6pPr>
                    <a:lvl7pPr marL="29718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7pPr>
                    <a:lvl8pPr marL="34290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8pPr>
                    <a:lvl9pPr marL="38862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9pPr>
                  </a:lstStyle>
                  <a:p>
                    <a:pPr algn="ctr" eaLnBrk="1" hangingPunct="1">
                      <a:lnSpc>
                        <a:spcPct val="93000"/>
                      </a:lnSpc>
                      <a:buClrTx/>
                      <a:buSzPct val="45000"/>
                      <a:buFontTx/>
                      <a:buNone/>
                    </a:pPr>
                    <a:r>
                      <a:rPr lang="en-GB" sz="1600" dirty="0">
                        <a:solidFill>
                          <a:srgbClr val="000000"/>
                        </a:solidFill>
                        <a:latin typeface="Times New Roman" pitchFamily="18" charset="0"/>
                        <a:cs typeface="Times New Roman" pitchFamily="18" charset="0"/>
                      </a:rPr>
                      <a:t>Simulation  LMDZ4 AGCM  R-SST ensemble mean</a:t>
                    </a:r>
                  </a:p>
                </p:txBody>
              </p:sp>
            </p:grpSp>
            <p:sp>
              <p:nvSpPr>
                <p:cNvPr id="133" name="Rectangle 13"/>
                <p:cNvSpPr>
                  <a:spLocks noChangeArrowheads="1"/>
                </p:cNvSpPr>
                <p:nvPr/>
              </p:nvSpPr>
              <p:spPr bwMode="auto">
                <a:xfrm>
                  <a:off x="87311" y="2751138"/>
                  <a:ext cx="4343401" cy="24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lgn="ctr" hangingPunct="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rgbClr val="000000"/>
                      </a:solidFill>
                      <a:latin typeface="Times New Roman" pitchFamily="18" charset="0"/>
                    </a:rPr>
                    <a:t>Observation  TRMM (Rainfall) &amp; NCEP (Moisture Transport)</a:t>
                  </a:r>
                  <a:r>
                    <a:rPr lang="en-GB" sz="1600" dirty="0">
                      <a:solidFill>
                        <a:srgbClr val="0000FF"/>
                      </a:solidFill>
                      <a:latin typeface="Times New Roman" pitchFamily="18" charset="0"/>
                    </a:rPr>
                    <a:t> </a:t>
                  </a:r>
                </a:p>
              </p:txBody>
            </p:sp>
          </p:grpSp>
          <p:sp>
            <p:nvSpPr>
              <p:cNvPr id="127" name="Oval 126"/>
              <p:cNvSpPr/>
              <p:nvPr/>
            </p:nvSpPr>
            <p:spPr bwMode="auto">
              <a:xfrm>
                <a:off x="2144713" y="1874838"/>
                <a:ext cx="1219200" cy="838200"/>
              </a:xfrm>
              <a:prstGeom prst="ellipse">
                <a:avLst/>
              </a:prstGeom>
              <a:noFill/>
              <a:ln w="25400" cap="flat" cmpd="sng" algn="ctr">
                <a:solidFill>
                  <a:schemeClr val="accent6"/>
                </a:solidFill>
                <a:prstDash val="solid"/>
                <a:round/>
                <a:headEnd type="none" w="med" len="med"/>
                <a:tailEnd type="none" w="med" len="med"/>
              </a:ln>
              <a:effectLst/>
            </p:spPr>
            <p:txBody>
              <a:bodyPr/>
              <a:lstStyle/>
              <a:p>
                <a:pPr>
                  <a:buFont typeface="Times New Roman" pitchFamily="16" charset="0"/>
                  <a:buNone/>
                  <a:defRPr/>
                </a:pPr>
                <a:endParaRPr lang="en-US">
                  <a:ea typeface="+mn-ea"/>
                  <a:cs typeface="+mn-cs"/>
                </a:endParaRPr>
              </a:p>
            </p:txBody>
          </p:sp>
          <p:sp>
            <p:nvSpPr>
              <p:cNvPr id="128" name="Oval 127"/>
              <p:cNvSpPr/>
              <p:nvPr/>
            </p:nvSpPr>
            <p:spPr bwMode="auto">
              <a:xfrm>
                <a:off x="696913" y="1951038"/>
                <a:ext cx="1295400" cy="609600"/>
              </a:xfrm>
              <a:prstGeom prst="ellipse">
                <a:avLst/>
              </a:prstGeom>
              <a:noFill/>
              <a:ln w="25400" cap="flat" cmpd="sng" algn="ctr">
                <a:solidFill>
                  <a:srgbClr val="FF0000"/>
                </a:solidFill>
                <a:prstDash val="solid"/>
                <a:round/>
                <a:headEnd type="none" w="med" len="med"/>
                <a:tailEnd type="none" w="med" len="med"/>
              </a:ln>
              <a:effectLst/>
            </p:spPr>
            <p:txBody>
              <a:bodyPr/>
              <a:lstStyle/>
              <a:p>
                <a:pPr>
                  <a:buFont typeface="Times New Roman" pitchFamily="16" charset="0"/>
                  <a:buNone/>
                  <a:defRPr/>
                </a:pPr>
                <a:endParaRPr lang="en-US" dirty="0">
                  <a:ln>
                    <a:solidFill>
                      <a:srgbClr val="FF0000"/>
                    </a:solidFill>
                  </a:ln>
                  <a:solidFill>
                    <a:srgbClr val="FF0000"/>
                  </a:solidFill>
                  <a:ea typeface="+mn-ea"/>
                  <a:cs typeface="+mn-cs"/>
                </a:endParaRPr>
              </a:p>
            </p:txBody>
          </p:sp>
          <p:sp>
            <p:nvSpPr>
              <p:cNvPr id="129" name="Oval 15"/>
              <p:cNvSpPr>
                <a:spLocks noChangeArrowheads="1"/>
              </p:cNvSpPr>
              <p:nvPr/>
            </p:nvSpPr>
            <p:spPr bwMode="auto">
              <a:xfrm>
                <a:off x="1763712" y="1036637"/>
                <a:ext cx="990600" cy="6858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 name="Oval 16"/>
              <p:cNvSpPr>
                <a:spLocks noChangeArrowheads="1"/>
              </p:cNvSpPr>
              <p:nvPr/>
            </p:nvSpPr>
            <p:spPr bwMode="auto">
              <a:xfrm>
                <a:off x="1230312" y="655637"/>
                <a:ext cx="533400" cy="609600"/>
              </a:xfrm>
              <a:prstGeom prst="ellipse">
                <a:avLst/>
              </a:prstGeom>
              <a:noFill/>
              <a:ln w="25400" algn="ctr">
                <a:solidFill>
                  <a:srgbClr val="23772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Up Arrow 17"/>
              <p:cNvSpPr>
                <a:spLocks noChangeArrowheads="1"/>
              </p:cNvSpPr>
              <p:nvPr/>
            </p:nvSpPr>
            <p:spPr bwMode="auto">
              <a:xfrm>
                <a:off x="1001712" y="1265237"/>
                <a:ext cx="457200" cy="457200"/>
              </a:xfrm>
              <a:prstGeom prst="upArrow">
                <a:avLst>
                  <a:gd name="adj1" fmla="val 50000"/>
                  <a:gd name="adj2" fmla="val 50000"/>
                </a:avLst>
              </a:prstGeom>
              <a:noFill/>
              <a:ln w="25400" algn="ctr">
                <a:solidFill>
                  <a:srgbClr val="23772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0" name="Oval 119"/>
            <p:cNvSpPr/>
            <p:nvPr/>
          </p:nvSpPr>
          <p:spPr bwMode="auto">
            <a:xfrm>
              <a:off x="2144713" y="5151438"/>
              <a:ext cx="1219200" cy="838200"/>
            </a:xfrm>
            <a:prstGeom prst="ellipse">
              <a:avLst/>
            </a:prstGeom>
            <a:noFill/>
            <a:ln w="25400" cap="flat" cmpd="sng" algn="ctr">
              <a:solidFill>
                <a:schemeClr val="accent6"/>
              </a:solidFill>
              <a:prstDash val="solid"/>
              <a:round/>
              <a:headEnd type="none" w="med" len="med"/>
              <a:tailEnd type="none" w="med" len="med"/>
            </a:ln>
            <a:effectLst/>
          </p:spPr>
          <p:txBody>
            <a:bodyPr/>
            <a:lstStyle/>
            <a:p>
              <a:pPr>
                <a:buFont typeface="Times New Roman" pitchFamily="16" charset="0"/>
                <a:buNone/>
                <a:defRPr/>
              </a:pPr>
              <a:endParaRPr lang="en-US">
                <a:ea typeface="+mn-ea"/>
                <a:cs typeface="+mn-cs"/>
              </a:endParaRPr>
            </a:p>
          </p:txBody>
        </p:sp>
        <p:sp>
          <p:nvSpPr>
            <p:cNvPr id="121" name="Oval 120"/>
            <p:cNvSpPr/>
            <p:nvPr/>
          </p:nvSpPr>
          <p:spPr bwMode="auto">
            <a:xfrm>
              <a:off x="696913" y="5303838"/>
              <a:ext cx="1295400" cy="609600"/>
            </a:xfrm>
            <a:prstGeom prst="ellipse">
              <a:avLst/>
            </a:prstGeom>
            <a:noFill/>
            <a:ln w="25400" cap="flat" cmpd="sng" algn="ctr">
              <a:solidFill>
                <a:srgbClr val="FF0000"/>
              </a:solidFill>
              <a:prstDash val="solid"/>
              <a:round/>
              <a:headEnd type="none" w="med" len="med"/>
              <a:tailEnd type="none" w="med" len="med"/>
            </a:ln>
            <a:effectLst/>
          </p:spPr>
          <p:txBody>
            <a:bodyPr/>
            <a:lstStyle/>
            <a:p>
              <a:pPr>
                <a:buFont typeface="Times New Roman" pitchFamily="16" charset="0"/>
                <a:buNone/>
                <a:defRPr/>
              </a:pPr>
              <a:endParaRPr lang="en-US" dirty="0">
                <a:ln>
                  <a:solidFill>
                    <a:srgbClr val="FF0000"/>
                  </a:solidFill>
                </a:ln>
                <a:solidFill>
                  <a:srgbClr val="FF0000"/>
                </a:solidFill>
                <a:ea typeface="+mn-ea"/>
                <a:cs typeface="+mn-cs"/>
              </a:endParaRPr>
            </a:p>
          </p:txBody>
        </p:sp>
        <p:sp>
          <p:nvSpPr>
            <p:cNvPr id="122" name="Oval 21"/>
            <p:cNvSpPr>
              <a:spLocks noChangeArrowheads="1"/>
            </p:cNvSpPr>
            <p:nvPr/>
          </p:nvSpPr>
          <p:spPr bwMode="auto">
            <a:xfrm>
              <a:off x="1763713" y="4389438"/>
              <a:ext cx="990600" cy="6858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Oval 22"/>
            <p:cNvSpPr>
              <a:spLocks noChangeArrowheads="1"/>
            </p:cNvSpPr>
            <p:nvPr/>
          </p:nvSpPr>
          <p:spPr bwMode="auto">
            <a:xfrm>
              <a:off x="1230313" y="4008438"/>
              <a:ext cx="533400" cy="609600"/>
            </a:xfrm>
            <a:prstGeom prst="ellipse">
              <a:avLst/>
            </a:prstGeom>
            <a:noFill/>
            <a:ln w="25400" algn="ctr">
              <a:solidFill>
                <a:srgbClr val="23772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Up Arrow 23"/>
            <p:cNvSpPr>
              <a:spLocks noChangeArrowheads="1"/>
            </p:cNvSpPr>
            <p:nvPr/>
          </p:nvSpPr>
          <p:spPr bwMode="auto">
            <a:xfrm>
              <a:off x="1001713" y="4618038"/>
              <a:ext cx="457200" cy="457200"/>
            </a:xfrm>
            <a:prstGeom prst="upArrow">
              <a:avLst>
                <a:gd name="adj1" fmla="val 50000"/>
                <a:gd name="adj2" fmla="val 50000"/>
              </a:avLst>
            </a:prstGeom>
            <a:noFill/>
            <a:ln w="25400" algn="ctr">
              <a:solidFill>
                <a:srgbClr val="23772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42" name="Group 1"/>
          <p:cNvGrpSpPr>
            <a:grpSpLocks/>
          </p:cNvGrpSpPr>
          <p:nvPr/>
        </p:nvGrpSpPr>
        <p:grpSpPr bwMode="auto">
          <a:xfrm>
            <a:off x="1296964" y="28393724"/>
            <a:ext cx="4103687" cy="4630738"/>
            <a:chOff x="395" y="220"/>
            <a:chExt cx="2585" cy="2917"/>
          </a:xfrm>
        </p:grpSpPr>
        <p:pic>
          <p:nvPicPr>
            <p:cNvPr id="143" name="Picture 2"/>
            <p:cNvPicPr>
              <a:picLocks noChangeAspect="1" noChangeArrowheads="1"/>
            </p:cNvPicPr>
            <p:nvPr/>
          </p:nvPicPr>
          <p:blipFill rotWithShape="1">
            <a:blip r:embed="rId20">
              <a:extLst>
                <a:ext uri="{28A0092B-C50C-407E-A947-70E740481C1C}">
                  <a14:useLocalDpi xmlns:a14="http://schemas.microsoft.com/office/drawing/2010/main" val="0"/>
                </a:ext>
              </a:extLst>
            </a:blip>
            <a:srcRect l="20239" t="3329" r="15711" b="35603"/>
            <a:stretch/>
          </p:blipFill>
          <p:spPr bwMode="auto">
            <a:xfrm>
              <a:off x="395" y="220"/>
              <a:ext cx="2585" cy="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4" name="Text Box 3"/>
            <p:cNvSpPr txBox="1">
              <a:spLocks noChangeArrowheads="1"/>
            </p:cNvSpPr>
            <p:nvPr/>
          </p:nvSpPr>
          <p:spPr bwMode="auto">
            <a:xfrm>
              <a:off x="2249" y="240"/>
              <a:ext cx="578" cy="176"/>
            </a:xfrm>
            <a:prstGeom prst="rect">
              <a:avLst/>
            </a:prstGeom>
            <a:solidFill>
              <a:srgbClr val="FFFFFF"/>
            </a:solidFill>
            <a:ln w="9360" cap="sq">
              <a:solidFill>
                <a:srgbClr val="000000"/>
              </a:solidFill>
              <a:miter lim="800000"/>
              <a:headEnd/>
              <a:tailEnd/>
            </a:ln>
          </p:spPr>
          <p:txBody>
            <a:bodyPr lIns="90000" tIns="46800" rIns="90000" bIns="46800">
              <a:spAutoFit/>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5pPr>
              <a:lvl6pPr marL="25146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6pPr>
              <a:lvl7pPr marL="29718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7pPr>
              <a:lvl8pPr marL="34290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8pPr>
              <a:lvl9pPr marL="38862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9pPr>
            </a:lstStyle>
            <a:p>
              <a:pPr eaLnBrk="1">
                <a:lnSpc>
                  <a:spcPct val="100000"/>
                </a:lnSpc>
                <a:buClrTx/>
                <a:buSzPct val="45000"/>
                <a:buFontTx/>
                <a:buNone/>
              </a:pPr>
              <a:r>
                <a:rPr lang="en-US" sz="1200">
                  <a:solidFill>
                    <a:srgbClr val="000000"/>
                  </a:solidFill>
                  <a:latin typeface="Times New Roman" pitchFamily="18" charset="0"/>
                  <a:cs typeface="Times New Roman" pitchFamily="18" charset="0"/>
                </a:rPr>
                <a:t>ENSO SST</a:t>
              </a:r>
            </a:p>
          </p:txBody>
        </p:sp>
        <p:sp>
          <p:nvSpPr>
            <p:cNvPr id="145" name="Text Box 4"/>
            <p:cNvSpPr txBox="1">
              <a:spLocks noChangeArrowheads="1"/>
            </p:cNvSpPr>
            <p:nvPr/>
          </p:nvSpPr>
          <p:spPr bwMode="auto">
            <a:xfrm>
              <a:off x="2032" y="1675"/>
              <a:ext cx="796" cy="176"/>
            </a:xfrm>
            <a:prstGeom prst="rect">
              <a:avLst/>
            </a:prstGeom>
            <a:solidFill>
              <a:srgbClr val="FFFFFF"/>
            </a:solidFill>
            <a:ln w="9360" cap="sq">
              <a:solidFill>
                <a:srgbClr val="000000"/>
              </a:solidFill>
              <a:miter lim="800000"/>
              <a:headEnd/>
              <a:tailEnd/>
            </a:ln>
          </p:spPr>
          <p:txBody>
            <a:bodyPr lIns="90000" tIns="46800" rIns="90000" bIns="46800">
              <a:spAutoFit/>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5pPr>
              <a:lvl6pPr marL="25146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6pPr>
              <a:lvl7pPr marL="29718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7pPr>
              <a:lvl8pPr marL="34290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8pPr>
              <a:lvl9pPr marL="38862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9pPr>
            </a:lstStyle>
            <a:p>
              <a:pPr eaLnBrk="1">
                <a:lnSpc>
                  <a:spcPct val="100000"/>
                </a:lnSpc>
                <a:buClrTx/>
                <a:buSzPct val="45000"/>
                <a:buFontTx/>
                <a:buNone/>
              </a:pPr>
              <a:r>
                <a:rPr lang="en-US" sz="1200">
                  <a:solidFill>
                    <a:srgbClr val="000000"/>
                  </a:solidFill>
                  <a:latin typeface="Times New Roman" pitchFamily="18" charset="0"/>
                  <a:cs typeface="Times New Roman" pitchFamily="18" charset="0"/>
                </a:rPr>
                <a:t>Non ENSO SST</a:t>
              </a:r>
            </a:p>
          </p:txBody>
        </p:sp>
      </p:grpSp>
      <p:grpSp>
        <p:nvGrpSpPr>
          <p:cNvPr id="147" name="Group 7"/>
          <p:cNvGrpSpPr>
            <a:grpSpLocks/>
          </p:cNvGrpSpPr>
          <p:nvPr/>
        </p:nvGrpSpPr>
        <p:grpSpPr bwMode="auto">
          <a:xfrm>
            <a:off x="5993383" y="23803663"/>
            <a:ext cx="3447865" cy="1832832"/>
            <a:chOff x="3559" y="-40"/>
            <a:chExt cx="2700" cy="2040"/>
          </a:xfrm>
        </p:grpSpPr>
        <p:sp>
          <p:nvSpPr>
            <p:cNvPr id="148" name="Text Box 8"/>
            <p:cNvSpPr txBox="1">
              <a:spLocks noChangeArrowheads="1"/>
            </p:cNvSpPr>
            <p:nvPr/>
          </p:nvSpPr>
          <p:spPr bwMode="auto">
            <a:xfrm>
              <a:off x="4151" y="1789"/>
              <a:ext cx="187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5pPr>
              <a:lvl6pPr marL="25146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6pPr>
              <a:lvl7pPr marL="29718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7pPr>
              <a:lvl8pPr marL="34290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8pPr>
              <a:lvl9pPr marL="38862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9pPr>
            </a:lstStyle>
            <a:p>
              <a:pPr eaLnBrk="1" hangingPunct="1">
                <a:lnSpc>
                  <a:spcPct val="93000"/>
                </a:lnSpc>
                <a:buClrTx/>
                <a:buSzPct val="45000"/>
                <a:buFontTx/>
                <a:buNone/>
              </a:pPr>
              <a:r>
                <a:rPr lang="en-GB" sz="1600">
                  <a:solidFill>
                    <a:srgbClr val="000000"/>
                  </a:solidFill>
                  <a:latin typeface="Times New Roman" pitchFamily="18" charset="0"/>
                  <a:cs typeface="Times New Roman" pitchFamily="18" charset="0"/>
                </a:rPr>
                <a:t>Vertical Velocity (Pa s</a:t>
              </a:r>
              <a:r>
                <a:rPr lang="en-GB" sz="1600" baseline="30000">
                  <a:solidFill>
                    <a:srgbClr val="000000"/>
                  </a:solidFill>
                  <a:latin typeface="Times New Roman" pitchFamily="18" charset="0"/>
                  <a:cs typeface="Times New Roman" pitchFamily="18" charset="0"/>
                </a:rPr>
                <a:t>-1</a:t>
              </a:r>
              <a:r>
                <a:rPr lang="en-GB" sz="1600">
                  <a:solidFill>
                    <a:srgbClr val="000000"/>
                  </a:solidFill>
                  <a:latin typeface="Times New Roman" pitchFamily="18" charset="0"/>
                  <a:cs typeface="Times New Roman" pitchFamily="18" charset="0"/>
                </a:rPr>
                <a:t>)</a:t>
              </a:r>
              <a:r>
                <a:rPr lang="ar-SA" sz="1600">
                  <a:solidFill>
                    <a:srgbClr val="000000"/>
                  </a:solidFill>
                  <a:latin typeface="Times New Roman" pitchFamily="18" charset="0"/>
                  <a:cs typeface="Times New Roman" pitchFamily="18" charset="0"/>
                </a:rPr>
                <a:t>‏</a:t>
              </a:r>
              <a:endParaRPr lang="en-US" sz="1600">
                <a:solidFill>
                  <a:srgbClr val="000000"/>
                </a:solidFill>
                <a:latin typeface="Times New Roman" pitchFamily="18" charset="0"/>
                <a:cs typeface="Times New Roman" pitchFamily="18" charset="0"/>
              </a:endParaRPr>
            </a:p>
          </p:txBody>
        </p:sp>
        <p:grpSp>
          <p:nvGrpSpPr>
            <p:cNvPr id="149" name="Group 9"/>
            <p:cNvGrpSpPr>
              <a:grpSpLocks/>
            </p:cNvGrpSpPr>
            <p:nvPr/>
          </p:nvGrpSpPr>
          <p:grpSpPr bwMode="auto">
            <a:xfrm>
              <a:off x="3559" y="-40"/>
              <a:ext cx="2700" cy="1681"/>
              <a:chOff x="3559" y="-40"/>
              <a:chExt cx="2700" cy="1681"/>
            </a:xfrm>
          </p:grpSpPr>
          <p:pic>
            <p:nvPicPr>
              <p:cNvPr id="150" name="Picture 10"/>
              <p:cNvPicPr>
                <a:picLocks noChangeAspect="1" noChangeArrowheads="1"/>
              </p:cNvPicPr>
              <p:nvPr/>
            </p:nvPicPr>
            <p:blipFill>
              <a:blip r:embed="rId21">
                <a:extLst>
                  <a:ext uri="{28A0092B-C50C-407E-A947-70E740481C1C}">
                    <a14:useLocalDpi xmlns:a14="http://schemas.microsoft.com/office/drawing/2010/main" val="0"/>
                  </a:ext>
                </a:extLst>
              </a:blip>
              <a:srcRect l="6691" r="6691" b="4547"/>
              <a:stretch>
                <a:fillRect/>
              </a:stretch>
            </p:blipFill>
            <p:spPr bwMode="auto">
              <a:xfrm>
                <a:off x="3586" y="-40"/>
                <a:ext cx="2673" cy="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1" name="Text Box 11"/>
              <p:cNvSpPr txBox="1">
                <a:spLocks noChangeArrowheads="1"/>
              </p:cNvSpPr>
              <p:nvPr/>
            </p:nvSpPr>
            <p:spPr bwMode="auto">
              <a:xfrm rot="-5400000">
                <a:off x="3109" y="979"/>
                <a:ext cx="111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5pPr>
                <a:lvl6pPr marL="25146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6pPr>
                <a:lvl7pPr marL="29718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7pPr>
                <a:lvl8pPr marL="34290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8pPr>
                <a:lvl9pPr marL="38862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9pPr>
              </a:lstStyle>
              <a:p>
                <a:pPr eaLnBrk="1" hangingPunct="1">
                  <a:lnSpc>
                    <a:spcPct val="93000"/>
                  </a:lnSpc>
                  <a:buClrTx/>
                  <a:buSzPct val="45000"/>
                  <a:buFontTx/>
                  <a:buNone/>
                </a:pPr>
                <a:r>
                  <a:rPr lang="en-GB" sz="1600">
                    <a:solidFill>
                      <a:srgbClr val="000000"/>
                    </a:solidFill>
                    <a:latin typeface="Times New Roman" pitchFamily="18" charset="0"/>
                    <a:cs typeface="Times New Roman" pitchFamily="18" charset="0"/>
                  </a:rPr>
                  <a:t>Probability Density</a:t>
                </a:r>
              </a:p>
            </p:txBody>
          </p:sp>
        </p:grpSp>
      </p:grpSp>
      <p:graphicFrame>
        <p:nvGraphicFramePr>
          <p:cNvPr id="152" name="Table 151"/>
          <p:cNvGraphicFramePr>
            <a:graphicFrameLocks noGrp="1"/>
          </p:cNvGraphicFramePr>
          <p:nvPr>
            <p:extLst>
              <p:ext uri="{D42A27DB-BD31-4B8C-83A1-F6EECF244321}">
                <p14:modId xmlns:p14="http://schemas.microsoft.com/office/powerpoint/2010/main" val="936332199"/>
              </p:ext>
            </p:extLst>
          </p:nvPr>
        </p:nvGraphicFramePr>
        <p:xfrm>
          <a:off x="6703905" y="20721465"/>
          <a:ext cx="3372332" cy="2377370"/>
        </p:xfrm>
        <a:graphic>
          <a:graphicData uri="http://schemas.openxmlformats.org/drawingml/2006/table">
            <a:tbl>
              <a:tblPr firstRow="1" bandRow="1">
                <a:tableStyleId>{72833802-FEF1-4C79-8D5D-14CF1EAF98D9}</a:tableStyleId>
              </a:tblPr>
              <a:tblGrid>
                <a:gridCol w="1387119"/>
                <a:gridCol w="1985213"/>
              </a:tblGrid>
              <a:tr h="329753">
                <a:tc>
                  <a:txBody>
                    <a:bodyPr/>
                    <a:lstStyle/>
                    <a:p>
                      <a:r>
                        <a:rPr lang="en-US" sz="1800" dirty="0" smtClean="0">
                          <a:latin typeface="Calibri" pitchFamily="34" charset="0"/>
                          <a:cs typeface="Calibri" pitchFamily="34" charset="0"/>
                        </a:rPr>
                        <a:t>LMDZ - AGCM</a:t>
                      </a:r>
                    </a:p>
                    <a:p>
                      <a:r>
                        <a:rPr lang="en-US" sz="1800" dirty="0" smtClean="0">
                          <a:latin typeface="Calibri" pitchFamily="34" charset="0"/>
                          <a:cs typeface="Calibri" pitchFamily="34" charset="0"/>
                        </a:rPr>
                        <a:t>Experiments</a:t>
                      </a:r>
                      <a:endParaRPr lang="en-US" sz="1800" dirty="0">
                        <a:latin typeface="Calibri" pitchFamily="34" charset="0"/>
                        <a:cs typeface="Calibri" pitchFamily="34" charset="0"/>
                      </a:endParaRPr>
                    </a:p>
                  </a:txBody>
                  <a:tcPr marT="45713" marB="45713"/>
                </a:tc>
                <a:tc>
                  <a:txBody>
                    <a:bodyPr/>
                    <a:lstStyle/>
                    <a:p>
                      <a:r>
                        <a:rPr lang="en-US" sz="1800" dirty="0" smtClean="0">
                          <a:latin typeface="Calibri" pitchFamily="34" charset="0"/>
                          <a:cs typeface="Calibri" pitchFamily="34" charset="0"/>
                        </a:rPr>
                        <a:t>SST Boundary  Conditions</a:t>
                      </a:r>
                      <a:endParaRPr lang="en-US" sz="1800" dirty="0">
                        <a:latin typeface="Calibri" pitchFamily="34" charset="0"/>
                        <a:cs typeface="Calibri" pitchFamily="34" charset="0"/>
                      </a:endParaRPr>
                    </a:p>
                  </a:txBody>
                  <a:tcPr marT="45713" marB="45713"/>
                </a:tc>
              </a:tr>
              <a:tr h="329753">
                <a:tc>
                  <a:txBody>
                    <a:bodyPr/>
                    <a:lstStyle/>
                    <a:p>
                      <a:r>
                        <a:rPr lang="en-US" sz="1800" dirty="0" smtClean="0">
                          <a:latin typeface="Calibri" pitchFamily="34" charset="0"/>
                          <a:cs typeface="Calibri" pitchFamily="34" charset="0"/>
                        </a:rPr>
                        <a:t>C-SST</a:t>
                      </a:r>
                      <a:endParaRPr lang="en-US" sz="1800" dirty="0">
                        <a:latin typeface="Calibri" pitchFamily="34" charset="0"/>
                        <a:cs typeface="Calibri" pitchFamily="34" charset="0"/>
                      </a:endParaRPr>
                    </a:p>
                  </a:txBody>
                  <a:tcPr marT="45713" marB="45713"/>
                </a:tc>
                <a:tc>
                  <a:txBody>
                    <a:bodyPr/>
                    <a:lstStyle/>
                    <a:p>
                      <a:r>
                        <a:rPr lang="en-US" sz="1800" dirty="0" err="1" smtClean="0">
                          <a:latin typeface="Calibri" pitchFamily="34" charset="0"/>
                          <a:cs typeface="Calibri" pitchFamily="34" charset="0"/>
                        </a:rPr>
                        <a:t>Climatological</a:t>
                      </a:r>
                      <a:r>
                        <a:rPr lang="en-US" sz="1800" dirty="0" smtClean="0">
                          <a:latin typeface="Calibri" pitchFamily="34" charset="0"/>
                          <a:cs typeface="Calibri" pitchFamily="34" charset="0"/>
                        </a:rPr>
                        <a:t> SST</a:t>
                      </a:r>
                      <a:endParaRPr lang="en-US" sz="1800" dirty="0">
                        <a:latin typeface="Calibri" pitchFamily="34" charset="0"/>
                        <a:cs typeface="Calibri" pitchFamily="34" charset="0"/>
                      </a:endParaRPr>
                    </a:p>
                  </a:txBody>
                  <a:tcPr marT="45713" marB="45713"/>
                </a:tc>
              </a:tr>
              <a:tr h="329753">
                <a:tc>
                  <a:txBody>
                    <a:bodyPr/>
                    <a:lstStyle/>
                    <a:p>
                      <a:r>
                        <a:rPr lang="en-US" sz="1800" dirty="0" smtClean="0">
                          <a:latin typeface="Calibri" pitchFamily="34" charset="0"/>
                          <a:cs typeface="Calibri" pitchFamily="34" charset="0"/>
                        </a:rPr>
                        <a:t>R-SST</a:t>
                      </a:r>
                      <a:endParaRPr lang="en-US" sz="1800" dirty="0">
                        <a:latin typeface="Calibri" pitchFamily="34" charset="0"/>
                        <a:cs typeface="Calibri" pitchFamily="34" charset="0"/>
                      </a:endParaRPr>
                    </a:p>
                  </a:txBody>
                  <a:tcPr marT="45713" marB="45713"/>
                </a:tc>
                <a:tc>
                  <a:txBody>
                    <a:bodyPr/>
                    <a:lstStyle/>
                    <a:p>
                      <a:r>
                        <a:rPr lang="en-US" sz="1800" dirty="0" smtClean="0">
                          <a:latin typeface="Calibri" pitchFamily="34" charset="0"/>
                          <a:cs typeface="Calibri" pitchFamily="34" charset="0"/>
                        </a:rPr>
                        <a:t>Real SST 2010</a:t>
                      </a:r>
                      <a:endParaRPr lang="en-US" sz="1800" dirty="0">
                        <a:latin typeface="Calibri" pitchFamily="34" charset="0"/>
                        <a:cs typeface="Calibri" pitchFamily="34" charset="0"/>
                      </a:endParaRPr>
                    </a:p>
                  </a:txBody>
                  <a:tcPr marT="45713" marB="45713"/>
                </a:tc>
              </a:tr>
              <a:tr h="329753">
                <a:tc>
                  <a:txBody>
                    <a:bodyPr/>
                    <a:lstStyle/>
                    <a:p>
                      <a:r>
                        <a:rPr lang="en-US" sz="1800" dirty="0" smtClean="0">
                          <a:latin typeface="Calibri" pitchFamily="34" charset="0"/>
                          <a:cs typeface="Calibri" pitchFamily="34" charset="0"/>
                        </a:rPr>
                        <a:t>E-SST</a:t>
                      </a:r>
                      <a:endParaRPr lang="en-US" sz="1800" dirty="0">
                        <a:latin typeface="Calibri" pitchFamily="34" charset="0"/>
                        <a:cs typeface="Calibri" pitchFamily="34" charset="0"/>
                      </a:endParaRPr>
                    </a:p>
                  </a:txBody>
                  <a:tcPr marT="45713" marB="45713"/>
                </a:tc>
                <a:tc>
                  <a:txBody>
                    <a:bodyPr/>
                    <a:lstStyle/>
                    <a:p>
                      <a:r>
                        <a:rPr lang="en-US" sz="1800" dirty="0" smtClean="0">
                          <a:latin typeface="Calibri" pitchFamily="34" charset="0"/>
                          <a:cs typeface="Calibri" pitchFamily="34" charset="0"/>
                        </a:rPr>
                        <a:t>ENSO-SST</a:t>
                      </a:r>
                      <a:endParaRPr lang="en-US" sz="1800" dirty="0">
                        <a:latin typeface="Calibri" pitchFamily="34" charset="0"/>
                        <a:cs typeface="Calibri" pitchFamily="34" charset="0"/>
                      </a:endParaRPr>
                    </a:p>
                  </a:txBody>
                  <a:tcPr marT="45713" marB="45713"/>
                </a:tc>
              </a:tr>
              <a:tr h="329753">
                <a:tc>
                  <a:txBody>
                    <a:bodyPr/>
                    <a:lstStyle/>
                    <a:p>
                      <a:r>
                        <a:rPr lang="en-US" sz="1800" dirty="0" smtClean="0">
                          <a:latin typeface="Calibri" pitchFamily="34" charset="0"/>
                          <a:cs typeface="Calibri" pitchFamily="34" charset="0"/>
                        </a:rPr>
                        <a:t>NE-SST</a:t>
                      </a:r>
                      <a:endParaRPr lang="en-US" sz="1800" dirty="0">
                        <a:latin typeface="Calibri" pitchFamily="34" charset="0"/>
                        <a:cs typeface="Calibri" pitchFamily="34" charset="0"/>
                      </a:endParaRPr>
                    </a:p>
                  </a:txBody>
                  <a:tcPr marT="45713" marB="45713"/>
                </a:tc>
                <a:tc>
                  <a:txBody>
                    <a:bodyPr/>
                    <a:lstStyle/>
                    <a:p>
                      <a:r>
                        <a:rPr lang="en-US" sz="1800" dirty="0" smtClean="0">
                          <a:latin typeface="Calibri" pitchFamily="34" charset="0"/>
                          <a:cs typeface="Calibri" pitchFamily="34" charset="0"/>
                        </a:rPr>
                        <a:t>Non ENSO SST</a:t>
                      </a:r>
                      <a:endParaRPr lang="en-US" sz="1800" dirty="0">
                        <a:latin typeface="Calibri" pitchFamily="34" charset="0"/>
                        <a:cs typeface="Calibri" pitchFamily="34" charset="0"/>
                      </a:endParaRPr>
                    </a:p>
                  </a:txBody>
                  <a:tcPr marT="45713" marB="45713"/>
                </a:tc>
              </a:tr>
            </a:tbl>
          </a:graphicData>
        </a:graphic>
      </p:graphicFrame>
      <p:sp>
        <p:nvSpPr>
          <p:cNvPr id="96" name="Text Placeholder 4"/>
          <p:cNvSpPr/>
          <p:nvPr/>
        </p:nvSpPr>
        <p:spPr>
          <a:xfrm>
            <a:off x="10357132" y="28681756"/>
            <a:ext cx="9157087" cy="5992274"/>
          </a:xfrm>
          <a:prstGeom prst="rect">
            <a:avLst/>
          </a:prstGeom>
          <a:noFill/>
          <a:ln w="0">
            <a:noFill/>
          </a:ln>
        </p:spPr>
        <p:style>
          <a:lnRef idx="0">
            <a:scrgbClr r="0" g="0" b="0"/>
          </a:lnRef>
          <a:fillRef idx="0">
            <a:scrgbClr r="0" g="0" b="0"/>
          </a:fillRef>
          <a:effectRef idx="0">
            <a:scrgbClr r="0" g="0" b="0"/>
          </a:effectRef>
          <a:fontRef idx="minor"/>
        </p:style>
        <p:txBody>
          <a:bodyPr lIns="105480" tIns="52920" rIns="105480" bIns="52920" anchor="t">
            <a:noAutofit/>
          </a:bodyPr>
          <a:lstStyle/>
          <a:p>
            <a:pPr>
              <a:lnSpc>
                <a:spcPct val="100000"/>
              </a:lnSpc>
              <a:spcBef>
                <a:spcPts val="575"/>
              </a:spcBef>
              <a:spcAft>
                <a:spcPts val="575"/>
              </a:spcAft>
              <a:buNone/>
            </a:pPr>
            <a:endParaRPr lang="en-US" sz="2000" b="0" strike="noStrike" spc="-1" dirty="0" smtClean="0">
              <a:latin typeface="Arial"/>
            </a:endParaRPr>
          </a:p>
        </p:txBody>
      </p:sp>
      <p:grpSp>
        <p:nvGrpSpPr>
          <p:cNvPr id="77" name="Group 1"/>
          <p:cNvGrpSpPr>
            <a:grpSpLocks/>
          </p:cNvGrpSpPr>
          <p:nvPr/>
        </p:nvGrpSpPr>
        <p:grpSpPr bwMode="auto">
          <a:xfrm>
            <a:off x="5760192" y="25876519"/>
            <a:ext cx="4392987" cy="7413749"/>
            <a:chOff x="75" y="140"/>
            <a:chExt cx="2892" cy="4496"/>
          </a:xfrm>
        </p:grpSpPr>
        <p:grpSp>
          <p:nvGrpSpPr>
            <p:cNvPr id="79" name="Group 2"/>
            <p:cNvGrpSpPr>
              <a:grpSpLocks/>
            </p:cNvGrpSpPr>
            <p:nvPr/>
          </p:nvGrpSpPr>
          <p:grpSpPr bwMode="auto">
            <a:xfrm>
              <a:off x="75" y="299"/>
              <a:ext cx="2892" cy="4337"/>
              <a:chOff x="75" y="299"/>
              <a:chExt cx="2892" cy="4337"/>
            </a:xfrm>
          </p:grpSpPr>
          <p:pic>
            <p:nvPicPr>
              <p:cNvPr id="87" name="Picture 3"/>
              <p:cNvPicPr>
                <a:picLocks noChangeAspect="1" noChangeArrowheads="1"/>
              </p:cNvPicPr>
              <p:nvPr/>
            </p:nvPicPr>
            <p:blipFill rotWithShape="1">
              <a:blip r:embed="rId22">
                <a:extLst>
                  <a:ext uri="{28A0092B-C50C-407E-A947-70E740481C1C}">
                    <a14:useLocalDpi xmlns:a14="http://schemas.microsoft.com/office/drawing/2010/main" val="0"/>
                  </a:ext>
                </a:extLst>
              </a:blip>
              <a:srcRect l="17038" t="3528"/>
              <a:stretch/>
            </p:blipFill>
            <p:spPr bwMode="auto">
              <a:xfrm>
                <a:off x="75" y="299"/>
                <a:ext cx="2892" cy="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88" name="Group 4"/>
              <p:cNvGrpSpPr>
                <a:grpSpLocks/>
              </p:cNvGrpSpPr>
              <p:nvPr/>
            </p:nvGrpSpPr>
            <p:grpSpPr bwMode="auto">
              <a:xfrm>
                <a:off x="264" y="352"/>
                <a:ext cx="696" cy="3007"/>
                <a:chOff x="264" y="352"/>
                <a:chExt cx="696" cy="3007"/>
              </a:xfrm>
            </p:grpSpPr>
            <p:sp>
              <p:nvSpPr>
                <p:cNvPr id="97" name="Text Box 5"/>
                <p:cNvSpPr txBox="1">
                  <a:spLocks noChangeArrowheads="1"/>
                </p:cNvSpPr>
                <p:nvPr/>
              </p:nvSpPr>
              <p:spPr bwMode="auto">
                <a:xfrm>
                  <a:off x="264" y="1734"/>
                  <a:ext cx="598" cy="231"/>
                </a:xfrm>
                <a:prstGeom prst="rect">
                  <a:avLst/>
                </a:prstGeom>
                <a:solidFill>
                  <a:srgbClr val="FFFFFF"/>
                </a:solidFill>
                <a:ln w="9360" cap="sq">
                  <a:solidFill>
                    <a:srgbClr val="000000"/>
                  </a:solidFill>
                  <a:miter lim="800000"/>
                  <a:headEnd/>
                  <a:tailEnd/>
                </a:ln>
              </p:spPr>
              <p:txBody>
                <a:bodyPr lIns="90000" tIns="46800" rIns="90000" bIns="46800">
                  <a:spAutoFit/>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5pPr>
                  <a:lvl6pPr marL="25146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6pPr>
                  <a:lvl7pPr marL="29718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7pPr>
                  <a:lvl8pPr marL="34290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8pPr>
                  <a:lvl9pPr marL="38862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9pPr>
                </a:lstStyle>
                <a:p>
                  <a:pPr eaLnBrk="1" hangingPunct="1">
                    <a:lnSpc>
                      <a:spcPct val="100000"/>
                    </a:lnSpc>
                    <a:buClrTx/>
                    <a:buSzPct val="45000"/>
                    <a:buFontTx/>
                    <a:buNone/>
                  </a:pPr>
                  <a:r>
                    <a:rPr lang="en-GB">
                      <a:solidFill>
                        <a:srgbClr val="000000"/>
                      </a:solidFill>
                      <a:latin typeface="Times New Roman" pitchFamily="18" charset="0"/>
                      <a:cs typeface="Times New Roman" pitchFamily="18" charset="0"/>
                    </a:rPr>
                    <a:t>E-SST</a:t>
                  </a:r>
                </a:p>
              </p:txBody>
            </p:sp>
            <p:sp>
              <p:nvSpPr>
                <p:cNvPr id="98" name="Text Box 6"/>
                <p:cNvSpPr txBox="1">
                  <a:spLocks noChangeArrowheads="1"/>
                </p:cNvSpPr>
                <p:nvPr/>
              </p:nvSpPr>
              <p:spPr bwMode="auto">
                <a:xfrm>
                  <a:off x="264" y="3125"/>
                  <a:ext cx="696" cy="234"/>
                </a:xfrm>
                <a:prstGeom prst="rect">
                  <a:avLst/>
                </a:prstGeom>
                <a:solidFill>
                  <a:srgbClr val="FFFFFF"/>
                </a:solidFill>
                <a:ln w="9360" cap="sq">
                  <a:solidFill>
                    <a:srgbClr val="000000"/>
                  </a:solidFill>
                  <a:miter lim="800000"/>
                  <a:headEnd/>
                  <a:tailEnd/>
                </a:ln>
              </p:spPr>
              <p:txBody>
                <a:bodyPr lIns="90000" tIns="46800" rIns="90000" bIns="46800">
                  <a:spAutoFit/>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5pPr>
                  <a:lvl6pPr marL="25146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6pPr>
                  <a:lvl7pPr marL="29718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7pPr>
                  <a:lvl8pPr marL="34290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8pPr>
                  <a:lvl9pPr marL="38862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9pPr>
                </a:lstStyle>
                <a:p>
                  <a:pPr eaLnBrk="1" hangingPunct="1">
                    <a:lnSpc>
                      <a:spcPct val="100000"/>
                    </a:lnSpc>
                    <a:buClrTx/>
                    <a:buSzPct val="45000"/>
                    <a:buFontTx/>
                    <a:buNone/>
                  </a:pPr>
                  <a:r>
                    <a:rPr lang="en-GB">
                      <a:solidFill>
                        <a:srgbClr val="000000"/>
                      </a:solidFill>
                      <a:latin typeface="Times New Roman" pitchFamily="18" charset="0"/>
                      <a:cs typeface="Times New Roman" pitchFamily="18" charset="0"/>
                    </a:rPr>
                    <a:t>NE-SST</a:t>
                  </a:r>
                </a:p>
              </p:txBody>
            </p:sp>
            <p:sp>
              <p:nvSpPr>
                <p:cNvPr id="99" name="Text Box 7"/>
                <p:cNvSpPr txBox="1">
                  <a:spLocks noChangeArrowheads="1"/>
                </p:cNvSpPr>
                <p:nvPr/>
              </p:nvSpPr>
              <p:spPr bwMode="auto">
                <a:xfrm>
                  <a:off x="264" y="352"/>
                  <a:ext cx="596" cy="234"/>
                </a:xfrm>
                <a:prstGeom prst="rect">
                  <a:avLst/>
                </a:prstGeom>
                <a:solidFill>
                  <a:srgbClr val="FFFFFF"/>
                </a:solidFill>
                <a:ln w="9360" cap="sq">
                  <a:solidFill>
                    <a:srgbClr val="000000"/>
                  </a:solidFill>
                  <a:miter lim="800000"/>
                  <a:headEnd/>
                  <a:tailEnd/>
                </a:ln>
              </p:spPr>
              <p:txBody>
                <a:bodyPr lIns="90000" tIns="46800" rIns="90000" bIns="46800">
                  <a:spAutoFit/>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5pPr>
                  <a:lvl6pPr marL="25146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6pPr>
                  <a:lvl7pPr marL="29718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7pPr>
                  <a:lvl8pPr marL="34290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8pPr>
                  <a:lvl9pPr marL="38862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9pPr>
                </a:lstStyle>
                <a:p>
                  <a:pPr eaLnBrk="1" hangingPunct="1">
                    <a:lnSpc>
                      <a:spcPct val="100000"/>
                    </a:lnSpc>
                    <a:buClrTx/>
                    <a:buSzPct val="45000"/>
                    <a:buFontTx/>
                    <a:buNone/>
                  </a:pPr>
                  <a:r>
                    <a:rPr lang="en-GB">
                      <a:solidFill>
                        <a:srgbClr val="000000"/>
                      </a:solidFill>
                      <a:latin typeface="Times New Roman" pitchFamily="18" charset="0"/>
                      <a:cs typeface="Times New Roman" pitchFamily="18" charset="0"/>
                    </a:rPr>
                    <a:t>R-SST</a:t>
                  </a:r>
                </a:p>
              </p:txBody>
            </p:sp>
          </p:grpSp>
        </p:grpSp>
        <p:grpSp>
          <p:nvGrpSpPr>
            <p:cNvPr id="80" name="Group 8"/>
            <p:cNvGrpSpPr>
              <a:grpSpLocks/>
            </p:cNvGrpSpPr>
            <p:nvPr/>
          </p:nvGrpSpPr>
          <p:grpSpPr bwMode="auto">
            <a:xfrm>
              <a:off x="111" y="140"/>
              <a:ext cx="2484" cy="211"/>
              <a:chOff x="111" y="140"/>
              <a:chExt cx="2484" cy="211"/>
            </a:xfrm>
          </p:grpSpPr>
          <p:sp>
            <p:nvSpPr>
              <p:cNvPr id="82" name="Rectangle 9"/>
              <p:cNvSpPr>
                <a:spLocks noChangeArrowheads="1"/>
              </p:cNvSpPr>
              <p:nvPr/>
            </p:nvSpPr>
            <p:spPr bwMode="auto">
              <a:xfrm>
                <a:off x="111" y="140"/>
                <a:ext cx="248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lgn="ctr" hangingPunct="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Times New Roman" pitchFamily="18" charset="0"/>
                    <a:cs typeface="Times New Roman" pitchFamily="18" charset="0"/>
                  </a:rPr>
                  <a:t>Velocity Potential</a:t>
                </a:r>
              </a:p>
            </p:txBody>
          </p:sp>
        </p:grpSp>
      </p:grpSp>
      <p:sp>
        <p:nvSpPr>
          <p:cNvPr id="139" name="TextBox 138"/>
          <p:cNvSpPr txBox="1"/>
          <p:nvPr/>
        </p:nvSpPr>
        <p:spPr>
          <a:xfrm>
            <a:off x="7613744" y="19722165"/>
            <a:ext cx="2539435" cy="584068"/>
          </a:xfrm>
          <a:prstGeom prst="rect">
            <a:avLst/>
          </a:prstGeom>
          <a:noFill/>
          <a:ln w="0">
            <a:solidFill>
              <a:srgbClr val="0000DC"/>
            </a:solidFill>
          </a:ln>
        </p:spPr>
        <p:txBody>
          <a:bodyPr lIns="90000" tIns="45000" rIns="90000" bIns="45000" anchor="t">
            <a:noAutofit/>
          </a:bodyPr>
          <a:lstStyle/>
          <a:p>
            <a:pPr>
              <a:lnSpc>
                <a:spcPct val="150000"/>
              </a:lnSpc>
              <a:spcBef>
                <a:spcPts val="1295"/>
              </a:spcBef>
              <a:spcAft>
                <a:spcPts val="1009"/>
              </a:spcAft>
              <a:buNone/>
            </a:pPr>
            <a:r>
              <a:rPr lang="en-US" sz="2400" b="1" i="1" strike="noStrike" spc="-1" dirty="0" err="1">
                <a:solidFill>
                  <a:srgbClr val="FF0000"/>
                </a:solidFill>
                <a:latin typeface="Times New Roman" pitchFamily="18" charset="0"/>
                <a:cs typeface="Times New Roman" pitchFamily="18" charset="0"/>
              </a:rPr>
              <a:t>Priya</a:t>
            </a:r>
            <a:r>
              <a:rPr lang="en-US" sz="2400" b="1" i="1" strike="noStrike" spc="-1" dirty="0">
                <a:solidFill>
                  <a:srgbClr val="FF0000"/>
                </a:solidFill>
                <a:latin typeface="Times New Roman" pitchFamily="18" charset="0"/>
                <a:cs typeface="Times New Roman" pitchFamily="18" charset="0"/>
              </a:rPr>
              <a:t> et al. (</a:t>
            </a:r>
            <a:r>
              <a:rPr lang="en-US" sz="2400" b="1" i="1" strike="noStrike" spc="-1" dirty="0" smtClean="0">
                <a:solidFill>
                  <a:srgbClr val="FF0000"/>
                </a:solidFill>
                <a:latin typeface="Times New Roman" pitchFamily="18" charset="0"/>
                <a:cs typeface="Times New Roman" pitchFamily="18" charset="0"/>
              </a:rPr>
              <a:t>2015)</a:t>
            </a:r>
            <a:endParaRPr lang="en-US" sz="2400" b="1" i="1" strike="noStrike" spc="-1" dirty="0">
              <a:solidFill>
                <a:srgbClr val="FF0000"/>
              </a:solidFill>
              <a:latin typeface="Times New Roman" pitchFamily="18" charset="0"/>
              <a:cs typeface="Times New Roman" pitchFamily="18" charset="0"/>
            </a:endParaRPr>
          </a:p>
        </p:txBody>
      </p:sp>
      <p:pic>
        <p:nvPicPr>
          <p:cNvPr id="141" name="Picture 2"/>
          <p:cNvPicPr>
            <a:picLocks noChangeAspect="1" noChangeArrowheads="1"/>
          </p:cNvPicPr>
          <p:nvPr/>
        </p:nvPicPr>
        <p:blipFill rotWithShape="1">
          <a:blip r:embed="rId20">
            <a:extLst>
              <a:ext uri="{28A0092B-C50C-407E-A947-70E740481C1C}">
                <a14:useLocalDpi xmlns:a14="http://schemas.microsoft.com/office/drawing/2010/main" val="0"/>
              </a:ext>
            </a:extLst>
          </a:blip>
          <a:srcRect l="80534" t="5098" r="1799" b="1787"/>
          <a:stretch/>
        </p:blipFill>
        <p:spPr bwMode="auto">
          <a:xfrm>
            <a:off x="5040611" y="28807839"/>
            <a:ext cx="637721" cy="3978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5" name="Text Box 10"/>
          <p:cNvSpPr txBox="1">
            <a:spLocks noChangeArrowheads="1"/>
          </p:cNvSpPr>
          <p:nvPr/>
        </p:nvSpPr>
        <p:spPr bwMode="auto">
          <a:xfrm>
            <a:off x="1296195" y="33915745"/>
            <a:ext cx="8496175" cy="2736304"/>
          </a:xfrm>
          <a:prstGeom prst="rect">
            <a:avLst/>
          </a:prstGeom>
          <a:ln/>
          <a:extLst/>
        </p:spPr>
        <p:style>
          <a:lnRef idx="1">
            <a:schemeClr val="accent4"/>
          </a:lnRef>
          <a:fillRef idx="2">
            <a:schemeClr val="accent4"/>
          </a:fillRef>
          <a:effectRef idx="1">
            <a:schemeClr val="accent4"/>
          </a:effectRef>
          <a:fontRef idx="minor">
            <a:schemeClr val="dk1"/>
          </a:fontRef>
        </p:style>
        <p:txBody>
          <a:bodyPr wrap="square" lIns="144000" tIns="144000" rIns="144000" bIns="14400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5pPr>
            <a:lvl6pPr marL="25146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6pPr>
            <a:lvl7pPr marL="29718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7pPr>
            <a:lvl8pPr marL="34290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8pPr>
            <a:lvl9pPr marL="38862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9pPr>
          </a:lstStyle>
          <a:p>
            <a:pPr algn="just">
              <a:lnSpc>
                <a:spcPct val="100000"/>
              </a:lnSpc>
            </a:pPr>
            <a:r>
              <a:rPr lang="en-GB" sz="2800" b="1" i="1" dirty="0">
                <a:solidFill>
                  <a:srgbClr val="382C94"/>
                </a:solidFill>
                <a:latin typeface="Times New Roman" pitchFamily="18" charset="0"/>
                <a:cs typeface="Times New Roman" pitchFamily="18" charset="0"/>
              </a:rPr>
              <a:t>This study points to the key-</a:t>
            </a:r>
            <a:r>
              <a:rPr lang="en-GB" sz="2800" b="1" i="1" dirty="0">
                <a:solidFill>
                  <a:srgbClr val="FF0000"/>
                </a:solidFill>
                <a:effectLst>
                  <a:outerShdw blurRad="38100" dist="38100" dir="2700000" algn="tl">
                    <a:srgbClr val="C0C0C0"/>
                  </a:outerShdw>
                </a:effectLst>
                <a:latin typeface="Times New Roman" pitchFamily="18" charset="0"/>
                <a:cs typeface="Times New Roman" pitchFamily="18" charset="0"/>
              </a:rPr>
              <a:t>role of intrinsic IO SST anomalies</a:t>
            </a:r>
            <a:r>
              <a:rPr lang="en-GB" sz="2800" b="1" i="1" dirty="0">
                <a:solidFill>
                  <a:srgbClr val="382C94"/>
                </a:solidFill>
                <a:latin typeface="Times New Roman" pitchFamily="18" charset="0"/>
                <a:cs typeface="Times New Roman" pitchFamily="18" charset="0"/>
              </a:rPr>
              <a:t> in inducing the northward moisture transport from AS into sub-tropical Indo-Pak region in the background of modulated large-scale Indo-Pacific summer monsoon circulation by Pacific SST anomalies during 2010 </a:t>
            </a:r>
          </a:p>
        </p:txBody>
      </p:sp>
      <p:pic>
        <p:nvPicPr>
          <p:cNvPr id="156" name="Picture 4"/>
          <p:cNvPicPr>
            <a:picLocks noChangeAspect="1" noChangeArrowheads="1"/>
          </p:cNvPicPr>
          <p:nvPr/>
        </p:nvPicPr>
        <p:blipFill>
          <a:blip r:embed="rId23">
            <a:extLst>
              <a:ext uri="{28A0092B-C50C-407E-A947-70E740481C1C}">
                <a14:useLocalDpi xmlns:a14="http://schemas.microsoft.com/office/drawing/2010/main" val="0"/>
              </a:ext>
            </a:extLst>
          </a:blip>
          <a:srcRect l="5040" t="34077" r="7159" b="24197"/>
          <a:stretch>
            <a:fillRect/>
          </a:stretch>
        </p:blipFill>
        <p:spPr bwMode="auto">
          <a:xfrm>
            <a:off x="1172450" y="20545960"/>
            <a:ext cx="5380329" cy="2715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7" name="TextBox 156"/>
          <p:cNvSpPr txBox="1"/>
          <p:nvPr/>
        </p:nvSpPr>
        <p:spPr>
          <a:xfrm>
            <a:off x="17046792" y="19680756"/>
            <a:ext cx="2539435" cy="584068"/>
          </a:xfrm>
          <a:prstGeom prst="rect">
            <a:avLst/>
          </a:prstGeom>
          <a:noFill/>
          <a:ln w="0">
            <a:solidFill>
              <a:srgbClr val="0000DC"/>
            </a:solidFill>
          </a:ln>
        </p:spPr>
        <p:txBody>
          <a:bodyPr lIns="90000" tIns="45000" rIns="90000" bIns="45000" anchor="t">
            <a:noAutofit/>
          </a:bodyPr>
          <a:lstStyle/>
          <a:p>
            <a:pPr>
              <a:lnSpc>
                <a:spcPct val="150000"/>
              </a:lnSpc>
              <a:spcBef>
                <a:spcPts val="1295"/>
              </a:spcBef>
              <a:spcAft>
                <a:spcPts val="1009"/>
              </a:spcAft>
              <a:buNone/>
            </a:pPr>
            <a:r>
              <a:rPr lang="en-US" sz="2400" b="1" i="1" strike="noStrike" spc="-1" dirty="0" err="1" smtClean="0">
                <a:solidFill>
                  <a:srgbClr val="FF0000"/>
                </a:solidFill>
                <a:latin typeface="Times New Roman" pitchFamily="18" charset="0"/>
                <a:cs typeface="Times New Roman" pitchFamily="18" charset="0"/>
              </a:rPr>
              <a:t>Priya</a:t>
            </a:r>
            <a:r>
              <a:rPr lang="en-US" sz="2400" b="1" i="1" strike="noStrike" spc="-1" dirty="0" smtClean="0">
                <a:solidFill>
                  <a:srgbClr val="FF0000"/>
                </a:solidFill>
                <a:latin typeface="Times New Roman" pitchFamily="18" charset="0"/>
                <a:cs typeface="Times New Roman" pitchFamily="18" charset="0"/>
              </a:rPr>
              <a:t> et al. (2017)</a:t>
            </a:r>
            <a:endParaRPr lang="en-US" sz="2400" b="1" i="1" strike="noStrike" spc="-1" dirty="0">
              <a:solidFill>
                <a:srgbClr val="FF0000"/>
              </a:solidFill>
              <a:latin typeface="Times New Roman" pitchFamily="18" charset="0"/>
              <a:cs typeface="Times New Roman" pitchFamily="18" charset="0"/>
            </a:endParaRPr>
          </a:p>
        </p:txBody>
      </p:sp>
      <p:grpSp>
        <p:nvGrpSpPr>
          <p:cNvPr id="3" name="Group 2"/>
          <p:cNvGrpSpPr/>
          <p:nvPr/>
        </p:nvGrpSpPr>
        <p:grpSpPr>
          <a:xfrm>
            <a:off x="1220806" y="11593265"/>
            <a:ext cx="28038940" cy="1230556"/>
            <a:chOff x="1220806" y="12575291"/>
            <a:chExt cx="27745617" cy="1230556"/>
          </a:xfrm>
        </p:grpSpPr>
        <p:sp>
          <p:nvSpPr>
            <p:cNvPr id="45" name="Text Placeholder 21"/>
            <p:cNvSpPr/>
            <p:nvPr/>
          </p:nvSpPr>
          <p:spPr>
            <a:xfrm>
              <a:off x="1220806" y="12581114"/>
              <a:ext cx="13571395" cy="1224733"/>
            </a:xfrm>
            <a:prstGeom prst="rect">
              <a:avLst/>
            </a:prstGeom>
            <a:solidFill>
              <a:srgbClr val="F2DCDB"/>
            </a:solidFill>
            <a:ln w="0">
              <a:solidFill>
                <a:srgbClr val="0070C0"/>
              </a:solidFill>
            </a:ln>
          </p:spPr>
          <p:style>
            <a:lnRef idx="0">
              <a:scrgbClr r="0" g="0" b="0"/>
            </a:lnRef>
            <a:fillRef idx="0">
              <a:scrgbClr r="0" g="0" b="0"/>
            </a:fillRef>
            <a:effectRef idx="0">
              <a:scrgbClr r="0" g="0" b="0"/>
            </a:effectRef>
            <a:fontRef idx="minor"/>
          </p:style>
          <p:txBody>
            <a:bodyPr lIns="105480" tIns="52920" rIns="105480" bIns="52920" anchor="ctr">
              <a:noAutofit/>
            </a:bodyPr>
            <a:lstStyle/>
            <a:p>
              <a:pPr algn="ctr">
                <a:lnSpc>
                  <a:spcPct val="100000"/>
                </a:lnSpc>
                <a:spcBef>
                  <a:spcPts val="632"/>
                </a:spcBef>
                <a:buNone/>
                <a:tabLst>
                  <a:tab pos="0" algn="l"/>
                </a:tabLst>
              </a:pPr>
              <a:r>
                <a:rPr lang="en-US" sz="4400" b="1" strike="noStrike" spc="-1" dirty="0">
                  <a:solidFill>
                    <a:srgbClr val="000000"/>
                  </a:solidFill>
                  <a:latin typeface="Times New Roman" pitchFamily="18" charset="0"/>
                  <a:ea typeface="DejaVu Sans"/>
                  <a:cs typeface="Times New Roman" pitchFamily="18" charset="0"/>
                </a:rPr>
                <a:t>Objectives</a:t>
              </a:r>
              <a:endParaRPr lang="en-US" sz="4400" b="0" strike="noStrike" spc="-1" dirty="0">
                <a:latin typeface="Times New Roman" pitchFamily="18" charset="0"/>
                <a:cs typeface="Times New Roman" pitchFamily="18" charset="0"/>
              </a:endParaRPr>
            </a:p>
          </p:txBody>
        </p:sp>
        <p:sp>
          <p:nvSpPr>
            <p:cNvPr id="84" name="Text Placeholder 21"/>
            <p:cNvSpPr/>
            <p:nvPr/>
          </p:nvSpPr>
          <p:spPr>
            <a:xfrm>
              <a:off x="15332583" y="12581114"/>
              <a:ext cx="4896544" cy="1224733"/>
            </a:xfrm>
            <a:prstGeom prst="rect">
              <a:avLst/>
            </a:prstGeom>
            <a:solidFill>
              <a:srgbClr val="F2DCDB"/>
            </a:solidFill>
            <a:ln w="0">
              <a:solidFill>
                <a:srgbClr val="0070C0"/>
              </a:solidFill>
            </a:ln>
          </p:spPr>
          <p:style>
            <a:lnRef idx="0">
              <a:scrgbClr r="0" g="0" b="0"/>
            </a:lnRef>
            <a:fillRef idx="0">
              <a:scrgbClr r="0" g="0" b="0"/>
            </a:fillRef>
            <a:effectRef idx="0">
              <a:scrgbClr r="0" g="0" b="0"/>
            </a:effectRef>
            <a:fontRef idx="minor"/>
          </p:style>
          <p:txBody>
            <a:bodyPr lIns="105480" tIns="52920" rIns="105480" bIns="52920" anchor="ctr">
              <a:noAutofit/>
            </a:bodyPr>
            <a:lstStyle/>
            <a:p>
              <a:pPr algn="ctr">
                <a:lnSpc>
                  <a:spcPct val="100000"/>
                </a:lnSpc>
                <a:spcBef>
                  <a:spcPts val="632"/>
                </a:spcBef>
                <a:buNone/>
                <a:tabLst>
                  <a:tab pos="0" algn="l"/>
                </a:tabLst>
              </a:pPr>
              <a:r>
                <a:rPr lang="en-US" sz="4400" b="1" strike="noStrike" spc="-1" dirty="0" smtClean="0">
                  <a:solidFill>
                    <a:srgbClr val="000000"/>
                  </a:solidFill>
                  <a:latin typeface="Times New Roman" pitchFamily="18" charset="0"/>
                  <a:ea typeface="DejaVu Sans"/>
                  <a:cs typeface="Times New Roman" pitchFamily="18" charset="0"/>
                </a:rPr>
                <a:t>Study area</a:t>
              </a:r>
              <a:endParaRPr lang="en-US" sz="4400" b="0" strike="noStrike" spc="-1" dirty="0">
                <a:latin typeface="Times New Roman" pitchFamily="18" charset="0"/>
                <a:cs typeface="Times New Roman" pitchFamily="18" charset="0"/>
              </a:endParaRPr>
            </a:p>
          </p:txBody>
        </p:sp>
        <p:sp>
          <p:nvSpPr>
            <p:cNvPr id="89" name="Text Placeholder 21"/>
            <p:cNvSpPr/>
            <p:nvPr/>
          </p:nvSpPr>
          <p:spPr>
            <a:xfrm>
              <a:off x="20522234" y="12575291"/>
              <a:ext cx="8444189" cy="1224733"/>
            </a:xfrm>
            <a:prstGeom prst="rect">
              <a:avLst/>
            </a:prstGeom>
            <a:solidFill>
              <a:srgbClr val="F2DCDB"/>
            </a:solidFill>
            <a:ln w="0">
              <a:solidFill>
                <a:srgbClr val="0070C0"/>
              </a:solidFill>
            </a:ln>
          </p:spPr>
          <p:style>
            <a:lnRef idx="0">
              <a:scrgbClr r="0" g="0" b="0"/>
            </a:lnRef>
            <a:fillRef idx="0">
              <a:scrgbClr r="0" g="0" b="0"/>
            </a:fillRef>
            <a:effectRef idx="0">
              <a:scrgbClr r="0" g="0" b="0"/>
            </a:effectRef>
            <a:fontRef idx="minor"/>
          </p:style>
          <p:txBody>
            <a:bodyPr lIns="105480" tIns="52920" rIns="105480" bIns="52920" anchor="ctr">
              <a:noAutofit/>
            </a:bodyPr>
            <a:lstStyle/>
            <a:p>
              <a:pPr algn="ctr">
                <a:lnSpc>
                  <a:spcPct val="100000"/>
                </a:lnSpc>
                <a:spcBef>
                  <a:spcPts val="632"/>
                </a:spcBef>
                <a:buNone/>
                <a:tabLst>
                  <a:tab pos="0" algn="l"/>
                </a:tabLst>
              </a:pPr>
              <a:r>
                <a:rPr lang="en-US" sz="4400" b="1" strike="noStrike" spc="-1" dirty="0" smtClean="0">
                  <a:solidFill>
                    <a:srgbClr val="000000"/>
                  </a:solidFill>
                  <a:latin typeface="Times New Roman" pitchFamily="18" charset="0"/>
                  <a:ea typeface="DejaVu Sans"/>
                  <a:cs typeface="Times New Roman" pitchFamily="18" charset="0"/>
                </a:rPr>
                <a:t>Models</a:t>
              </a:r>
              <a:endParaRPr lang="en-US" sz="4400" b="0" strike="noStrike" spc="-1" dirty="0">
                <a:latin typeface="Times New Roman" pitchFamily="18" charset="0"/>
                <a:cs typeface="Times New Roman" pitchFamily="18" charset="0"/>
              </a:endParaRPr>
            </a:p>
          </p:txBody>
        </p:sp>
      </p:grpSp>
      <p:sp>
        <p:nvSpPr>
          <p:cNvPr id="93" name="TextBox 92"/>
          <p:cNvSpPr txBox="1"/>
          <p:nvPr/>
        </p:nvSpPr>
        <p:spPr>
          <a:xfrm>
            <a:off x="26571003" y="19730169"/>
            <a:ext cx="2539435" cy="584068"/>
          </a:xfrm>
          <a:prstGeom prst="rect">
            <a:avLst/>
          </a:prstGeom>
          <a:noFill/>
          <a:ln w="0">
            <a:solidFill>
              <a:srgbClr val="0000DC"/>
            </a:solidFill>
          </a:ln>
        </p:spPr>
        <p:txBody>
          <a:bodyPr lIns="90000" tIns="45000" rIns="90000" bIns="45000" anchor="t">
            <a:noAutofit/>
          </a:bodyPr>
          <a:lstStyle/>
          <a:p>
            <a:pPr>
              <a:lnSpc>
                <a:spcPct val="150000"/>
              </a:lnSpc>
              <a:spcBef>
                <a:spcPts val="1295"/>
              </a:spcBef>
              <a:spcAft>
                <a:spcPts val="1009"/>
              </a:spcAft>
              <a:buNone/>
            </a:pPr>
            <a:r>
              <a:rPr lang="en-US" sz="2400" b="1" i="1" strike="noStrike" spc="-1" dirty="0" err="1" smtClean="0">
                <a:solidFill>
                  <a:srgbClr val="FF0000"/>
                </a:solidFill>
                <a:latin typeface="Times New Roman" pitchFamily="18" charset="0"/>
                <a:cs typeface="Times New Roman" pitchFamily="18" charset="0"/>
              </a:rPr>
              <a:t>Priya</a:t>
            </a:r>
            <a:r>
              <a:rPr lang="en-US" sz="2400" b="1" i="1" strike="noStrike" spc="-1" dirty="0" smtClean="0">
                <a:solidFill>
                  <a:srgbClr val="FF0000"/>
                </a:solidFill>
                <a:latin typeface="Times New Roman" pitchFamily="18" charset="0"/>
                <a:cs typeface="Times New Roman" pitchFamily="18" charset="0"/>
              </a:rPr>
              <a:t> et al. (</a:t>
            </a:r>
            <a:r>
              <a:rPr lang="en-US" sz="2400" b="1" i="1" strike="noStrike" spc="-1" dirty="0" smtClean="0">
                <a:solidFill>
                  <a:srgbClr val="FF0000"/>
                </a:solidFill>
                <a:latin typeface="Times New Roman" pitchFamily="18" charset="0"/>
                <a:cs typeface="Times New Roman" pitchFamily="18" charset="0"/>
              </a:rPr>
              <a:t>2020)</a:t>
            </a:r>
            <a:endParaRPr lang="en-US" sz="2400" b="1" i="1" strike="noStrike" spc="-1" dirty="0">
              <a:solidFill>
                <a:srgbClr val="FF0000"/>
              </a:solidFill>
              <a:latin typeface="Times New Roman" pitchFamily="18" charset="0"/>
              <a:cs typeface="Times New Roman" pitchFamily="18" charset="0"/>
            </a:endParaRPr>
          </a:p>
        </p:txBody>
      </p:sp>
      <p:sp>
        <p:nvSpPr>
          <p:cNvPr id="94" name="Text Box 10"/>
          <p:cNvSpPr txBox="1">
            <a:spLocks noChangeArrowheads="1"/>
          </p:cNvSpPr>
          <p:nvPr/>
        </p:nvSpPr>
        <p:spPr bwMode="auto">
          <a:xfrm>
            <a:off x="10729244" y="34635825"/>
            <a:ext cx="8712967" cy="2363954"/>
          </a:xfrm>
          <a:prstGeom prst="rect">
            <a:avLst/>
          </a:prstGeom>
          <a:ln/>
          <a:extLst/>
        </p:spPr>
        <p:style>
          <a:lnRef idx="1">
            <a:schemeClr val="accent4"/>
          </a:lnRef>
          <a:fillRef idx="2">
            <a:schemeClr val="accent4"/>
          </a:fillRef>
          <a:effectRef idx="1">
            <a:schemeClr val="accent4"/>
          </a:effectRef>
          <a:fontRef idx="minor">
            <a:schemeClr val="dk1"/>
          </a:fontRef>
        </p:style>
        <p:txBody>
          <a:bodyPr lIns="144000" tIns="144000" rIns="144000" bIns="14400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5pPr>
            <a:lvl6pPr marL="25146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6pPr>
            <a:lvl7pPr marL="29718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7pPr>
            <a:lvl8pPr marL="34290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8pPr>
            <a:lvl9pPr marL="38862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9pPr>
          </a:lstStyle>
          <a:p>
            <a:pPr algn="just">
              <a:lnSpc>
                <a:spcPct val="100000"/>
              </a:lnSpc>
            </a:pPr>
            <a:r>
              <a:rPr lang="en-GB" sz="2800" b="1" i="1" dirty="0">
                <a:solidFill>
                  <a:srgbClr val="382C94"/>
                </a:solidFill>
                <a:latin typeface="Times New Roman" pitchFamily="16" charset="0"/>
              </a:rPr>
              <a:t>This study </a:t>
            </a:r>
            <a:r>
              <a:rPr lang="en-GB" sz="2800" b="1" i="1" dirty="0" smtClean="0">
                <a:solidFill>
                  <a:srgbClr val="382C94"/>
                </a:solidFill>
                <a:latin typeface="Times New Roman" pitchFamily="16" charset="0"/>
              </a:rPr>
              <a:t>indicates </a:t>
            </a:r>
            <a:r>
              <a:rPr lang="en-GB" sz="2800" b="1" i="1" dirty="0" smtClean="0">
                <a:solidFill>
                  <a:srgbClr val="FF0000"/>
                </a:solidFill>
                <a:effectLst>
                  <a:outerShdw blurRad="38100" dist="38100" dir="2700000" algn="tl">
                    <a:srgbClr val="000000">
                      <a:alpha val="43137"/>
                    </a:srgbClr>
                  </a:outerShdw>
                </a:effectLst>
                <a:latin typeface="Times New Roman" pitchFamily="16" charset="0"/>
              </a:rPr>
              <a:t>the combined role of weakened monsoon circulation, enhanced upper air trough activity and enhanced southerly moisture transport from the Arabian Sea</a:t>
            </a:r>
            <a:r>
              <a:rPr lang="en-GB" sz="2800" b="1" i="1" dirty="0" smtClean="0">
                <a:solidFill>
                  <a:srgbClr val="FF0000"/>
                </a:solidFill>
                <a:latin typeface="Times New Roman" pitchFamily="16" charset="0"/>
              </a:rPr>
              <a:t> </a:t>
            </a:r>
            <a:r>
              <a:rPr lang="en-GB" sz="2800" b="1" i="1" dirty="0" smtClean="0">
                <a:solidFill>
                  <a:srgbClr val="382C94"/>
                </a:solidFill>
                <a:latin typeface="Times New Roman" pitchFamily="16" charset="0"/>
              </a:rPr>
              <a:t>for the observed increase in extreme rain events over Western Himalaya in the recent decades. </a:t>
            </a:r>
            <a:endParaRPr lang="en-GB" sz="2800" b="1" i="1" dirty="0">
              <a:solidFill>
                <a:srgbClr val="382C94"/>
              </a:solidFill>
            </a:endParaRPr>
          </a:p>
        </p:txBody>
      </p:sp>
      <p:grpSp>
        <p:nvGrpSpPr>
          <p:cNvPr id="7" name="Group 6"/>
          <p:cNvGrpSpPr/>
          <p:nvPr/>
        </p:nvGrpSpPr>
        <p:grpSpPr>
          <a:xfrm>
            <a:off x="20726285" y="13033425"/>
            <a:ext cx="8437006" cy="4896544"/>
            <a:chOff x="20666348" y="13969529"/>
            <a:chExt cx="8437006" cy="4896544"/>
          </a:xfrm>
        </p:grpSpPr>
        <p:sp>
          <p:nvSpPr>
            <p:cNvPr id="105" name="Text Placeholder 24"/>
            <p:cNvSpPr/>
            <p:nvPr/>
          </p:nvSpPr>
          <p:spPr>
            <a:xfrm>
              <a:off x="20666348" y="13969529"/>
              <a:ext cx="8437006" cy="4896544"/>
            </a:xfrm>
            <a:prstGeom prst="rect">
              <a:avLst/>
            </a:prstGeom>
            <a:noFill/>
            <a:ln w="0">
              <a:solidFill>
                <a:srgbClr val="0070C0"/>
              </a:solidFill>
            </a:ln>
          </p:spPr>
          <p:style>
            <a:lnRef idx="0">
              <a:scrgbClr r="0" g="0" b="0"/>
            </a:lnRef>
            <a:fillRef idx="0">
              <a:scrgbClr r="0" g="0" b="0"/>
            </a:fillRef>
            <a:effectRef idx="0">
              <a:scrgbClr r="0" g="0" b="0"/>
            </a:effectRef>
            <a:fontRef idx="minor"/>
          </p:style>
          <p:txBody>
            <a:bodyPr lIns="105480" tIns="52920" rIns="105480" bIns="52920" anchor="t">
              <a:noAutofit/>
            </a:bodyPr>
            <a:lstStyle/>
            <a:p>
              <a:pPr algn="just">
                <a:lnSpc>
                  <a:spcPct val="100000"/>
                </a:lnSpc>
                <a:spcBef>
                  <a:spcPts val="595"/>
                </a:spcBef>
                <a:buNone/>
                <a:tabLst>
                  <a:tab pos="0" algn="l"/>
                </a:tabLst>
              </a:pPr>
              <a:r>
                <a:rPr lang="en-IN" sz="3000" b="1" strike="noStrike" spc="-1" dirty="0" smtClean="0">
                  <a:solidFill>
                    <a:srgbClr val="000000"/>
                  </a:solidFill>
                  <a:latin typeface="Times New Roman" pitchFamily="18" charset="0"/>
                  <a:ea typeface="DejaVu Sans"/>
                  <a:cs typeface="Times New Roman" pitchFamily="18" charset="0"/>
                </a:rPr>
                <a:t>           LMDZ -AGCM </a:t>
              </a:r>
              <a:r>
                <a:rPr lang="en-IN" sz="3000" b="1" spc="-1" dirty="0">
                  <a:solidFill>
                    <a:srgbClr val="000000"/>
                  </a:solidFill>
                  <a:latin typeface="Times New Roman" pitchFamily="18" charset="0"/>
                  <a:ea typeface="DejaVu Sans"/>
                  <a:cs typeface="Times New Roman" pitchFamily="18" charset="0"/>
                </a:rPr>
                <a:t> </a:t>
              </a:r>
              <a:r>
                <a:rPr lang="en-IN" sz="3000" b="1" spc="-1" dirty="0" smtClean="0">
                  <a:solidFill>
                    <a:srgbClr val="000000"/>
                  </a:solidFill>
                  <a:latin typeface="Times New Roman" pitchFamily="18" charset="0"/>
                  <a:ea typeface="DejaVu Sans"/>
                  <a:cs typeface="Times New Roman" pitchFamily="18" charset="0"/>
                </a:rPr>
                <a:t>        V</a:t>
              </a:r>
              <a:r>
                <a:rPr lang="en-IN" sz="3000" b="1" strike="noStrike" spc="-1" dirty="0" smtClean="0">
                  <a:solidFill>
                    <a:srgbClr val="000000"/>
                  </a:solidFill>
                  <a:latin typeface="Times New Roman" pitchFamily="18" charset="0"/>
                  <a:ea typeface="DejaVu Sans"/>
                  <a:cs typeface="Times New Roman" pitchFamily="18" charset="0"/>
                </a:rPr>
                <a:t>IC Hydrology model</a:t>
              </a:r>
              <a:endParaRPr lang="en-US" sz="3000" b="0" strike="noStrike" spc="-1" dirty="0">
                <a:latin typeface="Times New Roman" pitchFamily="18" charset="0"/>
                <a:cs typeface="Times New Roman" pitchFamily="18" charset="0"/>
              </a:endParaRPr>
            </a:p>
            <a:p>
              <a:pPr algn="just">
                <a:lnSpc>
                  <a:spcPct val="100000"/>
                </a:lnSpc>
                <a:spcBef>
                  <a:spcPts val="595"/>
                </a:spcBef>
                <a:buNone/>
                <a:tabLst>
                  <a:tab pos="0" algn="l"/>
                </a:tabLst>
              </a:pPr>
              <a:endParaRPr lang="en-US" sz="2970" b="0" strike="noStrike" spc="-1" dirty="0">
                <a:latin typeface="Arial"/>
              </a:endParaRPr>
            </a:p>
            <a:p>
              <a:pPr algn="just">
                <a:lnSpc>
                  <a:spcPct val="100000"/>
                </a:lnSpc>
                <a:spcBef>
                  <a:spcPts val="595"/>
                </a:spcBef>
                <a:buNone/>
                <a:tabLst>
                  <a:tab pos="0" algn="l"/>
                </a:tabLst>
              </a:pPr>
              <a:endParaRPr lang="en-US" sz="2970" b="0" strike="noStrike" spc="-1" dirty="0">
                <a:latin typeface="Arial"/>
              </a:endParaRPr>
            </a:p>
            <a:p>
              <a:pPr algn="just">
                <a:lnSpc>
                  <a:spcPct val="100000"/>
                </a:lnSpc>
                <a:spcBef>
                  <a:spcPts val="595"/>
                </a:spcBef>
                <a:buNone/>
                <a:tabLst>
                  <a:tab pos="0" algn="l"/>
                </a:tabLst>
              </a:pPr>
              <a:endParaRPr lang="en-US" sz="2970" b="0" strike="noStrike" spc="-1" dirty="0">
                <a:latin typeface="Arial"/>
              </a:endParaRPr>
            </a:p>
            <a:p>
              <a:pPr algn="just">
                <a:lnSpc>
                  <a:spcPct val="100000"/>
                </a:lnSpc>
                <a:spcBef>
                  <a:spcPts val="595"/>
                </a:spcBef>
                <a:buNone/>
                <a:tabLst>
                  <a:tab pos="0" algn="l"/>
                </a:tabLst>
              </a:pPr>
              <a:endParaRPr lang="en-US" sz="2970" b="0" strike="noStrike" spc="-1" dirty="0">
                <a:latin typeface="Arial"/>
              </a:endParaRPr>
            </a:p>
            <a:p>
              <a:pPr algn="just">
                <a:lnSpc>
                  <a:spcPct val="100000"/>
                </a:lnSpc>
                <a:spcBef>
                  <a:spcPts val="595"/>
                </a:spcBef>
                <a:buNone/>
                <a:tabLst>
                  <a:tab pos="0" algn="l"/>
                </a:tabLst>
              </a:pPr>
              <a:endParaRPr lang="en-US" sz="2970" b="0" strike="noStrike" spc="-1" dirty="0">
                <a:latin typeface="Arial"/>
              </a:endParaRPr>
            </a:p>
            <a:p>
              <a:pPr algn="just">
                <a:lnSpc>
                  <a:spcPct val="100000"/>
                </a:lnSpc>
                <a:spcBef>
                  <a:spcPts val="595"/>
                </a:spcBef>
                <a:buNone/>
                <a:tabLst>
                  <a:tab pos="0" algn="l"/>
                </a:tabLst>
              </a:pPr>
              <a:endParaRPr lang="en-US" sz="2970" b="0" strike="noStrike" spc="-1" dirty="0">
                <a:latin typeface="Arial"/>
              </a:endParaRPr>
            </a:p>
            <a:p>
              <a:pPr algn="just">
                <a:lnSpc>
                  <a:spcPct val="100000"/>
                </a:lnSpc>
                <a:spcBef>
                  <a:spcPts val="595"/>
                </a:spcBef>
                <a:buNone/>
                <a:tabLst>
                  <a:tab pos="0" algn="l"/>
                </a:tabLst>
              </a:pPr>
              <a:endParaRPr lang="en-US" sz="2970" b="0" strike="noStrike" spc="-1" dirty="0">
                <a:latin typeface="Arial"/>
              </a:endParaRPr>
            </a:p>
            <a:p>
              <a:pPr algn="just">
                <a:lnSpc>
                  <a:spcPct val="100000"/>
                </a:lnSpc>
                <a:spcBef>
                  <a:spcPts val="595"/>
                </a:spcBef>
                <a:buNone/>
                <a:tabLst>
                  <a:tab pos="0" algn="l"/>
                </a:tabLst>
              </a:pPr>
              <a:endParaRPr lang="en-US" sz="2970" b="0" strike="noStrike" spc="-1" dirty="0">
                <a:latin typeface="Arial"/>
              </a:endParaRPr>
            </a:p>
            <a:p>
              <a:pPr algn="just">
                <a:lnSpc>
                  <a:spcPct val="100000"/>
                </a:lnSpc>
                <a:spcBef>
                  <a:spcPts val="595"/>
                </a:spcBef>
                <a:buNone/>
                <a:tabLst>
                  <a:tab pos="0" algn="l"/>
                </a:tabLst>
              </a:pPr>
              <a:endParaRPr lang="en-US" sz="2970" b="0" strike="noStrike" spc="-1" dirty="0">
                <a:latin typeface="Arial"/>
              </a:endParaRPr>
            </a:p>
          </p:txBody>
        </p:sp>
        <p:grpSp>
          <p:nvGrpSpPr>
            <p:cNvPr id="100" name="Group 7"/>
            <p:cNvGrpSpPr>
              <a:grpSpLocks/>
            </p:cNvGrpSpPr>
            <p:nvPr/>
          </p:nvGrpSpPr>
          <p:grpSpPr bwMode="auto">
            <a:xfrm>
              <a:off x="20920471" y="15203105"/>
              <a:ext cx="4354388" cy="3135313"/>
              <a:chOff x="3470" y="576"/>
              <a:chExt cx="2879" cy="1975"/>
            </a:xfrm>
          </p:grpSpPr>
          <p:pic>
            <p:nvPicPr>
              <p:cNvPr id="101" name="Picture 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470" y="576"/>
                <a:ext cx="2872" cy="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2" name="Picture 9"/>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886" y="1808"/>
                <a:ext cx="1464" cy="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3" name="Picture 10"/>
              <p:cNvPicPr>
                <a:picLocks noChangeAspect="1" noChangeArrowheads="1"/>
              </p:cNvPicPr>
              <p:nvPr/>
            </p:nvPicPr>
            <p:blipFill>
              <a:blip r:embed="rId26">
                <a:extLst>
                  <a:ext uri="{28A0092B-C50C-407E-A947-70E740481C1C}">
                    <a14:useLocalDpi xmlns:a14="http://schemas.microsoft.com/office/drawing/2010/main" val="0"/>
                  </a:ext>
                </a:extLst>
              </a:blip>
              <a:srcRect l="3795" r="24051" b="31821"/>
              <a:stretch>
                <a:fillRect/>
              </a:stretch>
            </p:blipFill>
            <p:spPr bwMode="auto">
              <a:xfrm>
                <a:off x="3470" y="1808"/>
                <a:ext cx="1488" cy="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sp>
        <p:nvSpPr>
          <p:cNvPr id="106" name="Text Box 10"/>
          <p:cNvSpPr txBox="1">
            <a:spLocks noChangeArrowheads="1"/>
          </p:cNvSpPr>
          <p:nvPr/>
        </p:nvSpPr>
        <p:spPr bwMode="auto">
          <a:xfrm>
            <a:off x="20151012" y="33915745"/>
            <a:ext cx="8825663" cy="3189608"/>
          </a:xfrm>
          <a:prstGeom prst="rect">
            <a:avLst/>
          </a:prstGeom>
          <a:ln>
            <a:headEnd/>
            <a:tailEnd/>
          </a:ln>
          <a:extLst/>
        </p:spPr>
        <p:style>
          <a:lnRef idx="1">
            <a:schemeClr val="accent4"/>
          </a:lnRef>
          <a:fillRef idx="2">
            <a:schemeClr val="accent4"/>
          </a:fillRef>
          <a:effectRef idx="1">
            <a:schemeClr val="accent4"/>
          </a:effectRef>
          <a:fontRef idx="minor">
            <a:schemeClr val="dk1"/>
          </a:fontRef>
        </p:style>
        <p:txBody>
          <a:bodyPr lIns="144000" tIns="144000" rIns="144000" bIns="14400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5pPr>
            <a:lvl6pPr marL="25146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6pPr>
            <a:lvl7pPr marL="29718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7pPr>
            <a:lvl8pPr marL="34290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8pPr>
            <a:lvl9pPr marL="3886200" indent="-228600" defTabSz="449263" eaLnBrk="0" fontAlgn="base" hangingPunct="0">
              <a:lnSpc>
                <a:spcPct val="2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DejaVu LGC Sans" charset="0"/>
                <a:cs typeface="DejaVu LGC Sans" charset="0"/>
              </a:defRPr>
            </a:lvl9pPr>
          </a:lstStyle>
          <a:p>
            <a:pPr marL="0" lvl="3" algn="just"/>
            <a:r>
              <a:rPr lang="en-GB" sz="2800" b="1" i="1" dirty="0" smtClean="0">
                <a:solidFill>
                  <a:srgbClr val="382C94"/>
                </a:solidFill>
                <a:latin typeface="Times New Roman" pitchFamily="16" charset="0"/>
              </a:rPr>
              <a:t>This </a:t>
            </a:r>
            <a:r>
              <a:rPr lang="en-GB" sz="2800" b="1" i="1" dirty="0" smtClean="0">
                <a:solidFill>
                  <a:srgbClr val="382C94"/>
                </a:solidFill>
                <a:latin typeface="Times New Roman" pitchFamily="16" charset="0"/>
              </a:rPr>
              <a:t>study </a:t>
            </a:r>
            <a:r>
              <a:rPr lang="en-GB" sz="2800" b="1" i="1" dirty="0" smtClean="0">
                <a:solidFill>
                  <a:srgbClr val="3E30A2"/>
                </a:solidFill>
                <a:latin typeface="Times New Roman" pitchFamily="16" charset="0"/>
              </a:rPr>
              <a:t>shows</a:t>
            </a:r>
            <a:r>
              <a:rPr lang="en-GB" sz="2800" b="1" i="1" dirty="0" smtClean="0">
                <a:solidFill>
                  <a:srgbClr val="382C94"/>
                </a:solidFill>
                <a:latin typeface="Times New Roman" pitchFamily="16" charset="0"/>
              </a:rPr>
              <a:t> that </a:t>
            </a:r>
            <a:r>
              <a:rPr lang="en-IN" sz="2800" b="1" i="1" spc="-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significant </a:t>
            </a:r>
            <a:r>
              <a:rPr lang="en-IN" sz="2800" b="1" i="1" spc="-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amount of uncertainty </a:t>
            </a:r>
            <a:r>
              <a:rPr lang="en-IN" sz="2800" b="1" i="1" spc="-1" dirty="0">
                <a:solidFill>
                  <a:srgbClr val="3E30A2"/>
                </a:solidFill>
                <a:latin typeface="Times New Roman" pitchFamily="18" charset="0"/>
                <a:cs typeface="Times New Roman" pitchFamily="18" charset="0"/>
              </a:rPr>
              <a:t>in </a:t>
            </a:r>
            <a:r>
              <a:rPr lang="en-IN" sz="2800" b="1" i="1" spc="-1" dirty="0" smtClean="0">
                <a:solidFill>
                  <a:srgbClr val="3E30A2"/>
                </a:solidFill>
                <a:latin typeface="Times New Roman" pitchFamily="18" charset="0"/>
                <a:cs typeface="Times New Roman" pitchFamily="18" charset="0"/>
              </a:rPr>
              <a:t>the simulation of</a:t>
            </a:r>
            <a:r>
              <a:rPr lang="en-IN" sz="2800" b="1" i="1" spc="-1" dirty="0" smtClean="0">
                <a:solidFill>
                  <a:srgbClr val="FF0000"/>
                </a:solidFill>
                <a:latin typeface="Times New Roman" pitchFamily="18" charset="0"/>
                <a:cs typeface="Times New Roman" pitchFamily="18" charset="0"/>
              </a:rPr>
              <a:t> </a:t>
            </a:r>
            <a:r>
              <a:rPr lang="en-IN" sz="2800" b="1" i="1" spc="-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daily river discharge</a:t>
            </a:r>
            <a:r>
              <a:rPr lang="en-IN" sz="2800" b="1" i="1" spc="-1" dirty="0">
                <a:solidFill>
                  <a:srgbClr val="FF0000"/>
                </a:solidFill>
                <a:latin typeface="Times New Roman" pitchFamily="18" charset="0"/>
                <a:cs typeface="Times New Roman" pitchFamily="18" charset="0"/>
              </a:rPr>
              <a:t> </a:t>
            </a:r>
            <a:r>
              <a:rPr lang="en-IN" sz="2800" b="1" i="1" spc="-1" dirty="0" smtClean="0">
                <a:solidFill>
                  <a:srgbClr val="3E30A2"/>
                </a:solidFill>
                <a:latin typeface="Times New Roman" pitchFamily="18" charset="0"/>
                <a:cs typeface="Times New Roman" pitchFamily="18" charset="0"/>
              </a:rPr>
              <a:t>arises </a:t>
            </a:r>
            <a:r>
              <a:rPr lang="en-IN" sz="2800" b="1" i="1" spc="-1" dirty="0">
                <a:solidFill>
                  <a:srgbClr val="3E30A2"/>
                </a:solidFill>
                <a:latin typeface="Times New Roman" pitchFamily="18" charset="0"/>
                <a:cs typeface="Times New Roman" pitchFamily="18" charset="0"/>
              </a:rPr>
              <a:t>from the uncertainties in the</a:t>
            </a:r>
            <a:r>
              <a:rPr lang="en-IN" sz="2800" b="1" i="1" spc="-1" dirty="0">
                <a:solidFill>
                  <a:srgbClr val="FF0000"/>
                </a:solidFill>
                <a:latin typeface="Times New Roman" pitchFamily="18" charset="0"/>
                <a:cs typeface="Times New Roman" pitchFamily="18" charset="0"/>
              </a:rPr>
              <a:t> </a:t>
            </a:r>
            <a:r>
              <a:rPr lang="en-IN" sz="2800" b="1" i="1" spc="-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precipitation </a:t>
            </a:r>
            <a:r>
              <a:rPr lang="en-IN" sz="2800" b="1" i="1" spc="-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datasets</a:t>
            </a:r>
            <a:r>
              <a:rPr lang="en-IN" sz="2800" b="1" i="1" spc="-1" dirty="0" smtClean="0">
                <a:solidFill>
                  <a:srgbClr val="FF0000"/>
                </a:solidFill>
                <a:latin typeface="Times New Roman" pitchFamily="18" charset="0"/>
                <a:cs typeface="Times New Roman" pitchFamily="18" charset="0"/>
              </a:rPr>
              <a:t>.  </a:t>
            </a:r>
          </a:p>
          <a:p>
            <a:pPr marL="0" lvl="3" algn="just"/>
            <a:r>
              <a:rPr lang="en-IN" sz="2800" b="1" i="1" spc="-1" dirty="0" smtClean="0">
                <a:solidFill>
                  <a:srgbClr val="3E30A2"/>
                </a:solidFill>
                <a:latin typeface="Times New Roman" pitchFamily="18" charset="0"/>
                <a:cs typeface="Times New Roman" pitchFamily="18" charset="0"/>
              </a:rPr>
              <a:t>This </a:t>
            </a:r>
            <a:r>
              <a:rPr lang="en-IN" sz="2800" b="1" i="1" spc="-1" dirty="0" smtClean="0">
                <a:solidFill>
                  <a:srgbClr val="3E30A2"/>
                </a:solidFill>
                <a:latin typeface="Times New Roman" pitchFamily="18" charset="0"/>
                <a:cs typeface="Times New Roman" pitchFamily="18" charset="0"/>
              </a:rPr>
              <a:t>study also shows that </a:t>
            </a:r>
            <a:r>
              <a:rPr lang="en-IN" sz="2800" b="1" i="1" spc="-1" dirty="0">
                <a:solidFill>
                  <a:srgbClr val="3E30A2"/>
                </a:solidFill>
                <a:latin typeface="Times New Roman" pitchFamily="18" charset="0"/>
                <a:cs typeface="Times New Roman" pitchFamily="18" charset="0"/>
              </a:rPr>
              <a:t>a </a:t>
            </a:r>
            <a:r>
              <a:rPr lang="en-IN" sz="2800" b="1" i="1" spc="-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marginal difference in temperature forcing</a:t>
            </a:r>
            <a:r>
              <a:rPr lang="en-IN" sz="2800" b="1" i="1" spc="-1" dirty="0">
                <a:solidFill>
                  <a:srgbClr val="FF0000"/>
                </a:solidFill>
                <a:latin typeface="Times New Roman" pitchFamily="18" charset="0"/>
                <a:cs typeface="Times New Roman" pitchFamily="18" charset="0"/>
              </a:rPr>
              <a:t> </a:t>
            </a:r>
            <a:r>
              <a:rPr lang="en-IN" sz="2800" b="1" i="1" spc="-1" dirty="0">
                <a:solidFill>
                  <a:srgbClr val="3E30A2"/>
                </a:solidFill>
                <a:latin typeface="Times New Roman" pitchFamily="18" charset="0"/>
                <a:cs typeface="Times New Roman" pitchFamily="18" charset="0"/>
              </a:rPr>
              <a:t>can create</a:t>
            </a:r>
            <a:r>
              <a:rPr lang="en-IN" sz="2800" b="1" i="1" spc="-1" dirty="0">
                <a:solidFill>
                  <a:srgbClr val="FF0000"/>
                </a:solidFill>
                <a:latin typeface="Times New Roman" pitchFamily="18" charset="0"/>
                <a:cs typeface="Times New Roman" pitchFamily="18" charset="0"/>
              </a:rPr>
              <a:t> </a:t>
            </a:r>
            <a:r>
              <a:rPr lang="en-IN" sz="2800" b="1" i="1" spc="-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large difference </a:t>
            </a:r>
            <a:r>
              <a:rPr lang="en-IN" sz="2800" b="1" i="1" spc="-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in snow melt,</a:t>
            </a:r>
            <a:r>
              <a:rPr lang="en-IN" sz="2800" b="1" i="1" spc="-1" dirty="0" smtClean="0">
                <a:solidFill>
                  <a:srgbClr val="FF0000"/>
                </a:solidFill>
                <a:latin typeface="Times New Roman" pitchFamily="18" charset="0"/>
                <a:cs typeface="Times New Roman" pitchFamily="18" charset="0"/>
              </a:rPr>
              <a:t> </a:t>
            </a:r>
            <a:r>
              <a:rPr lang="en-IN" sz="2800" b="1" i="1" spc="-1" dirty="0">
                <a:solidFill>
                  <a:srgbClr val="3E30A2"/>
                </a:solidFill>
                <a:latin typeface="Times New Roman" pitchFamily="18" charset="0"/>
                <a:cs typeface="Times New Roman" pitchFamily="18" charset="0"/>
              </a:rPr>
              <a:t>which in turn contribute to </a:t>
            </a:r>
            <a:r>
              <a:rPr lang="en-IN" sz="2800" b="1" i="1" spc="-1" dirty="0">
                <a:solidFill>
                  <a:srgbClr val="3E30A2"/>
                </a:solidFill>
                <a:effectLst>
                  <a:outerShdw blurRad="38100" dist="38100" dir="2700000" algn="tl">
                    <a:srgbClr val="000000">
                      <a:alpha val="43137"/>
                    </a:srgbClr>
                  </a:outerShdw>
                </a:effectLst>
                <a:latin typeface="Times New Roman" pitchFamily="18" charset="0"/>
                <a:cs typeface="Times New Roman" pitchFamily="18" charset="0"/>
              </a:rPr>
              <a:t>a </a:t>
            </a:r>
            <a:r>
              <a:rPr lang="en-IN" sz="2800" b="1" i="1" spc="-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IN" sz="2800" b="1" i="1" spc="-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large uncertainty </a:t>
            </a:r>
            <a:r>
              <a:rPr lang="en-IN" sz="2800" b="1" i="1" spc="-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in the summer monsoon river discharge</a:t>
            </a:r>
            <a:r>
              <a:rPr lang="en-IN" sz="2800" b="1" i="1" spc="-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b="1" i="1" spc="-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5" name="Picture 84"/>
          <p:cNvPicPr/>
          <p:nvPr/>
        </p:nvPicPr>
        <p:blipFill>
          <a:blip r:embed="rId27"/>
          <a:stretch/>
        </p:blipFill>
        <p:spPr>
          <a:xfrm>
            <a:off x="25706907" y="13825513"/>
            <a:ext cx="3249526" cy="3882720"/>
          </a:xfrm>
          <a:prstGeom prst="rect">
            <a:avLst/>
          </a:prstGeom>
          <a:ln w="0">
            <a:noFill/>
          </a:ln>
        </p:spPr>
      </p:pic>
      <p:sp>
        <p:nvSpPr>
          <p:cNvPr id="86" name="TextBox 85"/>
          <p:cNvSpPr txBox="1"/>
          <p:nvPr/>
        </p:nvSpPr>
        <p:spPr>
          <a:xfrm>
            <a:off x="16417875" y="20738281"/>
            <a:ext cx="3024335" cy="2160240"/>
          </a:xfrm>
          <a:prstGeom prst="rect">
            <a:avLst/>
          </a:prstGeom>
          <a:noFill/>
          <a:ln w="18360">
            <a:solidFill>
              <a:srgbClr val="666666"/>
            </a:solidFill>
            <a:round/>
            <a:headEnd type="triangle" w="med" len="med"/>
          </a:ln>
        </p:spPr>
        <p:txBody>
          <a:bodyPr lIns="99000" tIns="54000" rIns="99000" bIns="54000" anchor="t">
            <a:noAutofit/>
          </a:bodyPr>
          <a:lstStyle/>
          <a:p>
            <a:pPr algn="just">
              <a:lnSpc>
                <a:spcPct val="100000"/>
              </a:lnSpc>
              <a:buNone/>
              <a:tabLst>
                <a:tab pos="0" algn="l"/>
              </a:tabLst>
            </a:pPr>
            <a:r>
              <a:rPr lang="en-IN" sz="1600" b="1" strike="noStrike" spc="-1" dirty="0">
                <a:solidFill>
                  <a:srgbClr val="000000"/>
                </a:solidFill>
                <a:latin typeface="Times New Roman" pitchFamily="18" charset="0"/>
                <a:ea typeface="DejaVu Sans"/>
                <a:cs typeface="Times New Roman" pitchFamily="18" charset="0"/>
              </a:rPr>
              <a:t>Season: </a:t>
            </a:r>
            <a:r>
              <a:rPr lang="en-IN" sz="1600" b="0" strike="noStrike" spc="-1" dirty="0">
                <a:solidFill>
                  <a:srgbClr val="000000"/>
                </a:solidFill>
                <a:latin typeface="Times New Roman" pitchFamily="18" charset="0"/>
                <a:ea typeface="DejaVu Sans"/>
                <a:cs typeface="Times New Roman" pitchFamily="18" charset="0"/>
              </a:rPr>
              <a:t>JJAS</a:t>
            </a:r>
            <a:endParaRPr lang="en-US" sz="1600" b="0" strike="noStrike" spc="-1" dirty="0">
              <a:latin typeface="Times New Roman" pitchFamily="18" charset="0"/>
              <a:cs typeface="Times New Roman" pitchFamily="18" charset="0"/>
            </a:endParaRPr>
          </a:p>
          <a:p>
            <a:pPr algn="just">
              <a:lnSpc>
                <a:spcPct val="100000"/>
              </a:lnSpc>
              <a:buNone/>
              <a:tabLst>
                <a:tab pos="0" algn="l"/>
              </a:tabLst>
            </a:pPr>
            <a:r>
              <a:rPr lang="en-IN" sz="1600" b="1" strike="noStrike" spc="-1" dirty="0">
                <a:solidFill>
                  <a:srgbClr val="000000"/>
                </a:solidFill>
                <a:latin typeface="Times New Roman" pitchFamily="18" charset="0"/>
                <a:ea typeface="DejaVu Sans"/>
                <a:cs typeface="Times New Roman" pitchFamily="18" charset="0"/>
              </a:rPr>
              <a:t>Years   : </a:t>
            </a:r>
            <a:r>
              <a:rPr lang="en-IN" sz="1600" b="0" strike="noStrike" spc="-1" dirty="0">
                <a:solidFill>
                  <a:srgbClr val="000000"/>
                </a:solidFill>
                <a:latin typeface="Times New Roman" pitchFamily="18" charset="0"/>
                <a:ea typeface="DejaVu Sans"/>
                <a:cs typeface="Times New Roman" pitchFamily="18" charset="0"/>
              </a:rPr>
              <a:t>1951-2005</a:t>
            </a:r>
            <a:endParaRPr lang="en-US" sz="1600" b="0" strike="noStrike" spc="-1" dirty="0">
              <a:latin typeface="Times New Roman" pitchFamily="18" charset="0"/>
              <a:cs typeface="Times New Roman" pitchFamily="18" charset="0"/>
            </a:endParaRPr>
          </a:p>
          <a:p>
            <a:pPr algn="just">
              <a:lnSpc>
                <a:spcPct val="100000"/>
              </a:lnSpc>
              <a:buNone/>
              <a:tabLst>
                <a:tab pos="0" algn="l"/>
              </a:tabLst>
            </a:pPr>
            <a:r>
              <a:rPr lang="en-IN" sz="1600" b="1" strike="noStrike" spc="-1" dirty="0">
                <a:solidFill>
                  <a:srgbClr val="000000"/>
                </a:solidFill>
                <a:latin typeface="Times New Roman" pitchFamily="18" charset="0"/>
                <a:ea typeface="DejaVu Sans"/>
                <a:cs typeface="Times New Roman" pitchFamily="18" charset="0"/>
              </a:rPr>
              <a:t>Data :</a:t>
            </a:r>
            <a:endParaRPr lang="en-US" sz="1600" b="0" strike="noStrike" spc="-1" dirty="0">
              <a:latin typeface="Times New Roman" pitchFamily="18" charset="0"/>
              <a:cs typeface="Times New Roman" pitchFamily="18" charset="0"/>
            </a:endParaRPr>
          </a:p>
          <a:p>
            <a:pPr algn="just">
              <a:lnSpc>
                <a:spcPct val="100000"/>
              </a:lnSpc>
              <a:buNone/>
              <a:tabLst>
                <a:tab pos="0" algn="l"/>
              </a:tabLst>
            </a:pPr>
            <a:r>
              <a:rPr lang="en-IN" sz="1600" b="0" strike="noStrike" spc="-1" dirty="0">
                <a:solidFill>
                  <a:srgbClr val="000000"/>
                </a:solidFill>
                <a:latin typeface="Times New Roman" pitchFamily="18" charset="0"/>
                <a:ea typeface="DejaVu Sans"/>
                <a:cs typeface="Times New Roman" pitchFamily="18" charset="0"/>
              </a:rPr>
              <a:t>Precipitation -  APHRODITE</a:t>
            </a:r>
            <a:endParaRPr lang="en-US" sz="1600" b="0" strike="noStrike" spc="-1" dirty="0">
              <a:latin typeface="Times New Roman" pitchFamily="18" charset="0"/>
              <a:cs typeface="Times New Roman" pitchFamily="18" charset="0"/>
            </a:endParaRPr>
          </a:p>
          <a:p>
            <a:pPr algn="just">
              <a:lnSpc>
                <a:spcPct val="100000"/>
              </a:lnSpc>
              <a:buNone/>
              <a:tabLst>
                <a:tab pos="0" algn="l"/>
              </a:tabLst>
            </a:pPr>
            <a:r>
              <a:rPr lang="en-IN" sz="1600" b="0" strike="noStrike" spc="-1" dirty="0">
                <a:solidFill>
                  <a:srgbClr val="000000"/>
                </a:solidFill>
                <a:latin typeface="Times New Roman" pitchFamily="18" charset="0"/>
                <a:ea typeface="DejaVu Sans"/>
                <a:cs typeface="Times New Roman" pitchFamily="18" charset="0"/>
              </a:rPr>
              <a:t>Wind - ERA40 &amp; ERA </a:t>
            </a:r>
            <a:r>
              <a:rPr lang="en-IN" sz="1600" b="0" strike="noStrike" spc="-1" dirty="0" smtClean="0">
                <a:solidFill>
                  <a:srgbClr val="000000"/>
                </a:solidFill>
                <a:latin typeface="Times New Roman" pitchFamily="18" charset="0"/>
                <a:ea typeface="DejaVu Sans"/>
                <a:cs typeface="Times New Roman" pitchFamily="18" charset="0"/>
              </a:rPr>
              <a:t>Interim </a:t>
            </a:r>
            <a:endParaRPr lang="en-US" sz="1600" b="0" strike="noStrike" spc="-1" dirty="0">
              <a:latin typeface="Times New Roman" pitchFamily="18" charset="0"/>
              <a:cs typeface="Times New Roman" pitchFamily="18" charset="0"/>
            </a:endParaRPr>
          </a:p>
          <a:p>
            <a:pPr algn="just">
              <a:lnSpc>
                <a:spcPct val="100000"/>
              </a:lnSpc>
              <a:buNone/>
              <a:tabLst>
                <a:tab pos="0" algn="l"/>
              </a:tabLst>
            </a:pPr>
            <a:r>
              <a:rPr lang="en-IN" sz="1600" b="0" strike="noStrike" spc="-1" dirty="0" smtClean="0">
                <a:solidFill>
                  <a:srgbClr val="000000"/>
                </a:solidFill>
                <a:latin typeface="Times New Roman" pitchFamily="18" charset="0"/>
                <a:ea typeface="DejaVu Sans"/>
                <a:cs typeface="Times New Roman" pitchFamily="18" charset="0"/>
              </a:rPr>
              <a:t>Heavy </a:t>
            </a:r>
            <a:r>
              <a:rPr lang="en-IN" sz="1600" b="0" strike="noStrike" spc="-1" dirty="0">
                <a:solidFill>
                  <a:srgbClr val="000000"/>
                </a:solidFill>
                <a:latin typeface="Times New Roman" pitchFamily="18" charset="0"/>
                <a:ea typeface="DejaVu Sans"/>
                <a:cs typeface="Times New Roman" pitchFamily="18" charset="0"/>
              </a:rPr>
              <a:t>rain day is defined as the day when rainfall exceeds 99</a:t>
            </a:r>
            <a:r>
              <a:rPr lang="en-IN" sz="1600" b="0" strike="noStrike" spc="-1" baseline="33000" dirty="0">
                <a:solidFill>
                  <a:srgbClr val="000000"/>
                </a:solidFill>
                <a:latin typeface="Times New Roman" pitchFamily="18" charset="0"/>
                <a:ea typeface="DejaVu Sans"/>
                <a:cs typeface="Times New Roman" pitchFamily="18" charset="0"/>
              </a:rPr>
              <a:t>th</a:t>
            </a:r>
            <a:r>
              <a:rPr lang="en-IN" sz="1600" b="0" strike="noStrike" spc="-1" dirty="0">
                <a:solidFill>
                  <a:srgbClr val="000000"/>
                </a:solidFill>
                <a:latin typeface="Times New Roman" pitchFamily="18" charset="0"/>
                <a:ea typeface="DejaVu Sans"/>
                <a:cs typeface="Times New Roman" pitchFamily="18" charset="0"/>
              </a:rPr>
              <a:t> percentile value</a:t>
            </a:r>
            <a:endParaRPr lang="en-US" sz="1600" b="0" strike="noStrike" spc="-1" dirty="0">
              <a:latin typeface="Times New Roman" pitchFamily="18" charset="0"/>
              <a:cs typeface="Times New Roman" pitchFamily="18" charset="0"/>
            </a:endParaRPr>
          </a:p>
          <a:p>
            <a:pPr algn="just">
              <a:lnSpc>
                <a:spcPct val="100000"/>
              </a:lnSpc>
              <a:buNone/>
              <a:tabLst>
                <a:tab pos="0" algn="l"/>
              </a:tabLst>
            </a:pPr>
            <a:endParaRPr lang="en-US" sz="1600" b="0" strike="noStrike" spc="-1" dirty="0">
              <a:latin typeface="Times New Roman" pitchFamily="18" charset="0"/>
              <a:cs typeface="Times New Roman" pitchFamily="18" charset="0"/>
            </a:endParaRPr>
          </a:p>
        </p:txBody>
      </p:sp>
      <p:sp>
        <p:nvSpPr>
          <p:cNvPr id="9" name="Rectangle 8"/>
          <p:cNvSpPr/>
          <p:nvPr/>
        </p:nvSpPr>
        <p:spPr>
          <a:xfrm>
            <a:off x="11225642" y="29734056"/>
            <a:ext cx="2455929" cy="369332"/>
          </a:xfrm>
          <a:prstGeom prst="rect">
            <a:avLst/>
          </a:prstGeom>
        </p:spPr>
        <p:txBody>
          <a:bodyPr wrap="none">
            <a:spAutoFit/>
          </a:bodyPr>
          <a:lstStyle/>
          <a:p>
            <a:pPr>
              <a:lnSpc>
                <a:spcPct val="100000"/>
              </a:lnSpc>
              <a:spcAft>
                <a:spcPts val="1009"/>
              </a:spcAft>
              <a:buNone/>
            </a:pPr>
            <a:r>
              <a:rPr lang="en-IN" b="1" spc="-1" dirty="0" smtClean="0">
                <a:solidFill>
                  <a:srgbClr val="000000"/>
                </a:solidFill>
                <a:latin typeface="Times New Roman" pitchFamily="18" charset="0"/>
                <a:cs typeface="Times New Roman" pitchFamily="18" charset="0"/>
              </a:rPr>
              <a:t>Trend in JJAS rainfall </a:t>
            </a:r>
            <a:endParaRPr lang="en-US" spc="-1" dirty="0">
              <a:latin typeface="Times New Roman" pitchFamily="18" charset="0"/>
              <a:cs typeface="Times New Roman" pitchFamily="18" charset="0"/>
            </a:endParaRPr>
          </a:p>
        </p:txBody>
      </p:sp>
      <p:sp>
        <p:nvSpPr>
          <p:cNvPr id="104" name="Text Placeholder 26"/>
          <p:cNvSpPr/>
          <p:nvPr/>
        </p:nvSpPr>
        <p:spPr>
          <a:xfrm>
            <a:off x="26138955" y="38020201"/>
            <a:ext cx="3084439" cy="1512168"/>
          </a:xfrm>
          <a:prstGeom prst="rect">
            <a:avLst/>
          </a:prstGeom>
          <a:noFill/>
          <a:ln w="0">
            <a:solidFill>
              <a:srgbClr val="0070C0"/>
            </a:solidFill>
          </a:ln>
        </p:spPr>
        <p:style>
          <a:lnRef idx="0">
            <a:scrgbClr r="0" g="0" b="0"/>
          </a:lnRef>
          <a:fillRef idx="0">
            <a:scrgbClr r="0" g="0" b="0"/>
          </a:fillRef>
          <a:effectRef idx="0">
            <a:scrgbClr r="0" g="0" b="0"/>
          </a:effectRef>
          <a:fontRef idx="minor"/>
        </p:style>
        <p:txBody>
          <a:bodyPr lIns="105480" tIns="52920" rIns="105480" bIns="52920" anchor="t">
            <a:noAutofit/>
          </a:bodyPr>
          <a:lstStyle/>
          <a:p>
            <a:pPr marL="597960" indent="-597960" algn="just">
              <a:lnSpc>
                <a:spcPct val="100000"/>
              </a:lnSpc>
              <a:spcBef>
                <a:spcPts val="632"/>
              </a:spcBef>
              <a:buNone/>
              <a:tabLst>
                <a:tab pos="0" algn="l"/>
              </a:tabLst>
            </a:pPr>
            <a:r>
              <a:rPr lang="en-US" sz="2400" b="1" u="sng" strike="noStrike" spc="-1" dirty="0" smtClean="0">
                <a:solidFill>
                  <a:srgbClr val="000000"/>
                </a:solidFill>
                <a:latin typeface="Times New Roman" pitchFamily="18" charset="0"/>
                <a:ea typeface="DejaVu Sans"/>
                <a:cs typeface="Times New Roman" pitchFamily="18" charset="0"/>
              </a:rPr>
              <a:t>Acknowledgement</a:t>
            </a:r>
            <a:endParaRPr lang="en-US" sz="2400" b="0" u="sng" strike="noStrike" spc="-1" dirty="0">
              <a:latin typeface="Times New Roman" pitchFamily="18" charset="0"/>
              <a:cs typeface="Times New Roman" pitchFamily="18" charset="0"/>
            </a:endParaRPr>
          </a:p>
          <a:p>
            <a:pPr marL="597960" indent="-597960" algn="just">
              <a:lnSpc>
                <a:spcPct val="100000"/>
              </a:lnSpc>
              <a:spcBef>
                <a:spcPts val="505"/>
              </a:spcBef>
              <a:spcAft>
                <a:spcPts val="431"/>
              </a:spcAft>
              <a:buNone/>
              <a:tabLst>
                <a:tab pos="0" algn="l"/>
              </a:tabLst>
            </a:pPr>
            <a:r>
              <a:rPr lang="en-US" sz="2400" b="0" strike="noStrike" spc="-1" dirty="0" smtClean="0">
                <a:solidFill>
                  <a:srgbClr val="000000"/>
                </a:solidFill>
                <a:latin typeface="Times New Roman" pitchFamily="18" charset="0"/>
                <a:ea typeface="DejaVu Sans"/>
                <a:cs typeface="Times New Roman" pitchFamily="18" charset="0"/>
              </a:rPr>
              <a:t>Director, IITM</a:t>
            </a:r>
          </a:p>
          <a:p>
            <a:pPr marL="597960" indent="-597960" algn="just">
              <a:lnSpc>
                <a:spcPct val="100000"/>
              </a:lnSpc>
              <a:spcBef>
                <a:spcPts val="505"/>
              </a:spcBef>
              <a:spcAft>
                <a:spcPts val="431"/>
              </a:spcAft>
              <a:buNone/>
              <a:tabLst>
                <a:tab pos="0" algn="l"/>
              </a:tabLst>
            </a:pPr>
            <a:r>
              <a:rPr lang="en-US" sz="2400" spc="-1" dirty="0" smtClean="0">
                <a:solidFill>
                  <a:srgbClr val="000000"/>
                </a:solidFill>
                <a:latin typeface="Times New Roman" pitchFamily="18" charset="0"/>
                <a:cs typeface="Times New Roman" pitchFamily="18" charset="0"/>
              </a:rPr>
              <a:t>Organizers, STIPMEX </a:t>
            </a:r>
            <a:endParaRPr lang="en-US" sz="2400" b="0" strike="noStrike" spc="-1" dirty="0">
              <a:latin typeface="Times New Roman" pitchFamily="18" charset="0"/>
              <a:cs typeface="Times New Roman" pitchFamily="18" charset="0"/>
            </a:endParaRPr>
          </a:p>
        </p:txBody>
      </p:sp>
      <p:pic>
        <p:nvPicPr>
          <p:cNvPr id="6" name="Picture 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880593" y="3494479"/>
            <a:ext cx="3016002" cy="16706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1642</TotalTime>
  <Words>879</Words>
  <Application>Microsoft Office PowerPoint</Application>
  <PresentationFormat>Custom</PresentationFormat>
  <Paragraphs>198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TROPMET 2023</dc:creator>
  <cp:lastModifiedBy>IITM</cp:lastModifiedBy>
  <cp:revision>61</cp:revision>
  <dcterms:created xsi:type="dcterms:W3CDTF">2023-10-06T10:17:04Z</dcterms:created>
  <dcterms:modified xsi:type="dcterms:W3CDTF">2024-06-04T00:59:06Z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i4>1</vt:i4>
  </property>
</Properties>
</file>