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Lst>
  <p:sldSz cx="30240288" cy="424799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379" userDrawn="1">
          <p15:clr>
            <a:srgbClr val="A4A3A4"/>
          </p15:clr>
        </p15:guide>
        <p15:guide id="2" pos="95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33" d="100"/>
          <a:sy n="33" d="100"/>
        </p:scale>
        <p:origin x="1674" y="-1470"/>
      </p:cViewPr>
      <p:guideLst>
        <p:guide orient="horz" pos="13379"/>
        <p:guide pos="95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ma Das" userId="9e5c5f13f1b53fec" providerId="LiveId" clId="{035CB740-9CD5-473B-BE57-57502F69B8D8}"/>
    <pc:docChg chg="custSel modSld">
      <pc:chgData name="Uma Das" userId="9e5c5f13f1b53fec" providerId="LiveId" clId="{035CB740-9CD5-473B-BE57-57502F69B8D8}" dt="2024-05-31T07:07:49.198" v="49" actId="179"/>
      <pc:docMkLst>
        <pc:docMk/>
      </pc:docMkLst>
      <pc:sldChg chg="modSp mod">
        <pc:chgData name="Uma Das" userId="9e5c5f13f1b53fec" providerId="LiveId" clId="{035CB740-9CD5-473B-BE57-57502F69B8D8}" dt="2024-05-31T07:07:49.198" v="49" actId="179"/>
        <pc:sldMkLst>
          <pc:docMk/>
          <pc:sldMk cId="2424786522" sldId="257"/>
        </pc:sldMkLst>
        <pc:spChg chg="mod">
          <ac:chgData name="Uma Das" userId="9e5c5f13f1b53fec" providerId="LiveId" clId="{035CB740-9CD5-473B-BE57-57502F69B8D8}" dt="2024-05-31T06:49:08.451" v="1" actId="20577"/>
          <ac:spMkLst>
            <pc:docMk/>
            <pc:sldMk cId="2424786522" sldId="257"/>
            <ac:spMk id="6" creationId="{DBBB89AC-4988-C9A5-36BD-6403462B2A17}"/>
          </ac:spMkLst>
        </pc:spChg>
        <pc:spChg chg="mod">
          <ac:chgData name="Uma Das" userId="9e5c5f13f1b53fec" providerId="LiveId" clId="{035CB740-9CD5-473B-BE57-57502F69B8D8}" dt="2024-05-31T06:52:20.827" v="44"/>
          <ac:spMkLst>
            <pc:docMk/>
            <pc:sldMk cId="2424786522" sldId="257"/>
            <ac:spMk id="7" creationId="{1CCFC0E7-59ED-99D5-6FF6-4226F9BFB67B}"/>
          </ac:spMkLst>
        </pc:spChg>
        <pc:spChg chg="mod">
          <ac:chgData name="Uma Das" userId="9e5c5f13f1b53fec" providerId="LiveId" clId="{035CB740-9CD5-473B-BE57-57502F69B8D8}" dt="2024-05-31T06:52:50.978" v="48"/>
          <ac:spMkLst>
            <pc:docMk/>
            <pc:sldMk cId="2424786522" sldId="257"/>
            <ac:spMk id="10" creationId="{FF08DB97-43A6-2A5E-D23C-FA479566AB24}"/>
          </ac:spMkLst>
        </pc:spChg>
        <pc:spChg chg="mod">
          <ac:chgData name="Uma Das" userId="9e5c5f13f1b53fec" providerId="LiveId" clId="{035CB740-9CD5-473B-BE57-57502F69B8D8}" dt="2024-05-31T06:51:39.793" v="2" actId="1076"/>
          <ac:spMkLst>
            <pc:docMk/>
            <pc:sldMk cId="2424786522" sldId="257"/>
            <ac:spMk id="86" creationId="{B8FA259D-FBC5-5CE0-C12C-6B740CFE6356}"/>
          </ac:spMkLst>
        </pc:spChg>
        <pc:spChg chg="mod">
          <ac:chgData name="Uma Das" userId="9e5c5f13f1b53fec" providerId="LiveId" clId="{035CB740-9CD5-473B-BE57-57502F69B8D8}" dt="2024-05-31T07:07:49.198" v="49" actId="179"/>
          <ac:spMkLst>
            <pc:docMk/>
            <pc:sldMk cId="2424786522" sldId="257"/>
            <ac:spMk id="87" creationId="{82057257-BB00-E7B9-39A1-2B1D874CBF70}"/>
          </ac:spMkLst>
        </pc:spChg>
        <pc:graphicFrameChg chg="mod">
          <ac:chgData name="Uma Das" userId="9e5c5f13f1b53fec" providerId="LiveId" clId="{035CB740-9CD5-473B-BE57-57502F69B8D8}" dt="2024-05-31T06:51:44.998" v="3" actId="1076"/>
          <ac:graphicFrameMkLst>
            <pc:docMk/>
            <pc:sldMk cId="2424786522" sldId="257"/>
            <ac:graphicFrameMk id="15" creationId="{7FB7C019-0210-10B2-9DF5-11E302A031EB}"/>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D:\IIITK_final\IIITK\STIPMEX\correlation_act_pred.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IIITK_final\IIITK\STIPMEX\correlation_act_pred.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1st Three Hours</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2"/>
                    </a:solidFill>
                    <a:latin typeface="Times New Roman" panose="02020603050405020304" pitchFamily="18" charset="0"/>
                    <a:ea typeface="+mn-ea"/>
                    <a:cs typeface="Times New Roman" panose="02020603050405020304" pitchFamily="18"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Sheet1!$B$1:$E$1</c:f>
              <c:strCache>
                <c:ptCount val="4"/>
                <c:pt idx="0">
                  <c:v>DBT</c:v>
                </c:pt>
                <c:pt idx="1">
                  <c:v>DPT</c:v>
                </c:pt>
                <c:pt idx="2">
                  <c:v>RH</c:v>
                </c:pt>
                <c:pt idx="3">
                  <c:v>VP</c:v>
                </c:pt>
              </c:strCache>
            </c:strRef>
          </c:cat>
          <c:val>
            <c:numRef>
              <c:f>Sheet1!$B$2:$E$2</c:f>
              <c:numCache>
                <c:formatCode>General</c:formatCode>
                <c:ptCount val="4"/>
                <c:pt idx="0">
                  <c:v>0.93340000000000001</c:v>
                </c:pt>
                <c:pt idx="1">
                  <c:v>0.90680000000000005</c:v>
                </c:pt>
                <c:pt idx="2">
                  <c:v>0.89590000000000003</c:v>
                </c:pt>
                <c:pt idx="3">
                  <c:v>0.88839999999999997</c:v>
                </c:pt>
              </c:numCache>
            </c:numRef>
          </c:val>
          <c:extLst>
            <c:ext xmlns:c16="http://schemas.microsoft.com/office/drawing/2014/chart" uri="{C3380CC4-5D6E-409C-BE32-E72D297353CC}">
              <c16:uniqueId val="{00000000-301E-49F9-B34C-27E1739C6BCE}"/>
            </c:ext>
          </c:extLst>
        </c:ser>
        <c:ser>
          <c:idx val="1"/>
          <c:order val="1"/>
          <c:tx>
            <c:strRef>
              <c:f>Sheet1!$A$3</c:f>
              <c:strCache>
                <c:ptCount val="1"/>
                <c:pt idx="0">
                  <c:v>2nd Three Hours</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2"/>
                    </a:solidFill>
                    <a:latin typeface="Times New Roman" panose="02020603050405020304" pitchFamily="18" charset="0"/>
                    <a:ea typeface="+mn-ea"/>
                    <a:cs typeface="Times New Roman" panose="02020603050405020304" pitchFamily="18"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Sheet1!$B$1:$E$1</c:f>
              <c:strCache>
                <c:ptCount val="4"/>
                <c:pt idx="0">
                  <c:v>DBT</c:v>
                </c:pt>
                <c:pt idx="1">
                  <c:v>DPT</c:v>
                </c:pt>
                <c:pt idx="2">
                  <c:v>RH</c:v>
                </c:pt>
                <c:pt idx="3">
                  <c:v>VP</c:v>
                </c:pt>
              </c:strCache>
            </c:strRef>
          </c:cat>
          <c:val>
            <c:numRef>
              <c:f>Sheet1!$B$3:$E$3</c:f>
              <c:numCache>
                <c:formatCode>General</c:formatCode>
                <c:ptCount val="4"/>
                <c:pt idx="0">
                  <c:v>0.91159999999999997</c:v>
                </c:pt>
                <c:pt idx="1">
                  <c:v>0.85950000000000004</c:v>
                </c:pt>
                <c:pt idx="2">
                  <c:v>0.86460000000000004</c:v>
                </c:pt>
                <c:pt idx="3">
                  <c:v>0.8397</c:v>
                </c:pt>
              </c:numCache>
            </c:numRef>
          </c:val>
          <c:extLst>
            <c:ext xmlns:c16="http://schemas.microsoft.com/office/drawing/2014/chart" uri="{C3380CC4-5D6E-409C-BE32-E72D297353CC}">
              <c16:uniqueId val="{00000001-301E-49F9-B34C-27E1739C6BCE}"/>
            </c:ext>
          </c:extLst>
        </c:ser>
        <c:ser>
          <c:idx val="2"/>
          <c:order val="2"/>
          <c:tx>
            <c:strRef>
              <c:f>Sheet1!$A$4</c:f>
              <c:strCache>
                <c:ptCount val="1"/>
                <c:pt idx="0">
                  <c:v>3rd Three Hours</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2"/>
                    </a:solidFill>
                    <a:latin typeface="Times New Roman" panose="02020603050405020304" pitchFamily="18" charset="0"/>
                    <a:ea typeface="+mn-ea"/>
                    <a:cs typeface="Times New Roman" panose="02020603050405020304" pitchFamily="18"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Sheet1!$B$1:$E$1</c:f>
              <c:strCache>
                <c:ptCount val="4"/>
                <c:pt idx="0">
                  <c:v>DBT</c:v>
                </c:pt>
                <c:pt idx="1">
                  <c:v>DPT</c:v>
                </c:pt>
                <c:pt idx="2">
                  <c:v>RH</c:v>
                </c:pt>
                <c:pt idx="3">
                  <c:v>VP</c:v>
                </c:pt>
              </c:strCache>
            </c:strRef>
          </c:cat>
          <c:val>
            <c:numRef>
              <c:f>Sheet1!$B$4:$E$4</c:f>
              <c:numCache>
                <c:formatCode>General</c:formatCode>
                <c:ptCount val="4"/>
                <c:pt idx="0">
                  <c:v>0.88690000000000002</c:v>
                </c:pt>
                <c:pt idx="1">
                  <c:v>0.81379999999999997</c:v>
                </c:pt>
                <c:pt idx="2">
                  <c:v>0.82569999999999999</c:v>
                </c:pt>
                <c:pt idx="3">
                  <c:v>0.79459999999999997</c:v>
                </c:pt>
              </c:numCache>
            </c:numRef>
          </c:val>
          <c:extLst>
            <c:ext xmlns:c16="http://schemas.microsoft.com/office/drawing/2014/chart" uri="{C3380CC4-5D6E-409C-BE32-E72D297353CC}">
              <c16:uniqueId val="{00000002-301E-49F9-B34C-27E1739C6BCE}"/>
            </c:ext>
          </c:extLst>
        </c:ser>
        <c:dLbls>
          <c:dLblPos val="inEnd"/>
          <c:showLegendKey val="0"/>
          <c:showVal val="1"/>
          <c:showCatName val="0"/>
          <c:showSerName val="0"/>
          <c:showPercent val="0"/>
          <c:showBubbleSize val="0"/>
        </c:dLbls>
        <c:gapWidth val="100"/>
        <c:axId val="1199922799"/>
        <c:axId val="1199918959"/>
      </c:barChart>
      <c:catAx>
        <c:axId val="1199922799"/>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2"/>
                </a:solidFill>
                <a:latin typeface="Times New Roman" panose="02020603050405020304" pitchFamily="18" charset="0"/>
                <a:ea typeface="+mn-ea"/>
                <a:cs typeface="Times New Roman" panose="02020603050405020304" pitchFamily="18" charset="0"/>
              </a:defRPr>
            </a:pPr>
            <a:endParaRPr lang="en-US"/>
          </a:p>
        </c:txPr>
        <c:crossAx val="1199918959"/>
        <c:crosses val="autoZero"/>
        <c:auto val="1"/>
        <c:lblAlgn val="ctr"/>
        <c:lblOffset val="100"/>
        <c:noMultiLvlLbl val="0"/>
      </c:catAx>
      <c:valAx>
        <c:axId val="1199918959"/>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2"/>
                </a:solidFill>
                <a:latin typeface="Times New Roman" panose="02020603050405020304" pitchFamily="18" charset="0"/>
                <a:ea typeface="+mn-ea"/>
                <a:cs typeface="Times New Roman" panose="02020603050405020304" pitchFamily="18" charset="0"/>
              </a:defRPr>
            </a:pPr>
            <a:endParaRPr lang="en-US"/>
          </a:p>
        </c:txPr>
        <c:crossAx val="1199922799"/>
        <c:crosses val="autoZero"/>
        <c:crossBetween val="between"/>
      </c:valAx>
      <c:spPr>
        <a:noFill/>
        <a:ln>
          <a:noFill/>
        </a:ln>
        <a:effectLst/>
      </c:spPr>
    </c:plotArea>
    <c:legend>
      <c:legendPos val="b"/>
      <c:layout>
        <c:manualLayout>
          <c:xMode val="edge"/>
          <c:yMode val="edge"/>
          <c:x val="0.27214461505279702"/>
          <c:y val="5.9960069604967421E-2"/>
          <c:w val="0.56622445652967746"/>
          <c:h val="4.9140970858072383E-2"/>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2"/>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accent2">
          <a:lumMod val="75000"/>
        </a:schemeClr>
      </a:solidFill>
    </a:ln>
    <a:effectLst/>
  </c:spPr>
  <c:txPr>
    <a:bodyPr/>
    <a:lstStyle/>
    <a:p>
      <a:pPr>
        <a:defRPr>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plotArea>
      <c:layout/>
      <c:barChart>
        <c:barDir val="bar"/>
        <c:grouping val="clustered"/>
        <c:varyColors val="0"/>
        <c:ser>
          <c:idx val="0"/>
          <c:order val="0"/>
          <c:tx>
            <c:strRef>
              <c:f>Sheet1!$A$8</c:f>
              <c:strCache>
                <c:ptCount val="1"/>
                <c:pt idx="0">
                  <c:v>R2 score</c:v>
                </c:pt>
              </c:strCache>
            </c:strRef>
          </c:tx>
          <c:spPr>
            <a:solidFill>
              <a:schemeClr val="accent4">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Sheet1!$B$7:$E$7</c:f>
              <c:strCache>
                <c:ptCount val="4"/>
                <c:pt idx="0">
                  <c:v>DBT</c:v>
                </c:pt>
                <c:pt idx="1">
                  <c:v>DPT</c:v>
                </c:pt>
                <c:pt idx="2">
                  <c:v>RH</c:v>
                </c:pt>
                <c:pt idx="3">
                  <c:v>VP</c:v>
                </c:pt>
              </c:strCache>
            </c:strRef>
          </c:cat>
          <c:val>
            <c:numRef>
              <c:f>Sheet1!$B$8:$E$8</c:f>
              <c:numCache>
                <c:formatCode>General</c:formatCode>
                <c:ptCount val="4"/>
                <c:pt idx="0">
                  <c:v>0.82279999999999998</c:v>
                </c:pt>
                <c:pt idx="1">
                  <c:v>0.72929999999999995</c:v>
                </c:pt>
                <c:pt idx="2">
                  <c:v>0.73960000000000004</c:v>
                </c:pt>
                <c:pt idx="3">
                  <c:v>0.69330000000000003</c:v>
                </c:pt>
              </c:numCache>
            </c:numRef>
          </c:val>
          <c:extLst>
            <c:ext xmlns:c16="http://schemas.microsoft.com/office/drawing/2014/chart" uri="{C3380CC4-5D6E-409C-BE32-E72D297353CC}">
              <c16:uniqueId val="{00000000-CF5D-494C-A076-707CC72A8DE4}"/>
            </c:ext>
          </c:extLst>
        </c:ser>
        <c:dLbls>
          <c:dLblPos val="inEnd"/>
          <c:showLegendKey val="0"/>
          <c:showVal val="1"/>
          <c:showCatName val="0"/>
          <c:showSerName val="0"/>
          <c:showPercent val="0"/>
          <c:showBubbleSize val="0"/>
        </c:dLbls>
        <c:gapWidth val="65"/>
        <c:axId val="2107435456"/>
        <c:axId val="2107434496"/>
      </c:barChart>
      <c:catAx>
        <c:axId val="2107435456"/>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2107434496"/>
        <c:crosses val="autoZero"/>
        <c:auto val="1"/>
        <c:lblAlgn val="ctr"/>
        <c:lblOffset val="100"/>
        <c:noMultiLvlLbl val="0"/>
      </c:catAx>
      <c:valAx>
        <c:axId val="2107434496"/>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crossAx val="210743545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68022" y="6952156"/>
            <a:ext cx="25704245" cy="14789303"/>
          </a:xfrm>
        </p:spPr>
        <p:txBody>
          <a:bodyPr anchor="b"/>
          <a:lstStyle>
            <a:lvl1pPr algn="ctr">
              <a:defRPr sz="19843"/>
            </a:lvl1pPr>
          </a:lstStyle>
          <a:p>
            <a:r>
              <a:rPr lang="en-US"/>
              <a:t>Click to edit Master title style</a:t>
            </a:r>
            <a:endParaRPr lang="en-US" dirty="0"/>
          </a:p>
        </p:txBody>
      </p:sp>
      <p:sp>
        <p:nvSpPr>
          <p:cNvPr id="3" name="Subtitle 2"/>
          <p:cNvSpPr>
            <a:spLocks noGrp="1"/>
          </p:cNvSpPr>
          <p:nvPr>
            <p:ph type="subTitle" idx="1"/>
          </p:nvPr>
        </p:nvSpPr>
        <p:spPr>
          <a:xfrm>
            <a:off x="3780036" y="22311791"/>
            <a:ext cx="22680216" cy="10256143"/>
          </a:xfrm>
        </p:spPr>
        <p:txBody>
          <a:bodyPr/>
          <a:lstStyle>
            <a:lvl1pPr marL="0" indent="0" algn="ctr">
              <a:buNone/>
              <a:defRPr sz="7937"/>
            </a:lvl1pPr>
            <a:lvl2pPr marL="1512006" indent="0" algn="ctr">
              <a:buNone/>
              <a:defRPr sz="6614"/>
            </a:lvl2pPr>
            <a:lvl3pPr marL="3024012" indent="0" algn="ctr">
              <a:buNone/>
              <a:defRPr sz="5953"/>
            </a:lvl3pPr>
            <a:lvl4pPr marL="4536018" indent="0" algn="ctr">
              <a:buNone/>
              <a:defRPr sz="5291"/>
            </a:lvl4pPr>
            <a:lvl5pPr marL="6048024" indent="0" algn="ctr">
              <a:buNone/>
              <a:defRPr sz="5291"/>
            </a:lvl5pPr>
            <a:lvl6pPr marL="7560031" indent="0" algn="ctr">
              <a:buNone/>
              <a:defRPr sz="5291"/>
            </a:lvl6pPr>
            <a:lvl7pPr marL="9072037" indent="0" algn="ctr">
              <a:buNone/>
              <a:defRPr sz="5291"/>
            </a:lvl7pPr>
            <a:lvl8pPr marL="10584043" indent="0" algn="ctr">
              <a:buNone/>
              <a:defRPr sz="5291"/>
            </a:lvl8pPr>
            <a:lvl9pPr marL="12096049" indent="0" algn="ctr">
              <a:buNone/>
              <a:defRPr sz="529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CC0C02A-EB57-47BB-B68F-4427572A1C98}" type="datetimeFigureOut">
              <a:rPr lang="en-IN" smtClean="0"/>
              <a:t>31-05-2024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E779C74-9491-4D99-AC90-C0D22FECB677}" type="slidenum">
              <a:rPr lang="en-IN" smtClean="0"/>
              <a:t>‹#›</a:t>
            </a:fld>
            <a:endParaRPr lang="en-IN"/>
          </a:p>
        </p:txBody>
      </p:sp>
    </p:spTree>
    <p:extLst>
      <p:ext uri="{BB962C8B-B14F-4D97-AF65-F5344CB8AC3E}">
        <p14:creationId xmlns:p14="http://schemas.microsoft.com/office/powerpoint/2010/main" val="1994034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C0C02A-EB57-47BB-B68F-4427572A1C98}" type="datetimeFigureOut">
              <a:rPr lang="en-IN" smtClean="0"/>
              <a:t>31-05-2024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E779C74-9491-4D99-AC90-C0D22FECB677}" type="slidenum">
              <a:rPr lang="en-IN" smtClean="0"/>
              <a:t>‹#›</a:t>
            </a:fld>
            <a:endParaRPr lang="en-IN"/>
          </a:p>
        </p:txBody>
      </p:sp>
    </p:spTree>
    <p:extLst>
      <p:ext uri="{BB962C8B-B14F-4D97-AF65-F5344CB8AC3E}">
        <p14:creationId xmlns:p14="http://schemas.microsoft.com/office/powerpoint/2010/main" val="3310502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40708" y="2261662"/>
            <a:ext cx="6520562" cy="359997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79021" y="2261662"/>
            <a:ext cx="19183683" cy="35999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C0C02A-EB57-47BB-B68F-4427572A1C98}" type="datetimeFigureOut">
              <a:rPr lang="en-IN" smtClean="0"/>
              <a:t>31-05-2024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E779C74-9491-4D99-AC90-C0D22FECB677}" type="slidenum">
              <a:rPr lang="en-IN" smtClean="0"/>
              <a:t>‹#›</a:t>
            </a:fld>
            <a:endParaRPr lang="en-IN"/>
          </a:p>
        </p:txBody>
      </p:sp>
    </p:spTree>
    <p:extLst>
      <p:ext uri="{BB962C8B-B14F-4D97-AF65-F5344CB8AC3E}">
        <p14:creationId xmlns:p14="http://schemas.microsoft.com/office/powerpoint/2010/main" val="4057939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C0C02A-EB57-47BB-B68F-4427572A1C98}" type="datetimeFigureOut">
              <a:rPr lang="en-IN" smtClean="0"/>
              <a:t>31-05-2024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E779C74-9491-4D99-AC90-C0D22FECB677}" type="slidenum">
              <a:rPr lang="en-IN" smtClean="0"/>
              <a:t>‹#›</a:t>
            </a:fld>
            <a:endParaRPr lang="en-IN"/>
          </a:p>
        </p:txBody>
      </p:sp>
    </p:spTree>
    <p:extLst>
      <p:ext uri="{BB962C8B-B14F-4D97-AF65-F5344CB8AC3E}">
        <p14:creationId xmlns:p14="http://schemas.microsoft.com/office/powerpoint/2010/main" val="3773632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3272" y="10590491"/>
            <a:ext cx="26082248" cy="17670461"/>
          </a:xfrm>
        </p:spPr>
        <p:txBody>
          <a:bodyPr anchor="b"/>
          <a:lstStyle>
            <a:lvl1pPr>
              <a:defRPr sz="19843"/>
            </a:lvl1pPr>
          </a:lstStyle>
          <a:p>
            <a:r>
              <a:rPr lang="en-US"/>
              <a:t>Click to edit Master title style</a:t>
            </a:r>
            <a:endParaRPr lang="en-US" dirty="0"/>
          </a:p>
        </p:txBody>
      </p:sp>
      <p:sp>
        <p:nvSpPr>
          <p:cNvPr id="3" name="Text Placeholder 2"/>
          <p:cNvSpPr>
            <a:spLocks noGrp="1"/>
          </p:cNvSpPr>
          <p:nvPr>
            <p:ph type="body" idx="1"/>
          </p:nvPr>
        </p:nvSpPr>
        <p:spPr>
          <a:xfrm>
            <a:off x="2063272" y="28428121"/>
            <a:ext cx="26082248" cy="9292478"/>
          </a:xfrm>
        </p:spPr>
        <p:txBody>
          <a:bodyPr/>
          <a:lstStyle>
            <a:lvl1pPr marL="0" indent="0">
              <a:buNone/>
              <a:defRPr sz="7937">
                <a:solidFill>
                  <a:schemeClr val="tx1"/>
                </a:solidFill>
              </a:defRPr>
            </a:lvl1pPr>
            <a:lvl2pPr marL="1512006" indent="0">
              <a:buNone/>
              <a:defRPr sz="6614">
                <a:solidFill>
                  <a:schemeClr val="tx1">
                    <a:tint val="75000"/>
                  </a:schemeClr>
                </a:solidFill>
              </a:defRPr>
            </a:lvl2pPr>
            <a:lvl3pPr marL="3024012" indent="0">
              <a:buNone/>
              <a:defRPr sz="5953">
                <a:solidFill>
                  <a:schemeClr val="tx1">
                    <a:tint val="75000"/>
                  </a:schemeClr>
                </a:solidFill>
              </a:defRPr>
            </a:lvl3pPr>
            <a:lvl4pPr marL="4536018" indent="0">
              <a:buNone/>
              <a:defRPr sz="5291">
                <a:solidFill>
                  <a:schemeClr val="tx1">
                    <a:tint val="75000"/>
                  </a:schemeClr>
                </a:solidFill>
              </a:defRPr>
            </a:lvl4pPr>
            <a:lvl5pPr marL="6048024" indent="0">
              <a:buNone/>
              <a:defRPr sz="5291">
                <a:solidFill>
                  <a:schemeClr val="tx1">
                    <a:tint val="75000"/>
                  </a:schemeClr>
                </a:solidFill>
              </a:defRPr>
            </a:lvl5pPr>
            <a:lvl6pPr marL="7560031" indent="0">
              <a:buNone/>
              <a:defRPr sz="5291">
                <a:solidFill>
                  <a:schemeClr val="tx1">
                    <a:tint val="75000"/>
                  </a:schemeClr>
                </a:solidFill>
              </a:defRPr>
            </a:lvl6pPr>
            <a:lvl7pPr marL="9072037" indent="0">
              <a:buNone/>
              <a:defRPr sz="5291">
                <a:solidFill>
                  <a:schemeClr val="tx1">
                    <a:tint val="75000"/>
                  </a:schemeClr>
                </a:solidFill>
              </a:defRPr>
            </a:lvl7pPr>
            <a:lvl8pPr marL="10584043" indent="0">
              <a:buNone/>
              <a:defRPr sz="5291">
                <a:solidFill>
                  <a:schemeClr val="tx1">
                    <a:tint val="75000"/>
                  </a:schemeClr>
                </a:solidFill>
              </a:defRPr>
            </a:lvl8pPr>
            <a:lvl9pPr marL="12096049" indent="0">
              <a:buNone/>
              <a:defRPr sz="529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C0C02A-EB57-47BB-B68F-4427572A1C98}" type="datetimeFigureOut">
              <a:rPr lang="en-IN" smtClean="0"/>
              <a:t>31-05-2024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E779C74-9491-4D99-AC90-C0D22FECB677}" type="slidenum">
              <a:rPr lang="en-IN" smtClean="0"/>
              <a:t>‹#›</a:t>
            </a:fld>
            <a:endParaRPr lang="en-IN"/>
          </a:p>
        </p:txBody>
      </p:sp>
    </p:spTree>
    <p:extLst>
      <p:ext uri="{BB962C8B-B14F-4D97-AF65-F5344CB8AC3E}">
        <p14:creationId xmlns:p14="http://schemas.microsoft.com/office/powerpoint/2010/main" val="237219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79020" y="11308310"/>
            <a:ext cx="12852122" cy="26953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309146" y="11308310"/>
            <a:ext cx="12852122" cy="26953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CC0C02A-EB57-47BB-B68F-4427572A1C98}" type="datetimeFigureOut">
              <a:rPr lang="en-IN" smtClean="0"/>
              <a:t>31-05-2024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E779C74-9491-4D99-AC90-C0D22FECB677}" type="slidenum">
              <a:rPr lang="en-IN" smtClean="0"/>
              <a:t>‹#›</a:t>
            </a:fld>
            <a:endParaRPr lang="en-IN"/>
          </a:p>
        </p:txBody>
      </p:sp>
    </p:spTree>
    <p:extLst>
      <p:ext uri="{BB962C8B-B14F-4D97-AF65-F5344CB8AC3E}">
        <p14:creationId xmlns:p14="http://schemas.microsoft.com/office/powerpoint/2010/main" val="2136129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2959" y="2261671"/>
            <a:ext cx="26082248" cy="8210820"/>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82962" y="10413482"/>
            <a:ext cx="12793057" cy="5103486"/>
          </a:xfrm>
        </p:spPr>
        <p:txBody>
          <a:bodyPr anchor="b"/>
          <a:lstStyle>
            <a:lvl1pPr marL="0" indent="0">
              <a:buNone/>
              <a:defRPr sz="7937" b="1"/>
            </a:lvl1pPr>
            <a:lvl2pPr marL="1512006" indent="0">
              <a:buNone/>
              <a:defRPr sz="6614" b="1"/>
            </a:lvl2pPr>
            <a:lvl3pPr marL="3024012" indent="0">
              <a:buNone/>
              <a:defRPr sz="5953" b="1"/>
            </a:lvl3pPr>
            <a:lvl4pPr marL="4536018" indent="0">
              <a:buNone/>
              <a:defRPr sz="5291" b="1"/>
            </a:lvl4pPr>
            <a:lvl5pPr marL="6048024" indent="0">
              <a:buNone/>
              <a:defRPr sz="5291" b="1"/>
            </a:lvl5pPr>
            <a:lvl6pPr marL="7560031" indent="0">
              <a:buNone/>
              <a:defRPr sz="5291" b="1"/>
            </a:lvl6pPr>
            <a:lvl7pPr marL="9072037" indent="0">
              <a:buNone/>
              <a:defRPr sz="5291" b="1"/>
            </a:lvl7pPr>
            <a:lvl8pPr marL="10584043" indent="0">
              <a:buNone/>
              <a:defRPr sz="5291" b="1"/>
            </a:lvl8pPr>
            <a:lvl9pPr marL="12096049" indent="0">
              <a:buNone/>
              <a:defRPr sz="5291" b="1"/>
            </a:lvl9pPr>
          </a:lstStyle>
          <a:p>
            <a:pPr lvl="0"/>
            <a:r>
              <a:rPr lang="en-US"/>
              <a:t>Click to edit Master text styles</a:t>
            </a:r>
          </a:p>
        </p:txBody>
      </p:sp>
      <p:sp>
        <p:nvSpPr>
          <p:cNvPr id="4" name="Content Placeholder 3"/>
          <p:cNvSpPr>
            <a:spLocks noGrp="1"/>
          </p:cNvSpPr>
          <p:nvPr>
            <p:ph sz="half" idx="2"/>
          </p:nvPr>
        </p:nvSpPr>
        <p:spPr>
          <a:xfrm>
            <a:off x="2082962" y="15516968"/>
            <a:ext cx="12793057" cy="228231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309148" y="10413482"/>
            <a:ext cx="12856061" cy="5103486"/>
          </a:xfrm>
        </p:spPr>
        <p:txBody>
          <a:bodyPr anchor="b"/>
          <a:lstStyle>
            <a:lvl1pPr marL="0" indent="0">
              <a:buNone/>
              <a:defRPr sz="7937" b="1"/>
            </a:lvl1pPr>
            <a:lvl2pPr marL="1512006" indent="0">
              <a:buNone/>
              <a:defRPr sz="6614" b="1"/>
            </a:lvl2pPr>
            <a:lvl3pPr marL="3024012" indent="0">
              <a:buNone/>
              <a:defRPr sz="5953" b="1"/>
            </a:lvl3pPr>
            <a:lvl4pPr marL="4536018" indent="0">
              <a:buNone/>
              <a:defRPr sz="5291" b="1"/>
            </a:lvl4pPr>
            <a:lvl5pPr marL="6048024" indent="0">
              <a:buNone/>
              <a:defRPr sz="5291" b="1"/>
            </a:lvl5pPr>
            <a:lvl6pPr marL="7560031" indent="0">
              <a:buNone/>
              <a:defRPr sz="5291" b="1"/>
            </a:lvl6pPr>
            <a:lvl7pPr marL="9072037" indent="0">
              <a:buNone/>
              <a:defRPr sz="5291" b="1"/>
            </a:lvl7pPr>
            <a:lvl8pPr marL="10584043" indent="0">
              <a:buNone/>
              <a:defRPr sz="5291" b="1"/>
            </a:lvl8pPr>
            <a:lvl9pPr marL="12096049" indent="0">
              <a:buNone/>
              <a:defRPr sz="5291" b="1"/>
            </a:lvl9pPr>
          </a:lstStyle>
          <a:p>
            <a:pPr lvl="0"/>
            <a:r>
              <a:rPr lang="en-US"/>
              <a:t>Click to edit Master text styles</a:t>
            </a:r>
          </a:p>
        </p:txBody>
      </p:sp>
      <p:sp>
        <p:nvSpPr>
          <p:cNvPr id="6" name="Content Placeholder 5"/>
          <p:cNvSpPr>
            <a:spLocks noGrp="1"/>
          </p:cNvSpPr>
          <p:nvPr>
            <p:ph sz="quarter" idx="4"/>
          </p:nvPr>
        </p:nvSpPr>
        <p:spPr>
          <a:xfrm>
            <a:off x="15309148" y="15516968"/>
            <a:ext cx="12856061" cy="228231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CC0C02A-EB57-47BB-B68F-4427572A1C98}" type="datetimeFigureOut">
              <a:rPr lang="en-IN" smtClean="0"/>
              <a:t>31-05-2024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E779C74-9491-4D99-AC90-C0D22FECB677}" type="slidenum">
              <a:rPr lang="en-IN" smtClean="0"/>
              <a:t>‹#›</a:t>
            </a:fld>
            <a:endParaRPr lang="en-IN"/>
          </a:p>
        </p:txBody>
      </p:sp>
    </p:spTree>
    <p:extLst>
      <p:ext uri="{BB962C8B-B14F-4D97-AF65-F5344CB8AC3E}">
        <p14:creationId xmlns:p14="http://schemas.microsoft.com/office/powerpoint/2010/main" val="193377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CC0C02A-EB57-47BB-B68F-4427572A1C98}" type="datetimeFigureOut">
              <a:rPr lang="en-IN" smtClean="0"/>
              <a:t>31-05-2024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E779C74-9491-4D99-AC90-C0D22FECB677}" type="slidenum">
              <a:rPr lang="en-IN" smtClean="0"/>
              <a:t>‹#›</a:t>
            </a:fld>
            <a:endParaRPr lang="en-IN"/>
          </a:p>
        </p:txBody>
      </p:sp>
    </p:spTree>
    <p:extLst>
      <p:ext uri="{BB962C8B-B14F-4D97-AF65-F5344CB8AC3E}">
        <p14:creationId xmlns:p14="http://schemas.microsoft.com/office/powerpoint/2010/main" val="285554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C0C02A-EB57-47BB-B68F-4427572A1C98}" type="datetimeFigureOut">
              <a:rPr lang="en-IN" smtClean="0"/>
              <a:t>31-05-2024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E779C74-9491-4D99-AC90-C0D22FECB677}" type="slidenum">
              <a:rPr lang="en-IN" smtClean="0"/>
              <a:t>‹#›</a:t>
            </a:fld>
            <a:endParaRPr lang="en-IN"/>
          </a:p>
        </p:txBody>
      </p:sp>
    </p:spTree>
    <p:extLst>
      <p:ext uri="{BB962C8B-B14F-4D97-AF65-F5344CB8AC3E}">
        <p14:creationId xmlns:p14="http://schemas.microsoft.com/office/powerpoint/2010/main" val="2489804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2959" y="2831994"/>
            <a:ext cx="9753280" cy="9911980"/>
          </a:xfrm>
        </p:spPr>
        <p:txBody>
          <a:bodyPr anchor="b"/>
          <a:lstStyle>
            <a:lvl1pPr>
              <a:defRPr sz="10583"/>
            </a:lvl1pPr>
          </a:lstStyle>
          <a:p>
            <a:r>
              <a:rPr lang="en-US"/>
              <a:t>Click to edit Master title style</a:t>
            </a:r>
            <a:endParaRPr lang="en-US" dirty="0"/>
          </a:p>
        </p:txBody>
      </p:sp>
      <p:sp>
        <p:nvSpPr>
          <p:cNvPr id="3" name="Content Placeholder 2"/>
          <p:cNvSpPr>
            <a:spLocks noGrp="1"/>
          </p:cNvSpPr>
          <p:nvPr>
            <p:ph idx="1"/>
          </p:nvPr>
        </p:nvSpPr>
        <p:spPr>
          <a:xfrm>
            <a:off x="12856061" y="6116330"/>
            <a:ext cx="15309146" cy="30188272"/>
          </a:xfrm>
        </p:spPr>
        <p:txBody>
          <a:bodyPr/>
          <a:lstStyle>
            <a:lvl1pPr>
              <a:defRPr sz="10583"/>
            </a:lvl1pPr>
            <a:lvl2pPr>
              <a:defRPr sz="9260"/>
            </a:lvl2pPr>
            <a:lvl3pPr>
              <a:defRPr sz="7937"/>
            </a:lvl3pPr>
            <a:lvl4pPr>
              <a:defRPr sz="6614"/>
            </a:lvl4pPr>
            <a:lvl5pPr>
              <a:defRPr sz="6614"/>
            </a:lvl5pPr>
            <a:lvl6pPr>
              <a:defRPr sz="6614"/>
            </a:lvl6pPr>
            <a:lvl7pPr>
              <a:defRPr sz="6614"/>
            </a:lvl7pPr>
            <a:lvl8pPr>
              <a:defRPr sz="6614"/>
            </a:lvl8pPr>
            <a:lvl9pPr>
              <a:defRPr sz="66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82959" y="12743974"/>
            <a:ext cx="9753280" cy="23609788"/>
          </a:xfrm>
        </p:spPr>
        <p:txBody>
          <a:bodyPr/>
          <a:lstStyle>
            <a:lvl1pPr marL="0" indent="0">
              <a:buNone/>
              <a:defRPr sz="5291"/>
            </a:lvl1pPr>
            <a:lvl2pPr marL="1512006" indent="0">
              <a:buNone/>
              <a:defRPr sz="4630"/>
            </a:lvl2pPr>
            <a:lvl3pPr marL="3024012" indent="0">
              <a:buNone/>
              <a:defRPr sz="3969"/>
            </a:lvl3pPr>
            <a:lvl4pPr marL="4536018" indent="0">
              <a:buNone/>
              <a:defRPr sz="3307"/>
            </a:lvl4pPr>
            <a:lvl5pPr marL="6048024" indent="0">
              <a:buNone/>
              <a:defRPr sz="3307"/>
            </a:lvl5pPr>
            <a:lvl6pPr marL="7560031" indent="0">
              <a:buNone/>
              <a:defRPr sz="3307"/>
            </a:lvl6pPr>
            <a:lvl7pPr marL="9072037" indent="0">
              <a:buNone/>
              <a:defRPr sz="3307"/>
            </a:lvl7pPr>
            <a:lvl8pPr marL="10584043" indent="0">
              <a:buNone/>
              <a:defRPr sz="3307"/>
            </a:lvl8pPr>
            <a:lvl9pPr marL="12096049" indent="0">
              <a:buNone/>
              <a:defRPr sz="3307"/>
            </a:lvl9pPr>
          </a:lstStyle>
          <a:p>
            <a:pPr lvl="0"/>
            <a:r>
              <a:rPr lang="en-US"/>
              <a:t>Click to edit Master text styles</a:t>
            </a:r>
          </a:p>
        </p:txBody>
      </p:sp>
      <p:sp>
        <p:nvSpPr>
          <p:cNvPr id="5" name="Date Placeholder 4"/>
          <p:cNvSpPr>
            <a:spLocks noGrp="1"/>
          </p:cNvSpPr>
          <p:nvPr>
            <p:ph type="dt" sz="half" idx="10"/>
          </p:nvPr>
        </p:nvSpPr>
        <p:spPr/>
        <p:txBody>
          <a:bodyPr/>
          <a:lstStyle/>
          <a:p>
            <a:fld id="{5CC0C02A-EB57-47BB-B68F-4427572A1C98}" type="datetimeFigureOut">
              <a:rPr lang="en-IN" smtClean="0"/>
              <a:t>31-05-2024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E779C74-9491-4D99-AC90-C0D22FECB677}" type="slidenum">
              <a:rPr lang="en-IN" smtClean="0"/>
              <a:t>‹#›</a:t>
            </a:fld>
            <a:endParaRPr lang="en-IN"/>
          </a:p>
        </p:txBody>
      </p:sp>
    </p:spTree>
    <p:extLst>
      <p:ext uri="{BB962C8B-B14F-4D97-AF65-F5344CB8AC3E}">
        <p14:creationId xmlns:p14="http://schemas.microsoft.com/office/powerpoint/2010/main" val="3228435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2959" y="2831994"/>
            <a:ext cx="9753280" cy="9911980"/>
          </a:xfrm>
        </p:spPr>
        <p:txBody>
          <a:bodyPr anchor="b"/>
          <a:lstStyle>
            <a:lvl1pPr>
              <a:defRPr sz="10583"/>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56061" y="6116330"/>
            <a:ext cx="15309146" cy="30188272"/>
          </a:xfrm>
        </p:spPr>
        <p:txBody>
          <a:bodyPr anchor="t"/>
          <a:lstStyle>
            <a:lvl1pPr marL="0" indent="0">
              <a:buNone/>
              <a:defRPr sz="10583"/>
            </a:lvl1pPr>
            <a:lvl2pPr marL="1512006" indent="0">
              <a:buNone/>
              <a:defRPr sz="9260"/>
            </a:lvl2pPr>
            <a:lvl3pPr marL="3024012" indent="0">
              <a:buNone/>
              <a:defRPr sz="7937"/>
            </a:lvl3pPr>
            <a:lvl4pPr marL="4536018" indent="0">
              <a:buNone/>
              <a:defRPr sz="6614"/>
            </a:lvl4pPr>
            <a:lvl5pPr marL="6048024" indent="0">
              <a:buNone/>
              <a:defRPr sz="6614"/>
            </a:lvl5pPr>
            <a:lvl6pPr marL="7560031" indent="0">
              <a:buNone/>
              <a:defRPr sz="6614"/>
            </a:lvl6pPr>
            <a:lvl7pPr marL="9072037" indent="0">
              <a:buNone/>
              <a:defRPr sz="6614"/>
            </a:lvl7pPr>
            <a:lvl8pPr marL="10584043" indent="0">
              <a:buNone/>
              <a:defRPr sz="6614"/>
            </a:lvl8pPr>
            <a:lvl9pPr marL="12096049" indent="0">
              <a:buNone/>
              <a:defRPr sz="6614"/>
            </a:lvl9pPr>
          </a:lstStyle>
          <a:p>
            <a:r>
              <a:rPr lang="en-US"/>
              <a:t>Click icon to add picture</a:t>
            </a:r>
            <a:endParaRPr lang="en-US" dirty="0"/>
          </a:p>
        </p:txBody>
      </p:sp>
      <p:sp>
        <p:nvSpPr>
          <p:cNvPr id="4" name="Text Placeholder 3"/>
          <p:cNvSpPr>
            <a:spLocks noGrp="1"/>
          </p:cNvSpPr>
          <p:nvPr>
            <p:ph type="body" sz="half" idx="2"/>
          </p:nvPr>
        </p:nvSpPr>
        <p:spPr>
          <a:xfrm>
            <a:off x="2082959" y="12743974"/>
            <a:ext cx="9753280" cy="23609788"/>
          </a:xfrm>
        </p:spPr>
        <p:txBody>
          <a:bodyPr/>
          <a:lstStyle>
            <a:lvl1pPr marL="0" indent="0">
              <a:buNone/>
              <a:defRPr sz="5291"/>
            </a:lvl1pPr>
            <a:lvl2pPr marL="1512006" indent="0">
              <a:buNone/>
              <a:defRPr sz="4630"/>
            </a:lvl2pPr>
            <a:lvl3pPr marL="3024012" indent="0">
              <a:buNone/>
              <a:defRPr sz="3969"/>
            </a:lvl3pPr>
            <a:lvl4pPr marL="4536018" indent="0">
              <a:buNone/>
              <a:defRPr sz="3307"/>
            </a:lvl4pPr>
            <a:lvl5pPr marL="6048024" indent="0">
              <a:buNone/>
              <a:defRPr sz="3307"/>
            </a:lvl5pPr>
            <a:lvl6pPr marL="7560031" indent="0">
              <a:buNone/>
              <a:defRPr sz="3307"/>
            </a:lvl6pPr>
            <a:lvl7pPr marL="9072037" indent="0">
              <a:buNone/>
              <a:defRPr sz="3307"/>
            </a:lvl7pPr>
            <a:lvl8pPr marL="10584043" indent="0">
              <a:buNone/>
              <a:defRPr sz="3307"/>
            </a:lvl8pPr>
            <a:lvl9pPr marL="12096049" indent="0">
              <a:buNone/>
              <a:defRPr sz="3307"/>
            </a:lvl9pPr>
          </a:lstStyle>
          <a:p>
            <a:pPr lvl="0"/>
            <a:r>
              <a:rPr lang="en-US"/>
              <a:t>Click to edit Master text styles</a:t>
            </a:r>
          </a:p>
        </p:txBody>
      </p:sp>
      <p:sp>
        <p:nvSpPr>
          <p:cNvPr id="5" name="Date Placeholder 4"/>
          <p:cNvSpPr>
            <a:spLocks noGrp="1"/>
          </p:cNvSpPr>
          <p:nvPr>
            <p:ph type="dt" sz="half" idx="10"/>
          </p:nvPr>
        </p:nvSpPr>
        <p:spPr/>
        <p:txBody>
          <a:bodyPr/>
          <a:lstStyle/>
          <a:p>
            <a:fld id="{5CC0C02A-EB57-47BB-B68F-4427572A1C98}" type="datetimeFigureOut">
              <a:rPr lang="en-IN" smtClean="0"/>
              <a:t>31-05-2024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E779C74-9491-4D99-AC90-C0D22FECB677}" type="slidenum">
              <a:rPr lang="en-IN" smtClean="0"/>
              <a:t>‹#›</a:t>
            </a:fld>
            <a:endParaRPr lang="en-IN"/>
          </a:p>
        </p:txBody>
      </p:sp>
    </p:spTree>
    <p:extLst>
      <p:ext uri="{BB962C8B-B14F-4D97-AF65-F5344CB8AC3E}">
        <p14:creationId xmlns:p14="http://schemas.microsoft.com/office/powerpoint/2010/main" val="2475323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79020" y="2261671"/>
            <a:ext cx="26082248" cy="821082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79020" y="11308310"/>
            <a:ext cx="26082248" cy="269531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79020" y="39372595"/>
            <a:ext cx="6804065" cy="2261662"/>
          </a:xfrm>
          <a:prstGeom prst="rect">
            <a:avLst/>
          </a:prstGeom>
        </p:spPr>
        <p:txBody>
          <a:bodyPr vert="horz" lIns="91440" tIns="45720" rIns="91440" bIns="45720" rtlCol="0" anchor="ctr"/>
          <a:lstStyle>
            <a:lvl1pPr algn="l">
              <a:defRPr sz="3969">
                <a:solidFill>
                  <a:schemeClr val="tx1">
                    <a:tint val="75000"/>
                  </a:schemeClr>
                </a:solidFill>
              </a:defRPr>
            </a:lvl1pPr>
          </a:lstStyle>
          <a:p>
            <a:fld id="{5CC0C02A-EB57-47BB-B68F-4427572A1C98}" type="datetimeFigureOut">
              <a:rPr lang="en-IN" smtClean="0"/>
              <a:t>31-05-2024</a:t>
            </a:fld>
            <a:endParaRPr lang="en-IN"/>
          </a:p>
        </p:txBody>
      </p:sp>
      <p:sp>
        <p:nvSpPr>
          <p:cNvPr id="5" name="Footer Placeholder 4"/>
          <p:cNvSpPr>
            <a:spLocks noGrp="1"/>
          </p:cNvSpPr>
          <p:nvPr>
            <p:ph type="ftr" sz="quarter" idx="3"/>
          </p:nvPr>
        </p:nvSpPr>
        <p:spPr>
          <a:xfrm>
            <a:off x="10017096" y="39372595"/>
            <a:ext cx="10206097" cy="2261662"/>
          </a:xfrm>
          <a:prstGeom prst="rect">
            <a:avLst/>
          </a:prstGeom>
        </p:spPr>
        <p:txBody>
          <a:bodyPr vert="horz" lIns="91440" tIns="45720" rIns="91440" bIns="45720" rtlCol="0" anchor="ctr"/>
          <a:lstStyle>
            <a:lvl1pPr algn="ctr">
              <a:defRPr sz="3969">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21357203" y="39372595"/>
            <a:ext cx="6804065" cy="2261662"/>
          </a:xfrm>
          <a:prstGeom prst="rect">
            <a:avLst/>
          </a:prstGeom>
        </p:spPr>
        <p:txBody>
          <a:bodyPr vert="horz" lIns="91440" tIns="45720" rIns="91440" bIns="45720" rtlCol="0" anchor="ctr"/>
          <a:lstStyle>
            <a:lvl1pPr algn="r">
              <a:defRPr sz="3969">
                <a:solidFill>
                  <a:schemeClr val="tx1">
                    <a:tint val="75000"/>
                  </a:schemeClr>
                </a:solidFill>
              </a:defRPr>
            </a:lvl1pPr>
          </a:lstStyle>
          <a:p>
            <a:fld id="{EE779C74-9491-4D99-AC90-C0D22FECB677}" type="slidenum">
              <a:rPr lang="en-IN" smtClean="0"/>
              <a:t>‹#›</a:t>
            </a:fld>
            <a:endParaRPr lang="en-IN"/>
          </a:p>
        </p:txBody>
      </p:sp>
    </p:spTree>
    <p:extLst>
      <p:ext uri="{BB962C8B-B14F-4D97-AF65-F5344CB8AC3E}">
        <p14:creationId xmlns:p14="http://schemas.microsoft.com/office/powerpoint/2010/main" val="25172651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024012" rtl="0" eaLnBrk="1" latinLnBrk="0" hangingPunct="1">
        <a:lnSpc>
          <a:spcPct val="90000"/>
        </a:lnSpc>
        <a:spcBef>
          <a:spcPct val="0"/>
        </a:spcBef>
        <a:buNone/>
        <a:defRPr sz="14551" kern="1200">
          <a:solidFill>
            <a:schemeClr val="tx1"/>
          </a:solidFill>
          <a:latin typeface="+mj-lt"/>
          <a:ea typeface="+mj-ea"/>
          <a:cs typeface="+mj-cs"/>
        </a:defRPr>
      </a:lvl1pPr>
    </p:titleStyle>
    <p:bodyStyle>
      <a:lvl1pPr marL="756003" indent="-756003" algn="l" defTabSz="3024012" rtl="0" eaLnBrk="1" latinLnBrk="0" hangingPunct="1">
        <a:lnSpc>
          <a:spcPct val="90000"/>
        </a:lnSpc>
        <a:spcBef>
          <a:spcPts val="3307"/>
        </a:spcBef>
        <a:buFont typeface="Arial" panose="020B0604020202020204" pitchFamily="34" charset="0"/>
        <a:buChar char="•"/>
        <a:defRPr sz="9260" kern="1200">
          <a:solidFill>
            <a:schemeClr val="tx1"/>
          </a:solidFill>
          <a:latin typeface="+mn-lt"/>
          <a:ea typeface="+mn-ea"/>
          <a:cs typeface="+mn-cs"/>
        </a:defRPr>
      </a:lvl1pPr>
      <a:lvl2pPr marL="2268009" indent="-756003" algn="l" defTabSz="3024012" rtl="0" eaLnBrk="1" latinLnBrk="0" hangingPunct="1">
        <a:lnSpc>
          <a:spcPct val="90000"/>
        </a:lnSpc>
        <a:spcBef>
          <a:spcPts val="1654"/>
        </a:spcBef>
        <a:buFont typeface="Arial" panose="020B0604020202020204" pitchFamily="34" charset="0"/>
        <a:buChar char="•"/>
        <a:defRPr sz="7937" kern="1200">
          <a:solidFill>
            <a:schemeClr val="tx1"/>
          </a:solidFill>
          <a:latin typeface="+mn-lt"/>
          <a:ea typeface="+mn-ea"/>
          <a:cs typeface="+mn-cs"/>
        </a:defRPr>
      </a:lvl2pPr>
      <a:lvl3pPr marL="3780015" indent="-756003" algn="l" defTabSz="3024012" rtl="0" eaLnBrk="1" latinLnBrk="0" hangingPunct="1">
        <a:lnSpc>
          <a:spcPct val="90000"/>
        </a:lnSpc>
        <a:spcBef>
          <a:spcPts val="1654"/>
        </a:spcBef>
        <a:buFont typeface="Arial" panose="020B0604020202020204" pitchFamily="34" charset="0"/>
        <a:buChar char="•"/>
        <a:defRPr sz="6614" kern="1200">
          <a:solidFill>
            <a:schemeClr val="tx1"/>
          </a:solidFill>
          <a:latin typeface="+mn-lt"/>
          <a:ea typeface="+mn-ea"/>
          <a:cs typeface="+mn-cs"/>
        </a:defRPr>
      </a:lvl3pPr>
      <a:lvl4pPr marL="5292021" indent="-756003" algn="l" defTabSz="3024012" rtl="0" eaLnBrk="1" latinLnBrk="0" hangingPunct="1">
        <a:lnSpc>
          <a:spcPct val="90000"/>
        </a:lnSpc>
        <a:spcBef>
          <a:spcPts val="1654"/>
        </a:spcBef>
        <a:buFont typeface="Arial" panose="020B0604020202020204" pitchFamily="34" charset="0"/>
        <a:buChar char="•"/>
        <a:defRPr sz="5953" kern="1200">
          <a:solidFill>
            <a:schemeClr val="tx1"/>
          </a:solidFill>
          <a:latin typeface="+mn-lt"/>
          <a:ea typeface="+mn-ea"/>
          <a:cs typeface="+mn-cs"/>
        </a:defRPr>
      </a:lvl4pPr>
      <a:lvl5pPr marL="6804028" indent="-756003" algn="l" defTabSz="3024012" rtl="0" eaLnBrk="1" latinLnBrk="0" hangingPunct="1">
        <a:lnSpc>
          <a:spcPct val="90000"/>
        </a:lnSpc>
        <a:spcBef>
          <a:spcPts val="1654"/>
        </a:spcBef>
        <a:buFont typeface="Arial" panose="020B0604020202020204" pitchFamily="34" charset="0"/>
        <a:buChar char="•"/>
        <a:defRPr sz="5953" kern="1200">
          <a:solidFill>
            <a:schemeClr val="tx1"/>
          </a:solidFill>
          <a:latin typeface="+mn-lt"/>
          <a:ea typeface="+mn-ea"/>
          <a:cs typeface="+mn-cs"/>
        </a:defRPr>
      </a:lvl5pPr>
      <a:lvl6pPr marL="8316034" indent="-756003" algn="l" defTabSz="3024012" rtl="0" eaLnBrk="1" latinLnBrk="0" hangingPunct="1">
        <a:lnSpc>
          <a:spcPct val="90000"/>
        </a:lnSpc>
        <a:spcBef>
          <a:spcPts val="1654"/>
        </a:spcBef>
        <a:buFont typeface="Arial" panose="020B0604020202020204" pitchFamily="34" charset="0"/>
        <a:buChar char="•"/>
        <a:defRPr sz="5953" kern="1200">
          <a:solidFill>
            <a:schemeClr val="tx1"/>
          </a:solidFill>
          <a:latin typeface="+mn-lt"/>
          <a:ea typeface="+mn-ea"/>
          <a:cs typeface="+mn-cs"/>
        </a:defRPr>
      </a:lvl6pPr>
      <a:lvl7pPr marL="9828040" indent="-756003" algn="l" defTabSz="3024012" rtl="0" eaLnBrk="1" latinLnBrk="0" hangingPunct="1">
        <a:lnSpc>
          <a:spcPct val="90000"/>
        </a:lnSpc>
        <a:spcBef>
          <a:spcPts val="1654"/>
        </a:spcBef>
        <a:buFont typeface="Arial" panose="020B0604020202020204" pitchFamily="34" charset="0"/>
        <a:buChar char="•"/>
        <a:defRPr sz="5953" kern="1200">
          <a:solidFill>
            <a:schemeClr val="tx1"/>
          </a:solidFill>
          <a:latin typeface="+mn-lt"/>
          <a:ea typeface="+mn-ea"/>
          <a:cs typeface="+mn-cs"/>
        </a:defRPr>
      </a:lvl7pPr>
      <a:lvl8pPr marL="11340046" indent="-756003" algn="l" defTabSz="3024012" rtl="0" eaLnBrk="1" latinLnBrk="0" hangingPunct="1">
        <a:lnSpc>
          <a:spcPct val="90000"/>
        </a:lnSpc>
        <a:spcBef>
          <a:spcPts val="1654"/>
        </a:spcBef>
        <a:buFont typeface="Arial" panose="020B0604020202020204" pitchFamily="34" charset="0"/>
        <a:buChar char="•"/>
        <a:defRPr sz="5953" kern="1200">
          <a:solidFill>
            <a:schemeClr val="tx1"/>
          </a:solidFill>
          <a:latin typeface="+mn-lt"/>
          <a:ea typeface="+mn-ea"/>
          <a:cs typeface="+mn-cs"/>
        </a:defRPr>
      </a:lvl8pPr>
      <a:lvl9pPr marL="12852052" indent="-756003" algn="l" defTabSz="3024012" rtl="0" eaLnBrk="1" latinLnBrk="0" hangingPunct="1">
        <a:lnSpc>
          <a:spcPct val="90000"/>
        </a:lnSpc>
        <a:spcBef>
          <a:spcPts val="1654"/>
        </a:spcBef>
        <a:buFont typeface="Arial" panose="020B0604020202020204" pitchFamily="34" charset="0"/>
        <a:buChar char="•"/>
        <a:defRPr sz="5953" kern="1200">
          <a:solidFill>
            <a:schemeClr val="tx1"/>
          </a:solidFill>
          <a:latin typeface="+mn-lt"/>
          <a:ea typeface="+mn-ea"/>
          <a:cs typeface="+mn-cs"/>
        </a:defRPr>
      </a:lvl9pPr>
    </p:bodyStyle>
    <p:otherStyle>
      <a:defPPr>
        <a:defRPr lang="en-US"/>
      </a:defPPr>
      <a:lvl1pPr marL="0" algn="l" defTabSz="3024012" rtl="0" eaLnBrk="1" latinLnBrk="0" hangingPunct="1">
        <a:defRPr sz="5953" kern="1200">
          <a:solidFill>
            <a:schemeClr val="tx1"/>
          </a:solidFill>
          <a:latin typeface="+mn-lt"/>
          <a:ea typeface="+mn-ea"/>
          <a:cs typeface="+mn-cs"/>
        </a:defRPr>
      </a:lvl1pPr>
      <a:lvl2pPr marL="1512006" algn="l" defTabSz="3024012" rtl="0" eaLnBrk="1" latinLnBrk="0" hangingPunct="1">
        <a:defRPr sz="5953" kern="1200">
          <a:solidFill>
            <a:schemeClr val="tx1"/>
          </a:solidFill>
          <a:latin typeface="+mn-lt"/>
          <a:ea typeface="+mn-ea"/>
          <a:cs typeface="+mn-cs"/>
        </a:defRPr>
      </a:lvl2pPr>
      <a:lvl3pPr marL="3024012" algn="l" defTabSz="3024012" rtl="0" eaLnBrk="1" latinLnBrk="0" hangingPunct="1">
        <a:defRPr sz="5953" kern="1200">
          <a:solidFill>
            <a:schemeClr val="tx1"/>
          </a:solidFill>
          <a:latin typeface="+mn-lt"/>
          <a:ea typeface="+mn-ea"/>
          <a:cs typeface="+mn-cs"/>
        </a:defRPr>
      </a:lvl3pPr>
      <a:lvl4pPr marL="4536018" algn="l" defTabSz="3024012" rtl="0" eaLnBrk="1" latinLnBrk="0" hangingPunct="1">
        <a:defRPr sz="5953" kern="1200">
          <a:solidFill>
            <a:schemeClr val="tx1"/>
          </a:solidFill>
          <a:latin typeface="+mn-lt"/>
          <a:ea typeface="+mn-ea"/>
          <a:cs typeface="+mn-cs"/>
        </a:defRPr>
      </a:lvl4pPr>
      <a:lvl5pPr marL="6048024" algn="l" defTabSz="3024012" rtl="0" eaLnBrk="1" latinLnBrk="0" hangingPunct="1">
        <a:defRPr sz="5953" kern="1200">
          <a:solidFill>
            <a:schemeClr val="tx1"/>
          </a:solidFill>
          <a:latin typeface="+mn-lt"/>
          <a:ea typeface="+mn-ea"/>
          <a:cs typeface="+mn-cs"/>
        </a:defRPr>
      </a:lvl5pPr>
      <a:lvl6pPr marL="7560031" algn="l" defTabSz="3024012" rtl="0" eaLnBrk="1" latinLnBrk="0" hangingPunct="1">
        <a:defRPr sz="5953" kern="1200">
          <a:solidFill>
            <a:schemeClr val="tx1"/>
          </a:solidFill>
          <a:latin typeface="+mn-lt"/>
          <a:ea typeface="+mn-ea"/>
          <a:cs typeface="+mn-cs"/>
        </a:defRPr>
      </a:lvl6pPr>
      <a:lvl7pPr marL="9072037" algn="l" defTabSz="3024012" rtl="0" eaLnBrk="1" latinLnBrk="0" hangingPunct="1">
        <a:defRPr sz="5953" kern="1200">
          <a:solidFill>
            <a:schemeClr val="tx1"/>
          </a:solidFill>
          <a:latin typeface="+mn-lt"/>
          <a:ea typeface="+mn-ea"/>
          <a:cs typeface="+mn-cs"/>
        </a:defRPr>
      </a:lvl7pPr>
      <a:lvl8pPr marL="10584043" algn="l" defTabSz="3024012" rtl="0" eaLnBrk="1" latinLnBrk="0" hangingPunct="1">
        <a:defRPr sz="5953" kern="1200">
          <a:solidFill>
            <a:schemeClr val="tx1"/>
          </a:solidFill>
          <a:latin typeface="+mn-lt"/>
          <a:ea typeface="+mn-ea"/>
          <a:cs typeface="+mn-cs"/>
        </a:defRPr>
      </a:lvl8pPr>
      <a:lvl9pPr marL="12096049" algn="l" defTabSz="3024012" rtl="0" eaLnBrk="1" latinLnBrk="0" hangingPunct="1">
        <a:defRPr sz="595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jpeg"/><Relationship Id="rId3" Type="http://schemas.openxmlformats.org/officeDocument/2006/relationships/image" Target="../media/image1.png"/><Relationship Id="rId7" Type="http://schemas.openxmlformats.org/officeDocument/2006/relationships/image" Target="../media/image4.png"/><Relationship Id="rId12" Type="http://schemas.openxmlformats.org/officeDocument/2006/relationships/image" Target="../media/image9.png"/><Relationship Id="rId2" Type="http://schemas.openxmlformats.org/officeDocument/2006/relationships/chart" Target="../charts/chart1.xml"/><Relationship Id="rId1" Type="http://schemas.openxmlformats.org/officeDocument/2006/relationships/slideLayout" Target="../slideLayouts/slideLayout7.xml"/><Relationship Id="rId6" Type="http://schemas.openxmlformats.org/officeDocument/2006/relationships/chart" Target="../charts/chart2.xml"/><Relationship Id="rId11" Type="http://schemas.openxmlformats.org/officeDocument/2006/relationships/image" Target="../media/image8.png"/><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6.png"/><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A2E680-950E-B8B8-C0DB-E987FF4908AA}"/>
              </a:ext>
            </a:extLst>
          </p:cNvPr>
          <p:cNvSpPr txBox="1"/>
          <p:nvPr/>
        </p:nvSpPr>
        <p:spPr>
          <a:xfrm>
            <a:off x="1032387" y="3283860"/>
            <a:ext cx="28031393" cy="3539430"/>
          </a:xfrm>
          <a:prstGeom prst="rect">
            <a:avLst/>
          </a:prstGeom>
          <a:noFill/>
          <a:ln w="25400" cmpd="dbl">
            <a:solidFill>
              <a:schemeClr val="accent2">
                <a:lumMod val="75000"/>
              </a:schemeClr>
            </a:solidFill>
            <a:round/>
          </a:ln>
        </p:spPr>
        <p:txBody>
          <a:bodyPr wrap="square" rtlCol="0">
            <a:spAutoFit/>
          </a:bodyPr>
          <a:lstStyle/>
          <a:p>
            <a:pPr algn="just"/>
            <a:r>
              <a:rPr lang="en-IN" sz="2800" b="1" dirty="0">
                <a:latin typeface="Times New Roman" panose="02020603050405020304" pitchFamily="18" charset="0"/>
                <a:cs typeface="Times New Roman" panose="02020603050405020304" pitchFamily="18" charset="0"/>
              </a:rPr>
              <a:t>Objective:</a:t>
            </a:r>
            <a:r>
              <a:rPr lang="en-IN" sz="2800" dirty="0">
                <a:latin typeface="Times New Roman" panose="02020603050405020304" pitchFamily="18" charset="0"/>
                <a:cs typeface="Times New Roman" panose="02020603050405020304" pitchFamily="18" charset="0"/>
              </a:rPr>
              <a:t> To predict meteorological parameters causing extreme fog using multi-input multi-output Long-Short Term Memory (LSTM) technique.</a:t>
            </a:r>
          </a:p>
          <a:p>
            <a:pPr algn="just"/>
            <a:endParaRPr lang="en-IN" sz="2800" dirty="0">
              <a:latin typeface="Times New Roman" panose="02020603050405020304" pitchFamily="18" charset="0"/>
              <a:cs typeface="Times New Roman" panose="02020603050405020304" pitchFamily="18" charset="0"/>
            </a:endParaRPr>
          </a:p>
          <a:p>
            <a:pPr algn="just"/>
            <a:r>
              <a:rPr lang="en-IN" sz="2800" b="1" dirty="0">
                <a:latin typeface="Times New Roman" panose="02020603050405020304" pitchFamily="18" charset="0"/>
                <a:cs typeface="Times New Roman" panose="02020603050405020304" pitchFamily="18" charset="0"/>
              </a:rPr>
              <a:t>Background:</a:t>
            </a:r>
            <a:r>
              <a:rPr lang="en-IN" sz="2800" dirty="0">
                <a:latin typeface="Times New Roman" panose="02020603050405020304" pitchFamily="18" charset="0"/>
                <a:cs typeface="Times New Roman" panose="02020603050405020304" pitchFamily="18" charset="0"/>
              </a:rPr>
              <a:t> </a:t>
            </a:r>
            <a:endParaRPr lang="en-IN" sz="2800" dirty="0">
              <a:solidFill>
                <a:srgbClr val="000000"/>
              </a:solidFill>
              <a:latin typeface="Times New Roman" panose="02020603050405020304" pitchFamily="18" charset="0"/>
              <a:cs typeface="Times New Roman" panose="02020603050405020304" pitchFamily="18" charset="0"/>
            </a:endParaRPr>
          </a:p>
          <a:p>
            <a:pPr marL="374647" indent="-374647" algn="just">
              <a:buFont typeface="Arial" panose="020B0604020202020204" pitchFamily="34" charset="0"/>
              <a:buChar char="•"/>
            </a:pPr>
            <a:r>
              <a:rPr lang="en-US" sz="2800" dirty="0">
                <a:solidFill>
                  <a:srgbClr val="000000"/>
                </a:solidFill>
                <a:latin typeface="Times New Roman" panose="02020603050405020304" pitchFamily="18" charset="0"/>
                <a:cs typeface="Times New Roman" panose="02020603050405020304" pitchFamily="18" charset="0"/>
              </a:rPr>
              <a:t>In recent times, heavy and dense fog is causing huge losses in the aviation sector as well as for other modes of transportation during winter time. Indira Gandhi International airport Delhi alone suffered economic losses of approximately 248 million Indian rupees due to a total of 653 hours of dense fog between 2011 and 2016. Road accidents only due to foggy and misty weather increased by 18% from 2021 to 2022, according to a report of the Ministry of Road Transport and Highways.  </a:t>
            </a:r>
          </a:p>
          <a:p>
            <a:pPr marL="374647" indent="-374647" algn="just">
              <a:buFont typeface="Arial" panose="020B0604020202020204" pitchFamily="34" charset="0"/>
              <a:buChar char="•"/>
            </a:pPr>
            <a:r>
              <a:rPr lang="en-US" sz="2800" dirty="0">
                <a:solidFill>
                  <a:srgbClr val="000000"/>
                </a:solidFill>
                <a:latin typeface="Times New Roman" panose="02020603050405020304" pitchFamily="18" charset="0"/>
                <a:cs typeface="Times New Roman" panose="02020603050405020304" pitchFamily="18" charset="0"/>
              </a:rPr>
              <a:t>AI/ML techniques are proving useful in various domains and in the current work, we use the LSTM, a specially designed ANN for working with sequential time series dataset, to investigate the meteorological parameters leading to foggy conditions. </a:t>
            </a:r>
            <a:endParaRPr lang="en-IN" sz="2800" dirty="0">
              <a:solidFill>
                <a:srgbClr val="000000"/>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106BAE76-D9D3-7CF4-774A-BDE0EE6C63FC}"/>
              </a:ext>
            </a:extLst>
          </p:cNvPr>
          <p:cNvSpPr txBox="1"/>
          <p:nvPr/>
        </p:nvSpPr>
        <p:spPr>
          <a:xfrm>
            <a:off x="1675169" y="761068"/>
            <a:ext cx="26880688" cy="2523768"/>
          </a:xfrm>
          <a:prstGeom prst="rect">
            <a:avLst/>
          </a:prstGeom>
          <a:noFill/>
        </p:spPr>
        <p:txBody>
          <a:bodyPr wrap="square" rtlCol="0">
            <a:spAutoFit/>
          </a:bodyPr>
          <a:lstStyle/>
          <a:p>
            <a:pPr algn="ctr"/>
            <a:r>
              <a:rPr lang="en-IN" sz="5400" b="1" i="0" u="none" strike="noStrike" baseline="0" dirty="0">
                <a:solidFill>
                  <a:srgbClr val="000000"/>
                </a:solidFill>
                <a:latin typeface="Times New Roman" panose="02020603050405020304" pitchFamily="18" charset="0"/>
              </a:rPr>
              <a:t>Multi-input multi-output LSTM model for meteorological parameters prediction</a:t>
            </a:r>
          </a:p>
          <a:p>
            <a:pPr algn="ctr"/>
            <a:r>
              <a:rPr lang="en-IN" sz="3600" b="1" kern="100" dirty="0">
                <a:effectLst/>
                <a:latin typeface="Times New Roman" panose="02020603050405020304" pitchFamily="18" charset="0"/>
                <a:ea typeface="Calibri" panose="020F0502020204030204" pitchFamily="34" charset="0"/>
                <a:cs typeface="Times New Roman" panose="02020603050405020304" pitchFamily="18" charset="0"/>
              </a:rPr>
              <a:t>Tanushree Roy</a:t>
            </a:r>
            <a:r>
              <a:rPr lang="en-IN" sz="3600" b="1" kern="100" baseline="30000" dirty="0">
                <a:effectLst/>
                <a:latin typeface="Times New Roman" panose="02020603050405020304" pitchFamily="18" charset="0"/>
                <a:ea typeface="Calibri" panose="020F0502020204030204" pitchFamily="34" charset="0"/>
                <a:cs typeface="Times New Roman" panose="02020603050405020304" pitchFamily="18" charset="0"/>
              </a:rPr>
              <a:t>1</a:t>
            </a:r>
            <a:r>
              <a:rPr lang="en-IN" sz="36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3600" b="1" kern="100" dirty="0" err="1">
                <a:effectLst/>
                <a:latin typeface="Times New Roman" panose="02020603050405020304" pitchFamily="18" charset="0"/>
                <a:ea typeface="Calibri" panose="020F0502020204030204" pitchFamily="34" charset="0"/>
                <a:cs typeface="Times New Roman" panose="02020603050405020304" pitchFamily="18" charset="0"/>
              </a:rPr>
              <a:t>Oishila</a:t>
            </a:r>
            <a:r>
              <a:rPr lang="en-IN" sz="3600" b="1" kern="100" dirty="0">
                <a:effectLst/>
                <a:latin typeface="Times New Roman" panose="02020603050405020304" pitchFamily="18" charset="0"/>
                <a:ea typeface="Calibri" panose="020F0502020204030204" pitchFamily="34" charset="0"/>
                <a:cs typeface="Times New Roman" panose="02020603050405020304" pitchFamily="18" charset="0"/>
              </a:rPr>
              <a:t> Bandyopadhyay</a:t>
            </a:r>
            <a:r>
              <a:rPr lang="en-IN" sz="3600" b="1" kern="100" baseline="30000" dirty="0">
                <a:effectLst/>
                <a:latin typeface="Times New Roman" panose="02020603050405020304" pitchFamily="18" charset="0"/>
                <a:ea typeface="Calibri" panose="020F0502020204030204" pitchFamily="34" charset="0"/>
                <a:cs typeface="Times New Roman" panose="02020603050405020304" pitchFamily="18" charset="0"/>
              </a:rPr>
              <a:t>1</a:t>
            </a:r>
            <a:r>
              <a:rPr lang="en-IN" sz="3600" b="1" kern="100" dirty="0">
                <a:effectLst/>
                <a:latin typeface="Times New Roman" panose="02020603050405020304" pitchFamily="18" charset="0"/>
                <a:ea typeface="Calibri" panose="020F0502020204030204" pitchFamily="34" charset="0"/>
                <a:cs typeface="Times New Roman" panose="02020603050405020304" pitchFamily="18" charset="0"/>
              </a:rPr>
              <a:t>, Dalia Nandi</a:t>
            </a:r>
            <a:r>
              <a:rPr lang="en-IN" sz="3600" b="1" kern="100" baseline="30000" dirty="0">
                <a:effectLst/>
                <a:latin typeface="Times New Roman" panose="02020603050405020304" pitchFamily="18" charset="0"/>
                <a:ea typeface="Calibri" panose="020F0502020204030204" pitchFamily="34" charset="0"/>
                <a:cs typeface="Times New Roman" panose="02020603050405020304" pitchFamily="18" charset="0"/>
              </a:rPr>
              <a:t>1</a:t>
            </a:r>
            <a:r>
              <a:rPr lang="en-IN" sz="36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3600" b="1" u="sng" kern="100" dirty="0">
                <a:effectLst/>
                <a:latin typeface="Times New Roman" panose="02020603050405020304" pitchFamily="18" charset="0"/>
                <a:ea typeface="Calibri" panose="020F0502020204030204" pitchFamily="34" charset="0"/>
                <a:cs typeface="Times New Roman" panose="02020603050405020304" pitchFamily="18" charset="0"/>
              </a:rPr>
              <a:t>Uma Das</a:t>
            </a:r>
            <a:r>
              <a:rPr lang="en-IN" sz="3600" b="1" kern="100" baseline="30000" dirty="0">
                <a:effectLst/>
                <a:latin typeface="Times New Roman" panose="02020603050405020304" pitchFamily="18" charset="0"/>
                <a:ea typeface="Calibri" panose="020F0502020204030204" pitchFamily="34" charset="0"/>
                <a:cs typeface="Times New Roman" panose="02020603050405020304" pitchFamily="18" charset="0"/>
              </a:rPr>
              <a:t>1,*</a:t>
            </a:r>
            <a:endParaRPr lang="en-IN" sz="3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r>
              <a:rPr lang="en-IN" sz="3200" b="1" kern="100" baseline="30000" dirty="0">
                <a:effectLst/>
                <a:latin typeface="Times New Roman" panose="02020603050405020304" pitchFamily="18" charset="0"/>
                <a:ea typeface="Calibri" panose="020F0502020204030204" pitchFamily="34" charset="0"/>
                <a:cs typeface="Times New Roman" panose="02020603050405020304" pitchFamily="18" charset="0"/>
              </a:rPr>
              <a:t>1</a:t>
            </a:r>
            <a:r>
              <a:rPr lang="en-IN" sz="3200" b="1" kern="100" dirty="0">
                <a:effectLst/>
                <a:latin typeface="Times New Roman" panose="02020603050405020304" pitchFamily="18" charset="0"/>
                <a:ea typeface="Calibri" panose="020F0502020204030204" pitchFamily="34" charset="0"/>
                <a:cs typeface="Times New Roman" panose="02020603050405020304" pitchFamily="18" charset="0"/>
              </a:rPr>
              <a:t>Indian Institute of Information Technology Kalyani, Kalyani- 751235, West Bengal, India </a:t>
            </a:r>
            <a:endParaRPr lang="en-IN" sz="3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r>
              <a:rPr lang="en-IN" sz="3200" b="1" kern="100" baseline="30000" dirty="0">
                <a:latin typeface="Times New Roman" panose="02020603050405020304" pitchFamily="18" charset="0"/>
                <a:ea typeface="Calibri" panose="020F0502020204030204" pitchFamily="34" charset="0"/>
                <a:cs typeface="Times New Roman" panose="02020603050405020304" pitchFamily="18" charset="0"/>
              </a:rPr>
              <a:t>*</a:t>
            </a:r>
            <a:r>
              <a:rPr lang="en-IN" sz="3200" b="1" kern="100" dirty="0">
                <a:effectLst/>
                <a:latin typeface="Times New Roman" panose="02020603050405020304" pitchFamily="18" charset="0"/>
                <a:ea typeface="Calibri" panose="020F0502020204030204" pitchFamily="34" charset="0"/>
                <a:cs typeface="Times New Roman" panose="02020603050405020304" pitchFamily="18" charset="0"/>
              </a:rPr>
              <a:t>Email: uma@iiitkalyani.ac.in</a:t>
            </a:r>
            <a:endParaRPr lang="en-IN" sz="32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4" name="Chart 3">
            <a:extLst>
              <a:ext uri="{FF2B5EF4-FFF2-40B4-BE49-F238E27FC236}">
                <a16:creationId xmlns:a16="http://schemas.microsoft.com/office/drawing/2014/main" id="{488E2F41-4024-A7F7-C640-B3D1D0F4571B}"/>
              </a:ext>
            </a:extLst>
          </p:cNvPr>
          <p:cNvGraphicFramePr>
            <a:graphicFrameLocks/>
          </p:cNvGraphicFramePr>
          <p:nvPr>
            <p:extLst>
              <p:ext uri="{D42A27DB-BD31-4B8C-83A1-F6EECF244321}">
                <p14:modId xmlns:p14="http://schemas.microsoft.com/office/powerpoint/2010/main" val="3641193357"/>
              </p:ext>
            </p:extLst>
          </p:nvPr>
        </p:nvGraphicFramePr>
        <p:xfrm>
          <a:off x="13034242" y="28931396"/>
          <a:ext cx="7408818" cy="4415735"/>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7">
            <a:extLst>
              <a:ext uri="{FF2B5EF4-FFF2-40B4-BE49-F238E27FC236}">
                <a16:creationId xmlns:a16="http://schemas.microsoft.com/office/drawing/2014/main" id="{747D2C76-09C2-F75E-D7E2-D904A27129B5}"/>
              </a:ext>
            </a:extLst>
          </p:cNvPr>
          <p:cNvPicPr>
            <a:picLocks noChangeAspect="1"/>
          </p:cNvPicPr>
          <p:nvPr/>
        </p:nvPicPr>
        <p:blipFill rotWithShape="1">
          <a:blip r:embed="rId3">
            <a:extLst>
              <a:ext uri="{28A0092B-C50C-407E-A947-70E740481C1C}">
                <a14:useLocalDpi xmlns:a14="http://schemas.microsoft.com/office/drawing/2010/main" val="0"/>
              </a:ext>
            </a:extLst>
          </a:blip>
          <a:srcRect l="7782" t="10424" r="10655" b="6035"/>
          <a:stretch/>
        </p:blipFill>
        <p:spPr>
          <a:xfrm>
            <a:off x="20447332" y="7257741"/>
            <a:ext cx="8616448" cy="7055984"/>
          </a:xfrm>
          <a:prstGeom prst="rect">
            <a:avLst/>
          </a:prstGeom>
          <a:noFill/>
          <a:ln w="25400" cmpd="dbl">
            <a:solidFill>
              <a:schemeClr val="accent2">
                <a:lumMod val="75000"/>
              </a:schemeClr>
            </a:solidFill>
            <a:round/>
          </a:ln>
        </p:spPr>
      </p:pic>
      <p:sp>
        <p:nvSpPr>
          <p:cNvPr id="7" name="TextBox 6">
            <a:extLst>
              <a:ext uri="{FF2B5EF4-FFF2-40B4-BE49-F238E27FC236}">
                <a16:creationId xmlns:a16="http://schemas.microsoft.com/office/drawing/2014/main" id="{1CCFC0E7-59ED-99D5-6FF6-4226F9BFB67B}"/>
              </a:ext>
            </a:extLst>
          </p:cNvPr>
          <p:cNvSpPr txBox="1"/>
          <p:nvPr/>
        </p:nvSpPr>
        <p:spPr>
          <a:xfrm>
            <a:off x="9758806" y="7288904"/>
            <a:ext cx="10434340" cy="6986528"/>
          </a:xfrm>
          <a:prstGeom prst="rect">
            <a:avLst/>
          </a:prstGeom>
          <a:noFill/>
          <a:ln w="25400" cmpd="dbl">
            <a:solidFill>
              <a:schemeClr val="accent2">
                <a:lumMod val="75000"/>
              </a:schemeClr>
            </a:solidFill>
            <a:round/>
          </a:ln>
        </p:spPr>
        <p:txBody>
          <a:bodyPr wrap="square" rtlCol="0">
            <a:spAutoFit/>
          </a:bodyPr>
          <a:lstStyle/>
          <a:p>
            <a:pPr algn="just"/>
            <a:r>
              <a:rPr lang="en-IN" sz="2800" b="1" dirty="0">
                <a:latin typeface="Times New Roman" panose="02020603050405020304" pitchFamily="18" charset="0"/>
                <a:cs typeface="Times New Roman" panose="02020603050405020304" pitchFamily="18" charset="0"/>
              </a:rPr>
              <a:t>Dataset and Data Preprocessing:</a:t>
            </a:r>
          </a:p>
          <a:p>
            <a:pPr marL="457200" indent="-457200" algn="just">
              <a:buFont typeface="Arial" panose="020B0604020202020204" pitchFamily="34" charset="0"/>
              <a:buChar char="•"/>
            </a:pPr>
            <a:r>
              <a:rPr lang="en-US" sz="2800" dirty="0">
                <a:solidFill>
                  <a:srgbClr val="000000"/>
                </a:solidFill>
                <a:latin typeface="Times New Roman" panose="02020603050405020304" pitchFamily="18" charset="0"/>
                <a:cs typeface="Times New Roman" panose="02020603050405020304" pitchFamily="18" charset="0"/>
              </a:rPr>
              <a:t>Meteorological data for the month of November, December, January and February of 2014-15, at Delhi (Safdarjung) station, is obtained </a:t>
            </a:r>
            <a:r>
              <a:rPr lang="en-US" sz="2800">
                <a:solidFill>
                  <a:srgbClr val="000000"/>
                </a:solidFill>
                <a:latin typeface="Times New Roman" panose="02020603050405020304" pitchFamily="18" charset="0"/>
                <a:cs typeface="Times New Roman" panose="02020603050405020304" pitchFamily="18" charset="0"/>
              </a:rPr>
              <a:t>from India </a:t>
            </a:r>
            <a:r>
              <a:rPr lang="en-US" sz="2800" dirty="0">
                <a:solidFill>
                  <a:srgbClr val="000000"/>
                </a:solidFill>
                <a:latin typeface="Times New Roman" panose="02020603050405020304" pitchFamily="18" charset="0"/>
                <a:cs typeface="Times New Roman" panose="02020603050405020304" pitchFamily="18" charset="0"/>
              </a:rPr>
              <a:t>Meteorological Department (IMD).</a:t>
            </a:r>
          </a:p>
          <a:p>
            <a:pPr marL="457200" indent="-457200" algn="just">
              <a:buFont typeface="Arial" panose="020B0604020202020204" pitchFamily="34" charset="0"/>
              <a:buChar char="•"/>
            </a:pPr>
            <a:r>
              <a:rPr lang="en-US" sz="2800" dirty="0">
                <a:solidFill>
                  <a:srgbClr val="000000"/>
                </a:solidFill>
                <a:latin typeface="Times New Roman" panose="02020603050405020304" pitchFamily="18" charset="0"/>
                <a:cs typeface="Times New Roman" panose="02020603050405020304" pitchFamily="18" charset="0"/>
              </a:rPr>
              <a:t>From eight different features in the dataset, four most important features - dry bulb temperature (DBT), relative humidity (RH), </a:t>
            </a:r>
            <a:r>
              <a:rPr lang="en-US" sz="2800" dirty="0" err="1">
                <a:solidFill>
                  <a:srgbClr val="000000"/>
                </a:solidFill>
                <a:latin typeface="Times New Roman" panose="02020603050405020304" pitchFamily="18" charset="0"/>
                <a:cs typeface="Times New Roman" panose="02020603050405020304" pitchFamily="18" charset="0"/>
              </a:rPr>
              <a:t>vapour</a:t>
            </a:r>
            <a:r>
              <a:rPr lang="en-US" sz="2800" dirty="0">
                <a:solidFill>
                  <a:srgbClr val="000000"/>
                </a:solidFill>
                <a:latin typeface="Times New Roman" panose="02020603050405020304" pitchFamily="18" charset="0"/>
                <a:cs typeface="Times New Roman" panose="02020603050405020304" pitchFamily="18" charset="0"/>
              </a:rPr>
              <a:t> pressure (VP) and dew point temperature (DPT) – are chosen based on information gain, correlation matrix and predictions for short term. </a:t>
            </a:r>
          </a:p>
          <a:p>
            <a:pPr marL="457200" indent="-457200" algn="just">
              <a:buFont typeface="Arial" panose="020B0604020202020204" pitchFamily="34" charset="0"/>
              <a:buChar char="•"/>
            </a:pPr>
            <a:r>
              <a:rPr lang="en-US" sz="2800" dirty="0">
                <a:solidFill>
                  <a:srgbClr val="000000"/>
                </a:solidFill>
                <a:latin typeface="Times New Roman" panose="02020603050405020304" pitchFamily="18" charset="0"/>
                <a:cs typeface="Times New Roman" panose="02020603050405020304" pitchFamily="18" charset="0"/>
              </a:rPr>
              <a:t>The dataset contains 955 datapoints. For</a:t>
            </a:r>
            <a:r>
              <a:rPr lang="en-IN" sz="2800" dirty="0">
                <a:latin typeface="Times New Roman" panose="02020603050405020304" pitchFamily="18" charset="0"/>
                <a:cs typeface="Times New Roman" panose="02020603050405020304" pitchFamily="18" charset="0"/>
              </a:rPr>
              <a:t> normalisation, the complete dataset has been scaled with min-max scaling method in the range of 0 to 1. </a:t>
            </a:r>
          </a:p>
          <a:p>
            <a:pPr marL="457200" indent="-457200" algn="just">
              <a:buFont typeface="Arial" panose="020B0604020202020204" pitchFamily="34" charset="0"/>
              <a:buChar char="•"/>
            </a:pPr>
            <a:r>
              <a:rPr lang="en-IN" sz="2800" b="1" dirty="0">
                <a:latin typeface="Times New Roman" panose="02020603050405020304" pitchFamily="18" charset="0"/>
                <a:cs typeface="Times New Roman" panose="02020603050405020304" pitchFamily="18" charset="0"/>
              </a:rPr>
              <a:t>Data windowing for time series prediction: </a:t>
            </a:r>
            <a:r>
              <a:rPr lang="en-IN" sz="2800" dirty="0">
                <a:latin typeface="Times New Roman" panose="02020603050405020304" pitchFamily="18" charset="0"/>
                <a:cs typeface="Times New Roman" panose="02020603050405020304" pitchFamily="18" charset="0"/>
              </a:rPr>
              <a:t>The datapoints were recorded in every 3 hours in the dataset. For this model, 32 data points i.e. 96 hours data points have been taken from past and 3 data points i.e. 9 hours data have been predicted in the future at a time.   </a:t>
            </a:r>
          </a:p>
        </p:txBody>
      </p:sp>
      <p:pic>
        <p:nvPicPr>
          <p:cNvPr id="12" name="Picture 11">
            <a:extLst>
              <a:ext uri="{FF2B5EF4-FFF2-40B4-BE49-F238E27FC236}">
                <a16:creationId xmlns:a16="http://schemas.microsoft.com/office/drawing/2014/main" id="{1A02E30A-47C7-501F-BF1C-B10F8E7A7D75}"/>
              </a:ext>
            </a:extLst>
          </p:cNvPr>
          <p:cNvPicPr>
            <a:picLocks noChangeAspect="1"/>
          </p:cNvPicPr>
          <p:nvPr/>
        </p:nvPicPr>
        <p:blipFill>
          <a:blip r:embed="rId4"/>
          <a:stretch>
            <a:fillRect/>
          </a:stretch>
        </p:blipFill>
        <p:spPr>
          <a:xfrm>
            <a:off x="1159979" y="7258296"/>
            <a:ext cx="8266884" cy="7055427"/>
          </a:xfrm>
          <a:prstGeom prst="rect">
            <a:avLst/>
          </a:prstGeom>
          <a:noFill/>
          <a:ln w="25400" cmpd="dbl">
            <a:solidFill>
              <a:schemeClr val="accent2">
                <a:lumMod val="75000"/>
              </a:schemeClr>
            </a:solidFill>
            <a:round/>
          </a:ln>
        </p:spPr>
      </p:pic>
      <p:sp>
        <p:nvSpPr>
          <p:cNvPr id="13" name="TextBox 12">
            <a:extLst>
              <a:ext uri="{FF2B5EF4-FFF2-40B4-BE49-F238E27FC236}">
                <a16:creationId xmlns:a16="http://schemas.microsoft.com/office/drawing/2014/main" id="{3FDAE646-EE94-0340-7837-6F08B1D40264}"/>
              </a:ext>
            </a:extLst>
          </p:cNvPr>
          <p:cNvSpPr txBox="1"/>
          <p:nvPr/>
        </p:nvSpPr>
        <p:spPr>
          <a:xfrm>
            <a:off x="1159979" y="17858785"/>
            <a:ext cx="19033167" cy="2246769"/>
          </a:xfrm>
          <a:prstGeom prst="rect">
            <a:avLst/>
          </a:prstGeom>
          <a:noFill/>
          <a:ln w="25400" cmpd="dbl">
            <a:solidFill>
              <a:schemeClr val="accent2">
                <a:lumMod val="75000"/>
              </a:schemeClr>
            </a:solidFill>
            <a:round/>
          </a:ln>
        </p:spPr>
        <p:txBody>
          <a:bodyPr wrap="square" rtlCol="0">
            <a:spAutoFit/>
          </a:bodyPr>
          <a:lstStyle/>
          <a:p>
            <a:pPr algn="just"/>
            <a:r>
              <a:rPr lang="en-IN" sz="2800" b="1" dirty="0">
                <a:latin typeface="Times New Roman" panose="02020603050405020304" pitchFamily="18" charset="0"/>
                <a:cs typeface="Times New Roman" panose="02020603050405020304" pitchFamily="18" charset="0"/>
              </a:rPr>
              <a:t>Structure of proposed 2-step Long-Short Term Memory (LSTM) architecture:</a:t>
            </a:r>
          </a:p>
          <a:p>
            <a:pPr marL="342900" indent="-342900"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The model works in two step LSTM layer, first step is used for encoding the information collected from the features and the second step is used for decoding. </a:t>
            </a:r>
          </a:p>
          <a:p>
            <a:pPr marL="342900" indent="-342900"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Both LSTM layers contain 64 nodes each and the output predicts 8 features for 3 consecutive time steps.</a:t>
            </a:r>
          </a:p>
          <a:p>
            <a:pPr marL="342900" indent="-342900"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Every node is interconnected with every other node.</a:t>
            </a:r>
          </a:p>
        </p:txBody>
      </p:sp>
      <p:sp>
        <p:nvSpPr>
          <p:cNvPr id="16" name="TextBox 15">
            <a:extLst>
              <a:ext uri="{FF2B5EF4-FFF2-40B4-BE49-F238E27FC236}">
                <a16:creationId xmlns:a16="http://schemas.microsoft.com/office/drawing/2014/main" id="{CDF8DE8B-F287-F063-8C27-939CB0994129}"/>
              </a:ext>
            </a:extLst>
          </p:cNvPr>
          <p:cNvSpPr txBox="1"/>
          <p:nvPr/>
        </p:nvSpPr>
        <p:spPr>
          <a:xfrm>
            <a:off x="1159979" y="14342681"/>
            <a:ext cx="8266884" cy="461665"/>
          </a:xfrm>
          <a:prstGeom prst="rect">
            <a:avLst/>
          </a:prstGeom>
          <a:noFill/>
        </p:spPr>
        <p:txBody>
          <a:bodyPr wrap="square" rtlCol="0">
            <a:spAutoFit/>
          </a:bodyPr>
          <a:lstStyle/>
          <a:p>
            <a:pPr algn="ctr"/>
            <a:r>
              <a:rPr lang="en-IN" sz="2400" b="1" dirty="0">
                <a:latin typeface="Times New Roman" panose="02020603050405020304" pitchFamily="18" charset="0"/>
                <a:cs typeface="Times New Roman" panose="02020603050405020304" pitchFamily="18" charset="0"/>
              </a:rPr>
              <a:t>Fig 1. Structure of the dataset</a:t>
            </a:r>
          </a:p>
        </p:txBody>
      </p:sp>
      <p:sp>
        <p:nvSpPr>
          <p:cNvPr id="17" name="TextBox 16">
            <a:extLst>
              <a:ext uri="{FF2B5EF4-FFF2-40B4-BE49-F238E27FC236}">
                <a16:creationId xmlns:a16="http://schemas.microsoft.com/office/drawing/2014/main" id="{1E5D985F-96EF-3365-800C-3B09A1C46211}"/>
              </a:ext>
            </a:extLst>
          </p:cNvPr>
          <p:cNvSpPr txBox="1"/>
          <p:nvPr/>
        </p:nvSpPr>
        <p:spPr>
          <a:xfrm>
            <a:off x="20447332" y="14400181"/>
            <a:ext cx="8616448" cy="461665"/>
          </a:xfrm>
          <a:prstGeom prst="rect">
            <a:avLst/>
          </a:prstGeom>
          <a:noFill/>
        </p:spPr>
        <p:txBody>
          <a:bodyPr wrap="square" rtlCol="0">
            <a:spAutoFit/>
          </a:bodyPr>
          <a:lstStyle/>
          <a:p>
            <a:pPr algn="ctr"/>
            <a:r>
              <a:rPr lang="en-IN" sz="2400" b="1" dirty="0">
                <a:latin typeface="Times New Roman" panose="02020603050405020304" pitchFamily="18" charset="0"/>
                <a:cs typeface="Times New Roman" panose="02020603050405020304" pitchFamily="18" charset="0"/>
              </a:rPr>
              <a:t>Fig 2. : Correlation Matrix of complete dataset</a:t>
            </a:r>
          </a:p>
        </p:txBody>
      </p:sp>
      <p:grpSp>
        <p:nvGrpSpPr>
          <p:cNvPr id="19" name="Group 18">
            <a:extLst>
              <a:ext uri="{FF2B5EF4-FFF2-40B4-BE49-F238E27FC236}">
                <a16:creationId xmlns:a16="http://schemas.microsoft.com/office/drawing/2014/main" id="{765ACF34-4BFA-4A7D-E82E-46F2F96BFE29}"/>
              </a:ext>
            </a:extLst>
          </p:cNvPr>
          <p:cNvGrpSpPr/>
          <p:nvPr/>
        </p:nvGrpSpPr>
        <p:grpSpPr>
          <a:xfrm>
            <a:off x="3924440" y="15186111"/>
            <a:ext cx="12141190" cy="2027619"/>
            <a:chOff x="220567" y="2431199"/>
            <a:chExt cx="8734537" cy="3453922"/>
          </a:xfrm>
        </p:grpSpPr>
        <p:sp>
          <p:nvSpPr>
            <p:cNvPr id="20" name="TextBox 19">
              <a:extLst>
                <a:ext uri="{FF2B5EF4-FFF2-40B4-BE49-F238E27FC236}">
                  <a16:creationId xmlns:a16="http://schemas.microsoft.com/office/drawing/2014/main" id="{39116B61-9D0B-A3DC-F1F0-41B7980D6B70}"/>
                </a:ext>
              </a:extLst>
            </p:cNvPr>
            <p:cNvSpPr txBox="1"/>
            <p:nvPr/>
          </p:nvSpPr>
          <p:spPr>
            <a:xfrm>
              <a:off x="6933273" y="5255987"/>
              <a:ext cx="1940418" cy="629134"/>
            </a:xfrm>
            <a:prstGeom prst="rect">
              <a:avLst/>
            </a:prstGeom>
            <a:noFill/>
          </p:spPr>
          <p:txBody>
            <a:bodyPr wrap="square" rtlCol="0">
              <a:spAutoFit/>
            </a:bodyPr>
            <a:lstStyle/>
            <a:p>
              <a:pPr algn="ctr"/>
              <a:r>
                <a:rPr lang="en-IN" dirty="0"/>
                <a:t>Output Width = 3</a:t>
              </a:r>
            </a:p>
          </p:txBody>
        </p:sp>
        <p:grpSp>
          <p:nvGrpSpPr>
            <p:cNvPr id="21" name="Group 20">
              <a:extLst>
                <a:ext uri="{FF2B5EF4-FFF2-40B4-BE49-F238E27FC236}">
                  <a16:creationId xmlns:a16="http://schemas.microsoft.com/office/drawing/2014/main" id="{760DAF0F-A5F4-F766-65C5-929A1CEDCFAA}"/>
                </a:ext>
              </a:extLst>
            </p:cNvPr>
            <p:cNvGrpSpPr/>
            <p:nvPr/>
          </p:nvGrpSpPr>
          <p:grpSpPr>
            <a:xfrm>
              <a:off x="220567" y="2431199"/>
              <a:ext cx="8734537" cy="2914355"/>
              <a:chOff x="117536" y="173653"/>
              <a:chExt cx="8734537" cy="2914355"/>
            </a:xfrm>
          </p:grpSpPr>
          <p:sp>
            <p:nvSpPr>
              <p:cNvPr id="22" name="Rectangle 21">
                <a:extLst>
                  <a:ext uri="{FF2B5EF4-FFF2-40B4-BE49-F238E27FC236}">
                    <a16:creationId xmlns:a16="http://schemas.microsoft.com/office/drawing/2014/main" id="{14345E34-D8B7-5BF1-8ED1-A8909603B449}"/>
                  </a:ext>
                </a:extLst>
              </p:cNvPr>
              <p:cNvSpPr/>
              <p:nvPr/>
            </p:nvSpPr>
            <p:spPr>
              <a:xfrm>
                <a:off x="824247" y="1725769"/>
                <a:ext cx="7983819" cy="7340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3" name="Straight Connector 22">
                <a:extLst>
                  <a:ext uri="{FF2B5EF4-FFF2-40B4-BE49-F238E27FC236}">
                    <a16:creationId xmlns:a16="http://schemas.microsoft.com/office/drawing/2014/main" id="{D3B70446-8192-AED0-D7B9-34838C75E588}"/>
                  </a:ext>
                </a:extLst>
              </p:cNvPr>
              <p:cNvCxnSpPr/>
              <p:nvPr/>
            </p:nvCxnSpPr>
            <p:spPr>
              <a:xfrm>
                <a:off x="3773510" y="2163651"/>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FC9C9C6-BFDD-AF19-616B-1F5338E1371F}"/>
                  </a:ext>
                </a:extLst>
              </p:cNvPr>
              <p:cNvCxnSpPr/>
              <p:nvPr/>
            </p:nvCxnSpPr>
            <p:spPr>
              <a:xfrm>
                <a:off x="1506828" y="1725769"/>
                <a:ext cx="0" cy="6697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AE1ECA1-E6A4-392C-0E37-F763FF5E6180}"/>
                  </a:ext>
                </a:extLst>
              </p:cNvPr>
              <p:cNvCxnSpPr/>
              <p:nvPr/>
            </p:nvCxnSpPr>
            <p:spPr>
              <a:xfrm>
                <a:off x="2213019" y="1712891"/>
                <a:ext cx="0" cy="6697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CF673FEF-9BD4-F3E2-19B1-C96075B01968}"/>
                  </a:ext>
                </a:extLst>
              </p:cNvPr>
              <p:cNvCxnSpPr/>
              <p:nvPr/>
            </p:nvCxnSpPr>
            <p:spPr>
              <a:xfrm>
                <a:off x="2932089" y="1725768"/>
                <a:ext cx="0" cy="6697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9D32236-BCE0-D4E5-52E0-E3154BA72FA6}"/>
                  </a:ext>
                </a:extLst>
              </p:cNvPr>
              <p:cNvCxnSpPr/>
              <p:nvPr/>
            </p:nvCxnSpPr>
            <p:spPr>
              <a:xfrm>
                <a:off x="3588912" y="1725768"/>
                <a:ext cx="0" cy="6697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DB6135D-8E14-C9E6-2CB9-BB52D8DB5BB5}"/>
                  </a:ext>
                </a:extLst>
              </p:cNvPr>
              <p:cNvCxnSpPr/>
              <p:nvPr/>
            </p:nvCxnSpPr>
            <p:spPr>
              <a:xfrm>
                <a:off x="4361644" y="1712890"/>
                <a:ext cx="0" cy="6697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013F5A4-9C64-CD7A-C953-0015B4463A52}"/>
                  </a:ext>
                </a:extLst>
              </p:cNvPr>
              <p:cNvCxnSpPr/>
              <p:nvPr/>
            </p:nvCxnSpPr>
            <p:spPr>
              <a:xfrm>
                <a:off x="5119351" y="1725768"/>
                <a:ext cx="0" cy="669701"/>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B0291EBB-3463-6C76-AE2B-C55F03DCBB67}"/>
                  </a:ext>
                </a:extLst>
              </p:cNvPr>
              <p:cNvCxnSpPr/>
              <p:nvPr/>
            </p:nvCxnSpPr>
            <p:spPr>
              <a:xfrm>
                <a:off x="5840567" y="1712889"/>
                <a:ext cx="0" cy="669701"/>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54189059-207C-42F1-6704-FB8A993F0E64}"/>
                  </a:ext>
                </a:extLst>
              </p:cNvPr>
              <p:cNvCxnSpPr/>
              <p:nvPr/>
            </p:nvCxnSpPr>
            <p:spPr>
              <a:xfrm>
                <a:off x="6587542" y="1712888"/>
                <a:ext cx="0" cy="669701"/>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401056A-1AEA-BB23-6CAD-05DAD5155D84}"/>
                  </a:ext>
                </a:extLst>
              </p:cNvPr>
              <p:cNvCxnSpPr/>
              <p:nvPr/>
            </p:nvCxnSpPr>
            <p:spPr>
              <a:xfrm>
                <a:off x="7295881" y="1712887"/>
                <a:ext cx="0" cy="669701"/>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1998448-8431-20E7-1571-50978617493B}"/>
                  </a:ext>
                </a:extLst>
              </p:cNvPr>
              <p:cNvCxnSpPr/>
              <p:nvPr/>
            </p:nvCxnSpPr>
            <p:spPr>
              <a:xfrm>
                <a:off x="8068613" y="1712886"/>
                <a:ext cx="0" cy="669701"/>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4F42A37-E823-A3C0-2A7E-A5D402A6524D}"/>
                  </a:ext>
                </a:extLst>
              </p:cNvPr>
              <p:cNvCxnSpPr/>
              <p:nvPr/>
            </p:nvCxnSpPr>
            <p:spPr>
              <a:xfrm>
                <a:off x="8815587" y="1712885"/>
                <a:ext cx="0" cy="669701"/>
              </a:xfrm>
              <a:prstGeom prst="line">
                <a:avLst/>
              </a:prstGeom>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ED72D86F-F011-C124-2C8E-FBFFA3E09C49}"/>
                  </a:ext>
                </a:extLst>
              </p:cNvPr>
              <p:cNvSpPr txBox="1"/>
              <p:nvPr/>
            </p:nvSpPr>
            <p:spPr>
              <a:xfrm>
                <a:off x="4430330" y="1906064"/>
                <a:ext cx="736247" cy="629134"/>
              </a:xfrm>
              <a:prstGeom prst="rect">
                <a:avLst/>
              </a:prstGeom>
              <a:noFill/>
            </p:spPr>
            <p:txBody>
              <a:bodyPr wrap="square" rtlCol="0">
                <a:spAutoFit/>
              </a:bodyPr>
              <a:lstStyle/>
              <a:p>
                <a:pPr algn="ctr"/>
                <a:r>
                  <a:rPr lang="en-IN" dirty="0"/>
                  <a:t>t=30</a:t>
                </a:r>
              </a:p>
            </p:txBody>
          </p:sp>
          <p:sp>
            <p:nvSpPr>
              <p:cNvPr id="38" name="TextBox 37">
                <a:extLst>
                  <a:ext uri="{FF2B5EF4-FFF2-40B4-BE49-F238E27FC236}">
                    <a16:creationId xmlns:a16="http://schemas.microsoft.com/office/drawing/2014/main" id="{9D4B0435-7DD7-3E0F-139C-2F6390D8EBF2}"/>
                  </a:ext>
                </a:extLst>
              </p:cNvPr>
              <p:cNvSpPr txBox="1"/>
              <p:nvPr/>
            </p:nvSpPr>
            <p:spPr>
              <a:xfrm>
                <a:off x="1581954" y="1906066"/>
                <a:ext cx="579549" cy="629134"/>
              </a:xfrm>
              <a:prstGeom prst="rect">
                <a:avLst/>
              </a:prstGeom>
              <a:noFill/>
            </p:spPr>
            <p:txBody>
              <a:bodyPr wrap="square" rtlCol="0">
                <a:spAutoFit/>
              </a:bodyPr>
              <a:lstStyle/>
              <a:p>
                <a:pPr algn="ctr"/>
                <a:r>
                  <a:rPr lang="en-IN" dirty="0"/>
                  <a:t>t=2</a:t>
                </a:r>
              </a:p>
            </p:txBody>
          </p:sp>
          <p:sp>
            <p:nvSpPr>
              <p:cNvPr id="39" name="TextBox 38">
                <a:extLst>
                  <a:ext uri="{FF2B5EF4-FFF2-40B4-BE49-F238E27FC236}">
                    <a16:creationId xmlns:a16="http://schemas.microsoft.com/office/drawing/2014/main" id="{32A687EB-404B-DD72-4281-E01F94636CE5}"/>
                  </a:ext>
                </a:extLst>
              </p:cNvPr>
              <p:cNvSpPr txBox="1"/>
              <p:nvPr/>
            </p:nvSpPr>
            <p:spPr>
              <a:xfrm>
                <a:off x="2290291" y="1867435"/>
                <a:ext cx="579549" cy="629134"/>
              </a:xfrm>
              <a:prstGeom prst="rect">
                <a:avLst/>
              </a:prstGeom>
              <a:noFill/>
            </p:spPr>
            <p:txBody>
              <a:bodyPr wrap="square" rtlCol="0">
                <a:spAutoFit/>
              </a:bodyPr>
              <a:lstStyle/>
              <a:p>
                <a:pPr algn="ctr"/>
                <a:r>
                  <a:rPr lang="en-IN" dirty="0"/>
                  <a:t>t=3</a:t>
                </a:r>
              </a:p>
            </p:txBody>
          </p:sp>
          <p:sp>
            <p:nvSpPr>
              <p:cNvPr id="40" name="TextBox 39">
                <a:extLst>
                  <a:ext uri="{FF2B5EF4-FFF2-40B4-BE49-F238E27FC236}">
                    <a16:creationId xmlns:a16="http://schemas.microsoft.com/office/drawing/2014/main" id="{38D64B9C-472D-51C6-74BC-9BF59630B630}"/>
                  </a:ext>
                </a:extLst>
              </p:cNvPr>
              <p:cNvSpPr txBox="1"/>
              <p:nvPr/>
            </p:nvSpPr>
            <p:spPr>
              <a:xfrm>
                <a:off x="3011508" y="1906064"/>
                <a:ext cx="579549" cy="629134"/>
              </a:xfrm>
              <a:prstGeom prst="rect">
                <a:avLst/>
              </a:prstGeom>
              <a:noFill/>
            </p:spPr>
            <p:txBody>
              <a:bodyPr wrap="square" rtlCol="0">
                <a:spAutoFit/>
              </a:bodyPr>
              <a:lstStyle/>
              <a:p>
                <a:pPr algn="ctr"/>
                <a:r>
                  <a:rPr lang="en-IN" dirty="0"/>
                  <a:t>t=..</a:t>
                </a:r>
              </a:p>
            </p:txBody>
          </p:sp>
          <p:sp>
            <p:nvSpPr>
              <p:cNvPr id="41" name="TextBox 40">
                <a:extLst>
                  <a:ext uri="{FF2B5EF4-FFF2-40B4-BE49-F238E27FC236}">
                    <a16:creationId xmlns:a16="http://schemas.microsoft.com/office/drawing/2014/main" id="{A1C50567-9C7A-A661-234E-BF3D5F280E8C}"/>
                  </a:ext>
                </a:extLst>
              </p:cNvPr>
              <p:cNvSpPr txBox="1"/>
              <p:nvPr/>
            </p:nvSpPr>
            <p:spPr>
              <a:xfrm>
                <a:off x="3657600" y="1893191"/>
                <a:ext cx="579549" cy="629134"/>
              </a:xfrm>
              <a:prstGeom prst="rect">
                <a:avLst/>
              </a:prstGeom>
              <a:noFill/>
            </p:spPr>
            <p:txBody>
              <a:bodyPr wrap="square" rtlCol="0">
                <a:spAutoFit/>
              </a:bodyPr>
              <a:lstStyle/>
              <a:p>
                <a:pPr algn="ctr"/>
                <a:r>
                  <a:rPr lang="en-IN" dirty="0"/>
                  <a:t>t=..</a:t>
                </a:r>
              </a:p>
            </p:txBody>
          </p:sp>
          <p:sp>
            <p:nvSpPr>
              <p:cNvPr id="42" name="TextBox 41">
                <a:extLst>
                  <a:ext uri="{FF2B5EF4-FFF2-40B4-BE49-F238E27FC236}">
                    <a16:creationId xmlns:a16="http://schemas.microsoft.com/office/drawing/2014/main" id="{5E4FE3D4-7BD6-1984-CD56-906D2177CA98}"/>
                  </a:ext>
                </a:extLst>
              </p:cNvPr>
              <p:cNvSpPr txBox="1"/>
              <p:nvPr/>
            </p:nvSpPr>
            <p:spPr>
              <a:xfrm>
                <a:off x="6619743" y="1893179"/>
                <a:ext cx="772731" cy="629134"/>
              </a:xfrm>
              <a:prstGeom prst="rect">
                <a:avLst/>
              </a:prstGeom>
              <a:noFill/>
            </p:spPr>
            <p:txBody>
              <a:bodyPr wrap="square" rtlCol="0">
                <a:spAutoFit/>
              </a:bodyPr>
              <a:lstStyle/>
              <a:p>
                <a:pPr algn="ctr"/>
                <a:r>
                  <a:rPr lang="en-IN" dirty="0"/>
                  <a:t>t=33</a:t>
                </a:r>
              </a:p>
            </p:txBody>
          </p:sp>
          <p:sp>
            <p:nvSpPr>
              <p:cNvPr id="43" name="TextBox 42">
                <a:extLst>
                  <a:ext uri="{FF2B5EF4-FFF2-40B4-BE49-F238E27FC236}">
                    <a16:creationId xmlns:a16="http://schemas.microsoft.com/office/drawing/2014/main" id="{20399675-BB39-35F4-9C8C-9D1D22586333}"/>
                  </a:ext>
                </a:extLst>
              </p:cNvPr>
              <p:cNvSpPr txBox="1"/>
              <p:nvPr/>
            </p:nvSpPr>
            <p:spPr>
              <a:xfrm>
                <a:off x="5101105" y="1867428"/>
                <a:ext cx="697609" cy="629134"/>
              </a:xfrm>
              <a:prstGeom prst="rect">
                <a:avLst/>
              </a:prstGeom>
              <a:noFill/>
            </p:spPr>
            <p:txBody>
              <a:bodyPr wrap="square" rtlCol="0">
                <a:spAutoFit/>
              </a:bodyPr>
              <a:lstStyle/>
              <a:p>
                <a:pPr algn="ctr"/>
                <a:r>
                  <a:rPr lang="en-IN" dirty="0"/>
                  <a:t>t=31</a:t>
                </a:r>
              </a:p>
            </p:txBody>
          </p:sp>
          <p:sp>
            <p:nvSpPr>
              <p:cNvPr id="44" name="TextBox 43">
                <a:extLst>
                  <a:ext uri="{FF2B5EF4-FFF2-40B4-BE49-F238E27FC236}">
                    <a16:creationId xmlns:a16="http://schemas.microsoft.com/office/drawing/2014/main" id="{F8F5A72B-013C-CA13-A001-C4887E86A3B3}"/>
                  </a:ext>
                </a:extLst>
              </p:cNvPr>
              <p:cNvSpPr txBox="1"/>
              <p:nvPr/>
            </p:nvSpPr>
            <p:spPr>
              <a:xfrm>
                <a:off x="5924274" y="1880313"/>
                <a:ext cx="746977" cy="629134"/>
              </a:xfrm>
              <a:prstGeom prst="rect">
                <a:avLst/>
              </a:prstGeom>
              <a:noFill/>
            </p:spPr>
            <p:txBody>
              <a:bodyPr wrap="square" rtlCol="0">
                <a:spAutoFit/>
              </a:bodyPr>
              <a:lstStyle/>
              <a:p>
                <a:pPr algn="ctr"/>
                <a:r>
                  <a:rPr lang="en-IN" dirty="0"/>
                  <a:t>t=32</a:t>
                </a:r>
              </a:p>
            </p:txBody>
          </p:sp>
          <p:sp>
            <p:nvSpPr>
              <p:cNvPr id="45" name="TextBox 44">
                <a:extLst>
                  <a:ext uri="{FF2B5EF4-FFF2-40B4-BE49-F238E27FC236}">
                    <a16:creationId xmlns:a16="http://schemas.microsoft.com/office/drawing/2014/main" id="{0E95E340-6E7F-55F6-BE32-3775F41CCF2F}"/>
                  </a:ext>
                </a:extLst>
              </p:cNvPr>
              <p:cNvSpPr txBox="1"/>
              <p:nvPr/>
            </p:nvSpPr>
            <p:spPr>
              <a:xfrm>
                <a:off x="927282" y="1893195"/>
                <a:ext cx="579549" cy="629134"/>
              </a:xfrm>
              <a:prstGeom prst="rect">
                <a:avLst/>
              </a:prstGeom>
              <a:noFill/>
            </p:spPr>
            <p:txBody>
              <a:bodyPr wrap="square" rtlCol="0">
                <a:spAutoFit/>
              </a:bodyPr>
              <a:lstStyle/>
              <a:p>
                <a:pPr algn="ctr"/>
                <a:r>
                  <a:rPr lang="en-IN" dirty="0"/>
                  <a:t>t=1</a:t>
                </a:r>
              </a:p>
            </p:txBody>
          </p:sp>
          <p:sp>
            <p:nvSpPr>
              <p:cNvPr id="46" name="TextBox 45">
                <a:extLst>
                  <a:ext uri="{FF2B5EF4-FFF2-40B4-BE49-F238E27FC236}">
                    <a16:creationId xmlns:a16="http://schemas.microsoft.com/office/drawing/2014/main" id="{19757443-8167-ABD2-F62F-9DD232C78295}"/>
                  </a:ext>
                </a:extLst>
              </p:cNvPr>
              <p:cNvSpPr txBox="1"/>
              <p:nvPr/>
            </p:nvSpPr>
            <p:spPr>
              <a:xfrm>
                <a:off x="7345249" y="1880313"/>
                <a:ext cx="652527" cy="629134"/>
              </a:xfrm>
              <a:prstGeom prst="rect">
                <a:avLst/>
              </a:prstGeom>
              <a:noFill/>
            </p:spPr>
            <p:txBody>
              <a:bodyPr wrap="square" rtlCol="0">
                <a:spAutoFit/>
              </a:bodyPr>
              <a:lstStyle/>
              <a:p>
                <a:pPr algn="ctr"/>
                <a:r>
                  <a:rPr lang="en-IN" dirty="0"/>
                  <a:t>t=34</a:t>
                </a:r>
              </a:p>
            </p:txBody>
          </p:sp>
          <p:sp>
            <p:nvSpPr>
              <p:cNvPr id="47" name="TextBox 46">
                <a:extLst>
                  <a:ext uri="{FF2B5EF4-FFF2-40B4-BE49-F238E27FC236}">
                    <a16:creationId xmlns:a16="http://schemas.microsoft.com/office/drawing/2014/main" id="{1F0C8092-174A-4CD8-2692-5F561FF16A5E}"/>
                  </a:ext>
                </a:extLst>
              </p:cNvPr>
              <p:cNvSpPr txBox="1"/>
              <p:nvPr/>
            </p:nvSpPr>
            <p:spPr>
              <a:xfrm>
                <a:off x="8139442" y="1910220"/>
                <a:ext cx="712631" cy="629134"/>
              </a:xfrm>
              <a:prstGeom prst="rect">
                <a:avLst/>
              </a:prstGeom>
              <a:noFill/>
            </p:spPr>
            <p:txBody>
              <a:bodyPr wrap="square" rtlCol="0">
                <a:spAutoFit/>
              </a:bodyPr>
              <a:lstStyle/>
              <a:p>
                <a:pPr algn="ctr"/>
                <a:r>
                  <a:rPr lang="en-IN" dirty="0"/>
                  <a:t>t=35</a:t>
                </a:r>
              </a:p>
            </p:txBody>
          </p:sp>
          <p:sp>
            <p:nvSpPr>
              <p:cNvPr id="51" name="Left Brace 50">
                <a:extLst>
                  <a:ext uri="{FF2B5EF4-FFF2-40B4-BE49-F238E27FC236}">
                    <a16:creationId xmlns:a16="http://schemas.microsoft.com/office/drawing/2014/main" id="{819FB8EE-AB71-3ADD-6310-1B7C9D9C2C78}"/>
                  </a:ext>
                </a:extLst>
              </p:cNvPr>
              <p:cNvSpPr/>
              <p:nvPr/>
            </p:nvSpPr>
            <p:spPr>
              <a:xfrm rot="5400000">
                <a:off x="3239037" y="-1687129"/>
                <a:ext cx="933713" cy="5763295"/>
              </a:xfrm>
              <a:prstGeom prst="leftBrace">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52" name="Left Brace 51">
                <a:extLst>
                  <a:ext uri="{FF2B5EF4-FFF2-40B4-BE49-F238E27FC236}">
                    <a16:creationId xmlns:a16="http://schemas.microsoft.com/office/drawing/2014/main" id="{359A50BB-4E5E-D97E-BFBB-5A7295A4E48A}"/>
                  </a:ext>
                </a:extLst>
              </p:cNvPr>
              <p:cNvSpPr/>
              <p:nvPr/>
            </p:nvSpPr>
            <p:spPr>
              <a:xfrm rot="16200000">
                <a:off x="7503493" y="1651086"/>
                <a:ext cx="388620" cy="2220525"/>
              </a:xfrm>
              <a:prstGeom prst="leftBrace">
                <a:avLst/>
              </a:prstGeom>
              <a:ln w="2540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
            <p:nvSpPr>
              <p:cNvPr id="53" name="TextBox 52">
                <a:extLst>
                  <a:ext uri="{FF2B5EF4-FFF2-40B4-BE49-F238E27FC236}">
                    <a16:creationId xmlns:a16="http://schemas.microsoft.com/office/drawing/2014/main" id="{B1A88371-3E3F-1C70-8054-C471F6DBD78D}"/>
                  </a:ext>
                </a:extLst>
              </p:cNvPr>
              <p:cNvSpPr txBox="1"/>
              <p:nvPr/>
            </p:nvSpPr>
            <p:spPr>
              <a:xfrm>
                <a:off x="1193438" y="173653"/>
                <a:ext cx="5024909" cy="629134"/>
              </a:xfrm>
              <a:prstGeom prst="rect">
                <a:avLst/>
              </a:prstGeom>
              <a:noFill/>
            </p:spPr>
            <p:txBody>
              <a:bodyPr wrap="square" rtlCol="0">
                <a:spAutoFit/>
              </a:bodyPr>
              <a:lstStyle/>
              <a:p>
                <a:pPr algn="ctr"/>
                <a:r>
                  <a:rPr lang="en-IN" dirty="0"/>
                  <a:t>Input Width = 32</a:t>
                </a:r>
              </a:p>
            </p:txBody>
          </p:sp>
          <p:sp>
            <p:nvSpPr>
              <p:cNvPr id="54" name="TextBox 53">
                <a:extLst>
                  <a:ext uri="{FF2B5EF4-FFF2-40B4-BE49-F238E27FC236}">
                    <a16:creationId xmlns:a16="http://schemas.microsoft.com/office/drawing/2014/main" id="{EFA5F71B-4AB2-8083-E29C-1328822F70FD}"/>
                  </a:ext>
                </a:extLst>
              </p:cNvPr>
              <p:cNvSpPr txBox="1"/>
              <p:nvPr/>
            </p:nvSpPr>
            <p:spPr>
              <a:xfrm>
                <a:off x="117536" y="2458874"/>
                <a:ext cx="5024909" cy="629134"/>
              </a:xfrm>
              <a:prstGeom prst="rect">
                <a:avLst/>
              </a:prstGeom>
              <a:noFill/>
            </p:spPr>
            <p:txBody>
              <a:bodyPr wrap="square" rtlCol="0">
                <a:spAutoFit/>
              </a:bodyPr>
              <a:lstStyle/>
              <a:p>
                <a:pPr algn="ctr"/>
                <a:r>
                  <a:rPr lang="en-IN" dirty="0"/>
                  <a:t>Time steps </a:t>
                </a:r>
              </a:p>
            </p:txBody>
          </p:sp>
          <p:cxnSp>
            <p:nvCxnSpPr>
              <p:cNvPr id="55" name="Straight Arrow Connector 54">
                <a:extLst>
                  <a:ext uri="{FF2B5EF4-FFF2-40B4-BE49-F238E27FC236}">
                    <a16:creationId xmlns:a16="http://schemas.microsoft.com/office/drawing/2014/main" id="{E7A1261F-AD3E-882E-A043-5642FBB07559}"/>
                  </a:ext>
                </a:extLst>
              </p:cNvPr>
              <p:cNvCxnSpPr/>
              <p:nvPr/>
            </p:nvCxnSpPr>
            <p:spPr>
              <a:xfrm>
                <a:off x="3158545" y="2742780"/>
                <a:ext cx="2640169"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grpSp>
      <p:pic>
        <p:nvPicPr>
          <p:cNvPr id="57" name="Picture 56">
            <a:extLst>
              <a:ext uri="{FF2B5EF4-FFF2-40B4-BE49-F238E27FC236}">
                <a16:creationId xmlns:a16="http://schemas.microsoft.com/office/drawing/2014/main" id="{231BCCFF-DDAF-06FD-63C2-DDA7A070913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443060" y="15225406"/>
            <a:ext cx="8705896" cy="6678933"/>
          </a:xfrm>
          <a:prstGeom prst="rect">
            <a:avLst/>
          </a:prstGeom>
        </p:spPr>
      </p:pic>
      <p:sp>
        <p:nvSpPr>
          <p:cNvPr id="69" name="TextBox 68">
            <a:extLst>
              <a:ext uri="{FF2B5EF4-FFF2-40B4-BE49-F238E27FC236}">
                <a16:creationId xmlns:a16="http://schemas.microsoft.com/office/drawing/2014/main" id="{0E07033A-145E-CB84-DFCE-C2B3B1483127}"/>
              </a:ext>
            </a:extLst>
          </p:cNvPr>
          <p:cNvSpPr txBox="1"/>
          <p:nvPr/>
        </p:nvSpPr>
        <p:spPr>
          <a:xfrm>
            <a:off x="1159979" y="20475993"/>
            <a:ext cx="19033167" cy="1384995"/>
          </a:xfrm>
          <a:prstGeom prst="rect">
            <a:avLst/>
          </a:prstGeom>
          <a:noFill/>
          <a:ln w="25400" cmpd="dbl">
            <a:solidFill>
              <a:schemeClr val="accent2">
                <a:lumMod val="75000"/>
              </a:schemeClr>
            </a:solidFill>
            <a:round/>
          </a:ln>
        </p:spPr>
        <p:txBody>
          <a:bodyPr wrap="square" rtlCol="0">
            <a:spAutoFit/>
          </a:bodyPr>
          <a:lstStyle>
            <a:defPPr>
              <a:defRPr lang="en-US"/>
            </a:defPPr>
            <a:lvl1pPr algn="just">
              <a:defRPr sz="2800" b="1">
                <a:latin typeface="Times New Roman" panose="02020603050405020304" pitchFamily="18" charset="0"/>
                <a:cs typeface="Times New Roman" panose="02020603050405020304" pitchFamily="18" charset="0"/>
              </a:defRPr>
            </a:lvl1pPr>
          </a:lstStyle>
          <a:p>
            <a:r>
              <a:rPr lang="en-IN" dirty="0"/>
              <a:t>Compilation of the Proposed Model:</a:t>
            </a:r>
          </a:p>
          <a:p>
            <a:r>
              <a:rPr lang="en-IN" b="0" dirty="0"/>
              <a:t>70% of the total dataset has been used for training, 10% for validation and 20% for testing purposes. The model was run for 100 epochs with batch size of 16. Loss was calculated with mean absolute error (MAE) function.</a:t>
            </a:r>
          </a:p>
        </p:txBody>
      </p:sp>
      <p:graphicFrame>
        <p:nvGraphicFramePr>
          <p:cNvPr id="70" name="Chart 69">
            <a:extLst>
              <a:ext uri="{FF2B5EF4-FFF2-40B4-BE49-F238E27FC236}">
                <a16:creationId xmlns:a16="http://schemas.microsoft.com/office/drawing/2014/main" id="{25110E4C-2D1C-164E-E8D0-A28437FE8507}"/>
              </a:ext>
            </a:extLst>
          </p:cNvPr>
          <p:cNvGraphicFramePr>
            <a:graphicFrameLocks/>
          </p:cNvGraphicFramePr>
          <p:nvPr>
            <p:extLst>
              <p:ext uri="{D42A27DB-BD31-4B8C-83A1-F6EECF244321}">
                <p14:modId xmlns:p14="http://schemas.microsoft.com/office/powerpoint/2010/main" val="2018708146"/>
              </p:ext>
            </p:extLst>
          </p:nvPr>
        </p:nvGraphicFramePr>
        <p:xfrm>
          <a:off x="21678576" y="28931396"/>
          <a:ext cx="7054981" cy="4415736"/>
        </p:xfrm>
        <a:graphic>
          <a:graphicData uri="http://schemas.openxmlformats.org/drawingml/2006/chart">
            <c:chart xmlns:c="http://schemas.openxmlformats.org/drawingml/2006/chart" xmlns:r="http://schemas.openxmlformats.org/officeDocument/2006/relationships" r:id="rId6"/>
          </a:graphicData>
        </a:graphic>
      </p:graphicFrame>
      <p:sp>
        <p:nvSpPr>
          <p:cNvPr id="71" name="TextBox 70">
            <a:extLst>
              <a:ext uri="{FF2B5EF4-FFF2-40B4-BE49-F238E27FC236}">
                <a16:creationId xmlns:a16="http://schemas.microsoft.com/office/drawing/2014/main" id="{2340C14B-A91F-DB2D-4725-0B19CFE0273C}"/>
              </a:ext>
            </a:extLst>
          </p:cNvPr>
          <p:cNvSpPr txBox="1"/>
          <p:nvPr/>
        </p:nvSpPr>
        <p:spPr>
          <a:xfrm>
            <a:off x="1091332" y="30461936"/>
            <a:ext cx="10730065" cy="2246769"/>
          </a:xfrm>
          <a:prstGeom prst="rect">
            <a:avLst/>
          </a:prstGeom>
          <a:noFill/>
          <a:ln w="25400" cmpd="dbl">
            <a:solidFill>
              <a:schemeClr val="accent2">
                <a:lumMod val="75000"/>
              </a:schemeClr>
            </a:solidFill>
          </a:ln>
        </p:spPr>
        <p:txBody>
          <a:bodyPr wrap="square" rtlCol="0">
            <a:spAutoFit/>
          </a:bodyPr>
          <a:lstStyle/>
          <a:p>
            <a:pPr algn="just"/>
            <a:r>
              <a:rPr lang="en-US" sz="2800" b="1" dirty="0">
                <a:latin typeface="Times New Roman" panose="02020603050405020304" pitchFamily="18" charset="0"/>
                <a:cs typeface="Times New Roman" panose="02020603050405020304" pitchFamily="18" charset="0"/>
              </a:rPr>
              <a:t>Advantages:</a:t>
            </a:r>
          </a:p>
          <a:p>
            <a:pPr marL="342900" indent="-342900"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LSTM is specially made for long-term dependencies.</a:t>
            </a:r>
            <a:endParaRPr lang="en-IN" sz="28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It prevents vanishing and exploding gradient problem and allows network to memorize state information over longer periods of time.</a:t>
            </a:r>
          </a:p>
          <a:p>
            <a:pPr marL="342900" indent="-342900" algn="just">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The model can predict multiple features for multiple time stamps.</a:t>
            </a:r>
            <a:r>
              <a:rPr lang="en-IN" sz="2800" dirty="0">
                <a:latin typeface="Times New Roman" panose="02020603050405020304" pitchFamily="18" charset="0"/>
                <a:cs typeface="Times New Roman" panose="02020603050405020304" pitchFamily="18" charset="0"/>
              </a:rPr>
              <a:t> </a:t>
            </a:r>
          </a:p>
        </p:txBody>
      </p:sp>
      <p:grpSp>
        <p:nvGrpSpPr>
          <p:cNvPr id="9" name="Group 8">
            <a:extLst>
              <a:ext uri="{FF2B5EF4-FFF2-40B4-BE49-F238E27FC236}">
                <a16:creationId xmlns:a16="http://schemas.microsoft.com/office/drawing/2014/main" id="{0D36E731-941A-C051-DE3B-97EEF48B7BE3}"/>
              </a:ext>
            </a:extLst>
          </p:cNvPr>
          <p:cNvGrpSpPr/>
          <p:nvPr/>
        </p:nvGrpSpPr>
        <p:grpSpPr>
          <a:xfrm>
            <a:off x="1125882" y="22355035"/>
            <a:ext cx="11279429" cy="8004087"/>
            <a:chOff x="1644284" y="27092743"/>
            <a:chExt cx="9974762" cy="7245893"/>
          </a:xfrm>
        </p:grpSpPr>
        <p:pic>
          <p:nvPicPr>
            <p:cNvPr id="61" name="Picture 60">
              <a:extLst>
                <a:ext uri="{FF2B5EF4-FFF2-40B4-BE49-F238E27FC236}">
                  <a16:creationId xmlns:a16="http://schemas.microsoft.com/office/drawing/2014/main" id="{8FB9996D-16E2-70AB-33F7-3C31C8CC5BCB}"/>
                </a:ext>
              </a:extLst>
            </p:cNvPr>
            <p:cNvPicPr>
              <a:picLocks noChangeAspect="1"/>
            </p:cNvPicPr>
            <p:nvPr/>
          </p:nvPicPr>
          <p:blipFill rotWithShape="1">
            <a:blip r:embed="rId7">
              <a:extLst>
                <a:ext uri="{28A0092B-C50C-407E-A947-70E740481C1C}">
                  <a14:useLocalDpi xmlns:a14="http://schemas.microsoft.com/office/drawing/2010/main" val="0"/>
                </a:ext>
              </a:extLst>
            </a:blip>
            <a:srcRect l="3930" t="10064" r="7697" b="4728"/>
            <a:stretch/>
          </p:blipFill>
          <p:spPr>
            <a:xfrm>
              <a:off x="1679800" y="27092743"/>
              <a:ext cx="4693044" cy="2751997"/>
            </a:xfrm>
            <a:prstGeom prst="rect">
              <a:avLst/>
            </a:prstGeom>
            <a:ln>
              <a:solidFill>
                <a:schemeClr val="accent2">
                  <a:lumMod val="75000"/>
                </a:schemeClr>
              </a:solidFill>
            </a:ln>
          </p:spPr>
        </p:pic>
        <p:pic>
          <p:nvPicPr>
            <p:cNvPr id="63" name="Picture 62">
              <a:extLst>
                <a:ext uri="{FF2B5EF4-FFF2-40B4-BE49-F238E27FC236}">
                  <a16:creationId xmlns:a16="http://schemas.microsoft.com/office/drawing/2014/main" id="{635B2B10-12C3-734D-10D4-F943D1BDEE74}"/>
                </a:ext>
              </a:extLst>
            </p:cNvPr>
            <p:cNvPicPr>
              <a:picLocks noChangeAspect="1"/>
            </p:cNvPicPr>
            <p:nvPr/>
          </p:nvPicPr>
          <p:blipFill rotWithShape="1">
            <a:blip r:embed="rId8">
              <a:extLst>
                <a:ext uri="{28A0092B-C50C-407E-A947-70E740481C1C}">
                  <a14:useLocalDpi xmlns:a14="http://schemas.microsoft.com/office/drawing/2010/main" val="0"/>
                </a:ext>
              </a:extLst>
            </a:blip>
            <a:srcRect l="5821" t="10930" r="7706" b="4279"/>
            <a:stretch/>
          </p:blipFill>
          <p:spPr>
            <a:xfrm>
              <a:off x="6607063" y="27092743"/>
              <a:ext cx="5011983" cy="2751997"/>
            </a:xfrm>
            <a:prstGeom prst="rect">
              <a:avLst/>
            </a:prstGeom>
            <a:ln>
              <a:solidFill>
                <a:schemeClr val="accent2">
                  <a:lumMod val="75000"/>
                </a:schemeClr>
              </a:solidFill>
            </a:ln>
          </p:spPr>
        </p:pic>
        <p:pic>
          <p:nvPicPr>
            <p:cNvPr id="65" name="Picture 64">
              <a:extLst>
                <a:ext uri="{FF2B5EF4-FFF2-40B4-BE49-F238E27FC236}">
                  <a16:creationId xmlns:a16="http://schemas.microsoft.com/office/drawing/2014/main" id="{D9D04948-A25E-87D5-F12A-FA021E67A3AC}"/>
                </a:ext>
              </a:extLst>
            </p:cNvPr>
            <p:cNvPicPr>
              <a:picLocks noChangeAspect="1"/>
            </p:cNvPicPr>
            <p:nvPr/>
          </p:nvPicPr>
          <p:blipFill rotWithShape="1">
            <a:blip r:embed="rId9">
              <a:extLst>
                <a:ext uri="{28A0092B-C50C-407E-A947-70E740481C1C}">
                  <a14:useLocalDpi xmlns:a14="http://schemas.microsoft.com/office/drawing/2010/main" val="0"/>
                </a:ext>
              </a:extLst>
            </a:blip>
            <a:srcRect l="3730" t="10929" r="6496" b="4280"/>
            <a:stretch/>
          </p:blipFill>
          <p:spPr>
            <a:xfrm>
              <a:off x="1644284" y="30334540"/>
              <a:ext cx="4728560" cy="3416321"/>
            </a:xfrm>
            <a:prstGeom prst="rect">
              <a:avLst/>
            </a:prstGeom>
            <a:ln>
              <a:solidFill>
                <a:schemeClr val="accent2">
                  <a:lumMod val="75000"/>
                </a:schemeClr>
              </a:solidFill>
            </a:ln>
          </p:spPr>
        </p:pic>
        <p:pic>
          <p:nvPicPr>
            <p:cNvPr id="67" name="Picture 66">
              <a:extLst>
                <a:ext uri="{FF2B5EF4-FFF2-40B4-BE49-F238E27FC236}">
                  <a16:creationId xmlns:a16="http://schemas.microsoft.com/office/drawing/2014/main" id="{C25025FD-F020-224C-C43D-EACE86640027}"/>
                </a:ext>
              </a:extLst>
            </p:cNvPr>
            <p:cNvPicPr>
              <a:picLocks noChangeAspect="1"/>
            </p:cNvPicPr>
            <p:nvPr/>
          </p:nvPicPr>
          <p:blipFill rotWithShape="1">
            <a:blip r:embed="rId10">
              <a:extLst>
                <a:ext uri="{28A0092B-C50C-407E-A947-70E740481C1C}">
                  <a14:useLocalDpi xmlns:a14="http://schemas.microsoft.com/office/drawing/2010/main" val="0"/>
                </a:ext>
              </a:extLst>
            </a:blip>
            <a:srcRect l="4949" t="11348" r="6610" b="3863"/>
            <a:stretch/>
          </p:blipFill>
          <p:spPr>
            <a:xfrm>
              <a:off x="6607062" y="30370416"/>
              <a:ext cx="5011984" cy="3380445"/>
            </a:xfrm>
            <a:prstGeom prst="rect">
              <a:avLst/>
            </a:prstGeom>
            <a:ln>
              <a:solidFill>
                <a:schemeClr val="accent2">
                  <a:lumMod val="75000"/>
                </a:schemeClr>
              </a:solidFill>
            </a:ln>
          </p:spPr>
        </p:pic>
        <p:sp>
          <p:nvSpPr>
            <p:cNvPr id="72" name="TextBox 71">
              <a:extLst>
                <a:ext uri="{FF2B5EF4-FFF2-40B4-BE49-F238E27FC236}">
                  <a16:creationId xmlns:a16="http://schemas.microsoft.com/office/drawing/2014/main" id="{3420E320-EDC3-ECF0-3709-DA9E2E892F9D}"/>
                </a:ext>
              </a:extLst>
            </p:cNvPr>
            <p:cNvSpPr txBox="1"/>
            <p:nvPr/>
          </p:nvSpPr>
          <p:spPr>
            <a:xfrm>
              <a:off x="2405743" y="27288253"/>
              <a:ext cx="816428" cy="461665"/>
            </a:xfrm>
            <a:prstGeom prst="rect">
              <a:avLst/>
            </a:prstGeom>
            <a:noFill/>
            <a:ln>
              <a:noFill/>
            </a:ln>
          </p:spPr>
          <p:txBody>
            <a:bodyPr wrap="square" rtlCol="0">
              <a:spAutoFit/>
            </a:bodyPr>
            <a:lstStyle/>
            <a:p>
              <a:r>
                <a:rPr lang="en-IN" sz="2400" dirty="0">
                  <a:latin typeface="Times New Roman" panose="02020603050405020304" pitchFamily="18" charset="0"/>
                  <a:cs typeface="Times New Roman" panose="02020603050405020304" pitchFamily="18" charset="0"/>
                </a:rPr>
                <a:t>DBT</a:t>
              </a:r>
            </a:p>
          </p:txBody>
        </p:sp>
        <p:sp>
          <p:nvSpPr>
            <p:cNvPr id="73" name="TextBox 72">
              <a:extLst>
                <a:ext uri="{FF2B5EF4-FFF2-40B4-BE49-F238E27FC236}">
                  <a16:creationId xmlns:a16="http://schemas.microsoft.com/office/drawing/2014/main" id="{60419902-6994-FD30-ABAE-2438E6DBF14B}"/>
                </a:ext>
              </a:extLst>
            </p:cNvPr>
            <p:cNvSpPr txBox="1"/>
            <p:nvPr/>
          </p:nvSpPr>
          <p:spPr>
            <a:xfrm>
              <a:off x="7271751" y="27306811"/>
              <a:ext cx="816428" cy="461665"/>
            </a:xfrm>
            <a:prstGeom prst="rect">
              <a:avLst/>
            </a:prstGeom>
            <a:noFill/>
            <a:ln>
              <a:noFill/>
            </a:ln>
          </p:spPr>
          <p:txBody>
            <a:bodyPr wrap="square" rtlCol="0">
              <a:spAutoFit/>
            </a:bodyPr>
            <a:lstStyle/>
            <a:p>
              <a:r>
                <a:rPr lang="en-IN" sz="2400" dirty="0">
                  <a:latin typeface="Times New Roman" panose="02020603050405020304" pitchFamily="18" charset="0"/>
                  <a:cs typeface="Times New Roman" panose="02020603050405020304" pitchFamily="18" charset="0"/>
                </a:rPr>
                <a:t>DPT</a:t>
              </a:r>
            </a:p>
          </p:txBody>
        </p:sp>
        <p:sp>
          <p:nvSpPr>
            <p:cNvPr id="74" name="TextBox 73">
              <a:extLst>
                <a:ext uri="{FF2B5EF4-FFF2-40B4-BE49-F238E27FC236}">
                  <a16:creationId xmlns:a16="http://schemas.microsoft.com/office/drawing/2014/main" id="{679AE277-00F1-E25D-0C19-CB7905792C2E}"/>
                </a:ext>
              </a:extLst>
            </p:cNvPr>
            <p:cNvSpPr txBox="1"/>
            <p:nvPr/>
          </p:nvSpPr>
          <p:spPr>
            <a:xfrm>
              <a:off x="2405743" y="30539938"/>
              <a:ext cx="816428" cy="461665"/>
            </a:xfrm>
            <a:prstGeom prst="rect">
              <a:avLst/>
            </a:prstGeom>
            <a:noFill/>
            <a:ln>
              <a:noFill/>
            </a:ln>
          </p:spPr>
          <p:txBody>
            <a:bodyPr wrap="square" rtlCol="0">
              <a:spAutoFit/>
            </a:bodyPr>
            <a:lstStyle/>
            <a:p>
              <a:r>
                <a:rPr lang="en-IN" sz="2400" dirty="0">
                  <a:latin typeface="Times New Roman" panose="02020603050405020304" pitchFamily="18" charset="0"/>
                  <a:cs typeface="Times New Roman" panose="02020603050405020304" pitchFamily="18" charset="0"/>
                </a:rPr>
                <a:t>RH</a:t>
              </a:r>
            </a:p>
          </p:txBody>
        </p:sp>
        <p:sp>
          <p:nvSpPr>
            <p:cNvPr id="75" name="TextBox 74">
              <a:extLst>
                <a:ext uri="{FF2B5EF4-FFF2-40B4-BE49-F238E27FC236}">
                  <a16:creationId xmlns:a16="http://schemas.microsoft.com/office/drawing/2014/main" id="{53167570-6806-F882-B243-6B7D0014D1F2}"/>
                </a:ext>
              </a:extLst>
            </p:cNvPr>
            <p:cNvSpPr txBox="1"/>
            <p:nvPr/>
          </p:nvSpPr>
          <p:spPr>
            <a:xfrm>
              <a:off x="7326273" y="30569819"/>
              <a:ext cx="816428" cy="461665"/>
            </a:xfrm>
            <a:prstGeom prst="rect">
              <a:avLst/>
            </a:prstGeom>
            <a:noFill/>
            <a:ln>
              <a:noFill/>
            </a:ln>
          </p:spPr>
          <p:txBody>
            <a:bodyPr wrap="square" rtlCol="0">
              <a:spAutoFit/>
            </a:bodyPr>
            <a:lstStyle/>
            <a:p>
              <a:r>
                <a:rPr lang="en-IN" sz="2400" dirty="0">
                  <a:latin typeface="Times New Roman" panose="02020603050405020304" pitchFamily="18" charset="0"/>
                  <a:cs typeface="Times New Roman" panose="02020603050405020304" pitchFamily="18" charset="0"/>
                </a:rPr>
                <a:t>VP</a:t>
              </a:r>
            </a:p>
          </p:txBody>
        </p:sp>
        <p:sp>
          <p:nvSpPr>
            <p:cNvPr id="77" name="TextBox 76">
              <a:extLst>
                <a:ext uri="{FF2B5EF4-FFF2-40B4-BE49-F238E27FC236}">
                  <a16:creationId xmlns:a16="http://schemas.microsoft.com/office/drawing/2014/main" id="{DE6BD525-1CAF-6C6E-BA69-F271D19117F6}"/>
                </a:ext>
              </a:extLst>
            </p:cNvPr>
            <p:cNvSpPr txBox="1"/>
            <p:nvPr/>
          </p:nvSpPr>
          <p:spPr>
            <a:xfrm>
              <a:off x="1948543" y="33956259"/>
              <a:ext cx="9384360" cy="382377"/>
            </a:xfrm>
            <a:prstGeom prst="rect">
              <a:avLst/>
            </a:prstGeom>
            <a:noFill/>
            <a:ln>
              <a:noFill/>
            </a:ln>
          </p:spPr>
          <p:txBody>
            <a:bodyPr wrap="square" rtlCol="0">
              <a:spAutoFit/>
            </a:bodyPr>
            <a:lstStyle/>
            <a:p>
              <a:pPr algn="ctr"/>
              <a:r>
                <a:rPr lang="en-IN" sz="2400" b="1" dirty="0">
                  <a:latin typeface="Times New Roman" panose="02020603050405020304" pitchFamily="18" charset="0"/>
                  <a:cs typeface="Times New Roman" panose="02020603050405020304" pitchFamily="18" charset="0"/>
                </a:rPr>
                <a:t>Fig 5.: Plots of actual and predicted values of different features</a:t>
              </a:r>
            </a:p>
          </p:txBody>
        </p:sp>
      </p:grpSp>
      <p:grpSp>
        <p:nvGrpSpPr>
          <p:cNvPr id="11" name="Group 10">
            <a:extLst>
              <a:ext uri="{FF2B5EF4-FFF2-40B4-BE49-F238E27FC236}">
                <a16:creationId xmlns:a16="http://schemas.microsoft.com/office/drawing/2014/main" id="{200454FB-3E59-DA49-77E8-47C2C00FA660}"/>
              </a:ext>
            </a:extLst>
          </p:cNvPr>
          <p:cNvGrpSpPr/>
          <p:nvPr/>
        </p:nvGrpSpPr>
        <p:grpSpPr>
          <a:xfrm>
            <a:off x="13140920" y="22231427"/>
            <a:ext cx="6657500" cy="6094144"/>
            <a:chOff x="13463993" y="23587536"/>
            <a:chExt cx="6657500" cy="6094144"/>
          </a:xfrm>
        </p:grpSpPr>
        <p:pic>
          <p:nvPicPr>
            <p:cNvPr id="59" name="Picture 58">
              <a:extLst>
                <a:ext uri="{FF2B5EF4-FFF2-40B4-BE49-F238E27FC236}">
                  <a16:creationId xmlns:a16="http://schemas.microsoft.com/office/drawing/2014/main" id="{D9961AE0-3984-25F4-1670-0820C164FDA2}"/>
                </a:ext>
              </a:extLst>
            </p:cNvPr>
            <p:cNvPicPr>
              <a:picLocks noChangeAspect="1"/>
            </p:cNvPicPr>
            <p:nvPr/>
          </p:nvPicPr>
          <p:blipFill rotWithShape="1">
            <a:blip r:embed="rId11">
              <a:extLst>
                <a:ext uri="{28A0092B-C50C-407E-A947-70E740481C1C}">
                  <a14:useLocalDpi xmlns:a14="http://schemas.microsoft.com/office/drawing/2010/main" val="0"/>
                </a:ext>
              </a:extLst>
            </a:blip>
            <a:srcRect t="8824" r="6832" b="4186"/>
            <a:stretch/>
          </p:blipFill>
          <p:spPr>
            <a:xfrm>
              <a:off x="13463993" y="23587536"/>
              <a:ext cx="6657500" cy="5620858"/>
            </a:xfrm>
            <a:prstGeom prst="rect">
              <a:avLst/>
            </a:prstGeom>
            <a:ln>
              <a:solidFill>
                <a:schemeClr val="accent2">
                  <a:lumMod val="75000"/>
                </a:schemeClr>
              </a:solidFill>
            </a:ln>
          </p:spPr>
        </p:pic>
        <p:sp>
          <p:nvSpPr>
            <p:cNvPr id="78" name="TextBox 77">
              <a:extLst>
                <a:ext uri="{FF2B5EF4-FFF2-40B4-BE49-F238E27FC236}">
                  <a16:creationId xmlns:a16="http://schemas.microsoft.com/office/drawing/2014/main" id="{62DCE612-772D-6FB2-DF06-CCF22CB0ED33}"/>
                </a:ext>
              </a:extLst>
            </p:cNvPr>
            <p:cNvSpPr txBox="1"/>
            <p:nvPr/>
          </p:nvSpPr>
          <p:spPr>
            <a:xfrm>
              <a:off x="13570137" y="29220015"/>
              <a:ext cx="6445211" cy="461665"/>
            </a:xfrm>
            <a:prstGeom prst="rect">
              <a:avLst/>
            </a:prstGeom>
            <a:noFill/>
            <a:ln>
              <a:noFill/>
            </a:ln>
          </p:spPr>
          <p:txBody>
            <a:bodyPr wrap="square" rtlCol="0">
              <a:spAutoFit/>
            </a:bodyPr>
            <a:lstStyle/>
            <a:p>
              <a:pPr algn="ctr"/>
              <a:r>
                <a:rPr lang="en-IN" sz="2400" b="1" dirty="0">
                  <a:latin typeface="Times New Roman" panose="02020603050405020304" pitchFamily="18" charset="0"/>
                  <a:cs typeface="Times New Roman" panose="02020603050405020304" pitchFamily="18" charset="0"/>
                </a:rPr>
                <a:t>Fig 6.:Multi-step training and validation loss</a:t>
              </a:r>
            </a:p>
          </p:txBody>
        </p:sp>
      </p:grpSp>
      <p:sp>
        <p:nvSpPr>
          <p:cNvPr id="79" name="TextBox 78">
            <a:extLst>
              <a:ext uri="{FF2B5EF4-FFF2-40B4-BE49-F238E27FC236}">
                <a16:creationId xmlns:a16="http://schemas.microsoft.com/office/drawing/2014/main" id="{1F02D2BF-5CA2-8531-6F3A-61C61548EC7C}"/>
              </a:ext>
            </a:extLst>
          </p:cNvPr>
          <p:cNvSpPr txBox="1"/>
          <p:nvPr/>
        </p:nvSpPr>
        <p:spPr>
          <a:xfrm>
            <a:off x="21399183" y="22263897"/>
            <a:ext cx="6793650" cy="461665"/>
          </a:xfrm>
          <a:prstGeom prst="rect">
            <a:avLst/>
          </a:prstGeom>
          <a:noFill/>
        </p:spPr>
        <p:txBody>
          <a:bodyPr wrap="square" rtlCol="0">
            <a:spAutoFit/>
          </a:bodyPr>
          <a:lstStyle/>
          <a:p>
            <a:pPr algn="ctr"/>
            <a:r>
              <a:rPr lang="en-IN" sz="2400" b="1" dirty="0">
                <a:latin typeface="Times New Roman" panose="02020603050405020304" pitchFamily="18" charset="0"/>
                <a:cs typeface="Times New Roman" panose="02020603050405020304" pitchFamily="18" charset="0"/>
              </a:rPr>
              <a:t>Fig 4.: Structure of proposed LSTM model</a:t>
            </a:r>
          </a:p>
        </p:txBody>
      </p:sp>
      <p:sp>
        <p:nvSpPr>
          <p:cNvPr id="82" name="TextBox 81">
            <a:extLst>
              <a:ext uri="{FF2B5EF4-FFF2-40B4-BE49-F238E27FC236}">
                <a16:creationId xmlns:a16="http://schemas.microsoft.com/office/drawing/2014/main" id="{ED802EBA-2C87-BB0C-BCE9-F52B42C5DF0D}"/>
              </a:ext>
            </a:extLst>
          </p:cNvPr>
          <p:cNvSpPr txBox="1"/>
          <p:nvPr/>
        </p:nvSpPr>
        <p:spPr>
          <a:xfrm>
            <a:off x="12144270" y="33403160"/>
            <a:ext cx="9302654" cy="461665"/>
          </a:xfrm>
          <a:prstGeom prst="rect">
            <a:avLst/>
          </a:prstGeom>
          <a:noFill/>
        </p:spPr>
        <p:txBody>
          <a:bodyPr wrap="square" rtlCol="0">
            <a:spAutoFit/>
          </a:bodyPr>
          <a:lstStyle/>
          <a:p>
            <a:pPr algn="ctr"/>
            <a:r>
              <a:rPr lang="en-IN" sz="2400" b="1" dirty="0">
                <a:latin typeface="Times New Roman" panose="02020603050405020304" pitchFamily="18" charset="0"/>
                <a:cs typeface="Times New Roman" panose="02020603050405020304" pitchFamily="18" charset="0"/>
              </a:rPr>
              <a:t>Fig 7.: Comparison among correlation coefficient of different features</a:t>
            </a:r>
          </a:p>
        </p:txBody>
      </p:sp>
      <p:sp>
        <p:nvSpPr>
          <p:cNvPr id="83" name="TextBox 82">
            <a:extLst>
              <a:ext uri="{FF2B5EF4-FFF2-40B4-BE49-F238E27FC236}">
                <a16:creationId xmlns:a16="http://schemas.microsoft.com/office/drawing/2014/main" id="{3BFE1720-9BEC-7AED-603F-EF07FC3B854A}"/>
              </a:ext>
            </a:extLst>
          </p:cNvPr>
          <p:cNvSpPr txBox="1"/>
          <p:nvPr/>
        </p:nvSpPr>
        <p:spPr>
          <a:xfrm>
            <a:off x="21678575" y="33406843"/>
            <a:ext cx="7054981" cy="461665"/>
          </a:xfrm>
          <a:prstGeom prst="rect">
            <a:avLst/>
          </a:prstGeom>
          <a:noFill/>
        </p:spPr>
        <p:txBody>
          <a:bodyPr wrap="square" rtlCol="0">
            <a:spAutoFit/>
          </a:bodyPr>
          <a:lstStyle/>
          <a:p>
            <a:pPr algn="ctr"/>
            <a:r>
              <a:rPr lang="en-IN" sz="2400" b="1" dirty="0">
                <a:latin typeface="Times New Roman" panose="02020603050405020304" pitchFamily="18" charset="0"/>
                <a:cs typeface="Times New Roman" panose="02020603050405020304" pitchFamily="18" charset="0"/>
              </a:rPr>
              <a:t>Fig 8.: R</a:t>
            </a:r>
            <a:r>
              <a:rPr lang="en-IN" sz="2400" b="1" baseline="30000" dirty="0">
                <a:latin typeface="Times New Roman" panose="02020603050405020304" pitchFamily="18" charset="0"/>
                <a:cs typeface="Times New Roman" panose="02020603050405020304" pitchFamily="18" charset="0"/>
              </a:rPr>
              <a:t>2</a:t>
            </a:r>
            <a:r>
              <a:rPr lang="en-IN" sz="2400" b="1" dirty="0">
                <a:latin typeface="Times New Roman" panose="02020603050405020304" pitchFamily="18" charset="0"/>
                <a:cs typeface="Times New Roman" panose="02020603050405020304" pitchFamily="18" charset="0"/>
              </a:rPr>
              <a:t> scores of different features</a:t>
            </a:r>
          </a:p>
        </p:txBody>
      </p:sp>
      <p:sp>
        <p:nvSpPr>
          <p:cNvPr id="84" name="TextBox 83">
            <a:extLst>
              <a:ext uri="{FF2B5EF4-FFF2-40B4-BE49-F238E27FC236}">
                <a16:creationId xmlns:a16="http://schemas.microsoft.com/office/drawing/2014/main" id="{E2DFD167-92E6-D883-914E-C9DA3800674B}"/>
              </a:ext>
            </a:extLst>
          </p:cNvPr>
          <p:cNvSpPr txBox="1"/>
          <p:nvPr/>
        </p:nvSpPr>
        <p:spPr>
          <a:xfrm>
            <a:off x="20193146" y="22924699"/>
            <a:ext cx="8975232" cy="1384995"/>
          </a:xfrm>
          <a:prstGeom prst="rect">
            <a:avLst/>
          </a:prstGeom>
          <a:noFill/>
          <a:ln w="25400" cmpd="dbl">
            <a:solidFill>
              <a:schemeClr val="accent2">
                <a:lumMod val="75000"/>
              </a:schemeClr>
            </a:solidFill>
          </a:ln>
        </p:spPr>
        <p:txBody>
          <a:bodyPr wrap="square" rtlCol="0">
            <a:spAutoFit/>
          </a:bodyPr>
          <a:lstStyle/>
          <a:p>
            <a:pPr algn="just"/>
            <a:r>
              <a:rPr lang="en-IN" sz="2800" b="1" dirty="0">
                <a:latin typeface="Times New Roman" panose="02020603050405020304" pitchFamily="18" charset="0"/>
                <a:cs typeface="Times New Roman" panose="02020603050405020304" pitchFamily="18" charset="0"/>
              </a:rPr>
              <a:t>Results </a:t>
            </a:r>
          </a:p>
          <a:p>
            <a:pPr algn="just"/>
            <a:r>
              <a:rPr lang="en-IN" sz="2800" dirty="0">
                <a:latin typeface="Times New Roman" panose="02020603050405020304" pitchFamily="18" charset="0"/>
                <a:cs typeface="Times New Roman" panose="02020603050405020304" pitchFamily="18" charset="0"/>
              </a:rPr>
              <a:t>Average MAE of all predicted features are shown in Table 1 and comparison with other works are given in Table 2.</a:t>
            </a:r>
          </a:p>
        </p:txBody>
      </p:sp>
      <p:sp>
        <p:nvSpPr>
          <p:cNvPr id="86" name="TextBox 85">
            <a:extLst>
              <a:ext uri="{FF2B5EF4-FFF2-40B4-BE49-F238E27FC236}">
                <a16:creationId xmlns:a16="http://schemas.microsoft.com/office/drawing/2014/main" id="{B8FA259D-FBC5-5CE0-C12C-6B740CFE6356}"/>
              </a:ext>
            </a:extLst>
          </p:cNvPr>
          <p:cNvSpPr txBox="1"/>
          <p:nvPr/>
        </p:nvSpPr>
        <p:spPr>
          <a:xfrm>
            <a:off x="20270275" y="24365723"/>
            <a:ext cx="8820973" cy="830997"/>
          </a:xfrm>
          <a:prstGeom prst="rect">
            <a:avLst/>
          </a:prstGeom>
          <a:noFill/>
        </p:spPr>
        <p:txBody>
          <a:bodyPr wrap="square" rtlCol="0">
            <a:spAutoFit/>
          </a:bodyPr>
          <a:lstStyle/>
          <a:p>
            <a:pPr algn="ctr"/>
            <a:r>
              <a:rPr lang="en-IN" sz="2400" b="1" dirty="0">
                <a:latin typeface="Times New Roman" panose="02020603050405020304" pitchFamily="18" charset="0"/>
                <a:cs typeface="Times New Roman" panose="02020603050405020304" pitchFamily="18" charset="0"/>
              </a:rPr>
              <a:t>Table 1: Average mean absolute error (MAE) of different features and comparison with other models.</a:t>
            </a:r>
          </a:p>
        </p:txBody>
      </p:sp>
      <p:sp>
        <p:nvSpPr>
          <p:cNvPr id="87" name="TextBox 86">
            <a:extLst>
              <a:ext uri="{FF2B5EF4-FFF2-40B4-BE49-F238E27FC236}">
                <a16:creationId xmlns:a16="http://schemas.microsoft.com/office/drawing/2014/main" id="{82057257-BB00-E7B9-39A1-2B1D874CBF70}"/>
              </a:ext>
            </a:extLst>
          </p:cNvPr>
          <p:cNvSpPr txBox="1"/>
          <p:nvPr/>
        </p:nvSpPr>
        <p:spPr>
          <a:xfrm>
            <a:off x="11960534" y="34084419"/>
            <a:ext cx="17188422" cy="4154984"/>
          </a:xfrm>
          <a:prstGeom prst="rect">
            <a:avLst/>
          </a:prstGeom>
          <a:noFill/>
          <a:ln w="25400" cmpd="dbl">
            <a:solidFill>
              <a:schemeClr val="accent2">
                <a:lumMod val="75000"/>
              </a:schemeClr>
            </a:solidFill>
          </a:ln>
        </p:spPr>
        <p:txBody>
          <a:bodyPr wrap="square" rtlCol="0">
            <a:spAutoFit/>
          </a:bodyPr>
          <a:lstStyle/>
          <a:p>
            <a:r>
              <a:rPr lang="en-IN" sz="2400" b="1" dirty="0">
                <a:latin typeface="Times New Roman" panose="02020603050405020304" pitchFamily="18" charset="0"/>
                <a:cs typeface="Times New Roman" panose="02020603050405020304" pitchFamily="18" charset="0"/>
              </a:rPr>
              <a:t>Important References:</a:t>
            </a:r>
          </a:p>
          <a:p>
            <a:pPr marL="342900" indent="-342900">
              <a:buAutoNum type="arabicPeriod"/>
            </a:pPr>
            <a:r>
              <a:rPr lang="en-IN" sz="2400" b="0" i="0" dirty="0" err="1">
                <a:solidFill>
                  <a:srgbClr val="222222"/>
                </a:solidFill>
                <a:effectLst/>
                <a:highlight>
                  <a:srgbClr val="FFFFFF"/>
                </a:highlight>
                <a:latin typeface="Times New Roman" panose="02020603050405020304" pitchFamily="18" charset="0"/>
                <a:cs typeface="Times New Roman" panose="02020603050405020304" pitchFamily="18" charset="0"/>
              </a:rPr>
              <a:t>Ghanbari</a:t>
            </a:r>
            <a:r>
              <a:rPr lang="en-IN"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 R., &amp; Keivan Bo. "Multivariate time-series prediction using LSTM neural networks." </a:t>
            </a:r>
            <a:r>
              <a:rPr lang="en-IN" sz="2400" b="0" i="1" dirty="0">
                <a:solidFill>
                  <a:srgbClr val="222222"/>
                </a:solidFill>
                <a:effectLst/>
                <a:highlight>
                  <a:srgbClr val="FFFFFF"/>
                </a:highlight>
                <a:latin typeface="Times New Roman" panose="02020603050405020304" pitchFamily="18" charset="0"/>
                <a:cs typeface="Times New Roman" panose="02020603050405020304" pitchFamily="18" charset="0"/>
              </a:rPr>
              <a:t>2021 26th International Computer Conference, Computer Society of Iran (CSICC)</a:t>
            </a:r>
            <a:r>
              <a:rPr lang="en-IN"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 IEEE, 2021.</a:t>
            </a:r>
          </a:p>
          <a:p>
            <a:pPr marL="342900" indent="-342900">
              <a:buAutoNum type="arabicPeriod"/>
            </a:pPr>
            <a:r>
              <a:rPr lang="en-IN"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Kulkarni, R. &amp; </a:t>
            </a:r>
            <a:r>
              <a:rPr lang="en-IN" sz="2400" b="0" i="0" dirty="0" err="1">
                <a:solidFill>
                  <a:srgbClr val="222222"/>
                </a:solidFill>
                <a:effectLst/>
                <a:highlight>
                  <a:srgbClr val="FFFFFF"/>
                </a:highlight>
                <a:latin typeface="Times New Roman" panose="02020603050405020304" pitchFamily="18" charset="0"/>
                <a:cs typeface="Times New Roman" panose="02020603050405020304" pitchFamily="18" charset="0"/>
              </a:rPr>
              <a:t>Jenamani</a:t>
            </a:r>
            <a:r>
              <a:rPr lang="en-IN"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 R. &amp; </a:t>
            </a:r>
            <a:r>
              <a:rPr lang="en-IN" sz="2400" b="0" i="0" dirty="0" err="1">
                <a:solidFill>
                  <a:srgbClr val="222222"/>
                </a:solidFill>
                <a:effectLst/>
                <a:highlight>
                  <a:srgbClr val="FFFFFF"/>
                </a:highlight>
                <a:latin typeface="Times New Roman" panose="02020603050405020304" pitchFamily="18" charset="0"/>
                <a:cs typeface="Times New Roman" panose="02020603050405020304" pitchFamily="18" charset="0"/>
              </a:rPr>
              <a:t>Pithani</a:t>
            </a:r>
            <a:r>
              <a:rPr lang="en-IN"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 P. &amp; </a:t>
            </a:r>
            <a:r>
              <a:rPr lang="en-IN" sz="2400" b="0" i="0" dirty="0" err="1">
                <a:solidFill>
                  <a:srgbClr val="222222"/>
                </a:solidFill>
                <a:effectLst/>
                <a:highlight>
                  <a:srgbClr val="FFFFFF"/>
                </a:highlight>
                <a:latin typeface="Times New Roman" panose="02020603050405020304" pitchFamily="18" charset="0"/>
                <a:cs typeface="Times New Roman" panose="02020603050405020304" pitchFamily="18" charset="0"/>
              </a:rPr>
              <a:t>Konwar</a:t>
            </a:r>
            <a:r>
              <a:rPr lang="en-IN"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 M. &amp; Nigam, N. &amp; </a:t>
            </a:r>
            <a:r>
              <a:rPr lang="en-IN" sz="2400" b="0" i="0" dirty="0" err="1">
                <a:solidFill>
                  <a:srgbClr val="222222"/>
                </a:solidFill>
                <a:effectLst/>
                <a:highlight>
                  <a:srgbClr val="FFFFFF"/>
                </a:highlight>
                <a:latin typeface="Times New Roman" panose="02020603050405020304" pitchFamily="18" charset="0"/>
                <a:cs typeface="Times New Roman" panose="02020603050405020304" pitchFamily="18" charset="0"/>
              </a:rPr>
              <a:t>Ghude</a:t>
            </a:r>
            <a:r>
              <a:rPr lang="en-IN"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 S. Loss to Aviation Economy Due to Winter Fog in New Delhi during the Winter of 2011–2016. Atmosphere (2019).  10(4),198. 10.3390/atmos10040198.</a:t>
            </a:r>
          </a:p>
          <a:p>
            <a:pPr marL="361950" indent="-361950" algn="just"/>
            <a:r>
              <a:rPr lang="en-IN"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3. </a:t>
            </a:r>
            <a:r>
              <a:rPr lang="en-US" sz="2400" b="0" i="0" dirty="0" err="1">
                <a:solidFill>
                  <a:srgbClr val="222222"/>
                </a:solidFill>
                <a:effectLst/>
                <a:highlight>
                  <a:srgbClr val="FFFFFF"/>
                </a:highlight>
                <a:latin typeface="Times New Roman" panose="02020603050405020304" pitchFamily="18" charset="0"/>
                <a:cs typeface="Times New Roman" panose="02020603050405020304" pitchFamily="18" charset="0"/>
              </a:rPr>
              <a:t>Obisesan</a:t>
            </a:r>
            <a:r>
              <a:rPr lang="en-US"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 </a:t>
            </a:r>
            <a:r>
              <a:rPr lang="en-US" sz="2400" b="0" i="0" dirty="0" err="1">
                <a:solidFill>
                  <a:srgbClr val="222222"/>
                </a:solidFill>
                <a:effectLst/>
                <a:highlight>
                  <a:srgbClr val="FFFFFF"/>
                </a:highlight>
                <a:latin typeface="Times New Roman" panose="02020603050405020304" pitchFamily="18" charset="0"/>
                <a:cs typeface="Times New Roman" panose="02020603050405020304" pitchFamily="18" charset="0"/>
              </a:rPr>
              <a:t>Omodara</a:t>
            </a:r>
            <a:r>
              <a:rPr lang="en-US"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 E. "Machine Learning Models for Prediction of Meteorological Variables for Weather Forecasting." </a:t>
            </a:r>
            <a:r>
              <a:rPr lang="en-US" sz="2400" b="0" i="1" dirty="0">
                <a:solidFill>
                  <a:srgbClr val="222222"/>
                </a:solidFill>
                <a:effectLst/>
                <a:highlight>
                  <a:srgbClr val="FFFFFF"/>
                </a:highlight>
                <a:latin typeface="Times New Roman" panose="02020603050405020304" pitchFamily="18" charset="0"/>
                <a:cs typeface="Times New Roman" panose="02020603050405020304" pitchFamily="18" charset="0"/>
              </a:rPr>
              <a:t>International Journal of Environment and Climate Change</a:t>
            </a:r>
            <a:r>
              <a:rPr lang="en-US"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 14.1 (2024): 234-252.</a:t>
            </a:r>
          </a:p>
          <a:p>
            <a:pPr marL="361950" indent="-361950" algn="just"/>
            <a:r>
              <a:rPr lang="en-US" sz="2400" dirty="0">
                <a:solidFill>
                  <a:srgbClr val="222222"/>
                </a:solidFill>
                <a:highlight>
                  <a:srgbClr val="FFFFFF"/>
                </a:highlight>
                <a:latin typeface="Times New Roman" panose="02020603050405020304" pitchFamily="18" charset="0"/>
                <a:cs typeface="Times New Roman" panose="02020603050405020304" pitchFamily="18" charset="0"/>
              </a:rPr>
              <a:t>4. </a:t>
            </a:r>
            <a:r>
              <a:rPr lang="en-US"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Hou, </a:t>
            </a:r>
            <a:r>
              <a:rPr lang="en-US" sz="2400" b="0" i="0" dirty="0" err="1">
                <a:solidFill>
                  <a:srgbClr val="222222"/>
                </a:solidFill>
                <a:effectLst/>
                <a:highlight>
                  <a:srgbClr val="FFFFFF"/>
                </a:highlight>
                <a:latin typeface="Times New Roman" panose="02020603050405020304" pitchFamily="18" charset="0"/>
                <a:cs typeface="Times New Roman" panose="02020603050405020304" pitchFamily="18" charset="0"/>
              </a:rPr>
              <a:t>Jingwei</a:t>
            </a:r>
            <a:r>
              <a:rPr lang="en-US"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 et al. "Prediction of hourly air temperature based on CNN–LSTM." </a:t>
            </a:r>
            <a:r>
              <a:rPr lang="en-US" sz="2400" b="0" i="1" dirty="0">
                <a:solidFill>
                  <a:srgbClr val="222222"/>
                </a:solidFill>
                <a:effectLst/>
                <a:highlight>
                  <a:srgbClr val="FFFFFF"/>
                </a:highlight>
                <a:latin typeface="Times New Roman" panose="02020603050405020304" pitchFamily="18" charset="0"/>
                <a:cs typeface="Times New Roman" panose="02020603050405020304" pitchFamily="18" charset="0"/>
              </a:rPr>
              <a:t>Geomatics, Natural Hazards and Risk</a:t>
            </a:r>
            <a:r>
              <a:rPr lang="en-US"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 13.1 (2022): 1962-1986.</a:t>
            </a:r>
            <a:endParaRPr lang="en-US" sz="2400" dirty="0">
              <a:solidFill>
                <a:srgbClr val="222222"/>
              </a:solidFill>
              <a:highlight>
                <a:srgbClr val="FFFFFF"/>
              </a:highlight>
              <a:latin typeface="Times New Roman" panose="02020603050405020304" pitchFamily="18" charset="0"/>
              <a:cs typeface="Times New Roman" panose="02020603050405020304" pitchFamily="18" charset="0"/>
            </a:endParaRPr>
          </a:p>
          <a:p>
            <a:pPr marL="361950" indent="-361950" algn="just"/>
            <a:r>
              <a:rPr lang="en-US" sz="2400" dirty="0">
                <a:solidFill>
                  <a:srgbClr val="222222"/>
                </a:solidFill>
                <a:highlight>
                  <a:srgbClr val="FFFFFF"/>
                </a:highlight>
                <a:latin typeface="Times New Roman" panose="02020603050405020304" pitchFamily="18" charset="0"/>
                <a:cs typeface="Times New Roman" panose="02020603050405020304" pitchFamily="18" charset="0"/>
              </a:rPr>
              <a:t>5. </a:t>
            </a:r>
            <a:r>
              <a:rPr lang="en-US" sz="2400" dirty="0" err="1">
                <a:solidFill>
                  <a:srgbClr val="222222"/>
                </a:solidFill>
                <a:highlight>
                  <a:srgbClr val="FFFFFF"/>
                </a:highlight>
                <a:latin typeface="Times New Roman" panose="02020603050405020304" pitchFamily="18" charset="0"/>
                <a:cs typeface="Times New Roman" panose="02020603050405020304" pitchFamily="18" charset="0"/>
              </a:rPr>
              <a:t>A</a:t>
            </a:r>
            <a:r>
              <a:rPr lang="en-US" sz="2400" b="0" i="0" dirty="0" err="1">
                <a:solidFill>
                  <a:srgbClr val="222222"/>
                </a:solidFill>
                <a:effectLst/>
                <a:highlight>
                  <a:srgbClr val="FFFFFF"/>
                </a:highlight>
                <a:latin typeface="Times New Roman" panose="02020603050405020304" pitchFamily="18" charset="0"/>
                <a:cs typeface="Times New Roman" panose="02020603050405020304" pitchFamily="18" charset="0"/>
              </a:rPr>
              <a:t>rikan</a:t>
            </a:r>
            <a:r>
              <a:rPr lang="en-US"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 </a:t>
            </a:r>
            <a:r>
              <a:rPr lang="en-US" sz="2400" b="0" i="0" dirty="0" err="1">
                <a:solidFill>
                  <a:srgbClr val="222222"/>
                </a:solidFill>
                <a:effectLst/>
                <a:highlight>
                  <a:srgbClr val="FFFFFF"/>
                </a:highlight>
                <a:latin typeface="Times New Roman" panose="02020603050405020304" pitchFamily="18" charset="0"/>
                <a:cs typeface="Times New Roman" panose="02020603050405020304" pitchFamily="18" charset="0"/>
              </a:rPr>
              <a:t>Bugrayhan</a:t>
            </a:r>
            <a:r>
              <a:rPr lang="en-US"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 </a:t>
            </a:r>
            <a:r>
              <a:rPr lang="en-US" sz="2400" b="0" i="0" dirty="0" err="1">
                <a:solidFill>
                  <a:srgbClr val="222222"/>
                </a:solidFill>
                <a:effectLst/>
                <a:highlight>
                  <a:srgbClr val="FFFFFF"/>
                </a:highlight>
                <a:latin typeface="Times New Roman" panose="02020603050405020304" pitchFamily="18" charset="0"/>
                <a:cs typeface="Times New Roman" panose="02020603050405020304" pitchFamily="18" charset="0"/>
              </a:rPr>
              <a:t>Bickici</a:t>
            </a:r>
            <a:r>
              <a:rPr lang="en-US"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 et al. "Dew point time series forecasting at the North Dakota." </a:t>
            </a:r>
            <a:r>
              <a:rPr lang="en-US" sz="2400" b="0" i="1" dirty="0">
                <a:solidFill>
                  <a:srgbClr val="222222"/>
                </a:solidFill>
                <a:effectLst/>
                <a:highlight>
                  <a:srgbClr val="FFFFFF"/>
                </a:highlight>
                <a:latin typeface="Times New Roman" panose="02020603050405020304" pitchFamily="18" charset="0"/>
                <a:cs typeface="Times New Roman" panose="02020603050405020304" pitchFamily="18" charset="0"/>
              </a:rPr>
              <a:t>Knowledge-Based Engineering and Sciences</a:t>
            </a:r>
            <a:r>
              <a:rPr lang="en-US" sz="2400" b="0" i="0" dirty="0">
                <a:solidFill>
                  <a:srgbClr val="222222"/>
                </a:solidFill>
                <a:effectLst/>
                <a:highlight>
                  <a:srgbClr val="FFFFFF"/>
                </a:highlight>
                <a:latin typeface="Times New Roman" panose="02020603050405020304" pitchFamily="18" charset="0"/>
                <a:cs typeface="Times New Roman" panose="02020603050405020304" pitchFamily="18" charset="0"/>
              </a:rPr>
              <a:t> 2.2 (2021): 24-34.</a:t>
            </a:r>
            <a:endParaRPr lang="en-IN" sz="2400" dirty="0">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3E63E85C-1340-A7C4-FE26-71A532B152E5}"/>
              </a:ext>
            </a:extLst>
          </p:cNvPr>
          <p:cNvSpPr/>
          <p:nvPr/>
        </p:nvSpPr>
        <p:spPr>
          <a:xfrm>
            <a:off x="699247" y="683813"/>
            <a:ext cx="28832533" cy="41112287"/>
          </a:xfrm>
          <a:prstGeom prst="roundRect">
            <a:avLst>
              <a:gd name="adj" fmla="val 2675"/>
            </a:avLst>
          </a:prstGeom>
          <a:noFill/>
          <a:ln w="28575" cmpd="thickThi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TextBox 5">
            <a:extLst>
              <a:ext uri="{FF2B5EF4-FFF2-40B4-BE49-F238E27FC236}">
                <a16:creationId xmlns:a16="http://schemas.microsoft.com/office/drawing/2014/main" id="{DBBB89AC-4988-C9A5-36BD-6403462B2A17}"/>
              </a:ext>
            </a:extLst>
          </p:cNvPr>
          <p:cNvSpPr txBox="1"/>
          <p:nvPr/>
        </p:nvSpPr>
        <p:spPr>
          <a:xfrm>
            <a:off x="6332717" y="17169131"/>
            <a:ext cx="6793650" cy="461665"/>
          </a:xfrm>
          <a:prstGeom prst="rect">
            <a:avLst/>
          </a:prstGeom>
          <a:noFill/>
        </p:spPr>
        <p:txBody>
          <a:bodyPr wrap="square" rtlCol="0">
            <a:spAutoFit/>
          </a:bodyPr>
          <a:lstStyle/>
          <a:p>
            <a:pPr algn="ctr"/>
            <a:r>
              <a:rPr lang="en-IN" sz="2400" b="1" dirty="0">
                <a:latin typeface="Times New Roman" panose="02020603050405020304" pitchFamily="18" charset="0"/>
                <a:cs typeface="Times New Roman" panose="02020603050405020304" pitchFamily="18" charset="0"/>
              </a:rPr>
              <a:t>Fig 3.: Data Windowing</a:t>
            </a:r>
          </a:p>
        </p:txBody>
      </p:sp>
      <p:sp>
        <p:nvSpPr>
          <p:cNvPr id="10" name="TextBox 9">
            <a:extLst>
              <a:ext uri="{FF2B5EF4-FFF2-40B4-BE49-F238E27FC236}">
                <a16:creationId xmlns:a16="http://schemas.microsoft.com/office/drawing/2014/main" id="{FF08DB97-43A6-2A5E-D23C-FA479566AB24}"/>
              </a:ext>
            </a:extLst>
          </p:cNvPr>
          <p:cNvSpPr txBox="1"/>
          <p:nvPr/>
        </p:nvSpPr>
        <p:spPr>
          <a:xfrm>
            <a:off x="11960534" y="38335608"/>
            <a:ext cx="17188422" cy="1384995"/>
          </a:xfrm>
          <a:prstGeom prst="rect">
            <a:avLst/>
          </a:prstGeom>
          <a:noFill/>
          <a:ln w="25400" cmpd="dbl">
            <a:solidFill>
              <a:schemeClr val="accent2">
                <a:lumMod val="75000"/>
              </a:schemeClr>
            </a:solidFill>
          </a:ln>
        </p:spPr>
        <p:txBody>
          <a:bodyPr wrap="square" rtlCol="0">
            <a:spAutoFit/>
          </a:bodyPr>
          <a:lstStyle/>
          <a:p>
            <a:r>
              <a:rPr lang="en-IN" sz="2800" b="1" dirty="0">
                <a:latin typeface="Times New Roman" panose="02020603050405020304" pitchFamily="18" charset="0"/>
                <a:cs typeface="Times New Roman" panose="02020603050405020304" pitchFamily="18" charset="0"/>
              </a:rPr>
              <a:t>Acknowledgements:</a:t>
            </a:r>
          </a:p>
          <a:p>
            <a:r>
              <a:rPr lang="en-IN" sz="2800" dirty="0">
                <a:latin typeface="Times New Roman" panose="02020603050405020304" pitchFamily="18" charset="0"/>
                <a:cs typeface="Times New Roman" panose="02020603050405020304" pitchFamily="18" charset="0"/>
              </a:rPr>
              <a:t>This work is supported by funding from Ministry of Earth Sciences vide MOES/16/07/2022-RDESS/AI-ML-07. IMD is acknowledged for providing access to meteorological data (https://dsp.imdpune.gov.in/index.php).</a:t>
            </a:r>
          </a:p>
        </p:txBody>
      </p:sp>
      <p:pic>
        <p:nvPicPr>
          <p:cNvPr id="14" name="Picture 13">
            <a:extLst>
              <a:ext uri="{FF2B5EF4-FFF2-40B4-BE49-F238E27FC236}">
                <a16:creationId xmlns:a16="http://schemas.microsoft.com/office/drawing/2014/main" id="{DA71E83A-D0BA-8276-A299-C8C06D51B458}"/>
              </a:ext>
            </a:extLst>
          </p:cNvPr>
          <p:cNvPicPr>
            <a:picLocks noChangeAspect="1" noChangeArrowheads="1"/>
          </p:cNvPicPr>
          <p:nvPr/>
        </p:nvPicPr>
        <p:blipFill>
          <a:blip r:embed="rId12" cstate="print"/>
          <a:srcRect/>
          <a:stretch>
            <a:fillRect/>
          </a:stretch>
        </p:blipFill>
        <p:spPr bwMode="auto">
          <a:xfrm>
            <a:off x="1546892" y="1069756"/>
            <a:ext cx="1353564" cy="1600200"/>
          </a:xfrm>
          <a:prstGeom prst="rect">
            <a:avLst/>
          </a:prstGeom>
          <a:noFill/>
          <a:ln w="9525">
            <a:noFill/>
            <a:miter lim="800000"/>
            <a:headEnd/>
            <a:tailEnd/>
          </a:ln>
        </p:spPr>
      </p:pic>
      <p:pic>
        <p:nvPicPr>
          <p:cNvPr id="1026" name="Picture 2" descr="No photo description available.">
            <a:extLst>
              <a:ext uri="{FF2B5EF4-FFF2-40B4-BE49-F238E27FC236}">
                <a16:creationId xmlns:a16="http://schemas.microsoft.com/office/drawing/2014/main" id="{A94D31BB-A7CD-3CE8-5A4C-A3F91A51E0EF}"/>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7391730" y="1032481"/>
            <a:ext cx="1602205" cy="160220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TIPMEX 2024">
            <a:extLst>
              <a:ext uri="{FF2B5EF4-FFF2-40B4-BE49-F238E27FC236}">
                <a16:creationId xmlns:a16="http://schemas.microsoft.com/office/drawing/2014/main" id="{2D5C57E0-66DF-C86F-97ED-C9240039572A}"/>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81979" y="40048333"/>
            <a:ext cx="1573111" cy="1573111"/>
          </a:xfrm>
          <a:prstGeom prst="rect">
            <a:avLst/>
          </a:prstGeom>
          <a:noFill/>
          <a:extLst>
            <a:ext uri="{909E8E84-426E-40DD-AFC4-6F175D3DCCD1}">
              <a14:hiddenFill xmlns:a14="http://schemas.microsoft.com/office/drawing/2010/main">
                <a:solidFill>
                  <a:srgbClr val="FFFFFF"/>
                </a:solidFill>
              </a14:hiddenFill>
            </a:ext>
          </a:extLst>
        </p:spPr>
      </p:pic>
      <p:cxnSp>
        <p:nvCxnSpPr>
          <p:cNvPr id="35" name="Straight Connector 34">
            <a:extLst>
              <a:ext uri="{FF2B5EF4-FFF2-40B4-BE49-F238E27FC236}">
                <a16:creationId xmlns:a16="http://schemas.microsoft.com/office/drawing/2014/main" id="{11EBD106-64FE-F31E-15CB-8E296B3EA7CC}"/>
              </a:ext>
            </a:extLst>
          </p:cNvPr>
          <p:cNvCxnSpPr>
            <a:cxnSpLocks/>
          </p:cNvCxnSpPr>
          <p:nvPr/>
        </p:nvCxnSpPr>
        <p:spPr>
          <a:xfrm>
            <a:off x="1159979" y="39816808"/>
            <a:ext cx="27903801" cy="0"/>
          </a:xfrm>
          <a:prstGeom prst="line">
            <a:avLst/>
          </a:prstGeom>
          <a:ln w="38100" cmpd="tri">
            <a:solidFill>
              <a:schemeClr val="accent2">
                <a:lumMod val="75000"/>
              </a:schemeClr>
            </a:solidFill>
            <a:headEnd type="oval" w="lg" len="lg"/>
            <a:tailEnd type="oval" w="lg" len="lg"/>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86157DDE-7A58-BDEB-1250-7E649D4A02B4}"/>
              </a:ext>
            </a:extLst>
          </p:cNvPr>
          <p:cNvSpPr txBox="1"/>
          <p:nvPr/>
        </p:nvSpPr>
        <p:spPr>
          <a:xfrm>
            <a:off x="5943587" y="40384016"/>
            <a:ext cx="21402615" cy="830997"/>
          </a:xfrm>
          <a:prstGeom prst="rect">
            <a:avLst/>
          </a:prstGeom>
          <a:noFill/>
          <a:ln w="25400" cmpd="dbl">
            <a:noFill/>
          </a:ln>
        </p:spPr>
        <p:txBody>
          <a:bodyPr wrap="square" rtlCol="0">
            <a:spAutoFit/>
          </a:bodyPr>
          <a:lstStyle/>
          <a:p>
            <a:pPr algn="ctr"/>
            <a:r>
              <a:rPr lang="en-US" sz="2400" b="1" i="0" dirty="0">
                <a:solidFill>
                  <a:srgbClr val="C00000"/>
                </a:solidFill>
                <a:effectLst/>
                <a:highlight>
                  <a:srgbClr val="FFFFFF"/>
                </a:highlight>
                <a:latin typeface="Times New Roman" panose="02020603050405020304" pitchFamily="18" charset="0"/>
                <a:cs typeface="Times New Roman" panose="02020603050405020304" pitchFamily="18" charset="0"/>
              </a:rPr>
              <a:t>INTERNATIONAL WORKSHOP ON Stratosphere-Troposphere Interactions and Prediction of Monsoon weather </a:t>
            </a:r>
            <a:r>
              <a:rPr lang="en-US" sz="2400" b="1" i="0" dirty="0" err="1">
                <a:solidFill>
                  <a:srgbClr val="C00000"/>
                </a:solidFill>
                <a:effectLst/>
                <a:highlight>
                  <a:srgbClr val="FFFFFF"/>
                </a:highlight>
                <a:latin typeface="Times New Roman" panose="02020603050405020304" pitchFamily="18" charset="0"/>
                <a:cs typeface="Times New Roman" panose="02020603050405020304" pitchFamily="18" charset="0"/>
              </a:rPr>
              <a:t>EXtremes</a:t>
            </a:r>
            <a:r>
              <a:rPr lang="en-US" sz="2400" b="1" i="0" dirty="0">
                <a:solidFill>
                  <a:srgbClr val="C00000"/>
                </a:solidFill>
                <a:effectLst/>
                <a:highlight>
                  <a:srgbClr val="FFFFFF"/>
                </a:highlight>
                <a:latin typeface="Times New Roman" panose="02020603050405020304" pitchFamily="18" charset="0"/>
                <a:cs typeface="Times New Roman" panose="02020603050405020304" pitchFamily="18" charset="0"/>
              </a:rPr>
              <a:t> (STIPMEX) 03-07 June 2024</a:t>
            </a:r>
          </a:p>
          <a:p>
            <a:pPr algn="ctr"/>
            <a:r>
              <a:rPr lang="en-US" sz="2400" b="1" dirty="0">
                <a:solidFill>
                  <a:srgbClr val="C00000"/>
                </a:solidFill>
                <a:highlight>
                  <a:srgbClr val="FFFFFF"/>
                </a:highlight>
                <a:latin typeface="Times New Roman" panose="02020603050405020304" pitchFamily="18" charset="0"/>
                <a:cs typeface="Times New Roman" panose="02020603050405020304" pitchFamily="18" charset="0"/>
              </a:rPr>
              <a:t>Indian Institute of Tropical Meteorology, PUNE</a:t>
            </a:r>
            <a:endParaRPr lang="en-IN" sz="2400" b="1" i="0" dirty="0">
              <a:solidFill>
                <a:srgbClr val="C00000"/>
              </a:solidFill>
              <a:effectLst/>
              <a:highlight>
                <a:srgbClr val="FFFFFF"/>
              </a:highlight>
              <a:latin typeface="Times New Roman" panose="02020603050405020304" pitchFamily="18" charset="0"/>
              <a:cs typeface="Times New Roman" panose="02020603050405020304" pitchFamily="18" charset="0"/>
            </a:endParaRPr>
          </a:p>
        </p:txBody>
      </p:sp>
      <p:graphicFrame>
        <p:nvGraphicFramePr>
          <p:cNvPr id="15" name="Table 14">
            <a:extLst>
              <a:ext uri="{FF2B5EF4-FFF2-40B4-BE49-F238E27FC236}">
                <a16:creationId xmlns:a16="http://schemas.microsoft.com/office/drawing/2014/main" id="{7FB7C019-0210-10B2-9DF5-11E302A031EB}"/>
              </a:ext>
            </a:extLst>
          </p:cNvPr>
          <p:cNvGraphicFramePr>
            <a:graphicFrameLocks noGrp="1"/>
          </p:cNvGraphicFramePr>
          <p:nvPr>
            <p:extLst>
              <p:ext uri="{D42A27DB-BD31-4B8C-83A1-F6EECF244321}">
                <p14:modId xmlns:p14="http://schemas.microsoft.com/office/powerpoint/2010/main" val="1783564146"/>
              </p:ext>
            </p:extLst>
          </p:nvPr>
        </p:nvGraphicFramePr>
        <p:xfrm>
          <a:off x="20193146" y="25352798"/>
          <a:ext cx="8955810" cy="2597069"/>
        </p:xfrm>
        <a:graphic>
          <a:graphicData uri="http://schemas.openxmlformats.org/drawingml/2006/table">
            <a:tbl>
              <a:tblPr firstRow="1" bandRow="1">
                <a:tableStyleId>{5C22544A-7EE6-4342-B048-85BDC9FD1C3A}</a:tableStyleId>
              </a:tblPr>
              <a:tblGrid>
                <a:gridCol w="3020815">
                  <a:extLst>
                    <a:ext uri="{9D8B030D-6E8A-4147-A177-3AD203B41FA5}">
                      <a16:colId xmlns:a16="http://schemas.microsoft.com/office/drawing/2014/main" val="3285872382"/>
                    </a:ext>
                  </a:extLst>
                </a:gridCol>
                <a:gridCol w="1445342">
                  <a:extLst>
                    <a:ext uri="{9D8B030D-6E8A-4147-A177-3AD203B41FA5}">
                      <a16:colId xmlns:a16="http://schemas.microsoft.com/office/drawing/2014/main" val="3435825334"/>
                    </a:ext>
                  </a:extLst>
                </a:gridCol>
                <a:gridCol w="1386349">
                  <a:extLst>
                    <a:ext uri="{9D8B030D-6E8A-4147-A177-3AD203B41FA5}">
                      <a16:colId xmlns:a16="http://schemas.microsoft.com/office/drawing/2014/main" val="1197344845"/>
                    </a:ext>
                  </a:extLst>
                </a:gridCol>
                <a:gridCol w="1710813">
                  <a:extLst>
                    <a:ext uri="{9D8B030D-6E8A-4147-A177-3AD203B41FA5}">
                      <a16:colId xmlns:a16="http://schemas.microsoft.com/office/drawing/2014/main" val="3473703555"/>
                    </a:ext>
                  </a:extLst>
                </a:gridCol>
                <a:gridCol w="1392491">
                  <a:extLst>
                    <a:ext uri="{9D8B030D-6E8A-4147-A177-3AD203B41FA5}">
                      <a16:colId xmlns:a16="http://schemas.microsoft.com/office/drawing/2014/main" val="2132898737"/>
                    </a:ext>
                  </a:extLst>
                </a:gridCol>
              </a:tblGrid>
              <a:tr h="262493">
                <a:tc>
                  <a:txBody>
                    <a:bodyPr/>
                    <a:lstStyle/>
                    <a:p>
                      <a:pPr algn="ctr"/>
                      <a:endParaRPr lang="en-IN" sz="2000" dirty="0">
                        <a:latin typeface="Times New Roman" panose="02020603050405020304" pitchFamily="18" charset="0"/>
                        <a:cs typeface="Times New Roman" panose="02020603050405020304" pitchFamily="18" charset="0"/>
                      </a:endParaRPr>
                    </a:p>
                  </a:txBody>
                  <a:tcPr marL="14762" marR="14762" marT="7381" marB="7381" anchor="ctr"/>
                </a:tc>
                <a:tc>
                  <a:txBody>
                    <a:bodyPr/>
                    <a:lstStyle/>
                    <a:p>
                      <a:pPr algn="ctr"/>
                      <a:r>
                        <a:rPr lang="en-IN" sz="2000" dirty="0">
                          <a:latin typeface="Times New Roman" panose="02020603050405020304" pitchFamily="18" charset="0"/>
                          <a:cs typeface="Times New Roman" panose="02020603050405020304" pitchFamily="18" charset="0"/>
                        </a:rPr>
                        <a:t>DBT (ºc)</a:t>
                      </a:r>
                    </a:p>
                  </a:txBody>
                  <a:tcPr marL="14762" marR="14762" marT="7381" marB="7381" anchor="ctr"/>
                </a:tc>
                <a:tc>
                  <a:txBody>
                    <a:bodyPr/>
                    <a:lstStyle/>
                    <a:p>
                      <a:pPr algn="ctr"/>
                      <a:r>
                        <a:rPr lang="en-IN" sz="2000" dirty="0">
                          <a:latin typeface="Times New Roman" panose="02020603050405020304" pitchFamily="18" charset="0"/>
                          <a:cs typeface="Times New Roman" panose="02020603050405020304" pitchFamily="18" charset="0"/>
                        </a:rPr>
                        <a:t>DPT (ºc)</a:t>
                      </a:r>
                    </a:p>
                  </a:txBody>
                  <a:tcPr marL="14762" marR="14762" marT="7381" marB="7381" anchor="ctr"/>
                </a:tc>
                <a:tc>
                  <a:txBody>
                    <a:bodyPr/>
                    <a:lstStyle/>
                    <a:p>
                      <a:pPr algn="ctr"/>
                      <a:r>
                        <a:rPr lang="en-IN" sz="2000" dirty="0">
                          <a:latin typeface="Times New Roman" panose="02020603050405020304" pitchFamily="18" charset="0"/>
                          <a:cs typeface="Times New Roman" panose="02020603050405020304" pitchFamily="18" charset="0"/>
                        </a:rPr>
                        <a:t>RH (%)</a:t>
                      </a:r>
                    </a:p>
                  </a:txBody>
                  <a:tcPr marL="14762" marR="14762" marT="7381" marB="7381" anchor="ctr"/>
                </a:tc>
                <a:tc>
                  <a:txBody>
                    <a:bodyPr/>
                    <a:lstStyle/>
                    <a:p>
                      <a:pPr algn="ctr"/>
                      <a:r>
                        <a:rPr lang="en-IN" sz="2000" dirty="0">
                          <a:latin typeface="Times New Roman" panose="02020603050405020304" pitchFamily="18" charset="0"/>
                          <a:cs typeface="Times New Roman" panose="02020603050405020304" pitchFamily="18" charset="0"/>
                        </a:rPr>
                        <a:t>VP (</a:t>
                      </a:r>
                      <a:r>
                        <a:rPr lang="en-IN" sz="2000" dirty="0" err="1">
                          <a:latin typeface="Times New Roman" panose="02020603050405020304" pitchFamily="18" charset="0"/>
                          <a:cs typeface="Times New Roman" panose="02020603050405020304" pitchFamily="18" charset="0"/>
                        </a:rPr>
                        <a:t>hPa</a:t>
                      </a:r>
                      <a:r>
                        <a:rPr lang="en-IN" sz="2000" dirty="0">
                          <a:latin typeface="Times New Roman" panose="02020603050405020304" pitchFamily="18" charset="0"/>
                          <a:cs typeface="Times New Roman" panose="02020603050405020304" pitchFamily="18" charset="0"/>
                        </a:rPr>
                        <a:t>)</a:t>
                      </a:r>
                    </a:p>
                  </a:txBody>
                  <a:tcPr marL="14762" marR="14762" marT="7381" marB="7381" anchor="ctr"/>
                </a:tc>
                <a:extLst>
                  <a:ext uri="{0D108BD9-81ED-4DB2-BD59-A6C34878D82A}">
                    <a16:rowId xmlns:a16="http://schemas.microsoft.com/office/drawing/2014/main" val="2092196224"/>
                  </a:ext>
                </a:extLst>
              </a:tr>
              <a:tr h="508000">
                <a:tc>
                  <a:txBody>
                    <a:bodyPr/>
                    <a:lstStyle/>
                    <a:p>
                      <a:pPr algn="ctr"/>
                      <a:r>
                        <a:rPr lang="en-IN" sz="2000" b="1" dirty="0">
                          <a:latin typeface="Times New Roman" panose="02020603050405020304" pitchFamily="18" charset="0"/>
                          <a:cs typeface="Times New Roman" panose="02020603050405020304" pitchFamily="18" charset="0"/>
                        </a:rPr>
                        <a:t>Standalone RNN</a:t>
                      </a:r>
                    </a:p>
                  </a:txBody>
                  <a:tcPr marL="14762" marR="14762" marT="7381" marB="7381" anchor="ctr"/>
                </a:tc>
                <a:tc>
                  <a:txBody>
                    <a:bodyPr/>
                    <a:lstStyle/>
                    <a:p>
                      <a:pPr algn="ctr"/>
                      <a:r>
                        <a:rPr lang="en-IN" sz="2000" dirty="0">
                          <a:latin typeface="Times New Roman" panose="02020603050405020304" pitchFamily="18" charset="0"/>
                          <a:cs typeface="Times New Roman" panose="02020603050405020304" pitchFamily="18" charset="0"/>
                        </a:rPr>
                        <a:t>2.7018</a:t>
                      </a:r>
                    </a:p>
                  </a:txBody>
                  <a:tcPr marL="14762" marR="14762" marT="7381" marB="7381" anchor="ctr"/>
                </a:tc>
                <a:tc>
                  <a:txBody>
                    <a:bodyPr/>
                    <a:lstStyle/>
                    <a:p>
                      <a:pPr algn="ctr"/>
                      <a:r>
                        <a:rPr lang="en-IN" sz="2000" dirty="0">
                          <a:latin typeface="Times New Roman" panose="02020603050405020304" pitchFamily="18" charset="0"/>
                          <a:cs typeface="Times New Roman" panose="02020603050405020304" pitchFamily="18" charset="0"/>
                        </a:rPr>
                        <a:t>1.4867</a:t>
                      </a:r>
                    </a:p>
                  </a:txBody>
                  <a:tcPr marL="14762" marR="14762" marT="7381" marB="7381" anchor="ctr"/>
                </a:tc>
                <a:tc>
                  <a:txBody>
                    <a:bodyPr/>
                    <a:lstStyle/>
                    <a:p>
                      <a:pPr algn="ctr"/>
                      <a:r>
                        <a:rPr lang="en-IN" sz="2000" dirty="0">
                          <a:latin typeface="Times New Roman" panose="02020603050405020304" pitchFamily="18" charset="0"/>
                          <a:cs typeface="Times New Roman" panose="02020603050405020304" pitchFamily="18" charset="0"/>
                        </a:rPr>
                        <a:t>11.1905</a:t>
                      </a:r>
                    </a:p>
                  </a:txBody>
                  <a:tcPr marL="14762" marR="14762" marT="7381" marB="7381" anchor="ctr"/>
                </a:tc>
                <a:tc>
                  <a:txBody>
                    <a:bodyPr/>
                    <a:lstStyle/>
                    <a:p>
                      <a:pPr algn="ctr"/>
                      <a:r>
                        <a:rPr lang="en-IN" sz="2000" dirty="0">
                          <a:latin typeface="Times New Roman" panose="02020603050405020304" pitchFamily="18" charset="0"/>
                          <a:cs typeface="Times New Roman" panose="02020603050405020304" pitchFamily="18" charset="0"/>
                        </a:rPr>
                        <a:t>1.6926</a:t>
                      </a:r>
                    </a:p>
                  </a:txBody>
                  <a:tcPr marL="14762" marR="14762" marT="7381" marB="7381" anchor="ctr"/>
                </a:tc>
                <a:extLst>
                  <a:ext uri="{0D108BD9-81ED-4DB2-BD59-A6C34878D82A}">
                    <a16:rowId xmlns:a16="http://schemas.microsoft.com/office/drawing/2014/main" val="3945168446"/>
                  </a:ext>
                </a:extLst>
              </a:tr>
              <a:tr h="508000">
                <a:tc>
                  <a:txBody>
                    <a:bodyPr/>
                    <a:lstStyle/>
                    <a:p>
                      <a:pPr marL="0" marR="0" lvl="0" indent="0" algn="ctr" defTabSz="3024012" rtl="0" eaLnBrk="1" fontAlgn="auto" latinLnBrk="0" hangingPunct="1">
                        <a:lnSpc>
                          <a:spcPct val="100000"/>
                        </a:lnSpc>
                        <a:spcBef>
                          <a:spcPts val="0"/>
                        </a:spcBef>
                        <a:spcAft>
                          <a:spcPts val="0"/>
                        </a:spcAft>
                        <a:buClrTx/>
                        <a:buSzTx/>
                        <a:buFontTx/>
                        <a:buNone/>
                        <a:tabLst/>
                        <a:defRPr/>
                      </a:pPr>
                      <a:r>
                        <a:rPr lang="en-IN" sz="2000" b="1" dirty="0">
                          <a:latin typeface="Times New Roman" panose="02020603050405020304" pitchFamily="18" charset="0"/>
                          <a:cs typeface="Times New Roman" panose="02020603050405020304" pitchFamily="18" charset="0"/>
                        </a:rPr>
                        <a:t>Standalone LSTM</a:t>
                      </a:r>
                    </a:p>
                  </a:txBody>
                  <a:tcPr marL="14762" marR="14762" marT="7381" marB="7381" anchor="ctr"/>
                </a:tc>
                <a:tc>
                  <a:txBody>
                    <a:bodyPr/>
                    <a:lstStyle/>
                    <a:p>
                      <a:pPr algn="ctr"/>
                      <a:r>
                        <a:rPr lang="en-IN" sz="2000" dirty="0">
                          <a:latin typeface="Times New Roman" panose="02020603050405020304" pitchFamily="18" charset="0"/>
                          <a:cs typeface="Times New Roman" panose="02020603050405020304" pitchFamily="18" charset="0"/>
                        </a:rPr>
                        <a:t>2.9581</a:t>
                      </a:r>
                    </a:p>
                  </a:txBody>
                  <a:tcPr marL="14762" marR="14762" marT="7381" marB="7381" anchor="ctr"/>
                </a:tc>
                <a:tc>
                  <a:txBody>
                    <a:bodyPr/>
                    <a:lstStyle/>
                    <a:p>
                      <a:pPr algn="ctr"/>
                      <a:r>
                        <a:rPr lang="en-IN" sz="2000" dirty="0">
                          <a:latin typeface="Times New Roman" panose="02020603050405020304" pitchFamily="18" charset="0"/>
                          <a:cs typeface="Times New Roman" panose="02020603050405020304" pitchFamily="18" charset="0"/>
                        </a:rPr>
                        <a:t>1.5519</a:t>
                      </a:r>
                    </a:p>
                  </a:txBody>
                  <a:tcPr marL="14762" marR="14762" marT="7381" marB="7381" anchor="ctr"/>
                </a:tc>
                <a:tc>
                  <a:txBody>
                    <a:bodyPr/>
                    <a:lstStyle/>
                    <a:p>
                      <a:pPr algn="ctr"/>
                      <a:r>
                        <a:rPr lang="en-IN" sz="2000" dirty="0">
                          <a:latin typeface="Times New Roman" panose="02020603050405020304" pitchFamily="18" charset="0"/>
                          <a:cs typeface="Times New Roman" panose="02020603050405020304" pitchFamily="18" charset="0"/>
                        </a:rPr>
                        <a:t>11.9571</a:t>
                      </a:r>
                    </a:p>
                  </a:txBody>
                  <a:tcPr marL="14762" marR="14762" marT="7381" marB="7381" anchor="ctr"/>
                </a:tc>
                <a:tc>
                  <a:txBody>
                    <a:bodyPr/>
                    <a:lstStyle/>
                    <a:p>
                      <a:pPr algn="ctr"/>
                      <a:r>
                        <a:rPr lang="en-IN" sz="2000" dirty="0">
                          <a:latin typeface="Times New Roman" panose="02020603050405020304" pitchFamily="18" charset="0"/>
                          <a:cs typeface="Times New Roman" panose="02020603050405020304" pitchFamily="18" charset="0"/>
                        </a:rPr>
                        <a:t>1.5882</a:t>
                      </a:r>
                    </a:p>
                  </a:txBody>
                  <a:tcPr marL="14762" marR="14762" marT="7381" marB="7381" anchor="ctr"/>
                </a:tc>
                <a:extLst>
                  <a:ext uri="{0D108BD9-81ED-4DB2-BD59-A6C34878D82A}">
                    <a16:rowId xmlns:a16="http://schemas.microsoft.com/office/drawing/2014/main" val="2025884405"/>
                  </a:ext>
                </a:extLst>
              </a:tr>
              <a:tr h="508000">
                <a:tc>
                  <a:txBody>
                    <a:bodyPr/>
                    <a:lstStyle/>
                    <a:p>
                      <a:pPr marL="0" marR="0" lvl="0" indent="0" algn="ctr" defTabSz="3024012" rtl="0" eaLnBrk="1" fontAlgn="auto" latinLnBrk="0" hangingPunct="1">
                        <a:lnSpc>
                          <a:spcPct val="100000"/>
                        </a:lnSpc>
                        <a:spcBef>
                          <a:spcPts val="0"/>
                        </a:spcBef>
                        <a:spcAft>
                          <a:spcPts val="0"/>
                        </a:spcAft>
                        <a:buClrTx/>
                        <a:buSzTx/>
                        <a:buFontTx/>
                        <a:buNone/>
                        <a:tabLst/>
                        <a:defRPr/>
                      </a:pPr>
                      <a:r>
                        <a:rPr lang="en-IN" sz="2000" b="1" dirty="0">
                          <a:latin typeface="Times New Roman" panose="02020603050405020304" pitchFamily="18" charset="0"/>
                          <a:cs typeface="Times New Roman" panose="02020603050405020304" pitchFamily="18" charset="0"/>
                        </a:rPr>
                        <a:t>Standalone GRU</a:t>
                      </a:r>
                    </a:p>
                  </a:txBody>
                  <a:tcPr marL="14762" marR="14762" marT="7381" marB="7381" anchor="ctr"/>
                </a:tc>
                <a:tc>
                  <a:txBody>
                    <a:bodyPr/>
                    <a:lstStyle/>
                    <a:p>
                      <a:pPr algn="ctr"/>
                      <a:r>
                        <a:rPr lang="en-IN" sz="2000" dirty="0">
                          <a:latin typeface="Times New Roman" panose="02020603050405020304" pitchFamily="18" charset="0"/>
                          <a:cs typeface="Times New Roman" panose="02020603050405020304" pitchFamily="18" charset="0"/>
                        </a:rPr>
                        <a:t>2.7976</a:t>
                      </a:r>
                    </a:p>
                  </a:txBody>
                  <a:tcPr marL="14762" marR="14762" marT="7381" marB="7381" anchor="ctr"/>
                </a:tc>
                <a:tc>
                  <a:txBody>
                    <a:bodyPr/>
                    <a:lstStyle/>
                    <a:p>
                      <a:pPr algn="ctr"/>
                      <a:r>
                        <a:rPr lang="en-IN" sz="2000" dirty="0">
                          <a:latin typeface="Times New Roman" panose="02020603050405020304" pitchFamily="18" charset="0"/>
                          <a:cs typeface="Times New Roman" panose="02020603050405020304" pitchFamily="18" charset="0"/>
                        </a:rPr>
                        <a:t>1.6272</a:t>
                      </a:r>
                    </a:p>
                  </a:txBody>
                  <a:tcPr marL="14762" marR="14762" marT="7381" marB="7381" anchor="ctr"/>
                </a:tc>
                <a:tc>
                  <a:txBody>
                    <a:bodyPr/>
                    <a:lstStyle/>
                    <a:p>
                      <a:pPr algn="ctr"/>
                      <a:r>
                        <a:rPr lang="en-IN" sz="2000" dirty="0">
                          <a:latin typeface="Times New Roman" panose="02020603050405020304" pitchFamily="18" charset="0"/>
                          <a:cs typeface="Times New Roman" panose="02020603050405020304" pitchFamily="18" charset="0"/>
                        </a:rPr>
                        <a:t>11.2132</a:t>
                      </a:r>
                    </a:p>
                  </a:txBody>
                  <a:tcPr marL="14762" marR="14762" marT="7381" marB="7381" anchor="ctr"/>
                </a:tc>
                <a:tc>
                  <a:txBody>
                    <a:bodyPr/>
                    <a:lstStyle/>
                    <a:p>
                      <a:pPr algn="ctr"/>
                      <a:r>
                        <a:rPr lang="en-IN" sz="2000" dirty="0">
                          <a:latin typeface="Times New Roman" panose="02020603050405020304" pitchFamily="18" charset="0"/>
                          <a:cs typeface="Times New Roman" panose="02020603050405020304" pitchFamily="18" charset="0"/>
                        </a:rPr>
                        <a:t>1.7458</a:t>
                      </a:r>
                    </a:p>
                  </a:txBody>
                  <a:tcPr marL="14762" marR="14762" marT="7381" marB="7381" anchor="ctr"/>
                </a:tc>
                <a:extLst>
                  <a:ext uri="{0D108BD9-81ED-4DB2-BD59-A6C34878D82A}">
                    <a16:rowId xmlns:a16="http://schemas.microsoft.com/office/drawing/2014/main" val="2443163091"/>
                  </a:ext>
                </a:extLst>
              </a:tr>
              <a:tr h="753507">
                <a:tc>
                  <a:txBody>
                    <a:bodyPr/>
                    <a:lstStyle/>
                    <a:p>
                      <a:pPr algn="ctr"/>
                      <a:r>
                        <a:rPr lang="en-IN" sz="2000" b="1" dirty="0">
                          <a:latin typeface="Times New Roman" panose="02020603050405020304" pitchFamily="18" charset="0"/>
                          <a:cs typeface="Times New Roman" panose="02020603050405020304" pitchFamily="18" charset="0"/>
                        </a:rPr>
                        <a:t>Current work - Two stepped dense LSTM</a:t>
                      </a:r>
                    </a:p>
                  </a:txBody>
                  <a:tcPr marL="14762" marR="14762" marT="7381" marB="7381" anchor="ctr"/>
                </a:tc>
                <a:tc>
                  <a:txBody>
                    <a:bodyPr/>
                    <a:lstStyle/>
                    <a:p>
                      <a:pPr algn="ctr"/>
                      <a:r>
                        <a:rPr lang="en-IN" sz="2000" b="1" dirty="0">
                          <a:latin typeface="Times New Roman" panose="02020603050405020304" pitchFamily="18" charset="0"/>
                          <a:cs typeface="Times New Roman" panose="02020603050405020304" pitchFamily="18" charset="0"/>
                        </a:rPr>
                        <a:t>1.722</a:t>
                      </a:r>
                    </a:p>
                  </a:txBody>
                  <a:tcPr marL="14762" marR="14762" marT="7381" marB="7381" anchor="ctr"/>
                </a:tc>
                <a:tc>
                  <a:txBody>
                    <a:bodyPr/>
                    <a:lstStyle/>
                    <a:p>
                      <a:pPr algn="ctr"/>
                      <a:r>
                        <a:rPr lang="en-IN" sz="2000" b="1" dirty="0">
                          <a:latin typeface="Times New Roman" panose="02020603050405020304" pitchFamily="18" charset="0"/>
                          <a:cs typeface="Times New Roman" panose="02020603050405020304" pitchFamily="18" charset="0"/>
                        </a:rPr>
                        <a:t>1.517</a:t>
                      </a:r>
                    </a:p>
                  </a:txBody>
                  <a:tcPr marL="14762" marR="14762" marT="7381" marB="7381" anchor="ctr"/>
                </a:tc>
                <a:tc>
                  <a:txBody>
                    <a:bodyPr/>
                    <a:lstStyle/>
                    <a:p>
                      <a:pPr algn="ctr"/>
                      <a:r>
                        <a:rPr lang="en-IN" sz="2000" b="1" dirty="0">
                          <a:latin typeface="Times New Roman" panose="02020603050405020304" pitchFamily="18" charset="0"/>
                          <a:cs typeface="Times New Roman" panose="02020603050405020304" pitchFamily="18" charset="0"/>
                        </a:rPr>
                        <a:t>5.192</a:t>
                      </a:r>
                    </a:p>
                  </a:txBody>
                  <a:tcPr marL="14762" marR="14762" marT="7381" marB="7381" anchor="ctr"/>
                </a:tc>
                <a:tc>
                  <a:txBody>
                    <a:bodyPr/>
                    <a:lstStyle/>
                    <a:p>
                      <a:pPr algn="ctr"/>
                      <a:r>
                        <a:rPr lang="en-IN" sz="2000" b="1" dirty="0">
                          <a:latin typeface="Times New Roman" panose="02020603050405020304" pitchFamily="18" charset="0"/>
                          <a:cs typeface="Times New Roman" panose="02020603050405020304" pitchFamily="18" charset="0"/>
                        </a:rPr>
                        <a:t>1.619</a:t>
                      </a:r>
                    </a:p>
                  </a:txBody>
                  <a:tcPr marL="14762" marR="14762" marT="7381" marB="7381" anchor="ctr"/>
                </a:tc>
                <a:extLst>
                  <a:ext uri="{0D108BD9-81ED-4DB2-BD59-A6C34878D82A}">
                    <a16:rowId xmlns:a16="http://schemas.microsoft.com/office/drawing/2014/main" val="1603549965"/>
                  </a:ext>
                </a:extLst>
              </a:tr>
            </a:tbl>
          </a:graphicData>
        </a:graphic>
      </p:graphicFrame>
      <p:graphicFrame>
        <p:nvGraphicFramePr>
          <p:cNvPr id="18" name="Table 17">
            <a:extLst>
              <a:ext uri="{FF2B5EF4-FFF2-40B4-BE49-F238E27FC236}">
                <a16:creationId xmlns:a16="http://schemas.microsoft.com/office/drawing/2014/main" id="{852B4B36-0344-5993-2E57-B5ECA8121324}"/>
              </a:ext>
            </a:extLst>
          </p:cNvPr>
          <p:cNvGraphicFramePr>
            <a:graphicFrameLocks noGrp="1"/>
          </p:cNvGraphicFramePr>
          <p:nvPr>
            <p:extLst>
              <p:ext uri="{D42A27DB-BD31-4B8C-83A1-F6EECF244321}">
                <p14:modId xmlns:p14="http://schemas.microsoft.com/office/powerpoint/2010/main" val="4271511484"/>
              </p:ext>
            </p:extLst>
          </p:nvPr>
        </p:nvGraphicFramePr>
        <p:xfrm>
          <a:off x="1091332" y="32834547"/>
          <a:ext cx="10730065" cy="3342088"/>
        </p:xfrm>
        <a:graphic>
          <a:graphicData uri="http://schemas.openxmlformats.org/drawingml/2006/table">
            <a:tbl>
              <a:tblPr firstRow="1" bandRow="1">
                <a:tableStyleId>{5C22544A-7EE6-4342-B048-85BDC9FD1C3A}</a:tableStyleId>
              </a:tblPr>
              <a:tblGrid>
                <a:gridCol w="2287949">
                  <a:extLst>
                    <a:ext uri="{9D8B030D-6E8A-4147-A177-3AD203B41FA5}">
                      <a16:colId xmlns:a16="http://schemas.microsoft.com/office/drawing/2014/main" val="3285872382"/>
                    </a:ext>
                  </a:extLst>
                </a:gridCol>
                <a:gridCol w="3265762">
                  <a:extLst>
                    <a:ext uri="{9D8B030D-6E8A-4147-A177-3AD203B41FA5}">
                      <a16:colId xmlns:a16="http://schemas.microsoft.com/office/drawing/2014/main" val="3435825334"/>
                    </a:ext>
                  </a:extLst>
                </a:gridCol>
                <a:gridCol w="1408172">
                  <a:extLst>
                    <a:ext uri="{9D8B030D-6E8A-4147-A177-3AD203B41FA5}">
                      <a16:colId xmlns:a16="http://schemas.microsoft.com/office/drawing/2014/main" val="127488909"/>
                    </a:ext>
                  </a:extLst>
                </a:gridCol>
                <a:gridCol w="1288327">
                  <a:extLst>
                    <a:ext uri="{9D8B030D-6E8A-4147-A177-3AD203B41FA5}">
                      <a16:colId xmlns:a16="http://schemas.microsoft.com/office/drawing/2014/main" val="1197344845"/>
                    </a:ext>
                  </a:extLst>
                </a:gridCol>
                <a:gridCol w="1348250">
                  <a:extLst>
                    <a:ext uri="{9D8B030D-6E8A-4147-A177-3AD203B41FA5}">
                      <a16:colId xmlns:a16="http://schemas.microsoft.com/office/drawing/2014/main" val="3473703555"/>
                    </a:ext>
                  </a:extLst>
                </a:gridCol>
                <a:gridCol w="1131605">
                  <a:extLst>
                    <a:ext uri="{9D8B030D-6E8A-4147-A177-3AD203B41FA5}">
                      <a16:colId xmlns:a16="http://schemas.microsoft.com/office/drawing/2014/main" val="2132898737"/>
                    </a:ext>
                  </a:extLst>
                </a:gridCol>
              </a:tblGrid>
              <a:tr h="643419">
                <a:tc>
                  <a:txBody>
                    <a:bodyPr/>
                    <a:lstStyle/>
                    <a:p>
                      <a:pPr marL="0" marR="0" lvl="0" indent="0" algn="ctr" defTabSz="3024012" rtl="0" eaLnBrk="1" fontAlgn="auto" latinLnBrk="0" hangingPunct="1">
                        <a:lnSpc>
                          <a:spcPct val="100000"/>
                        </a:lnSpc>
                        <a:spcBef>
                          <a:spcPts val="200"/>
                        </a:spcBef>
                        <a:spcAft>
                          <a:spcPts val="200"/>
                        </a:spcAft>
                        <a:buClrTx/>
                        <a:buSzTx/>
                        <a:buFontTx/>
                        <a:buNone/>
                        <a:tabLst/>
                        <a:defRPr/>
                      </a:pPr>
                      <a:r>
                        <a:rPr lang="en-IN" sz="2000" b="1" u="sng" dirty="0">
                          <a:latin typeface="Times New Roman" panose="02020603050405020304" pitchFamily="18" charset="0"/>
                          <a:cs typeface="Times New Roman" panose="02020603050405020304" pitchFamily="18" charset="0"/>
                        </a:rPr>
                        <a:t>Reference</a:t>
                      </a:r>
                    </a:p>
                  </a:txBody>
                  <a:tcPr marL="14762" marR="14762" marT="7381" marB="7381" anchor="ctr"/>
                </a:tc>
                <a:tc>
                  <a:txBody>
                    <a:bodyPr/>
                    <a:lstStyle/>
                    <a:p>
                      <a:pPr algn="ctr">
                        <a:lnSpc>
                          <a:spcPct val="100000"/>
                        </a:lnSpc>
                        <a:spcBef>
                          <a:spcPts val="200"/>
                        </a:spcBef>
                        <a:spcAft>
                          <a:spcPts val="200"/>
                        </a:spcAft>
                      </a:pPr>
                      <a:r>
                        <a:rPr lang="en-IN" sz="2000" b="1" u="sng" dirty="0">
                          <a:latin typeface="Times New Roman" panose="02020603050405020304" pitchFamily="18" charset="0"/>
                          <a:cs typeface="Times New Roman" panose="02020603050405020304" pitchFamily="18" charset="0"/>
                        </a:rPr>
                        <a:t>Methods Used</a:t>
                      </a:r>
                    </a:p>
                  </a:txBody>
                  <a:tcPr marL="14762" marR="14762" marT="7381" marB="7381" anchor="ctr"/>
                </a:tc>
                <a:tc>
                  <a:txBody>
                    <a:bodyPr/>
                    <a:lstStyle/>
                    <a:p>
                      <a:pPr algn="ctr">
                        <a:lnSpc>
                          <a:spcPct val="100000"/>
                        </a:lnSpc>
                        <a:spcBef>
                          <a:spcPts val="200"/>
                        </a:spcBef>
                        <a:spcAft>
                          <a:spcPts val="200"/>
                        </a:spcAft>
                      </a:pPr>
                      <a:r>
                        <a:rPr lang="en-IN" sz="2000" b="1" u="sng" dirty="0">
                          <a:latin typeface="Times New Roman" panose="02020603050405020304" pitchFamily="18" charset="0"/>
                          <a:cs typeface="Times New Roman" panose="02020603050405020304" pitchFamily="18" charset="0"/>
                        </a:rPr>
                        <a:t>DBT (ºc)</a:t>
                      </a:r>
                    </a:p>
                  </a:txBody>
                  <a:tcPr marL="14762" marR="14762" marT="7381" marB="7381" anchor="ctr"/>
                </a:tc>
                <a:tc>
                  <a:txBody>
                    <a:bodyPr/>
                    <a:lstStyle/>
                    <a:p>
                      <a:pPr algn="ctr">
                        <a:lnSpc>
                          <a:spcPct val="100000"/>
                        </a:lnSpc>
                        <a:spcBef>
                          <a:spcPts val="200"/>
                        </a:spcBef>
                        <a:spcAft>
                          <a:spcPts val="200"/>
                        </a:spcAft>
                      </a:pPr>
                      <a:r>
                        <a:rPr lang="en-IN" sz="2000" b="1" u="sng" dirty="0">
                          <a:latin typeface="Times New Roman" panose="02020603050405020304" pitchFamily="18" charset="0"/>
                          <a:cs typeface="Times New Roman" panose="02020603050405020304" pitchFamily="18" charset="0"/>
                        </a:rPr>
                        <a:t>DPT (ºc)</a:t>
                      </a:r>
                    </a:p>
                  </a:txBody>
                  <a:tcPr marL="14762" marR="14762" marT="7381" marB="7381" anchor="ctr"/>
                </a:tc>
                <a:tc>
                  <a:txBody>
                    <a:bodyPr/>
                    <a:lstStyle/>
                    <a:p>
                      <a:pPr algn="ctr">
                        <a:lnSpc>
                          <a:spcPct val="100000"/>
                        </a:lnSpc>
                        <a:spcBef>
                          <a:spcPts val="200"/>
                        </a:spcBef>
                        <a:spcAft>
                          <a:spcPts val="200"/>
                        </a:spcAft>
                      </a:pPr>
                      <a:r>
                        <a:rPr lang="en-IN" sz="2000" b="1" u="sng" dirty="0">
                          <a:latin typeface="Times New Roman" panose="02020603050405020304" pitchFamily="18" charset="0"/>
                          <a:cs typeface="Times New Roman" panose="02020603050405020304" pitchFamily="18" charset="0"/>
                        </a:rPr>
                        <a:t>RH (%)</a:t>
                      </a:r>
                    </a:p>
                  </a:txBody>
                  <a:tcPr marL="14762" marR="14762" marT="7381" marB="7381" anchor="ctr"/>
                </a:tc>
                <a:tc>
                  <a:txBody>
                    <a:bodyPr/>
                    <a:lstStyle/>
                    <a:p>
                      <a:pPr algn="ctr">
                        <a:lnSpc>
                          <a:spcPct val="100000"/>
                        </a:lnSpc>
                        <a:spcBef>
                          <a:spcPts val="200"/>
                        </a:spcBef>
                        <a:spcAft>
                          <a:spcPts val="200"/>
                        </a:spcAft>
                      </a:pPr>
                      <a:r>
                        <a:rPr lang="en-IN" sz="2000" b="1" u="sng" dirty="0">
                          <a:latin typeface="Times New Roman" panose="02020603050405020304" pitchFamily="18" charset="0"/>
                          <a:cs typeface="Times New Roman" panose="02020603050405020304" pitchFamily="18" charset="0"/>
                        </a:rPr>
                        <a:t>VP (</a:t>
                      </a:r>
                      <a:r>
                        <a:rPr lang="en-IN" sz="2000" b="1" u="sng" dirty="0" err="1">
                          <a:latin typeface="Times New Roman" panose="02020603050405020304" pitchFamily="18" charset="0"/>
                          <a:cs typeface="Times New Roman" panose="02020603050405020304" pitchFamily="18" charset="0"/>
                        </a:rPr>
                        <a:t>hPa</a:t>
                      </a:r>
                      <a:r>
                        <a:rPr lang="en-IN" sz="2000" b="1" u="sng" dirty="0">
                          <a:latin typeface="Times New Roman" panose="02020603050405020304" pitchFamily="18" charset="0"/>
                          <a:cs typeface="Times New Roman" panose="02020603050405020304" pitchFamily="18" charset="0"/>
                        </a:rPr>
                        <a:t>)</a:t>
                      </a:r>
                    </a:p>
                  </a:txBody>
                  <a:tcPr marL="14762" marR="14762" marT="7381" marB="7381" anchor="ctr"/>
                </a:tc>
                <a:extLst>
                  <a:ext uri="{0D108BD9-81ED-4DB2-BD59-A6C34878D82A}">
                    <a16:rowId xmlns:a16="http://schemas.microsoft.com/office/drawing/2014/main" val="2092196224"/>
                  </a:ext>
                </a:extLst>
              </a:tr>
              <a:tr h="508000">
                <a:tc>
                  <a:txBody>
                    <a:bodyPr/>
                    <a:lstStyle/>
                    <a:p>
                      <a:pPr algn="l"/>
                      <a:endParaRPr lang="en-IN" sz="2000" b="0"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p>
                      <a:pPr algn="l"/>
                      <a:r>
                        <a:rPr lang="en-IN" sz="2000" b="0" i="0" u="none" strike="noStrike" kern="1200" baseline="0" dirty="0" err="1">
                          <a:solidFill>
                            <a:schemeClr val="dk1"/>
                          </a:solidFill>
                          <a:latin typeface="Times New Roman" panose="02020603050405020304" pitchFamily="18" charset="0"/>
                          <a:ea typeface="+mn-ea"/>
                          <a:cs typeface="Times New Roman" panose="02020603050405020304" pitchFamily="18" charset="0"/>
                        </a:rPr>
                        <a:t>Omodara</a:t>
                      </a:r>
                      <a:r>
                        <a:rPr lang="en-IN" sz="2000" b="0" i="0" u="none" strike="noStrike" kern="1200" baseline="0" dirty="0">
                          <a:solidFill>
                            <a:schemeClr val="dk1"/>
                          </a:solidFill>
                          <a:latin typeface="Times New Roman" panose="02020603050405020304" pitchFamily="18" charset="0"/>
                          <a:ea typeface="+mn-ea"/>
                          <a:cs typeface="Times New Roman" panose="02020603050405020304" pitchFamily="18" charset="0"/>
                        </a:rPr>
                        <a:t> E.  </a:t>
                      </a:r>
                      <a:r>
                        <a:rPr lang="en-IN" sz="2000" b="0" i="0" u="none" strike="noStrike" kern="1200" baseline="0" dirty="0" err="1">
                          <a:solidFill>
                            <a:schemeClr val="dk1"/>
                          </a:solidFill>
                          <a:latin typeface="Times New Roman" panose="02020603050405020304" pitchFamily="18" charset="0"/>
                          <a:ea typeface="+mn-ea"/>
                          <a:cs typeface="Times New Roman" panose="02020603050405020304" pitchFamily="18" charset="0"/>
                        </a:rPr>
                        <a:t>Obisesan</a:t>
                      </a:r>
                      <a:r>
                        <a:rPr lang="en-IN" sz="2000" b="0" i="0" u="none" strike="noStrike" kern="1200" baseline="0" dirty="0">
                          <a:solidFill>
                            <a:schemeClr val="dk1"/>
                          </a:solidFill>
                          <a:latin typeface="Times New Roman" panose="02020603050405020304" pitchFamily="18" charset="0"/>
                          <a:ea typeface="+mn-ea"/>
                          <a:cs typeface="Times New Roman" panose="02020603050405020304" pitchFamily="18" charset="0"/>
                        </a:rPr>
                        <a:t> </a:t>
                      </a:r>
                      <a:r>
                        <a:rPr lang="en-IN" sz="2000" b="0" dirty="0">
                          <a:latin typeface="Times New Roman" panose="02020603050405020304" pitchFamily="18" charset="0"/>
                          <a:cs typeface="Times New Roman" panose="02020603050405020304" pitchFamily="18" charset="0"/>
                        </a:rPr>
                        <a:t>[3]</a:t>
                      </a:r>
                    </a:p>
                  </a:txBody>
                  <a:tcPr marL="14762" marR="14762" marT="7381" marB="7381" anchor="ctr"/>
                </a:tc>
                <a:tc>
                  <a:txBody>
                    <a:bodyPr/>
                    <a:lstStyle/>
                    <a:p>
                      <a:pPr algn="l"/>
                      <a:r>
                        <a:rPr lang="en-US" sz="2000" b="0" i="0" u="none" strike="noStrike" kern="1200" baseline="0" dirty="0">
                          <a:solidFill>
                            <a:schemeClr val="dk1"/>
                          </a:solidFill>
                          <a:latin typeface="Times New Roman" panose="02020603050405020304" pitchFamily="18" charset="0"/>
                          <a:ea typeface="+mn-ea"/>
                          <a:cs typeface="Times New Roman" panose="02020603050405020304" pitchFamily="18" charset="0"/>
                        </a:rPr>
                        <a:t>Multiple Linear regression Techniques</a:t>
                      </a:r>
                      <a:endParaRPr lang="en-IN" sz="2000" b="0" dirty="0">
                        <a:latin typeface="Times New Roman" panose="02020603050405020304" pitchFamily="18" charset="0"/>
                        <a:cs typeface="Times New Roman" panose="02020603050405020304" pitchFamily="18" charset="0"/>
                      </a:endParaRPr>
                    </a:p>
                  </a:txBody>
                  <a:tcPr marL="14762" marR="14762" marT="7381" marB="7381" anchor="ctr"/>
                </a:tc>
                <a:tc>
                  <a:txBody>
                    <a:bodyPr/>
                    <a:lstStyle/>
                    <a:p>
                      <a:pPr algn="ctr"/>
                      <a:r>
                        <a:rPr lang="en-IN" sz="2000" b="0" i="0" u="none" strike="noStrike" kern="1200" baseline="0" dirty="0">
                          <a:solidFill>
                            <a:schemeClr val="dk1"/>
                          </a:solidFill>
                          <a:latin typeface="Times New Roman" panose="02020603050405020304" pitchFamily="18" charset="0"/>
                          <a:ea typeface="+mn-ea"/>
                          <a:cs typeface="Times New Roman" panose="02020603050405020304" pitchFamily="18" charset="0"/>
                        </a:rPr>
                        <a:t>1.17</a:t>
                      </a:r>
                      <a:endParaRPr lang="en-IN" sz="2000" b="0" dirty="0">
                        <a:latin typeface="Times New Roman" panose="02020603050405020304" pitchFamily="18" charset="0"/>
                        <a:cs typeface="Times New Roman" panose="02020603050405020304" pitchFamily="18" charset="0"/>
                      </a:endParaRPr>
                    </a:p>
                  </a:txBody>
                  <a:tcPr marL="14762" marR="14762" marT="7381" marB="7381" anchor="ctr"/>
                </a:tc>
                <a:tc>
                  <a:txBody>
                    <a:bodyPr/>
                    <a:lstStyle/>
                    <a:p>
                      <a:pPr algn="ctr"/>
                      <a:r>
                        <a:rPr lang="en-IN" sz="2000" b="0" dirty="0">
                          <a:latin typeface="Times New Roman" panose="02020603050405020304" pitchFamily="18" charset="0"/>
                          <a:cs typeface="Times New Roman" panose="02020603050405020304" pitchFamily="18" charset="0"/>
                        </a:rPr>
                        <a:t>--</a:t>
                      </a:r>
                    </a:p>
                  </a:txBody>
                  <a:tcPr marL="14762" marR="14762" marT="7381" marB="7381" anchor="ctr"/>
                </a:tc>
                <a:tc>
                  <a:txBody>
                    <a:bodyPr/>
                    <a:lstStyle/>
                    <a:p>
                      <a:pPr algn="ctr"/>
                      <a:r>
                        <a:rPr lang="en-IN" sz="2000" b="0" i="0" u="none" strike="noStrike" kern="1200" baseline="0" dirty="0">
                          <a:solidFill>
                            <a:schemeClr val="dk1"/>
                          </a:solidFill>
                          <a:latin typeface="Times New Roman" panose="02020603050405020304" pitchFamily="18" charset="0"/>
                          <a:ea typeface="+mn-ea"/>
                          <a:cs typeface="Times New Roman" panose="02020603050405020304" pitchFamily="18" charset="0"/>
                        </a:rPr>
                        <a:t>6.50 </a:t>
                      </a:r>
                    </a:p>
                  </a:txBody>
                  <a:tcPr marL="14762" marR="14762" marT="7381" marB="7381" anchor="ctr"/>
                </a:tc>
                <a:tc>
                  <a:txBody>
                    <a:bodyPr/>
                    <a:lstStyle/>
                    <a:p>
                      <a:pPr algn="ctr"/>
                      <a:r>
                        <a:rPr lang="en-IN" sz="2000" b="0" dirty="0">
                          <a:latin typeface="Times New Roman" panose="02020603050405020304" pitchFamily="18" charset="0"/>
                          <a:cs typeface="Times New Roman" panose="02020603050405020304" pitchFamily="18" charset="0"/>
                        </a:rPr>
                        <a:t>--</a:t>
                      </a:r>
                    </a:p>
                  </a:txBody>
                  <a:tcPr marL="14762" marR="14762" marT="7381" marB="7381" anchor="ctr"/>
                </a:tc>
                <a:extLst>
                  <a:ext uri="{0D108BD9-81ED-4DB2-BD59-A6C34878D82A}">
                    <a16:rowId xmlns:a16="http://schemas.microsoft.com/office/drawing/2014/main" val="3945168446"/>
                  </a:ext>
                </a:extLst>
              </a:tr>
              <a:tr h="508000">
                <a:tc>
                  <a:txBody>
                    <a:bodyPr/>
                    <a:lstStyle/>
                    <a:p>
                      <a:pPr marL="0" marR="0" lvl="0" indent="0" algn="l" defTabSz="3024012" rtl="0" eaLnBrk="1" fontAlgn="auto" latinLnBrk="0" hangingPunct="1">
                        <a:lnSpc>
                          <a:spcPct val="100000"/>
                        </a:lnSpc>
                        <a:spcBef>
                          <a:spcPts val="0"/>
                        </a:spcBef>
                        <a:spcAft>
                          <a:spcPts val="0"/>
                        </a:spcAft>
                        <a:buClrTx/>
                        <a:buSzTx/>
                        <a:buFontTx/>
                        <a:buNone/>
                        <a:tabLst/>
                        <a:defRPr/>
                      </a:pPr>
                      <a:r>
                        <a:rPr lang="en-IN" sz="2000" b="0" i="0" u="none" strike="noStrike" kern="1200" baseline="0" dirty="0" err="1">
                          <a:solidFill>
                            <a:schemeClr val="dk1"/>
                          </a:solidFill>
                          <a:latin typeface="Times New Roman" panose="02020603050405020304" pitchFamily="18" charset="0"/>
                          <a:ea typeface="+mn-ea"/>
                          <a:cs typeface="Times New Roman" panose="02020603050405020304" pitchFamily="18" charset="0"/>
                        </a:rPr>
                        <a:t>Arikan</a:t>
                      </a:r>
                      <a:r>
                        <a:rPr lang="en-IN" sz="2000" b="0" i="0" u="none" strike="noStrike" kern="1200" baseline="0" dirty="0">
                          <a:solidFill>
                            <a:schemeClr val="dk1"/>
                          </a:solidFill>
                          <a:latin typeface="Times New Roman" panose="02020603050405020304" pitchFamily="18" charset="0"/>
                          <a:ea typeface="+mn-ea"/>
                          <a:cs typeface="Times New Roman" panose="02020603050405020304" pitchFamily="18" charset="0"/>
                        </a:rPr>
                        <a:t>  et al. [4]</a:t>
                      </a:r>
                      <a:endParaRPr lang="en-IN" sz="2000" b="0" dirty="0">
                        <a:latin typeface="Times New Roman" panose="02020603050405020304" pitchFamily="18" charset="0"/>
                        <a:cs typeface="Times New Roman" panose="02020603050405020304" pitchFamily="18" charset="0"/>
                      </a:endParaRPr>
                    </a:p>
                  </a:txBody>
                  <a:tcPr marL="14762" marR="14762" marT="7381" marB="738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000" b="0" i="0" u="none" strike="noStrike" kern="1200" baseline="0" dirty="0">
                          <a:solidFill>
                            <a:schemeClr val="dk1"/>
                          </a:solidFill>
                          <a:latin typeface="Times New Roman" panose="02020603050405020304" pitchFamily="18" charset="0"/>
                          <a:ea typeface="+mn-ea"/>
                          <a:cs typeface="Times New Roman" panose="02020603050405020304" pitchFamily="18" charset="0"/>
                        </a:rPr>
                        <a:t>Recursive </a:t>
                      </a:r>
                    </a:p>
                  </a:txBody>
                  <a:tcPr marL="14762" marR="14762" marT="7381" marB="738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000" b="0" i="0" u="none" strike="noStrike" kern="1200" baseline="0" dirty="0">
                          <a:solidFill>
                            <a:schemeClr val="dk1"/>
                          </a:solidFill>
                          <a:latin typeface="Times New Roman" panose="02020603050405020304" pitchFamily="18" charset="0"/>
                          <a:ea typeface="+mn-ea"/>
                          <a:cs typeface="Times New Roman" panose="02020603050405020304" pitchFamily="18" charset="0"/>
                        </a:rPr>
                        <a:t>-- </a:t>
                      </a:r>
                    </a:p>
                  </a:txBody>
                  <a:tcPr marL="14762" marR="14762" marT="7381" marB="738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000" b="0" i="0" u="none" strike="noStrike" kern="1200" baseline="0" dirty="0">
                          <a:solidFill>
                            <a:schemeClr val="dk1"/>
                          </a:solidFill>
                          <a:latin typeface="Times New Roman" panose="02020603050405020304" pitchFamily="18" charset="0"/>
                          <a:ea typeface="+mn-ea"/>
                          <a:cs typeface="Times New Roman" panose="02020603050405020304" pitchFamily="18" charset="0"/>
                        </a:rPr>
                        <a:t>2.939 </a:t>
                      </a:r>
                    </a:p>
                  </a:txBody>
                  <a:tcPr marL="14762" marR="14762" marT="7381" marB="7381" anchor="ctr"/>
                </a:tc>
                <a:tc>
                  <a:txBody>
                    <a:bodyPr/>
                    <a:lstStyle/>
                    <a:p>
                      <a:pPr algn="ctr"/>
                      <a:r>
                        <a:rPr lang="en-IN" sz="2000" b="0" dirty="0">
                          <a:latin typeface="Times New Roman" panose="02020603050405020304" pitchFamily="18" charset="0"/>
                          <a:cs typeface="Times New Roman" panose="02020603050405020304" pitchFamily="18" charset="0"/>
                        </a:rPr>
                        <a:t>--</a:t>
                      </a:r>
                    </a:p>
                  </a:txBody>
                  <a:tcPr marL="14762" marR="14762" marT="7381" marB="7381" anchor="ctr"/>
                </a:tc>
                <a:tc>
                  <a:txBody>
                    <a:bodyPr/>
                    <a:lstStyle/>
                    <a:p>
                      <a:pPr algn="ctr"/>
                      <a:r>
                        <a:rPr lang="en-IN" sz="2000" b="0" dirty="0">
                          <a:latin typeface="Times New Roman" panose="02020603050405020304" pitchFamily="18" charset="0"/>
                          <a:cs typeface="Times New Roman" panose="02020603050405020304" pitchFamily="18" charset="0"/>
                        </a:rPr>
                        <a:t>--</a:t>
                      </a:r>
                    </a:p>
                  </a:txBody>
                  <a:tcPr marL="14762" marR="14762" marT="7381" marB="7381" anchor="ctr"/>
                </a:tc>
                <a:extLst>
                  <a:ext uri="{0D108BD9-81ED-4DB2-BD59-A6C34878D82A}">
                    <a16:rowId xmlns:a16="http://schemas.microsoft.com/office/drawing/2014/main" val="2025884405"/>
                  </a:ext>
                </a:extLst>
              </a:tr>
              <a:tr h="508000">
                <a:tc>
                  <a:txBody>
                    <a:bodyPr/>
                    <a:lstStyle/>
                    <a:p>
                      <a:pPr marL="0" marR="0" lvl="0" indent="0" algn="l" defTabSz="3024012" rtl="0" eaLnBrk="1" fontAlgn="auto" latinLnBrk="0" hangingPunct="1">
                        <a:lnSpc>
                          <a:spcPct val="100000"/>
                        </a:lnSpc>
                        <a:spcBef>
                          <a:spcPts val="0"/>
                        </a:spcBef>
                        <a:spcAft>
                          <a:spcPts val="0"/>
                        </a:spcAft>
                        <a:buClrTx/>
                        <a:buSzTx/>
                        <a:buFontTx/>
                        <a:buNone/>
                        <a:tabLst/>
                        <a:defRPr/>
                      </a:pPr>
                      <a:r>
                        <a:rPr lang="en-IN" sz="2000" b="0" kern="1200" dirty="0">
                          <a:solidFill>
                            <a:schemeClr val="dk1"/>
                          </a:solidFill>
                          <a:effectLst/>
                          <a:latin typeface="Times New Roman" panose="02020603050405020304" pitchFamily="18" charset="0"/>
                          <a:ea typeface="+mn-ea"/>
                          <a:cs typeface="Times New Roman" panose="02020603050405020304" pitchFamily="18" charset="0"/>
                        </a:rPr>
                        <a:t>Hou et al. [5]</a:t>
                      </a:r>
                      <a:endParaRPr lang="en-IN" sz="2000" b="0" dirty="0">
                        <a:latin typeface="Times New Roman" panose="02020603050405020304" pitchFamily="18" charset="0"/>
                        <a:cs typeface="Times New Roman" panose="02020603050405020304" pitchFamily="18" charset="0"/>
                      </a:endParaRPr>
                    </a:p>
                  </a:txBody>
                  <a:tcPr marL="14762" marR="14762" marT="7381" marB="7381" anchor="ctr"/>
                </a:tc>
                <a:tc>
                  <a:txBody>
                    <a:bodyPr/>
                    <a:lstStyle/>
                    <a:p>
                      <a:pPr algn="l"/>
                      <a:r>
                        <a:rPr lang="en-IN" sz="2000" b="0" dirty="0">
                          <a:latin typeface="Times New Roman" panose="02020603050405020304" pitchFamily="18" charset="0"/>
                          <a:cs typeface="Times New Roman" panose="02020603050405020304" pitchFamily="18" charset="0"/>
                        </a:rPr>
                        <a:t>CNN-LSTM</a:t>
                      </a:r>
                    </a:p>
                  </a:txBody>
                  <a:tcPr marL="14762" marR="14762" marT="7381" marB="7381" anchor="ctr"/>
                </a:tc>
                <a:tc>
                  <a:txBody>
                    <a:bodyPr/>
                    <a:lstStyle/>
                    <a:p>
                      <a:pPr algn="ctr"/>
                      <a:r>
                        <a:rPr lang="en-IN" sz="2000" b="0" dirty="0">
                          <a:latin typeface="Times New Roman" panose="02020603050405020304" pitchFamily="18" charset="0"/>
                          <a:cs typeface="Times New Roman" panose="02020603050405020304" pitchFamily="18" charset="0"/>
                        </a:rPr>
                        <a:t>1.02</a:t>
                      </a:r>
                    </a:p>
                  </a:txBody>
                  <a:tcPr marL="14762" marR="14762" marT="7381" marB="7381" anchor="ctr"/>
                </a:tc>
                <a:tc>
                  <a:txBody>
                    <a:bodyPr/>
                    <a:lstStyle/>
                    <a:p>
                      <a:pPr algn="ctr"/>
                      <a:r>
                        <a:rPr lang="en-IN" sz="2000" b="0" dirty="0">
                          <a:latin typeface="Times New Roman" panose="02020603050405020304" pitchFamily="18" charset="0"/>
                          <a:cs typeface="Times New Roman" panose="02020603050405020304" pitchFamily="18" charset="0"/>
                        </a:rPr>
                        <a:t>--</a:t>
                      </a:r>
                    </a:p>
                  </a:txBody>
                  <a:tcPr marL="14762" marR="14762" marT="7381" marB="7381" anchor="ctr"/>
                </a:tc>
                <a:tc>
                  <a:txBody>
                    <a:bodyPr/>
                    <a:lstStyle/>
                    <a:p>
                      <a:pPr algn="ctr"/>
                      <a:r>
                        <a:rPr lang="en-IN" sz="2000" b="0" dirty="0">
                          <a:latin typeface="Times New Roman" panose="02020603050405020304" pitchFamily="18" charset="0"/>
                          <a:cs typeface="Times New Roman" panose="02020603050405020304" pitchFamily="18" charset="0"/>
                        </a:rPr>
                        <a:t>--</a:t>
                      </a:r>
                    </a:p>
                  </a:txBody>
                  <a:tcPr marL="14762" marR="14762" marT="7381" marB="7381" anchor="ctr"/>
                </a:tc>
                <a:tc>
                  <a:txBody>
                    <a:bodyPr/>
                    <a:lstStyle/>
                    <a:p>
                      <a:pPr algn="ctr"/>
                      <a:endParaRPr lang="en-IN" sz="2000" b="0" dirty="0">
                        <a:latin typeface="Times New Roman" panose="02020603050405020304" pitchFamily="18" charset="0"/>
                        <a:cs typeface="Times New Roman" panose="02020603050405020304" pitchFamily="18" charset="0"/>
                      </a:endParaRPr>
                    </a:p>
                  </a:txBody>
                  <a:tcPr marL="14762" marR="14762" marT="7381" marB="7381" anchor="ctr"/>
                </a:tc>
                <a:extLst>
                  <a:ext uri="{0D108BD9-81ED-4DB2-BD59-A6C34878D82A}">
                    <a16:rowId xmlns:a16="http://schemas.microsoft.com/office/drawing/2014/main" val="2443163091"/>
                  </a:ext>
                </a:extLst>
              </a:tr>
              <a:tr h="753507">
                <a:tc>
                  <a:txBody>
                    <a:bodyPr/>
                    <a:lstStyle/>
                    <a:p>
                      <a:pPr algn="l"/>
                      <a:r>
                        <a:rPr lang="en-IN" sz="2000" b="0" dirty="0">
                          <a:latin typeface="Times New Roman" panose="02020603050405020304" pitchFamily="18" charset="0"/>
                          <a:cs typeface="Times New Roman" panose="02020603050405020304" pitchFamily="18" charset="0"/>
                        </a:rPr>
                        <a:t>Current model</a:t>
                      </a:r>
                    </a:p>
                  </a:txBody>
                  <a:tcPr marL="14762" marR="14762" marT="7381" marB="7381" anchor="ctr"/>
                </a:tc>
                <a:tc>
                  <a:txBody>
                    <a:bodyPr/>
                    <a:lstStyle/>
                    <a:p>
                      <a:pPr algn="l"/>
                      <a:r>
                        <a:rPr lang="en-IN" sz="2000" b="0" dirty="0">
                          <a:latin typeface="Times New Roman" panose="02020603050405020304" pitchFamily="18" charset="0"/>
                          <a:cs typeface="Times New Roman" panose="02020603050405020304" pitchFamily="18" charset="0"/>
                        </a:rPr>
                        <a:t>Two stepped dense LSTM</a:t>
                      </a:r>
                    </a:p>
                  </a:txBody>
                  <a:tcPr marL="14762" marR="14762" marT="7381" marB="738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000" b="0" dirty="0">
                          <a:latin typeface="Times New Roman" panose="02020603050405020304" pitchFamily="18" charset="0"/>
                          <a:cs typeface="Times New Roman" panose="02020603050405020304" pitchFamily="18" charset="0"/>
                        </a:rPr>
                        <a:t>1.57</a:t>
                      </a:r>
                    </a:p>
                  </a:txBody>
                  <a:tcPr marL="14762" marR="14762" marT="7381" marB="7381" anchor="ctr"/>
                </a:tc>
                <a:tc>
                  <a:txBody>
                    <a:bodyPr/>
                    <a:lstStyle/>
                    <a:p>
                      <a:pPr algn="ctr"/>
                      <a:r>
                        <a:rPr lang="en-IN" sz="2000" b="0" dirty="0">
                          <a:latin typeface="Times New Roman" panose="02020603050405020304" pitchFamily="18" charset="0"/>
                          <a:cs typeface="Times New Roman" panose="02020603050405020304" pitchFamily="18" charset="0"/>
                        </a:rPr>
                        <a:t>1.26</a:t>
                      </a:r>
                    </a:p>
                  </a:txBody>
                  <a:tcPr marL="14762" marR="14762" marT="7381" marB="7381" anchor="ctr"/>
                </a:tc>
                <a:tc>
                  <a:txBody>
                    <a:bodyPr/>
                    <a:lstStyle/>
                    <a:p>
                      <a:pPr algn="ctr"/>
                      <a:r>
                        <a:rPr lang="en-IN" sz="2000" b="0" dirty="0">
                          <a:latin typeface="Times New Roman" panose="02020603050405020304" pitchFamily="18" charset="0"/>
                          <a:cs typeface="Times New Roman" panose="02020603050405020304" pitchFamily="18" charset="0"/>
                        </a:rPr>
                        <a:t>6.01</a:t>
                      </a:r>
                    </a:p>
                  </a:txBody>
                  <a:tcPr marL="14762" marR="14762" marT="7381" marB="7381" anchor="ctr"/>
                </a:tc>
                <a:tc>
                  <a:txBody>
                    <a:bodyPr/>
                    <a:lstStyle/>
                    <a:p>
                      <a:pPr algn="ctr"/>
                      <a:r>
                        <a:rPr lang="en-IN" sz="2000" b="0" dirty="0">
                          <a:latin typeface="Times New Roman" panose="02020603050405020304" pitchFamily="18" charset="0"/>
                          <a:cs typeface="Times New Roman" panose="02020603050405020304" pitchFamily="18" charset="0"/>
                        </a:rPr>
                        <a:t>1.38</a:t>
                      </a:r>
                    </a:p>
                  </a:txBody>
                  <a:tcPr marL="14762" marR="14762" marT="7381" marB="7381" anchor="ctr"/>
                </a:tc>
                <a:extLst>
                  <a:ext uri="{0D108BD9-81ED-4DB2-BD59-A6C34878D82A}">
                    <a16:rowId xmlns:a16="http://schemas.microsoft.com/office/drawing/2014/main" val="1603549965"/>
                  </a:ext>
                </a:extLst>
              </a:tr>
            </a:tbl>
          </a:graphicData>
        </a:graphic>
      </p:graphicFrame>
      <p:sp>
        <p:nvSpPr>
          <p:cNvPr id="50" name="TextBox 49">
            <a:extLst>
              <a:ext uri="{FF2B5EF4-FFF2-40B4-BE49-F238E27FC236}">
                <a16:creationId xmlns:a16="http://schemas.microsoft.com/office/drawing/2014/main" id="{7326787D-E967-0B8D-C1BE-354DED9CEA7B}"/>
              </a:ext>
            </a:extLst>
          </p:cNvPr>
          <p:cNvSpPr txBox="1"/>
          <p:nvPr/>
        </p:nvSpPr>
        <p:spPr>
          <a:xfrm>
            <a:off x="1091332" y="36964496"/>
            <a:ext cx="10730064" cy="2677656"/>
          </a:xfrm>
          <a:prstGeom prst="rect">
            <a:avLst/>
          </a:prstGeom>
          <a:noFill/>
          <a:ln w="25400" cmpd="dbl">
            <a:solidFill>
              <a:schemeClr val="accent2">
                <a:lumMod val="75000"/>
              </a:schemeClr>
            </a:solidFill>
          </a:ln>
        </p:spPr>
        <p:txBody>
          <a:bodyPr wrap="square" rtlCol="0">
            <a:spAutoFit/>
          </a:bodyPr>
          <a:lstStyle/>
          <a:p>
            <a:pPr algn="just"/>
            <a:r>
              <a:rPr lang="en-IN" sz="2800" b="1" dirty="0">
                <a:latin typeface="Times New Roman" panose="02020603050405020304" pitchFamily="18" charset="0"/>
                <a:cs typeface="Times New Roman" panose="02020603050405020304" pitchFamily="18" charset="0"/>
              </a:rPr>
              <a:t>Challenges and Future scopes:</a:t>
            </a:r>
          </a:p>
          <a:p>
            <a:pPr marL="342900" indent="-342900" algn="just">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The dataset is very small and also unbalanced, which causes difficulties in building the model.</a:t>
            </a:r>
          </a:p>
          <a:p>
            <a:pPr marL="342900" indent="-342900" algn="just">
              <a:buFont typeface="Arial" panose="020B0604020202020204" pitchFamily="34" charset="0"/>
              <a:buChar char="•"/>
            </a:pPr>
            <a:r>
              <a:rPr lang="en-IN" sz="2800" dirty="0">
                <a:latin typeface="Times New Roman" panose="02020603050405020304" pitchFamily="18" charset="0"/>
                <a:cs typeface="Times New Roman" panose="02020603050405020304" pitchFamily="18" charset="0"/>
              </a:rPr>
              <a:t>The model is just predicting some meteorological parameters, but can not classify fog according to the predicted values. In future model, that can be implemented.  </a:t>
            </a:r>
          </a:p>
        </p:txBody>
      </p:sp>
      <p:sp>
        <p:nvSpPr>
          <p:cNvPr id="56" name="TextBox 55">
            <a:extLst>
              <a:ext uri="{FF2B5EF4-FFF2-40B4-BE49-F238E27FC236}">
                <a16:creationId xmlns:a16="http://schemas.microsoft.com/office/drawing/2014/main" id="{0F5FA099-03B4-2847-F3C3-D80A3B2D8921}"/>
              </a:ext>
            </a:extLst>
          </p:cNvPr>
          <p:cNvSpPr txBox="1"/>
          <p:nvPr/>
        </p:nvSpPr>
        <p:spPr>
          <a:xfrm>
            <a:off x="1269798" y="36279449"/>
            <a:ext cx="10551598" cy="461665"/>
          </a:xfrm>
          <a:prstGeom prst="rect">
            <a:avLst/>
          </a:prstGeom>
          <a:noFill/>
        </p:spPr>
        <p:txBody>
          <a:bodyPr wrap="square" rtlCol="0">
            <a:spAutoFit/>
          </a:bodyPr>
          <a:lstStyle/>
          <a:p>
            <a:pPr algn="ctr"/>
            <a:r>
              <a:rPr lang="en-IN" sz="2400" b="1" dirty="0">
                <a:latin typeface="Times New Roman" panose="02020603050405020304" pitchFamily="18" charset="0"/>
                <a:cs typeface="Times New Roman" panose="02020603050405020304" pitchFamily="18" charset="0"/>
              </a:rPr>
              <a:t>Table 2: </a:t>
            </a:r>
            <a:r>
              <a:rPr lang="en-US" sz="2400" b="1" dirty="0">
                <a:latin typeface="Times New Roman" panose="02020603050405020304" pitchFamily="18" charset="0"/>
                <a:cs typeface="Times New Roman" panose="02020603050405020304" pitchFamily="18" charset="0"/>
              </a:rPr>
              <a:t>Comparison of average MAE (</a:t>
            </a:r>
            <a:r>
              <a:rPr lang="en-US" sz="2400" b="1">
                <a:latin typeface="Times New Roman" panose="02020603050405020304" pitchFamily="18" charset="0"/>
                <a:cs typeface="Times New Roman" panose="02020603050405020304" pitchFamily="18" charset="0"/>
              </a:rPr>
              <a:t>of 1</a:t>
            </a:r>
            <a:r>
              <a:rPr lang="en-US" sz="2400" b="1" baseline="30000">
                <a:latin typeface="Times New Roman" panose="02020603050405020304" pitchFamily="18" charset="0"/>
                <a:cs typeface="Times New Roman" panose="02020603050405020304" pitchFamily="18" charset="0"/>
              </a:rPr>
              <a:t>st</a:t>
            </a:r>
            <a:r>
              <a:rPr lang="en-US" sz="2400" b="1">
                <a:latin typeface="Times New Roman" panose="02020603050405020304" pitchFamily="18" charset="0"/>
                <a:cs typeface="Times New Roman" panose="02020603050405020304" pitchFamily="18" charset="0"/>
              </a:rPr>
              <a:t> three </a:t>
            </a:r>
            <a:r>
              <a:rPr lang="en-US" sz="2400" b="1" dirty="0">
                <a:latin typeface="Times New Roman" panose="02020603050405020304" pitchFamily="18" charset="0"/>
                <a:cs typeface="Times New Roman" panose="02020603050405020304" pitchFamily="18" charset="0"/>
              </a:rPr>
              <a:t>hours) with earlier works</a:t>
            </a:r>
            <a:r>
              <a:rPr lang="en-IN" sz="24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24786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circle(in)">
                                      <p:cBhvr>
                                        <p:cTn id="7"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1017</TotalTime>
  <Words>1129</Words>
  <Application>Microsoft Office PowerPoint</Application>
  <PresentationFormat>Custom</PresentationFormat>
  <Paragraphs>121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Tanushree Roy</dc:creator>
  <cp:lastModifiedBy>Uma Das</cp:lastModifiedBy>
  <cp:revision>69</cp:revision>
  <dcterms:created xsi:type="dcterms:W3CDTF">2024-05-02T06:55:00Z</dcterms:created>
  <dcterms:modified xsi:type="dcterms:W3CDTF">2024-05-31T10:08:54Z</dcterms:modified>
</cp:coreProperties>
</file>