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31089600" cy="4114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5" autoAdjust="0"/>
    <p:restoredTop sz="94249" autoAdjust="0"/>
  </p:normalViewPr>
  <p:slideViewPr>
    <p:cSldViewPr snapToGrid="0">
      <p:cViewPr>
        <p:scale>
          <a:sx n="40" d="100"/>
          <a:sy n="40" d="100"/>
        </p:scale>
        <p:origin x="-90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1720" y="6734178"/>
            <a:ext cx="26426160" cy="14325600"/>
          </a:xfrm>
        </p:spPr>
        <p:txBody>
          <a:bodyPr anchor="b"/>
          <a:lstStyle>
            <a:lvl1pPr algn="ctr">
              <a:defRPr sz="20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21612228"/>
            <a:ext cx="23317200" cy="9934572"/>
          </a:xfrm>
        </p:spPr>
        <p:txBody>
          <a:bodyPr/>
          <a:lstStyle>
            <a:lvl1pPr marL="0" indent="0" algn="ctr">
              <a:buNone/>
              <a:defRPr sz="8160"/>
            </a:lvl1pPr>
            <a:lvl2pPr marL="1554480" indent="0" algn="ctr">
              <a:buNone/>
              <a:defRPr sz="6800"/>
            </a:lvl2pPr>
            <a:lvl3pPr marL="3108960" indent="0" algn="ctr">
              <a:buNone/>
              <a:defRPr sz="6120"/>
            </a:lvl3pPr>
            <a:lvl4pPr marL="4663440" indent="0" algn="ctr">
              <a:buNone/>
              <a:defRPr sz="5440"/>
            </a:lvl4pPr>
            <a:lvl5pPr marL="6217920" indent="0" algn="ctr">
              <a:buNone/>
              <a:defRPr sz="5440"/>
            </a:lvl5pPr>
            <a:lvl6pPr marL="7772400" indent="0" algn="ctr">
              <a:buNone/>
              <a:defRPr sz="5440"/>
            </a:lvl6pPr>
            <a:lvl7pPr marL="9326880" indent="0" algn="ctr">
              <a:buNone/>
              <a:defRPr sz="5440"/>
            </a:lvl7pPr>
            <a:lvl8pPr marL="10881360" indent="0" algn="ctr">
              <a:buNone/>
              <a:defRPr sz="5440"/>
            </a:lvl8pPr>
            <a:lvl9pPr marL="12435840" indent="0" algn="ctr">
              <a:buNone/>
              <a:defRPr sz="5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3A0-A855-4F34-B8B4-13C98CDDEF1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5112-3AAA-4F8D-A11A-AA72F3DC8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7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3A0-A855-4F34-B8B4-13C98CDDEF1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5112-3AAA-4F8D-A11A-AA72F3DC8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248497" y="2190750"/>
            <a:ext cx="6703695" cy="348710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7412" y="2190750"/>
            <a:ext cx="19722465" cy="348710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3A0-A855-4F34-B8B4-13C98CDDEF1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5112-3AAA-4F8D-A11A-AA72F3DC8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3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3A0-A855-4F34-B8B4-13C98CDDEF1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5112-3AAA-4F8D-A11A-AA72F3DC8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219" y="10258437"/>
            <a:ext cx="26814780" cy="17116422"/>
          </a:xfrm>
        </p:spPr>
        <p:txBody>
          <a:bodyPr anchor="b"/>
          <a:lstStyle>
            <a:lvl1pPr>
              <a:defRPr sz="20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219" y="27536787"/>
            <a:ext cx="26814780" cy="9001122"/>
          </a:xfrm>
        </p:spPr>
        <p:txBody>
          <a:bodyPr/>
          <a:lstStyle>
            <a:lvl1pPr marL="0" indent="0">
              <a:buNone/>
              <a:defRPr sz="8160">
                <a:solidFill>
                  <a:schemeClr val="tx1"/>
                </a:solidFill>
              </a:defRPr>
            </a:lvl1pPr>
            <a:lvl2pPr marL="155448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2pPr>
            <a:lvl3pPr marL="3108960" indent="0">
              <a:buNone/>
              <a:defRPr sz="6120">
                <a:solidFill>
                  <a:schemeClr val="tx1">
                    <a:tint val="75000"/>
                  </a:schemeClr>
                </a:solidFill>
              </a:defRPr>
            </a:lvl3pPr>
            <a:lvl4pPr marL="466344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4pPr>
            <a:lvl5pPr marL="621792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5pPr>
            <a:lvl6pPr marL="777240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6pPr>
            <a:lvl7pPr marL="932688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7pPr>
            <a:lvl8pPr marL="1088136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8pPr>
            <a:lvl9pPr marL="1243584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3A0-A855-4F34-B8B4-13C98CDDEF1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5112-3AAA-4F8D-A11A-AA72F3DC8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9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7410" y="10953750"/>
            <a:ext cx="13213080" cy="2610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39110" y="10953750"/>
            <a:ext cx="13213080" cy="2610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3A0-A855-4F34-B8B4-13C98CDDEF1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5112-3AAA-4F8D-A11A-AA72F3DC8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459" y="2190759"/>
            <a:ext cx="26814780" cy="79533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463" y="10086978"/>
            <a:ext cx="13152356" cy="4943472"/>
          </a:xfrm>
        </p:spPr>
        <p:txBody>
          <a:bodyPr anchor="b"/>
          <a:lstStyle>
            <a:lvl1pPr marL="0" indent="0">
              <a:buNone/>
              <a:defRPr sz="8160" b="1"/>
            </a:lvl1pPr>
            <a:lvl2pPr marL="1554480" indent="0">
              <a:buNone/>
              <a:defRPr sz="6800" b="1"/>
            </a:lvl2pPr>
            <a:lvl3pPr marL="3108960" indent="0">
              <a:buNone/>
              <a:defRPr sz="6120" b="1"/>
            </a:lvl3pPr>
            <a:lvl4pPr marL="4663440" indent="0">
              <a:buNone/>
              <a:defRPr sz="5440" b="1"/>
            </a:lvl4pPr>
            <a:lvl5pPr marL="6217920" indent="0">
              <a:buNone/>
              <a:defRPr sz="5440" b="1"/>
            </a:lvl5pPr>
            <a:lvl6pPr marL="7772400" indent="0">
              <a:buNone/>
              <a:defRPr sz="5440" b="1"/>
            </a:lvl6pPr>
            <a:lvl7pPr marL="9326880" indent="0">
              <a:buNone/>
              <a:defRPr sz="5440" b="1"/>
            </a:lvl7pPr>
            <a:lvl8pPr marL="10881360" indent="0">
              <a:buNone/>
              <a:defRPr sz="5440" b="1"/>
            </a:lvl8pPr>
            <a:lvl9pPr marL="12435840" indent="0">
              <a:buNone/>
              <a:defRPr sz="5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1463" y="15030450"/>
            <a:ext cx="13152356" cy="221075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739112" y="10086978"/>
            <a:ext cx="13217129" cy="4943472"/>
          </a:xfrm>
        </p:spPr>
        <p:txBody>
          <a:bodyPr anchor="b"/>
          <a:lstStyle>
            <a:lvl1pPr marL="0" indent="0">
              <a:buNone/>
              <a:defRPr sz="8160" b="1"/>
            </a:lvl1pPr>
            <a:lvl2pPr marL="1554480" indent="0">
              <a:buNone/>
              <a:defRPr sz="6800" b="1"/>
            </a:lvl2pPr>
            <a:lvl3pPr marL="3108960" indent="0">
              <a:buNone/>
              <a:defRPr sz="6120" b="1"/>
            </a:lvl3pPr>
            <a:lvl4pPr marL="4663440" indent="0">
              <a:buNone/>
              <a:defRPr sz="5440" b="1"/>
            </a:lvl4pPr>
            <a:lvl5pPr marL="6217920" indent="0">
              <a:buNone/>
              <a:defRPr sz="5440" b="1"/>
            </a:lvl5pPr>
            <a:lvl6pPr marL="7772400" indent="0">
              <a:buNone/>
              <a:defRPr sz="5440" b="1"/>
            </a:lvl6pPr>
            <a:lvl7pPr marL="9326880" indent="0">
              <a:buNone/>
              <a:defRPr sz="5440" b="1"/>
            </a:lvl7pPr>
            <a:lvl8pPr marL="10881360" indent="0">
              <a:buNone/>
              <a:defRPr sz="5440" b="1"/>
            </a:lvl8pPr>
            <a:lvl9pPr marL="12435840" indent="0">
              <a:buNone/>
              <a:defRPr sz="5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739112" y="15030450"/>
            <a:ext cx="13217129" cy="221075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3A0-A855-4F34-B8B4-13C98CDDEF1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5112-3AAA-4F8D-A11A-AA72F3DC8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2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3A0-A855-4F34-B8B4-13C98CDDEF1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5112-3AAA-4F8D-A11A-AA72F3DC8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3A0-A855-4F34-B8B4-13C98CDDEF1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5112-3AAA-4F8D-A11A-AA72F3DC8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460" y="2743200"/>
            <a:ext cx="10027205" cy="9601200"/>
          </a:xfrm>
        </p:spPr>
        <p:txBody>
          <a:bodyPr anchor="b"/>
          <a:lstStyle>
            <a:lvl1pPr>
              <a:defRPr sz="10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7129" y="5924559"/>
            <a:ext cx="15739110" cy="29241750"/>
          </a:xfrm>
        </p:spPr>
        <p:txBody>
          <a:bodyPr/>
          <a:lstStyle>
            <a:lvl1pPr>
              <a:defRPr sz="10880"/>
            </a:lvl1pPr>
            <a:lvl2pPr>
              <a:defRPr sz="9520"/>
            </a:lvl2pPr>
            <a:lvl3pPr>
              <a:defRPr sz="816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460" y="12344400"/>
            <a:ext cx="10027205" cy="22869528"/>
          </a:xfrm>
        </p:spPr>
        <p:txBody>
          <a:bodyPr/>
          <a:lstStyle>
            <a:lvl1pPr marL="0" indent="0">
              <a:buNone/>
              <a:defRPr sz="5440"/>
            </a:lvl1pPr>
            <a:lvl2pPr marL="1554480" indent="0">
              <a:buNone/>
              <a:defRPr sz="4760"/>
            </a:lvl2pPr>
            <a:lvl3pPr marL="3108960" indent="0">
              <a:buNone/>
              <a:defRPr sz="4080"/>
            </a:lvl3pPr>
            <a:lvl4pPr marL="4663440" indent="0">
              <a:buNone/>
              <a:defRPr sz="3400"/>
            </a:lvl4pPr>
            <a:lvl5pPr marL="6217920" indent="0">
              <a:buNone/>
              <a:defRPr sz="3400"/>
            </a:lvl5pPr>
            <a:lvl6pPr marL="7772400" indent="0">
              <a:buNone/>
              <a:defRPr sz="3400"/>
            </a:lvl6pPr>
            <a:lvl7pPr marL="9326880" indent="0">
              <a:buNone/>
              <a:defRPr sz="3400"/>
            </a:lvl7pPr>
            <a:lvl8pPr marL="10881360" indent="0">
              <a:buNone/>
              <a:defRPr sz="3400"/>
            </a:lvl8pPr>
            <a:lvl9pPr marL="12435840" indent="0">
              <a:buNone/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3A0-A855-4F34-B8B4-13C98CDDEF1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5112-3AAA-4F8D-A11A-AA72F3DC8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1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460" y="2743200"/>
            <a:ext cx="10027205" cy="9601200"/>
          </a:xfrm>
        </p:spPr>
        <p:txBody>
          <a:bodyPr anchor="b"/>
          <a:lstStyle>
            <a:lvl1pPr>
              <a:defRPr sz="10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217129" y="5924559"/>
            <a:ext cx="15739110" cy="29241750"/>
          </a:xfrm>
        </p:spPr>
        <p:txBody>
          <a:bodyPr anchor="t"/>
          <a:lstStyle>
            <a:lvl1pPr marL="0" indent="0">
              <a:buNone/>
              <a:defRPr sz="10880"/>
            </a:lvl1pPr>
            <a:lvl2pPr marL="1554480" indent="0">
              <a:buNone/>
              <a:defRPr sz="9520"/>
            </a:lvl2pPr>
            <a:lvl3pPr marL="3108960" indent="0">
              <a:buNone/>
              <a:defRPr sz="8160"/>
            </a:lvl3pPr>
            <a:lvl4pPr marL="4663440" indent="0">
              <a:buNone/>
              <a:defRPr sz="6800"/>
            </a:lvl4pPr>
            <a:lvl5pPr marL="6217920" indent="0">
              <a:buNone/>
              <a:defRPr sz="6800"/>
            </a:lvl5pPr>
            <a:lvl6pPr marL="7772400" indent="0">
              <a:buNone/>
              <a:defRPr sz="6800"/>
            </a:lvl6pPr>
            <a:lvl7pPr marL="9326880" indent="0">
              <a:buNone/>
              <a:defRPr sz="6800"/>
            </a:lvl7pPr>
            <a:lvl8pPr marL="10881360" indent="0">
              <a:buNone/>
              <a:defRPr sz="6800"/>
            </a:lvl8pPr>
            <a:lvl9pPr marL="12435840" indent="0">
              <a:buNone/>
              <a:defRPr sz="6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460" y="12344400"/>
            <a:ext cx="10027205" cy="22869528"/>
          </a:xfrm>
        </p:spPr>
        <p:txBody>
          <a:bodyPr/>
          <a:lstStyle>
            <a:lvl1pPr marL="0" indent="0">
              <a:buNone/>
              <a:defRPr sz="5440"/>
            </a:lvl1pPr>
            <a:lvl2pPr marL="1554480" indent="0">
              <a:buNone/>
              <a:defRPr sz="4760"/>
            </a:lvl2pPr>
            <a:lvl3pPr marL="3108960" indent="0">
              <a:buNone/>
              <a:defRPr sz="4080"/>
            </a:lvl3pPr>
            <a:lvl4pPr marL="4663440" indent="0">
              <a:buNone/>
              <a:defRPr sz="3400"/>
            </a:lvl4pPr>
            <a:lvl5pPr marL="6217920" indent="0">
              <a:buNone/>
              <a:defRPr sz="3400"/>
            </a:lvl5pPr>
            <a:lvl6pPr marL="7772400" indent="0">
              <a:buNone/>
              <a:defRPr sz="3400"/>
            </a:lvl6pPr>
            <a:lvl7pPr marL="9326880" indent="0">
              <a:buNone/>
              <a:defRPr sz="3400"/>
            </a:lvl7pPr>
            <a:lvl8pPr marL="10881360" indent="0">
              <a:buNone/>
              <a:defRPr sz="3400"/>
            </a:lvl8pPr>
            <a:lvl9pPr marL="12435840" indent="0">
              <a:buNone/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703A0-A855-4F34-B8B4-13C98CDDEF1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95112-3AAA-4F8D-A11A-AA72F3DC8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0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7410" y="2190759"/>
            <a:ext cx="26814780" cy="7953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7410" y="10953750"/>
            <a:ext cx="26814780" cy="26108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37410" y="38138109"/>
            <a:ext cx="6995160" cy="2190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703A0-A855-4F34-B8B4-13C98CDDEF11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8430" y="38138109"/>
            <a:ext cx="10492740" cy="2190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57030" y="38138109"/>
            <a:ext cx="6995160" cy="2190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95112-3AAA-4F8D-A11A-AA72F3DC8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5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3108960" rtl="0" eaLnBrk="1" latinLnBrk="0" hangingPunct="1">
        <a:lnSpc>
          <a:spcPct val="90000"/>
        </a:lnSpc>
        <a:spcBef>
          <a:spcPct val="0"/>
        </a:spcBef>
        <a:buNone/>
        <a:defRPr sz="14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7240" indent="-777240" algn="l" defTabSz="3108960" rtl="0" eaLnBrk="1" latinLnBrk="0" hangingPunct="1">
        <a:lnSpc>
          <a:spcPct val="90000"/>
        </a:lnSpc>
        <a:spcBef>
          <a:spcPts val="3400"/>
        </a:spcBef>
        <a:buFont typeface="Arial" panose="020B0604020202020204" pitchFamily="34" charset="0"/>
        <a:buChar char="•"/>
        <a:defRPr sz="9520" kern="1200">
          <a:solidFill>
            <a:schemeClr val="tx1"/>
          </a:solidFill>
          <a:latin typeface="+mn-lt"/>
          <a:ea typeface="+mn-ea"/>
          <a:cs typeface="+mn-cs"/>
        </a:defRPr>
      </a:lvl1pPr>
      <a:lvl2pPr marL="233172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8160" kern="1200">
          <a:solidFill>
            <a:schemeClr val="tx1"/>
          </a:solidFill>
          <a:latin typeface="+mn-lt"/>
          <a:ea typeface="+mn-ea"/>
          <a:cs typeface="+mn-cs"/>
        </a:defRPr>
      </a:lvl2pPr>
      <a:lvl3pPr marL="388620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3pPr>
      <a:lvl4pPr marL="544068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5pPr>
      <a:lvl6pPr marL="854964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6pPr>
      <a:lvl7pPr marL="1010412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7pPr>
      <a:lvl8pPr marL="1165860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8pPr>
      <a:lvl9pPr marL="1321308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1pPr>
      <a:lvl2pPr marL="155448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2pPr>
      <a:lvl3pPr marL="310896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4pPr>
      <a:lvl5pPr marL="621792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5pPr>
      <a:lvl6pPr marL="777240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6pPr>
      <a:lvl7pPr marL="932688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7pPr>
      <a:lvl8pPr marL="1088136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tarun@iitk.ac.in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9C07AD2-25BF-3F42-EE51-4184303651ED}"/>
              </a:ext>
            </a:extLst>
          </p:cNvPr>
          <p:cNvSpPr/>
          <p:nvPr/>
        </p:nvSpPr>
        <p:spPr>
          <a:xfrm>
            <a:off x="831149" y="821870"/>
            <a:ext cx="29454602" cy="5688120"/>
          </a:xfrm>
          <a:prstGeom prst="rect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2353361">
              <a:lnSpc>
                <a:spcPts val="6037"/>
              </a:lnSpc>
            </a:pPr>
            <a:endParaRPr lang="en-IN" sz="4456" kern="0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DB64E0F4-5A69-F78A-37B3-59BB0B700F78}"/>
              </a:ext>
            </a:extLst>
          </p:cNvPr>
          <p:cNvSpPr txBox="1">
            <a:spLocks/>
          </p:cNvSpPr>
          <p:nvPr/>
        </p:nvSpPr>
        <p:spPr>
          <a:xfrm>
            <a:off x="1084367" y="12771365"/>
            <a:ext cx="9561183" cy="10800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>
            <a:solidFill>
              <a:srgbClr val="0070C0"/>
            </a:solidFill>
          </a:ln>
        </p:spPr>
        <p:txBody>
          <a:bodyPr vert="horz" lIns="105598" tIns="52800" rIns="105598" bIns="52800" anchor="ctr"/>
          <a:lstStyle>
            <a:lvl1pPr marL="0" indent="0" algn="l" defTabSz="1669449" rtl="0" eaLnBrk="1" latinLnBrk="0" hangingPunct="1">
              <a:spcBef>
                <a:spcPct val="20000"/>
              </a:spcBef>
              <a:buFont typeface="Arial" pitchFamily="34" charset="0"/>
              <a:buNone/>
              <a:defRPr sz="2041" b="1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1356428" indent="-521703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86812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21537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756261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9098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2570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6043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9515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94581"/>
            <a:r>
              <a:rPr lang="en-US" sz="4085" u="sng" dirty="0">
                <a:solidFill>
                  <a:sysClr val="windowText" lastClr="000000"/>
                </a:solidFill>
              </a:rPr>
              <a:t>Motivation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98DCF97C-3CEB-8F61-3DBD-E879511DFA08}"/>
              </a:ext>
            </a:extLst>
          </p:cNvPr>
          <p:cNvSpPr txBox="1">
            <a:spLocks/>
          </p:cNvSpPr>
          <p:nvPr/>
        </p:nvSpPr>
        <p:spPr>
          <a:xfrm>
            <a:off x="1185401" y="14212599"/>
            <a:ext cx="9415814" cy="908841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105598" tIns="52800" rIns="105598" bIns="52800"/>
          <a:lstStyle>
            <a:lvl1pPr marL="0" indent="0" algn="l" defTabSz="1669449" rtl="0" eaLnBrk="1" latinLnBrk="0" hangingPunct="1">
              <a:spcBef>
                <a:spcPct val="20000"/>
              </a:spcBef>
              <a:buFont typeface="Arial" pitchFamily="34" charset="0"/>
              <a:buNone/>
              <a:defRPr sz="136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9884" indent="0" algn="l" defTabSz="1669449" rtl="0" eaLnBrk="1" latinLnBrk="0" hangingPunct="1">
              <a:spcBef>
                <a:spcPct val="20000"/>
              </a:spcBef>
              <a:buFont typeface="Arial" pitchFamily="34" charset="0"/>
              <a:buNone/>
              <a:defRPr sz="136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9365" indent="0" algn="l" defTabSz="1669449" rtl="0" eaLnBrk="1" latinLnBrk="0" hangingPunct="1">
              <a:spcBef>
                <a:spcPct val="20000"/>
              </a:spcBef>
              <a:buFont typeface="Arial" pitchFamily="34" charset="0"/>
              <a:buNone/>
              <a:defRPr sz="136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21537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756261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9098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2570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6043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9515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015" indent="-493015" algn="just" defTabSz="1594581"/>
            <a:r>
              <a:rPr lang="en-US" sz="2600">
                <a:solidFill>
                  <a:sysClr val="windowText" lastClr="000000"/>
                </a:solidFill>
                <a:latin typeface="Times New Roman"/>
              </a:rPr>
              <a:t>	</a:t>
            </a:r>
          </a:p>
          <a:p>
            <a:pPr marL="493015" indent="-493015" algn="just" defTabSz="1594581"/>
            <a:endParaRPr lang="en-IN" sz="260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3BEA6F0B-2CB9-6602-16DD-91EE5CDA2863}"/>
              </a:ext>
            </a:extLst>
          </p:cNvPr>
          <p:cNvSpPr txBox="1">
            <a:spLocks/>
          </p:cNvSpPr>
          <p:nvPr/>
        </p:nvSpPr>
        <p:spPr>
          <a:xfrm>
            <a:off x="1182800" y="23549208"/>
            <a:ext cx="9415814" cy="10800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>
            <a:solidFill>
              <a:srgbClr val="0070C0"/>
            </a:solidFill>
          </a:ln>
        </p:spPr>
        <p:txBody>
          <a:bodyPr vert="horz" lIns="105598" tIns="52800" rIns="105598" bIns="52800" anchor="ctr"/>
          <a:lstStyle>
            <a:lvl1pPr marL="0" indent="0" algn="l" defTabSz="1669449" rtl="0" eaLnBrk="1" latinLnBrk="0" hangingPunct="1">
              <a:spcBef>
                <a:spcPct val="20000"/>
              </a:spcBef>
              <a:buFont typeface="Arial" pitchFamily="34" charset="0"/>
              <a:buNone/>
              <a:defRPr sz="2041" b="1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1356428" indent="-521703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86812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21537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756261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9098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2570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6043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9515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94581"/>
            <a:r>
              <a:rPr lang="en-US" sz="4090" u="sng" dirty="0">
                <a:solidFill>
                  <a:sysClr val="windowText" lastClr="000000"/>
                </a:solidFill>
              </a:rPr>
              <a:t>Objectives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8D35BAFB-B7CA-56A0-D652-81C418C9F20E}"/>
              </a:ext>
            </a:extLst>
          </p:cNvPr>
          <p:cNvSpPr txBox="1">
            <a:spLocks/>
          </p:cNvSpPr>
          <p:nvPr/>
        </p:nvSpPr>
        <p:spPr>
          <a:xfrm>
            <a:off x="1182795" y="24984702"/>
            <a:ext cx="9462755" cy="253619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105598" tIns="52800" rIns="105598" bIns="52800"/>
          <a:lstStyle>
            <a:lvl1pPr marL="0" marR="0" indent="0" algn="l" defTabSz="16694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6428" indent="-521703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86812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21537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756261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9098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2570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6043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9515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IN" sz="2800" b="1" dirty="0">
                <a:solidFill>
                  <a:schemeClr val="accent2">
                    <a:lumMod val="75000"/>
                  </a:schemeClr>
                </a:solidFill>
                <a:latin typeface="Lato" pitchFamily="34" charset="0"/>
              </a:rPr>
              <a:t>The objectives of the present study are:</a:t>
            </a:r>
          </a:p>
          <a:p>
            <a:pPr marL="514350" indent="-514350" algn="just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IN" sz="2800" b="1" u="sng">
                <a:solidFill>
                  <a:schemeClr val="accent2">
                    <a:lumMod val="75000"/>
                  </a:schemeClr>
                </a:solidFill>
                <a:latin typeface="Lato" pitchFamily="34" charset="0"/>
              </a:rPr>
              <a:t>Apportionment </a:t>
            </a:r>
            <a:r>
              <a:rPr lang="en-IN" sz="2800" b="1" u="sng" dirty="0">
                <a:solidFill>
                  <a:schemeClr val="accent2">
                    <a:lumMod val="75000"/>
                  </a:schemeClr>
                </a:solidFill>
                <a:latin typeface="Lato" pitchFamily="34" charset="0"/>
              </a:rPr>
              <a:t>of absorption properties of Black Carbon (BC) and different fractions of Brown Carbon (Primary-vs. Secondary-vs. Tar-</a:t>
            </a:r>
            <a:r>
              <a:rPr lang="en-IN" sz="2800" b="1" u="sng" dirty="0" err="1">
                <a:solidFill>
                  <a:schemeClr val="accent2">
                    <a:lumMod val="75000"/>
                  </a:schemeClr>
                </a:solidFill>
                <a:latin typeface="Lato" pitchFamily="34" charset="0"/>
              </a:rPr>
              <a:t>BrC</a:t>
            </a:r>
            <a:r>
              <a:rPr lang="en-IN" sz="2800" b="1" u="sng" dirty="0">
                <a:solidFill>
                  <a:schemeClr val="accent2">
                    <a:lumMod val="75000"/>
                  </a:schemeClr>
                </a:solidFill>
                <a:latin typeface="Lato" pitchFamily="34" charset="0"/>
              </a:rPr>
              <a:t>) as a function of wavelengths.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25315941-A3DB-F85E-8217-2901A67DCFAC}"/>
              </a:ext>
            </a:extLst>
          </p:cNvPr>
          <p:cNvSpPr txBox="1">
            <a:spLocks/>
          </p:cNvSpPr>
          <p:nvPr/>
        </p:nvSpPr>
        <p:spPr>
          <a:xfrm>
            <a:off x="1193662" y="27767736"/>
            <a:ext cx="9415814" cy="10800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>
            <a:solidFill>
              <a:srgbClr val="0070C0"/>
            </a:solidFill>
          </a:ln>
        </p:spPr>
        <p:txBody>
          <a:bodyPr vert="horz" lIns="105598" tIns="52800" rIns="105598" bIns="52800" anchor="ctr"/>
          <a:lstStyle>
            <a:lvl1pPr marL="0" indent="0" algn="l" defTabSz="1669449" rtl="0" eaLnBrk="1" latinLnBrk="0" hangingPunct="1">
              <a:spcBef>
                <a:spcPct val="20000"/>
              </a:spcBef>
              <a:buFont typeface="Arial" pitchFamily="34" charset="0"/>
              <a:buNone/>
              <a:defRPr sz="2041" b="1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1356428" indent="-521703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86812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21537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756261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9098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2570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6043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9515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94581"/>
            <a:r>
              <a:rPr lang="en-US" sz="4085" u="sng" dirty="0">
                <a:solidFill>
                  <a:sysClr val="windowText" lastClr="000000"/>
                </a:solidFill>
              </a:rPr>
              <a:t>Study Area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37433475-0D34-DF05-1FAE-A0759DC16CB7}"/>
              </a:ext>
            </a:extLst>
          </p:cNvPr>
          <p:cNvSpPr txBox="1">
            <a:spLocks/>
          </p:cNvSpPr>
          <p:nvPr/>
        </p:nvSpPr>
        <p:spPr>
          <a:xfrm>
            <a:off x="1183160" y="29233120"/>
            <a:ext cx="9415814" cy="1109301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105598" tIns="52800" rIns="105598" bIns="52800"/>
          <a:lstStyle>
            <a:lvl1pPr marL="0" marR="0" indent="0" algn="l" defTabSz="16694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6428" indent="-521703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86812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21537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756261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9098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2570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6043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9515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015" indent="-493015" algn="just" defTabSz="1594581">
              <a:buFont typeface="Wingdings" panose="05000000000000000000" pitchFamily="2" charset="2"/>
              <a:buChar char="q"/>
            </a:pPr>
            <a:r>
              <a:rPr lang="en-IN" sz="28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Atmospheric fine particulate matter (PM</a:t>
            </a:r>
            <a:r>
              <a:rPr lang="en-IN" sz="2800" baseline="-250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2.5</a:t>
            </a:r>
            <a:r>
              <a:rPr lang="en-IN" sz="28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was collected on filter media during January, February, and March 2020 over:</a:t>
            </a:r>
          </a:p>
          <a:p>
            <a:pPr marL="1870778" lvl="1" indent="-514350" algn="just" defTabSz="1594581">
              <a:buFont typeface="+mj-lt"/>
              <a:buAutoNum type="arabicParenR"/>
            </a:pPr>
            <a:r>
              <a:rPr lang="en-IN" sz="28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S1-SHY (</a:t>
            </a:r>
            <a:r>
              <a:rPr lang="en-IN" sz="2800" b="1" dirty="0" err="1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Shyamnagar</a:t>
            </a:r>
            <a:r>
              <a:rPr lang="en-IN" sz="28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West Bengal)</a:t>
            </a:r>
          </a:p>
          <a:p>
            <a:pPr marL="1870778" lvl="1" indent="-514350" algn="just" defTabSz="1594581">
              <a:buFont typeface="+mj-lt"/>
              <a:buAutoNum type="arabicParenR"/>
            </a:pPr>
            <a:r>
              <a:rPr lang="en-IN" sz="28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S2-Jor (Jorhat, Assam)</a:t>
            </a:r>
          </a:p>
          <a:p>
            <a:pPr marL="493015" indent="-493015" algn="just" defTabSz="1594581">
              <a:buFont typeface="Wingdings" panose="05000000000000000000" pitchFamily="2" charset="2"/>
              <a:buChar char="q"/>
            </a:pPr>
            <a:r>
              <a:rPr lang="en-IN" sz="28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Study site map is shown below in Figure 1.</a:t>
            </a:r>
          </a:p>
          <a:p>
            <a:pPr marL="493015" indent="-493015" algn="just" defTabSz="1594581">
              <a:buFont typeface="Wingdings" panose="05000000000000000000" pitchFamily="2" charset="2"/>
              <a:buChar char="q"/>
            </a:pPr>
            <a:endParaRPr lang="en-IN" sz="28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93015" indent="-493015" algn="just" defTabSz="1594581">
              <a:buFont typeface="Wingdings" panose="05000000000000000000" pitchFamily="2" charset="2"/>
              <a:buChar char="q"/>
            </a:pPr>
            <a:endParaRPr lang="en-IN" sz="28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93015" indent="-493015" algn="just" defTabSz="1594581">
              <a:buFont typeface="Wingdings" panose="05000000000000000000" pitchFamily="2" charset="2"/>
              <a:buChar char="q"/>
            </a:pPr>
            <a:endParaRPr lang="en-IN" sz="28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93015" indent="-493015" algn="just" defTabSz="1594581">
              <a:buFont typeface="Wingdings" panose="05000000000000000000" pitchFamily="2" charset="2"/>
              <a:buChar char="q"/>
            </a:pPr>
            <a:endParaRPr lang="en-IN" sz="28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93015" indent="-493015" algn="just" defTabSz="1594581">
              <a:buFont typeface="Wingdings" panose="05000000000000000000" pitchFamily="2" charset="2"/>
              <a:buChar char="q"/>
            </a:pPr>
            <a:endParaRPr lang="en-IN" sz="28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93015" indent="-493015" algn="just" defTabSz="1594581">
              <a:buFont typeface="Wingdings" panose="05000000000000000000" pitchFamily="2" charset="2"/>
              <a:buChar char="q"/>
            </a:pPr>
            <a:endParaRPr lang="en-IN" sz="28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93015" indent="-493015" algn="just" defTabSz="1594581">
              <a:buFont typeface="Wingdings" panose="05000000000000000000" pitchFamily="2" charset="2"/>
              <a:buChar char="q"/>
            </a:pPr>
            <a:endParaRPr lang="en-IN" sz="28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93015" indent="-493015" algn="just" defTabSz="1594581">
              <a:buFont typeface="Wingdings" panose="05000000000000000000" pitchFamily="2" charset="2"/>
              <a:buChar char="q"/>
            </a:pPr>
            <a:endParaRPr lang="en-IN" sz="28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93015" indent="-493015" algn="just" defTabSz="1594581">
              <a:buFont typeface="Wingdings" panose="05000000000000000000" pitchFamily="2" charset="2"/>
              <a:buChar char="q"/>
            </a:pPr>
            <a:endParaRPr lang="en-IN" sz="28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93015" indent="-493015" algn="just" defTabSz="1594581">
              <a:buFont typeface="Wingdings" panose="05000000000000000000" pitchFamily="2" charset="2"/>
              <a:buChar char="q"/>
            </a:pPr>
            <a:endParaRPr lang="en-IN" sz="28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 defTabSz="1594581"/>
            <a:endParaRPr lang="en-IN" sz="28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 defTabSz="1594581"/>
            <a:endParaRPr lang="en-IN" sz="28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 defTabSz="1594581"/>
            <a:endParaRPr lang="en-IN" sz="28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R="0" lvl="0" algn="ctr" defTabSz="15945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Figure 1.</a:t>
            </a:r>
            <a:r>
              <a:rPr kumimoji="0" lang="en-I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Average carbonaceous aerosol (CA) mass concentrations simulated by MERRA-2 from </a:t>
            </a:r>
            <a:r>
              <a:rPr kumimoji="0" lang="en-IN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December-2021</a:t>
            </a:r>
            <a:r>
              <a:rPr kumimoji="0" lang="en-I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February-2022 over South Asia. Study sites are shown with white circles.</a:t>
            </a:r>
            <a:endParaRPr lang="en-IN" sz="28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 defTabSz="1594581">
              <a:spcBef>
                <a:spcPts val="600"/>
              </a:spcBef>
            </a:pPr>
            <a:endParaRPr lang="en-IN" sz="28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B5C821E8-27C7-E4D3-BEEA-E67A0ECC1689}"/>
              </a:ext>
            </a:extLst>
          </p:cNvPr>
          <p:cNvSpPr txBox="1">
            <a:spLocks/>
          </p:cNvSpPr>
          <p:nvPr/>
        </p:nvSpPr>
        <p:spPr>
          <a:xfrm>
            <a:off x="10841378" y="12754249"/>
            <a:ext cx="9542187" cy="10800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>
            <a:solidFill>
              <a:srgbClr val="0070C0"/>
            </a:solidFill>
          </a:ln>
        </p:spPr>
        <p:txBody>
          <a:bodyPr vert="horz" lIns="105598" tIns="52800" rIns="105598" bIns="52800" anchor="ctr"/>
          <a:lstStyle>
            <a:lvl1pPr marL="0" indent="0" algn="l" defTabSz="1669449" rtl="0" eaLnBrk="1" latinLnBrk="0" hangingPunct="1">
              <a:spcBef>
                <a:spcPct val="20000"/>
              </a:spcBef>
              <a:buFont typeface="Arial" pitchFamily="34" charset="0"/>
              <a:buNone/>
              <a:defRPr sz="2041" b="1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1356428" indent="-521703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86812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21537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756261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9098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2570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6043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9515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94581"/>
            <a:r>
              <a:rPr lang="en-US" sz="4085" u="sng" dirty="0">
                <a:solidFill>
                  <a:sysClr val="windowText" lastClr="000000"/>
                </a:solidFill>
              </a:rPr>
              <a:t>Methodology</a:t>
            </a:r>
            <a:endParaRPr lang="en-US" sz="3157" u="sng" dirty="0">
              <a:solidFill>
                <a:sysClr val="windowText" lastClr="000000"/>
              </a:solidFill>
            </a:endParaRP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A4D11AF5-BC45-BEB6-0C41-F8FCEEAA7195}"/>
              </a:ext>
            </a:extLst>
          </p:cNvPr>
          <p:cNvSpPr txBox="1">
            <a:spLocks/>
          </p:cNvSpPr>
          <p:nvPr/>
        </p:nvSpPr>
        <p:spPr>
          <a:xfrm>
            <a:off x="20665242" y="28548946"/>
            <a:ext cx="9415814" cy="738723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105598" tIns="52800" rIns="105598" bIns="52800"/>
          <a:lstStyle>
            <a:lvl1pPr marL="626043" indent="-626043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6428" indent="-521703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86812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21537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756261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9098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2570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6043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9515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7967" indent="-597967" algn="just" defTabSz="1594581">
              <a:buNone/>
            </a:pPr>
            <a:r>
              <a:rPr lang="en-US" sz="3157" u="sng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Acknowledgements</a:t>
            </a:r>
          </a:p>
          <a:p>
            <a:pPr algn="just" defTabSz="1594581">
              <a:buFont typeface="Wingdings" panose="05000000000000000000" pitchFamily="2" charset="2"/>
              <a:buChar char="§"/>
            </a:pPr>
            <a:r>
              <a:rPr lang="en-IN" sz="2800" dirty="0" err="1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MoEFCC</a:t>
            </a:r>
            <a:r>
              <a:rPr lang="en-IN" sz="28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GOI for the financial support to NCAP-COALESCE [Grant number: 14/10/2014-CC(</a:t>
            </a:r>
            <a:r>
              <a:rPr lang="en-IN" sz="2800" dirty="0" err="1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Vol.II</a:t>
            </a:r>
            <a:r>
              <a:rPr lang="en-IN" sz="28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)]. </a:t>
            </a:r>
          </a:p>
          <a:p>
            <a:pPr algn="just" defTabSz="1594581">
              <a:buFont typeface="Wingdings" panose="05000000000000000000" pitchFamily="2" charset="2"/>
              <a:buChar char="§"/>
            </a:pPr>
            <a:r>
              <a:rPr lang="en-IN" sz="28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INSA for providing funds to Prof. </a:t>
            </a:r>
            <a:r>
              <a:rPr lang="en-IN" sz="2800" dirty="0" err="1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Tarun</a:t>
            </a:r>
            <a:r>
              <a:rPr lang="en-IN" sz="28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Gupta [SP/YSP/113/2015(1091)]. </a:t>
            </a:r>
          </a:p>
          <a:p>
            <a:pPr algn="just" defTabSz="1594581">
              <a:buFont typeface="Wingdings" panose="05000000000000000000" pitchFamily="2" charset="2"/>
              <a:buChar char="§"/>
            </a:pPr>
            <a:r>
              <a:rPr lang="en-IN" sz="2800" dirty="0" err="1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Dr.</a:t>
            </a:r>
            <a:r>
              <a:rPr lang="en-IN" sz="28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IN" sz="2800" dirty="0" err="1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Gyanesh</a:t>
            </a:r>
            <a:r>
              <a:rPr lang="en-IN" sz="28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Singh for sharing samples collected at IGP emission source region.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597967" indent="-597967" algn="just" defTabSz="1594581">
              <a:buNone/>
            </a:pPr>
            <a:endParaRPr lang="en-US" sz="2000" u="sng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marL="597967" indent="-597967" algn="just" defTabSz="1594581">
              <a:buNone/>
            </a:pPr>
            <a:r>
              <a:rPr lang="en-US" sz="3157" u="sng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References</a:t>
            </a:r>
            <a:r>
              <a:rPr lang="en-US" sz="3157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 </a:t>
            </a:r>
          </a:p>
          <a:p>
            <a:pPr marL="597967" indent="-597967" algn="just" defTabSz="1594581"/>
            <a:r>
              <a:rPr lang="en-IN" sz="2400" i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UNEP, (2018). Air Pollution in Asia and the Pacific.</a:t>
            </a:r>
          </a:p>
          <a:p>
            <a:pPr marL="597967" indent="-597967" algn="just" defTabSz="1594581"/>
            <a:r>
              <a:rPr lang="en-IN" sz="2400" i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Gustafsson &amp; Ramanathan, (2016). Proc. Natl. Acad. Sci. 113(16), 4243–4245.</a:t>
            </a:r>
          </a:p>
          <a:p>
            <a:pPr marL="597967" indent="-597967" algn="just" defTabSz="1594581"/>
            <a:r>
              <a:rPr lang="da-DK" sz="2400" i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Pandey et al. (2021). Lancet Planet. Heal. 5(1), e25–e38.</a:t>
            </a:r>
          </a:p>
          <a:p>
            <a:pPr marL="597967" indent="-597967" algn="just" defTabSz="1594581"/>
            <a:r>
              <a:rPr lang="en-IN" sz="2400" i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Soni and Gupta, (2022). ACS Earth &amp; Space Chem. 6(2), 261–267 </a:t>
            </a:r>
          </a:p>
          <a:p>
            <a:pPr marL="597967" indent="-597967" algn="just" defTabSz="1594581"/>
            <a:r>
              <a:rPr lang="en-IN" sz="2400" i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Soni et al. (2024). </a:t>
            </a:r>
            <a:r>
              <a:rPr lang="en-IN" sz="2400" i="1" dirty="0" err="1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Atmo</a:t>
            </a:r>
            <a:r>
              <a:rPr lang="en-IN" sz="2400" i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Envi. 325, 120413</a:t>
            </a:r>
          </a:p>
          <a:p>
            <a:pPr marL="597967" indent="-597967" algn="just" defTabSz="1594581"/>
            <a:r>
              <a:rPr lang="en-IN" sz="2400" i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Bond and Bergstrom, (2006). 40(1), 27–67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69726B6D-9BCC-E6CC-F4EF-4726AB0CDEE2}"/>
              </a:ext>
            </a:extLst>
          </p:cNvPr>
          <p:cNvSpPr txBox="1">
            <a:spLocks/>
          </p:cNvSpPr>
          <p:nvPr/>
        </p:nvSpPr>
        <p:spPr>
          <a:xfrm>
            <a:off x="20663255" y="21627124"/>
            <a:ext cx="9415813" cy="10800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>
            <a:solidFill>
              <a:srgbClr val="0070C0"/>
            </a:solidFill>
          </a:ln>
        </p:spPr>
        <p:txBody>
          <a:bodyPr vert="horz" lIns="105598" tIns="52800" rIns="105598" bIns="52800" anchor="ctr"/>
          <a:lstStyle>
            <a:lvl1pPr marL="0" indent="0" algn="l" defTabSz="1669449" rtl="0" eaLnBrk="1" latinLnBrk="0" hangingPunct="1">
              <a:spcBef>
                <a:spcPct val="20000"/>
              </a:spcBef>
              <a:buFont typeface="Arial" pitchFamily="34" charset="0"/>
              <a:buNone/>
              <a:defRPr sz="2041" b="1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1356428" indent="-521703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86812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21537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756261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9098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2570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6043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9515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94581"/>
            <a:r>
              <a:rPr lang="en-US" sz="4085" u="sng" dirty="0">
                <a:solidFill>
                  <a:sysClr val="windowText" lastClr="000000"/>
                </a:solidFill>
              </a:rPr>
              <a:t>Conclusion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071CEB6E-963F-5F56-D4D6-32FD4C0783A2}"/>
              </a:ext>
            </a:extLst>
          </p:cNvPr>
          <p:cNvSpPr txBox="1">
            <a:spLocks/>
          </p:cNvSpPr>
          <p:nvPr/>
        </p:nvSpPr>
        <p:spPr>
          <a:xfrm>
            <a:off x="20626843" y="22991792"/>
            <a:ext cx="9415814" cy="382394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105598" tIns="52800" rIns="105598" bIns="52800"/>
          <a:lstStyle>
            <a:lvl1pPr marL="626043" indent="-626043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6428" indent="-521703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86812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21537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756261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9098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2570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6043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9515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594581">
              <a:buFont typeface="Wingdings" panose="05000000000000000000" pitchFamily="2" charset="2"/>
              <a:buChar char="v"/>
            </a:pPr>
            <a:r>
              <a:rPr lang="en-IN" sz="2800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key output of the present study depicted: </a:t>
            </a:r>
          </a:p>
          <a:p>
            <a:pPr marL="719138" lvl="1" indent="-514350" algn="just" defTabSz="1594581">
              <a:buAutoNum type="alphaLcParenBoth"/>
            </a:pPr>
            <a:r>
              <a:rPr lang="en-IN" sz="28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absorption by </a:t>
            </a:r>
            <a:r>
              <a:rPr lang="en-IN" sz="2800" b="1" dirty="0" err="1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BrC</a:t>
            </a:r>
            <a:r>
              <a:rPr lang="en-IN" sz="28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near-infrared wavelengths cannot be neglected. </a:t>
            </a:r>
          </a:p>
          <a:p>
            <a:pPr marL="719138" lvl="1" indent="-514350" algn="just" defTabSz="1594581">
              <a:buAutoNum type="alphaLcParenBoth"/>
            </a:pPr>
            <a:r>
              <a:rPr lang="en-IN" sz="28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Insoluble fraction of </a:t>
            </a:r>
            <a:r>
              <a:rPr lang="en-IN" sz="2800" b="1" dirty="0" err="1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BrC</a:t>
            </a:r>
            <a:r>
              <a:rPr lang="en-IN" sz="28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(strongly absorbing </a:t>
            </a:r>
            <a:r>
              <a:rPr lang="en-IN" sz="2800" b="1" dirty="0" err="1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BrC</a:t>
            </a:r>
            <a:r>
              <a:rPr lang="en-IN" sz="28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or Tar-</a:t>
            </a:r>
            <a:r>
              <a:rPr lang="en-IN" sz="2800" b="1" dirty="0" err="1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BrC</a:t>
            </a:r>
            <a:r>
              <a:rPr lang="en-IN" sz="28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), contributes significantly to light absorption.</a:t>
            </a:r>
          </a:p>
          <a:p>
            <a:pPr marL="719138" lvl="1" indent="-514350" algn="just" defTabSz="1594581">
              <a:buAutoNum type="alphaLcParenBoth"/>
            </a:pPr>
            <a:r>
              <a:rPr lang="en-IN" sz="28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contribution of strongly absorbing Tar-</a:t>
            </a:r>
            <a:r>
              <a:rPr lang="en-IN" sz="2800" b="1" dirty="0" err="1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BrC</a:t>
            </a:r>
            <a:r>
              <a:rPr lang="en-IN" sz="28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more pronounced in the IGP outflow region than in the IGP emission source regions.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6E769FD9-AD62-AAF4-A8DC-63C2958C6C1A}"/>
              </a:ext>
            </a:extLst>
          </p:cNvPr>
          <p:cNvSpPr txBox="1">
            <a:spLocks/>
          </p:cNvSpPr>
          <p:nvPr/>
        </p:nvSpPr>
        <p:spPr>
          <a:xfrm>
            <a:off x="20655779" y="27097347"/>
            <a:ext cx="9415814" cy="10800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>
            <a:solidFill>
              <a:srgbClr val="0070C0"/>
            </a:solidFill>
          </a:ln>
        </p:spPr>
        <p:txBody>
          <a:bodyPr vert="horz" lIns="105598" tIns="52800" rIns="105598" bIns="52800" anchor="ctr"/>
          <a:lstStyle>
            <a:lvl1pPr marL="0" indent="0" algn="l" defTabSz="1669449" rtl="0" eaLnBrk="1" latinLnBrk="0" hangingPunct="1">
              <a:spcBef>
                <a:spcPct val="20000"/>
              </a:spcBef>
              <a:buFont typeface="Arial" pitchFamily="34" charset="0"/>
              <a:buNone/>
              <a:defRPr sz="2041" b="1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1356428" indent="-521703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86812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21537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756261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9098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2570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6043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9515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94581"/>
            <a:r>
              <a:rPr lang="en-US" sz="4085" u="sng" dirty="0">
                <a:solidFill>
                  <a:sysClr val="windowText" lastClr="000000"/>
                </a:solidFill>
              </a:rPr>
              <a:t>Acknowledgements &amp; References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Placeholder 30">
                <a:extLst>
                  <a:ext uri="{FF2B5EF4-FFF2-40B4-BE49-F238E27FC236}">
                    <a16:creationId xmlns:a16="http://schemas.microsoft.com/office/drawing/2014/main" id="{F2F58469-38B6-8FF5-8A57-9D95B2C57F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41378" y="14116385"/>
                <a:ext cx="9542187" cy="13339201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 vert="horz" lIns="105598" tIns="52800" rIns="105598" bIns="52800"/>
              <a:lstStyle>
                <a:lvl1pPr marL="0" indent="0" algn="l" defTabSz="1669449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36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89884" indent="0" algn="l" defTabSz="1669449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86812" indent="-417362" algn="l" defTabSz="166944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921537" indent="-417362" algn="l" defTabSz="1669449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756261" indent="-417362" algn="l" defTabSz="1669449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36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90985" indent="-417362" algn="l" defTabSz="166944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6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25709" indent="-417362" algn="l" defTabSz="166944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6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260435" indent="-417362" algn="l" defTabSz="166944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6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095159" indent="-417362" algn="l" defTabSz="1669449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69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92125" indent="-492125" algn="just" defTabSz="1594581">
                  <a:spcBef>
                    <a:spcPts val="600"/>
                  </a:spcBef>
                  <a:buFont typeface="Wingdings" panose="05000000000000000000" pitchFamily="2" charset="2"/>
                  <a:buChar char="q"/>
                </a:pPr>
                <a:r>
                  <a:rPr lang="en-IN" sz="2800" dirty="0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PM</a:t>
                </a:r>
                <a:r>
                  <a:rPr lang="en-IN" sz="2800" baseline="-25000" dirty="0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2.5</a:t>
                </a:r>
                <a:r>
                  <a:rPr lang="en-IN" sz="2800" dirty="0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filters were </a:t>
                </a:r>
                <a:r>
                  <a:rPr lang="en-IN" sz="2800" dirty="0" err="1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analyzed</a:t>
                </a:r>
                <a:r>
                  <a:rPr lang="en-IN" sz="2800" dirty="0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in multi wavelength thermal optical carbon </a:t>
                </a:r>
                <a:r>
                  <a:rPr lang="en-IN" sz="2800" dirty="0" err="1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analyzer</a:t>
                </a:r>
                <a:r>
                  <a:rPr lang="en-IN" sz="2800" dirty="0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(DRI 2015)</a:t>
                </a:r>
              </a:p>
              <a:p>
                <a:pPr marL="492125" indent="-492125" algn="just" defTabSz="1594581">
                  <a:spcBef>
                    <a:spcPts val="600"/>
                  </a:spcBef>
                  <a:buFont typeface="Wingdings" panose="05000000000000000000" pitchFamily="2" charset="2"/>
                  <a:buChar char="q"/>
                </a:pPr>
                <a:r>
                  <a:rPr lang="en-IN" sz="2800" dirty="0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Absorption properties of BC and bulk </a:t>
                </a:r>
                <a:r>
                  <a:rPr lang="en-IN" sz="2800" dirty="0" err="1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BrC</a:t>
                </a:r>
                <a:r>
                  <a:rPr lang="en-IN" sz="2800" dirty="0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species were estimated using absorption spectra at different stages given by DRI 2015 </a:t>
                </a:r>
                <a:r>
                  <a:rPr lang="en-IN" sz="2800" i="1" dirty="0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(Soni and Gupta, 2022)</a:t>
                </a:r>
                <a:r>
                  <a:rPr lang="en-IN" sz="2800" dirty="0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.</a:t>
                </a:r>
              </a:p>
              <a:p>
                <a:pPr algn="just" defTabSz="1594581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𝒂𝒃𝒔</m:t>
                          </m:r>
                        </m:sub>
                      </m:sSub>
                      <m:d>
                        <m:dPr>
                          <m:ctrlPr>
                            <a:rPr lang="en-IN" sz="2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𝝀</m:t>
                          </m:r>
                        </m:e>
                      </m:d>
                      <m:r>
                        <a:rPr lang="en-IN" sz="2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IN" sz="2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𝑨𝑻𝑵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𝝀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IN" sz="28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𝝀</m:t>
                              </m:r>
                            </m:e>
                          </m:d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𝑹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(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𝝀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N" sz="2800" b="1" dirty="0">
                  <a:solidFill>
                    <a:schemeClr val="accent1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  <a:p>
                <a:pPr marL="492125" indent="-492125" algn="just" defTabSz="1594581">
                  <a:spcBef>
                    <a:spcPts val="600"/>
                  </a:spcBef>
                  <a:buFont typeface="Wingdings" panose="05000000000000000000" pitchFamily="2" charset="2"/>
                  <a:buChar char="q"/>
                </a:pPr>
                <a:r>
                  <a:rPr lang="en-IN" sz="2800" dirty="0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At the starting of analysis absorption is considered due to </a:t>
                </a:r>
                <a:r>
                  <a:rPr lang="en-IN" sz="2800" dirty="0" err="1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BC+BrC</a:t>
                </a:r>
                <a:r>
                  <a:rPr lang="en-IN" sz="2800" dirty="0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, while after evaporation of charred BC absorption is considered due to only BC.</a:t>
                </a:r>
              </a:p>
              <a:p>
                <a:pPr algn="just" defTabSz="1594581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I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𝒂𝒃𝒔</m:t>
                          </m:r>
                          <m:r>
                            <a:rPr lang="en-I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I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𝑩𝒓𝑪</m:t>
                          </m:r>
                        </m:sub>
                      </m:sSub>
                      <m:r>
                        <a:rPr lang="en-I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I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I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𝒂𝒃𝒔</m:t>
                          </m:r>
                          <m:r>
                            <a:rPr lang="en-I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I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  <m:r>
                            <a:rPr lang="en-I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I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𝑩𝒓𝑪</m:t>
                          </m:r>
                        </m:sub>
                      </m:sSub>
                      <m:r>
                        <a:rPr lang="en-I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I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I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𝒂𝒃𝒔</m:t>
                          </m:r>
                          <m:r>
                            <a:rPr lang="en-I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I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𝒂𝒑𝒑𝒐𝒓𝒕𝒊𝒐𝒏𝒆𝒅</m:t>
                          </m:r>
                          <m:r>
                            <a:rPr lang="en-I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IN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sub>
                      </m:sSub>
                    </m:oMath>
                  </m:oMathPara>
                </a14:m>
                <a:endParaRPr lang="en-IN" sz="2800" dirty="0">
                  <a:solidFill>
                    <a:schemeClr val="accent1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  <a:p>
                <a:pPr marL="457200" indent="-457200" algn="just" defTabSz="1594581">
                  <a:spcBef>
                    <a:spcPts val="600"/>
                  </a:spcBef>
                  <a:buFont typeface="Wingdings" panose="05000000000000000000" pitchFamily="2" charset="2"/>
                  <a:buChar char="q"/>
                </a:pPr>
                <a:r>
                  <a:rPr lang="en-IN" sz="2800" dirty="0" err="1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b</a:t>
                </a:r>
                <a:r>
                  <a:rPr lang="en-IN" sz="2800" baseline="-25000" dirty="0" err="1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abs</a:t>
                </a:r>
                <a:r>
                  <a:rPr lang="en-IN" sz="2800" dirty="0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of Primary and Secondary </a:t>
                </a:r>
                <a:r>
                  <a:rPr lang="en-IN" sz="2800" dirty="0" err="1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BrC</a:t>
                </a:r>
                <a:r>
                  <a:rPr lang="en-IN" sz="2800" dirty="0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were apportioned using modified EC-tracer method </a:t>
                </a:r>
                <a:r>
                  <a:rPr lang="en-IN" sz="2800" i="1" dirty="0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(Soni et al., 2024)</a:t>
                </a:r>
                <a:r>
                  <a:rPr lang="en-IN" sz="2800" dirty="0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.</a:t>
                </a:r>
              </a:p>
              <a:p>
                <a:pPr algn="just" defTabSz="1594581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𝒂𝒃𝒔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𝑷𝒓𝒊𝒎𝒂𝒓𝒚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𝑩𝒓𝑪</m:t>
                          </m:r>
                        </m:sub>
                      </m:sSub>
                      <m:r>
                        <a:rPr lang="en-IN" sz="2800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IN" sz="2800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𝝀</m:t>
                      </m:r>
                      <m:r>
                        <a:rPr lang="en-IN" sz="2800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IN" sz="2800" b="1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8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sz="28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IN" sz="28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𝒂𝒃𝒔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IN" sz="28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8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𝝀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sz="28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8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IN" sz="28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𝒂𝒃𝒔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IN" sz="28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8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𝟔𝟑𝟓</m:t>
                                      </m:r>
                                      <m:r>
                                        <a:rPr lang="en-IN" sz="28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𝒏𝒎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𝒎𝒊𝒏</m:t>
                          </m:r>
                        </m:sub>
                      </m:sSub>
                      <m:r>
                        <a:rPr lang="en-IN" sz="2800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𝒂𝒃𝒔</m:t>
                          </m:r>
                        </m:sub>
                      </m:sSub>
                      <m:d>
                        <m:dPr>
                          <m:ctrlP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𝟔𝟑𝟓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𝒏𝒎</m:t>
                          </m:r>
                        </m:e>
                      </m:d>
                    </m:oMath>
                  </m:oMathPara>
                </a14:m>
                <a:endParaRPr lang="en-IN" sz="2800" b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Lato" panose="020F0502020204030203" pitchFamily="34" charset="0"/>
                </a:endParaRPr>
              </a:p>
              <a:p>
                <a:pPr algn="just" defTabSz="1594581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𝒂𝒃𝒔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𝑺𝒆𝒄𝒐𝒏𝒅𝒂𝒓𝒚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𝑩𝒓𝑪</m:t>
                          </m:r>
                        </m:sub>
                      </m:sSub>
                      <m:r>
                        <a:rPr lang="en-IN" sz="2800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IN" sz="2800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𝝀</m:t>
                      </m:r>
                      <m:r>
                        <a:rPr lang="en-IN" sz="2800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𝒂𝒃𝒔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𝑶𝑪</m:t>
                          </m:r>
                        </m:sub>
                      </m:sSub>
                      <m:r>
                        <a:rPr lang="en-IN" sz="2800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IN" sz="2800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𝝀</m:t>
                      </m:r>
                      <m:r>
                        <a:rPr lang="en-IN" sz="2800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𝒂𝒃𝒔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𝑷𝒓𝒊𝒎𝒂𝒓𝒚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𝑩𝒓𝑪</m:t>
                          </m:r>
                        </m:sub>
                      </m:sSub>
                      <m:r>
                        <a:rPr lang="en-IN" sz="2800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IN" sz="2800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𝝀</m:t>
                      </m:r>
                      <m:r>
                        <a:rPr lang="en-IN" sz="2800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>
                  <a:solidFill>
                    <a:schemeClr val="accent2">
                      <a:lumMod val="75000"/>
                    </a:schemeClr>
                  </a:solidFill>
                  <a:latin typeface="Lato" pitchFamily="34" charset="0"/>
                </a:endParaRPr>
              </a:p>
              <a:p>
                <a:pPr marL="457200" indent="-457200" algn="just" defTabSz="1594581">
                  <a:buFont typeface="Wingdings" panose="05000000000000000000" pitchFamily="2" charset="2"/>
                  <a:buChar char="q"/>
                </a:pPr>
                <a:r>
                  <a:rPr lang="en-IN" sz="2800" dirty="0">
                    <a:solidFill>
                      <a:schemeClr val="accent1">
                        <a:lumMod val="75000"/>
                      </a:schemeClr>
                    </a:solidFill>
                    <a:latin typeface="Lato" pitchFamily="34" charset="0"/>
                  </a:rPr>
                  <a:t>High wavelength dependence (AAE≥2) of apportioned BC suggested the significant influenced of the Tar-</a:t>
                </a:r>
                <a:r>
                  <a:rPr lang="en-IN" sz="2800" dirty="0" err="1">
                    <a:solidFill>
                      <a:schemeClr val="accent1">
                        <a:lumMod val="75000"/>
                      </a:schemeClr>
                    </a:solidFill>
                    <a:latin typeface="Lato" pitchFamily="34" charset="0"/>
                  </a:rPr>
                  <a:t>BrC</a:t>
                </a:r>
                <a:r>
                  <a:rPr lang="en-IN" sz="2800" dirty="0">
                    <a:solidFill>
                      <a:schemeClr val="accent1">
                        <a:lumMod val="75000"/>
                      </a:schemeClr>
                    </a:solidFill>
                    <a:latin typeface="Lato" pitchFamily="34" charset="0"/>
                  </a:rPr>
                  <a:t>, which has an identical properties with BC.</a:t>
                </a:r>
              </a:p>
              <a:p>
                <a:pPr marL="457200" indent="-457200" algn="just" defTabSz="1594581">
                  <a:buFont typeface="Wingdings" panose="05000000000000000000" pitchFamily="2" charset="2"/>
                  <a:buChar char="q"/>
                </a:pPr>
                <a:r>
                  <a:rPr lang="en-IN" sz="2800" dirty="0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The </a:t>
                </a:r>
                <a:r>
                  <a:rPr lang="en-IN" sz="2800" dirty="0" err="1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b</a:t>
                </a:r>
                <a:r>
                  <a:rPr lang="en-IN" sz="2800" baseline="-25000" dirty="0" err="1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abs</a:t>
                </a:r>
                <a:r>
                  <a:rPr lang="en-IN" sz="2800" dirty="0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of pure BC was estimated empirically by considering widely used MAC value 7.5±1.2 m</a:t>
                </a:r>
                <a:r>
                  <a:rPr lang="en-IN" sz="2800" baseline="30000" dirty="0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2</a:t>
                </a:r>
                <a:r>
                  <a:rPr lang="en-IN" sz="2800" dirty="0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g</a:t>
                </a:r>
                <a:r>
                  <a:rPr lang="en-IN" sz="2800" baseline="30000" dirty="0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−1</a:t>
                </a:r>
                <a:r>
                  <a:rPr lang="en-IN" sz="2800" dirty="0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(at 550nm) and AAE of 1 </a:t>
                </a:r>
                <a:r>
                  <a:rPr lang="en-IN" sz="2800" i="1" dirty="0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(Bond and Bergstrom, 2006)</a:t>
                </a:r>
                <a:r>
                  <a:rPr lang="en-IN" sz="2800" dirty="0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.</a:t>
                </a:r>
                <a:endParaRPr lang="en-IN" sz="2800" dirty="0">
                  <a:solidFill>
                    <a:schemeClr val="accent1">
                      <a:lumMod val="75000"/>
                    </a:schemeClr>
                  </a:solidFill>
                  <a:latin typeface="Lato" pitchFamily="34" charset="0"/>
                </a:endParaRPr>
              </a:p>
              <a:p>
                <a:pPr marL="457200" indent="-457200" algn="just" defTabSz="1594581">
                  <a:buFont typeface="Wingdings" panose="05000000000000000000" pitchFamily="2" charset="2"/>
                  <a:buChar char="q"/>
                </a:pPr>
                <a:r>
                  <a:rPr lang="en-IN" sz="2800" dirty="0">
                    <a:solidFill>
                      <a:schemeClr val="accent1">
                        <a:lumMod val="75000"/>
                      </a:schemeClr>
                    </a:solidFill>
                    <a:latin typeface="Lato" pitchFamily="34" charset="0"/>
                  </a:rPr>
                  <a:t>The share of Tar-</a:t>
                </a:r>
                <a:r>
                  <a:rPr lang="en-IN" sz="2800" dirty="0" err="1">
                    <a:solidFill>
                      <a:schemeClr val="accent1">
                        <a:lumMod val="75000"/>
                      </a:schemeClr>
                    </a:solidFill>
                    <a:latin typeface="Lato" pitchFamily="34" charset="0"/>
                  </a:rPr>
                  <a:t>BrC</a:t>
                </a:r>
                <a:r>
                  <a:rPr lang="en-IN" sz="2800" dirty="0">
                    <a:solidFill>
                      <a:schemeClr val="accent1">
                        <a:lumMod val="75000"/>
                      </a:schemeClr>
                    </a:solidFill>
                    <a:latin typeface="Lato" pitchFamily="34" charset="0"/>
                  </a:rPr>
                  <a:t> was estimated by subtracting </a:t>
                </a:r>
                <a:r>
                  <a:rPr lang="en-IN" sz="2800" dirty="0" err="1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b</a:t>
                </a:r>
                <a:r>
                  <a:rPr lang="en-IN" sz="2800" baseline="-25000" dirty="0" err="1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abs</a:t>
                </a:r>
                <a:r>
                  <a:rPr lang="en-IN" sz="2800" dirty="0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of pure BC from the </a:t>
                </a:r>
                <a:r>
                  <a:rPr lang="en-IN" sz="2800" dirty="0" err="1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b</a:t>
                </a:r>
                <a:r>
                  <a:rPr lang="en-IN" sz="2800" baseline="-25000" dirty="0" err="1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abs</a:t>
                </a:r>
                <a:r>
                  <a:rPr lang="en-IN" sz="2800" dirty="0">
                    <a:solidFill>
                      <a:schemeClr val="accent1">
                        <a:lumMod val="75000"/>
                      </a:schemeClr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of apportioned BC.</a:t>
                </a:r>
                <a:endParaRPr lang="en-IN" sz="2800" dirty="0">
                  <a:solidFill>
                    <a:schemeClr val="accent1">
                      <a:lumMod val="75000"/>
                    </a:schemeClr>
                  </a:solidFill>
                  <a:latin typeface="Lato" pitchFamily="34" charset="0"/>
                </a:endParaRPr>
              </a:p>
              <a:p>
                <a:pPr algn="just" defTabSz="159458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1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𝒂𝒃𝒔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𝑻𝒂𝒓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𝑩𝒓𝑪</m:t>
                          </m:r>
                        </m:sub>
                      </m:sSub>
                      <m:d>
                        <m:dPr>
                          <m:ctrlPr>
                            <a:rPr lang="en-IN" sz="2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𝝀</m:t>
                          </m:r>
                        </m:e>
                      </m:d>
                      <m:r>
                        <a:rPr lang="en-IN" sz="2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𝒂𝒃𝒔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𝒂𝒑𝒑𝒐𝒓𝒕𝒊𝒐𝒏𝒆𝒅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sub>
                      </m:sSub>
                      <m:d>
                        <m:dPr>
                          <m:ctrlPr>
                            <a:rPr lang="en-IN" sz="2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𝝀</m:t>
                          </m:r>
                        </m:e>
                      </m:d>
                      <m:r>
                        <a:rPr lang="en-IN" sz="2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2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𝒂𝒃𝒔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IN" sz="2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𝒑𝒖𝒓𝒆</m:t>
                          </m:r>
                          <m:r>
                            <a:rPr lang="en-IN" sz="28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sub>
                      </m:sSub>
                      <m:d>
                        <m:dPr>
                          <m:ctrlPr>
                            <a:rPr lang="en-IN" sz="2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IN" sz="2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𝝀</m:t>
                          </m:r>
                        </m:e>
                      </m:d>
                    </m:oMath>
                  </m:oMathPara>
                </a14:m>
                <a:endParaRPr lang="en-IN" sz="2800" b="1" dirty="0">
                  <a:solidFill>
                    <a:schemeClr val="accent1">
                      <a:lumMod val="75000"/>
                    </a:schemeClr>
                  </a:solidFill>
                  <a:latin typeface="Lato" pitchFamily="34" charset="0"/>
                </a:endParaRPr>
              </a:p>
              <a:p>
                <a:pPr marL="342900" indent="-342900" algn="just" defTabSz="1594581">
                  <a:buFont typeface="Wingdings" panose="05000000000000000000" pitchFamily="2" charset="2"/>
                  <a:buChar char="q"/>
                </a:pPr>
                <a:endParaRPr lang="en-IN" sz="2800" dirty="0">
                  <a:solidFill>
                    <a:schemeClr val="accent1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  <a:p>
                <a:pPr marL="457200" indent="-457200" defTabSz="1594581">
                  <a:buFont typeface="Wingdings" panose="05000000000000000000" pitchFamily="2" charset="2"/>
                  <a:buChar char="q"/>
                </a:pPr>
                <a:endParaRPr lang="en-US" sz="2600" dirty="0">
                  <a:solidFill>
                    <a:sysClr val="windowText" lastClr="000000"/>
                  </a:solidFill>
                  <a:latin typeface="Arial"/>
                </a:endParaRPr>
              </a:p>
              <a:p>
                <a:pPr defTabSz="1594581"/>
                <a:endParaRPr lang="en-US" sz="2600" dirty="0">
                  <a:solidFill>
                    <a:sysClr val="windowText" lastClr="000000"/>
                  </a:solidFill>
                  <a:latin typeface="Arial"/>
                </a:endParaRPr>
              </a:p>
              <a:p>
                <a:pPr defTabSz="1594581"/>
                <a:endParaRPr lang="en-US" sz="2600" dirty="0">
                  <a:solidFill>
                    <a:sysClr val="windowText" lastClr="000000"/>
                  </a:solidFill>
                  <a:latin typeface="Arial"/>
                </a:endParaRPr>
              </a:p>
              <a:p>
                <a:pPr defTabSz="1594581"/>
                <a:endParaRPr lang="en-US" sz="2600" dirty="0">
                  <a:solidFill>
                    <a:sysClr val="windowText" lastClr="000000"/>
                  </a:solidFill>
                  <a:latin typeface="Arial"/>
                </a:endParaRPr>
              </a:p>
              <a:p>
                <a:pPr defTabSz="1594581"/>
                <a:endParaRPr lang="en-US" sz="2600" dirty="0">
                  <a:solidFill>
                    <a:sysClr val="windowText" lastClr="000000"/>
                  </a:solidFill>
                  <a:latin typeface="Arial"/>
                </a:endParaRPr>
              </a:p>
              <a:p>
                <a:pPr defTabSz="1594581"/>
                <a:endParaRPr lang="en-US" sz="2600" dirty="0">
                  <a:solidFill>
                    <a:sysClr val="windowText" lastClr="000000"/>
                  </a:solidFill>
                  <a:latin typeface="Arial"/>
                </a:endParaRPr>
              </a:p>
              <a:p>
                <a:pPr defTabSz="1594581"/>
                <a:endParaRPr lang="en-US" sz="2600" dirty="0">
                  <a:solidFill>
                    <a:sysClr val="windowText" lastClr="000000"/>
                  </a:solidFill>
                  <a:latin typeface="Arial"/>
                </a:endParaRPr>
              </a:p>
              <a:p>
                <a:pPr defTabSz="1594581"/>
                <a:endParaRPr lang="en-US" sz="2600" dirty="0">
                  <a:solidFill>
                    <a:sysClr val="windowText" lastClr="000000"/>
                  </a:solidFill>
                  <a:latin typeface="Arial"/>
                </a:endParaRPr>
              </a:p>
              <a:p>
                <a:pPr marL="457200" marR="0" lvl="0" indent="-457200" algn="just" defTabSz="159458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Lato" pitchFamily="34" charset="0"/>
                  <a:ea typeface="+mn-ea"/>
                  <a:cs typeface="+mn-cs"/>
                </a:endParaRPr>
              </a:p>
              <a:p>
                <a:pPr marL="457200" marR="0" lvl="0" indent="-457200" algn="just" defTabSz="159458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Lato" pitchFamily="34" charset="0"/>
                  <a:ea typeface="+mn-ea"/>
                  <a:cs typeface="+mn-cs"/>
                </a:endParaRPr>
              </a:p>
              <a:p>
                <a:pPr marL="457200" marR="0" lvl="0" indent="-457200" algn="just" defTabSz="159458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endParaRPr lang="en-IN" sz="2000" dirty="0">
                  <a:solidFill>
                    <a:srgbClr val="ED7D31">
                      <a:lumMod val="75000"/>
                    </a:srgbClr>
                  </a:solidFill>
                  <a:latin typeface="Lato" pitchFamily="34" charset="0"/>
                </a:endParaRPr>
              </a:p>
              <a:p>
                <a:pPr marL="457200" marR="0" lvl="0" indent="-457200" algn="just" defTabSz="159458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Lato" pitchFamily="34" charset="0"/>
                  <a:ea typeface="+mn-ea"/>
                  <a:cs typeface="+mn-cs"/>
                </a:endParaRPr>
              </a:p>
              <a:p>
                <a:pPr marL="457200" marR="0" lvl="0" indent="-457200" algn="just" defTabSz="159458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endParaRPr lang="en-IN" sz="2800" dirty="0">
                  <a:solidFill>
                    <a:srgbClr val="ED7D31">
                      <a:lumMod val="75000"/>
                    </a:srgbClr>
                  </a:solidFill>
                  <a:latin typeface="Lato" pitchFamily="34" charset="0"/>
                </a:endParaRPr>
              </a:p>
              <a:p>
                <a:pPr marL="457200" marR="0" lvl="0" indent="-457200" algn="just" defTabSz="159458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Lato" pitchFamily="34" charset="0"/>
                  <a:ea typeface="+mn-ea"/>
                  <a:cs typeface="+mn-cs"/>
                </a:endParaRPr>
              </a:p>
              <a:p>
                <a:pPr marL="457200" marR="0" lvl="0" indent="-457200" algn="just" defTabSz="159458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endParaRPr lang="en-IN" sz="2800" dirty="0">
                  <a:solidFill>
                    <a:srgbClr val="ED7D31">
                      <a:lumMod val="75000"/>
                    </a:srgbClr>
                  </a:solidFill>
                  <a:latin typeface="Lato" pitchFamily="34" charset="0"/>
                </a:endParaRPr>
              </a:p>
              <a:p>
                <a:pPr marL="457200" marR="0" lvl="0" indent="-457200" algn="just" defTabSz="159458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endParaRPr kumimoji="0" lang="en-I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Lato" pitchFamily="34" charset="0"/>
                  <a:ea typeface="+mn-ea"/>
                  <a:cs typeface="+mn-cs"/>
                </a:endParaRPr>
              </a:p>
              <a:p>
                <a:pPr marL="457200" marR="0" lvl="0" indent="-457200" algn="just" defTabSz="159458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endParaRPr lang="en-IN" sz="2800" dirty="0">
                  <a:solidFill>
                    <a:srgbClr val="ED7D31">
                      <a:lumMod val="75000"/>
                    </a:srgbClr>
                  </a:solidFill>
                  <a:latin typeface="Lato" pitchFamily="34" charset="0"/>
                </a:endParaRPr>
              </a:p>
              <a:p>
                <a:pPr defTabSz="1594581"/>
                <a:endParaRPr lang="en-US" sz="2600" dirty="0">
                  <a:solidFill>
                    <a:sysClr val="windowText" lastClr="000000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40" name="Text Placeholder 30">
                <a:extLst>
                  <a:ext uri="{FF2B5EF4-FFF2-40B4-BE49-F238E27FC236}">
                    <a16:creationId xmlns:a16="http://schemas.microsoft.com/office/drawing/2014/main" id="{F2F58469-38B6-8FF5-8A57-9D95B2C57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1378" y="14116385"/>
                <a:ext cx="9542187" cy="13339201"/>
              </a:xfrm>
              <a:prstGeom prst="rect">
                <a:avLst/>
              </a:prstGeom>
              <a:blipFill>
                <a:blip r:embed="rId2"/>
                <a:stretch>
                  <a:fillRect l="-893" t="-411" r="-102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CDD61349-10D8-B2B1-119E-E4932297561E}"/>
              </a:ext>
            </a:extLst>
          </p:cNvPr>
          <p:cNvSpPr txBox="1">
            <a:spLocks/>
          </p:cNvSpPr>
          <p:nvPr/>
        </p:nvSpPr>
        <p:spPr>
          <a:xfrm>
            <a:off x="20663255" y="35956164"/>
            <a:ext cx="6584467" cy="436770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71543" tIns="35773" rIns="71543" bIns="35773" anchor="ctr"/>
          <a:lstStyle>
            <a:lvl1pPr marL="0" indent="0" algn="l" defTabSz="1746547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654" indent="0" algn="l" defTabSz="1746547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6424" indent="0" algn="l" defTabSz="1746547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56458" indent="-436637" algn="l" defTabSz="174654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29732" indent="-436637" algn="l" defTabSz="174654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03005" indent="-436637" algn="l" defTabSz="17465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76278" indent="-436637" algn="l" defTabSz="17465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549553" indent="-436637" algn="l" defTabSz="17465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422826" indent="-436637" algn="l" defTabSz="17465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en-IN" sz="2971" b="1" i="1" dirty="0">
              <a:solidFill>
                <a:srgbClr val="FF0000"/>
              </a:solidFill>
              <a:latin typeface="Times New Roman"/>
            </a:endParaRPr>
          </a:p>
          <a:p>
            <a:pPr algn="ctr">
              <a:spcBef>
                <a:spcPts val="0"/>
              </a:spcBef>
            </a:pPr>
            <a:endParaRPr lang="en-IN" sz="2971" b="1" i="1" dirty="0">
              <a:solidFill>
                <a:srgbClr val="FF0000"/>
              </a:solidFill>
              <a:latin typeface="Times New Roman"/>
            </a:endParaRPr>
          </a:p>
          <a:p>
            <a:pPr algn="ctr">
              <a:spcBef>
                <a:spcPts val="0"/>
              </a:spcBef>
            </a:pPr>
            <a:endParaRPr lang="en-IN" sz="2971" b="1" i="1" dirty="0">
              <a:solidFill>
                <a:srgbClr val="FF0000"/>
              </a:solidFill>
              <a:latin typeface="Times New Roman"/>
            </a:endParaRPr>
          </a:p>
          <a:p>
            <a:pPr algn="ctr">
              <a:spcBef>
                <a:spcPts val="0"/>
              </a:spcBef>
            </a:pPr>
            <a:endParaRPr lang="en-IN" sz="2971" b="1" i="1" dirty="0">
              <a:solidFill>
                <a:srgbClr val="FF0000"/>
              </a:solidFill>
              <a:latin typeface="Times New Roman"/>
            </a:endParaRPr>
          </a:p>
          <a:p>
            <a:pPr algn="ctr">
              <a:spcBef>
                <a:spcPts val="0"/>
              </a:spcBef>
            </a:pPr>
            <a:endParaRPr lang="en-IN" sz="2971" b="1" i="1" dirty="0">
              <a:solidFill>
                <a:srgbClr val="FF0000"/>
              </a:solidFill>
              <a:latin typeface="Times New Roman"/>
            </a:endParaRPr>
          </a:p>
          <a:p>
            <a:pPr algn="ctr">
              <a:spcBef>
                <a:spcPts val="0"/>
              </a:spcBef>
            </a:pPr>
            <a:r>
              <a:rPr lang="en-IN" sz="2600" b="1" i="1" dirty="0">
                <a:solidFill>
                  <a:srgbClr val="FF0000"/>
                </a:solidFill>
                <a:latin typeface="Times New Roman"/>
              </a:rPr>
              <a:t>Stratosphere-Troposphere Interactions and Prediction of Monsoon weather </a:t>
            </a:r>
            <a:r>
              <a:rPr lang="en-IN" sz="2600" b="1" i="1" dirty="0" err="1">
                <a:solidFill>
                  <a:srgbClr val="FF0000"/>
                </a:solidFill>
                <a:latin typeface="Times New Roman"/>
              </a:rPr>
              <a:t>EXtremes</a:t>
            </a:r>
            <a:r>
              <a:rPr lang="en-IN" sz="2600" b="1" i="1" dirty="0">
                <a:solidFill>
                  <a:srgbClr val="FF0000"/>
                </a:solidFill>
                <a:latin typeface="Times New Roman"/>
              </a:rPr>
              <a:t> (STIPMEX)</a:t>
            </a:r>
          </a:p>
          <a:p>
            <a:pPr algn="ctr">
              <a:spcBef>
                <a:spcPts val="0"/>
              </a:spcBef>
            </a:pPr>
            <a:r>
              <a:rPr lang="en-IN" sz="2600" b="1" dirty="0">
                <a:solidFill>
                  <a:srgbClr val="FF0000"/>
                </a:solidFill>
                <a:latin typeface="Times New Roman"/>
              </a:rPr>
              <a:t>02-07 June 2024 </a:t>
            </a:r>
          </a:p>
          <a:p>
            <a:pPr algn="ctr">
              <a:spcBef>
                <a:spcPts val="0"/>
              </a:spcBef>
            </a:pPr>
            <a:r>
              <a:rPr lang="en-IN" sz="2600" b="1" dirty="0">
                <a:solidFill>
                  <a:srgbClr val="FF0000"/>
                </a:solidFill>
                <a:latin typeface="Times New Roman"/>
              </a:rPr>
              <a:t>IITM-Pune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DE7D1A8-141B-06BC-305D-F200C8880CBF}"/>
              </a:ext>
            </a:extLst>
          </p:cNvPr>
          <p:cNvSpPr/>
          <p:nvPr/>
        </p:nvSpPr>
        <p:spPr>
          <a:xfrm>
            <a:off x="831149" y="6785956"/>
            <a:ext cx="29454602" cy="33832655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lIns="119766" tIns="59882" rIns="119766" bIns="59882" rtlCol="0" anchor="ctr"/>
          <a:lstStyle/>
          <a:p>
            <a:pPr algn="ctr" defTabSz="2353361"/>
            <a:endParaRPr lang="en-IN" sz="3064" kern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F6B6DB-C85F-AED4-87DA-DAD8E81E1FB0}"/>
              </a:ext>
            </a:extLst>
          </p:cNvPr>
          <p:cNvSpPr txBox="1"/>
          <p:nvPr/>
        </p:nvSpPr>
        <p:spPr>
          <a:xfrm>
            <a:off x="4368716" y="864140"/>
            <a:ext cx="226226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353361"/>
            <a:r>
              <a:rPr lang="en-IN" sz="5000" b="1" dirty="0">
                <a:solidFill>
                  <a:srgbClr val="8064A2">
                    <a:lumMod val="75000"/>
                  </a:srgbClr>
                </a:solidFill>
                <a:latin typeface="Palatino Linotype" pitchFamily="18" charset="0"/>
              </a:rPr>
              <a:t>Mass and Light Absorption Properties of Atmospheric Carbonaceous Aerosols over the Outflow Regions of Indo-Gangetic Plain</a:t>
            </a:r>
            <a:endParaRPr lang="en-IN" sz="5000" b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043623-9FC8-7B04-1909-EB208ED26900}"/>
              </a:ext>
            </a:extLst>
          </p:cNvPr>
          <p:cNvSpPr txBox="1"/>
          <p:nvPr/>
        </p:nvSpPr>
        <p:spPr>
          <a:xfrm>
            <a:off x="4735286" y="2520301"/>
            <a:ext cx="22010914" cy="3849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353361">
              <a:lnSpc>
                <a:spcPts val="5108"/>
              </a:lnSpc>
            </a:pPr>
            <a:r>
              <a:rPr lang="en-IN" sz="4000" b="1" dirty="0">
                <a:solidFill>
                  <a:prstClr val="black"/>
                </a:solidFill>
                <a:latin typeface="Lato" pitchFamily="34" charset="0"/>
              </a:rPr>
              <a:t>Ashish Soni </a:t>
            </a:r>
            <a:r>
              <a:rPr lang="en-IN" sz="4000" baseline="30000" dirty="0">
                <a:solidFill>
                  <a:prstClr val="black"/>
                </a:solidFill>
                <a:latin typeface="Lato" pitchFamily="34" charset="0"/>
              </a:rPr>
              <a:t>1,2</a:t>
            </a:r>
            <a:r>
              <a:rPr lang="en-IN" sz="4000" dirty="0">
                <a:solidFill>
                  <a:prstClr val="black"/>
                </a:solidFill>
                <a:latin typeface="Lato" pitchFamily="34" charset="0"/>
              </a:rPr>
              <a:t>, Abhijit Chatterjee </a:t>
            </a:r>
            <a:r>
              <a:rPr lang="en-IN" sz="4000" baseline="30000" dirty="0">
                <a:solidFill>
                  <a:prstClr val="black"/>
                </a:solidFill>
                <a:latin typeface="Lato" pitchFamily="34" charset="0"/>
              </a:rPr>
              <a:t>3</a:t>
            </a:r>
            <a:r>
              <a:rPr lang="en-IN" sz="4000" dirty="0">
                <a:solidFill>
                  <a:prstClr val="black"/>
                </a:solidFill>
                <a:latin typeface="Lato" pitchFamily="34" charset="0"/>
              </a:rPr>
              <a:t>, Binoy K Saikia </a:t>
            </a:r>
            <a:r>
              <a:rPr lang="en-IN" sz="4000" baseline="30000" dirty="0">
                <a:solidFill>
                  <a:prstClr val="black"/>
                </a:solidFill>
                <a:latin typeface="Lato" pitchFamily="34" charset="0"/>
              </a:rPr>
              <a:t>4</a:t>
            </a:r>
            <a:r>
              <a:rPr lang="en-IN" sz="4000" dirty="0">
                <a:solidFill>
                  <a:prstClr val="black"/>
                </a:solidFill>
                <a:latin typeface="Lato" pitchFamily="34" charset="0"/>
              </a:rPr>
              <a:t>, and </a:t>
            </a:r>
            <a:r>
              <a:rPr lang="en-IN" sz="4000" b="1" dirty="0" err="1">
                <a:solidFill>
                  <a:prstClr val="black"/>
                </a:solidFill>
                <a:latin typeface="Lato" pitchFamily="34" charset="0"/>
              </a:rPr>
              <a:t>Tarun</a:t>
            </a:r>
            <a:r>
              <a:rPr lang="en-IN" sz="4000" b="1" dirty="0">
                <a:solidFill>
                  <a:prstClr val="black"/>
                </a:solidFill>
                <a:latin typeface="Lato" pitchFamily="34" charset="0"/>
              </a:rPr>
              <a:t> Gupta</a:t>
            </a:r>
            <a:r>
              <a:rPr lang="en-IN" sz="4000" dirty="0">
                <a:solidFill>
                  <a:prstClr val="black"/>
                </a:solidFill>
                <a:latin typeface="Lato" pitchFamily="34" charset="0"/>
              </a:rPr>
              <a:t> </a:t>
            </a:r>
            <a:r>
              <a:rPr lang="en-IN" sz="4000" baseline="30000" dirty="0">
                <a:solidFill>
                  <a:prstClr val="black"/>
                </a:solidFill>
                <a:latin typeface="Lato" pitchFamily="34" charset="0"/>
              </a:rPr>
              <a:t>2,*</a:t>
            </a:r>
          </a:p>
          <a:p>
            <a:pPr algn="ctr" defTabSz="2353361"/>
            <a:endParaRPr lang="en-IN" sz="4000" baseline="30000" dirty="0">
              <a:solidFill>
                <a:prstClr val="black"/>
              </a:solidFill>
              <a:latin typeface="Lato" pitchFamily="34" charset="0"/>
            </a:endParaRPr>
          </a:p>
          <a:p>
            <a:pPr algn="ctr" defTabSz="2353361"/>
            <a:r>
              <a:rPr lang="en-IN" sz="3500" baseline="30000" dirty="0">
                <a:solidFill>
                  <a:prstClr val="black"/>
                </a:solidFill>
                <a:latin typeface="Lato" pitchFamily="34" charset="0"/>
              </a:rPr>
              <a:t>1</a:t>
            </a:r>
            <a:r>
              <a:rPr lang="en-IN" sz="3500" dirty="0">
                <a:solidFill>
                  <a:prstClr val="black"/>
                </a:solidFill>
                <a:latin typeface="Lato" pitchFamily="34" charset="0"/>
              </a:rPr>
              <a:t>Indian Institute of Tropical Meteorology, Ministry of Earth Sciences, Pune, 411008, Maharashtra, India</a:t>
            </a:r>
            <a:endParaRPr lang="en-IN" sz="3500" baseline="30000" dirty="0">
              <a:solidFill>
                <a:prstClr val="black"/>
              </a:solidFill>
              <a:latin typeface="Lato" pitchFamily="34" charset="0"/>
            </a:endParaRPr>
          </a:p>
          <a:p>
            <a:pPr algn="ctr" defTabSz="2353361"/>
            <a:r>
              <a:rPr lang="en-IN" sz="3500" baseline="30000" dirty="0">
                <a:solidFill>
                  <a:prstClr val="black"/>
                </a:solidFill>
                <a:latin typeface="Lato" pitchFamily="34" charset="0"/>
              </a:rPr>
              <a:t>2</a:t>
            </a:r>
            <a:r>
              <a:rPr lang="en-IN" sz="3500" dirty="0">
                <a:solidFill>
                  <a:prstClr val="black"/>
                </a:solidFill>
                <a:latin typeface="Lato" pitchFamily="34" charset="0"/>
              </a:rPr>
              <a:t>Indian Institute of Technology, Kanpur, 208016, Uttar Pradesh, India</a:t>
            </a:r>
            <a:endParaRPr lang="en-IN" sz="3500" baseline="30000" dirty="0">
              <a:solidFill>
                <a:prstClr val="black"/>
              </a:solidFill>
              <a:latin typeface="Lato" pitchFamily="34" charset="0"/>
            </a:endParaRPr>
          </a:p>
          <a:p>
            <a:pPr algn="ctr" defTabSz="2353361"/>
            <a:r>
              <a:rPr lang="en-IN" sz="3500" baseline="30000" dirty="0">
                <a:solidFill>
                  <a:prstClr val="black"/>
                </a:solidFill>
                <a:latin typeface="Lato" pitchFamily="34" charset="0"/>
              </a:rPr>
              <a:t>3</a:t>
            </a:r>
            <a:r>
              <a:rPr lang="de-DE" sz="3500" dirty="0">
                <a:solidFill>
                  <a:prstClr val="black"/>
                </a:solidFill>
                <a:latin typeface="Lato" pitchFamily="34" charset="0"/>
              </a:rPr>
              <a:t>Bose Institute, P 1/12 CIT Scheme VIIM, Kolkata, 700054, West Bengal, India</a:t>
            </a:r>
          </a:p>
          <a:p>
            <a:pPr algn="ctr" defTabSz="2353361"/>
            <a:r>
              <a:rPr lang="en-IN" sz="3500" baseline="30000" dirty="0">
                <a:solidFill>
                  <a:prstClr val="black"/>
                </a:solidFill>
                <a:latin typeface="Lato" pitchFamily="34" charset="0"/>
              </a:rPr>
              <a:t>4</a:t>
            </a:r>
            <a:r>
              <a:rPr lang="en-IN" sz="3500" dirty="0">
                <a:solidFill>
                  <a:prstClr val="black"/>
                </a:solidFill>
                <a:latin typeface="Lato" pitchFamily="34" charset="0"/>
              </a:rPr>
              <a:t>CSIR-North East Institute of Science &amp; Technology, Jorhat, 785006, Assam, India</a:t>
            </a:r>
            <a:endParaRPr lang="de-DE" sz="3500" dirty="0">
              <a:solidFill>
                <a:prstClr val="black"/>
              </a:solidFill>
              <a:latin typeface="Lato" pitchFamily="34" charset="0"/>
            </a:endParaRPr>
          </a:p>
          <a:p>
            <a:pPr algn="ctr" defTabSz="2353361"/>
            <a:r>
              <a:rPr lang="en-IN" sz="3500" i="1" dirty="0">
                <a:solidFill>
                  <a:prstClr val="black"/>
                </a:solidFill>
                <a:latin typeface="Lato" pitchFamily="34" charset="0"/>
              </a:rPr>
              <a:t>Email: Prof. </a:t>
            </a:r>
            <a:r>
              <a:rPr lang="en-IN" sz="3500" i="1" dirty="0" err="1">
                <a:solidFill>
                  <a:prstClr val="black"/>
                </a:solidFill>
                <a:latin typeface="Lato" pitchFamily="34" charset="0"/>
              </a:rPr>
              <a:t>Tarun</a:t>
            </a:r>
            <a:r>
              <a:rPr lang="en-IN" sz="3500" i="1" dirty="0">
                <a:solidFill>
                  <a:prstClr val="black"/>
                </a:solidFill>
                <a:latin typeface="Lato" pitchFamily="34" charset="0"/>
              </a:rPr>
              <a:t> Gupta (</a:t>
            </a:r>
            <a:r>
              <a:rPr lang="en-IN" sz="3500" i="1" dirty="0">
                <a:solidFill>
                  <a:prstClr val="black"/>
                </a:solidFill>
                <a:latin typeface="Lato" pitchFamily="34" charset="0"/>
                <a:hlinkClick r:id="rId3"/>
              </a:rPr>
              <a:t>tarun@iitk.ac.in</a:t>
            </a:r>
            <a:r>
              <a:rPr lang="en-IN" sz="3500" i="1" dirty="0">
                <a:solidFill>
                  <a:prstClr val="black"/>
                </a:solidFill>
                <a:latin typeface="Lato" pitchFamily="34" charset="0"/>
              </a:rPr>
              <a:t>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B54391-CECC-D5AE-BE03-4EF2EEBDF23F}"/>
              </a:ext>
            </a:extLst>
          </p:cNvPr>
          <p:cNvSpPr txBox="1"/>
          <p:nvPr/>
        </p:nvSpPr>
        <p:spPr>
          <a:xfrm>
            <a:off x="1084367" y="14181047"/>
            <a:ext cx="9426317" cy="90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2288" indent="-423863" algn="just" defTabSz="235336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800" b="1" dirty="0">
                <a:solidFill>
                  <a:schemeClr val="accent2">
                    <a:lumMod val="75000"/>
                  </a:schemeClr>
                </a:solidFill>
                <a:latin typeface="Lato" pitchFamily="34" charset="0"/>
              </a:rPr>
              <a:t>Air pollution reduction is the primary target of the UN SDGs to mitigate its adverse impacts on human health and global climate </a:t>
            </a:r>
            <a:r>
              <a:rPr lang="en-IN" sz="2800" b="1" i="1" dirty="0">
                <a:solidFill>
                  <a:schemeClr val="accent2">
                    <a:lumMod val="75000"/>
                  </a:schemeClr>
                </a:solidFill>
                <a:latin typeface="Lato" pitchFamily="34" charset="0"/>
              </a:rPr>
              <a:t>(UNEP, 2018)</a:t>
            </a:r>
            <a:r>
              <a:rPr lang="en-IN" sz="2800" b="1" dirty="0">
                <a:solidFill>
                  <a:schemeClr val="accent2">
                    <a:lumMod val="75000"/>
                  </a:schemeClr>
                </a:solidFill>
                <a:latin typeface="Lato" pitchFamily="34" charset="0"/>
              </a:rPr>
              <a:t>.</a:t>
            </a:r>
            <a:r>
              <a:rPr lang="en-IN" sz="2800" dirty="0">
                <a:solidFill>
                  <a:schemeClr val="accent2">
                    <a:lumMod val="75000"/>
                  </a:schemeClr>
                </a:solidFill>
                <a:latin typeface="Lato" pitchFamily="34" charset="0"/>
              </a:rPr>
              <a:t> </a:t>
            </a:r>
          </a:p>
          <a:p>
            <a:pPr marL="522288" indent="-423863" algn="just" defTabSz="235336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800" dirty="0">
                <a:solidFill>
                  <a:schemeClr val="accent2">
                    <a:lumMod val="75000"/>
                  </a:schemeClr>
                </a:solidFill>
                <a:latin typeface="Lato" pitchFamily="34" charset="0"/>
              </a:rPr>
              <a:t>Carbonaceous aerosols, composed of Black Carbon (BC) and Organic Aerosols (OA) is the most important constituent of air pollutants, yet it carries significant uncertainties.</a:t>
            </a:r>
          </a:p>
          <a:p>
            <a:pPr marL="522288" indent="-423863" algn="just" defTabSz="235336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800" dirty="0">
                <a:solidFill>
                  <a:schemeClr val="accent2">
                    <a:lumMod val="75000"/>
                  </a:schemeClr>
                </a:solidFill>
                <a:latin typeface="Lato" pitchFamily="34" charset="0"/>
              </a:rPr>
              <a:t>Climate models underestimate carbonaceous aerosols’ absorption properties by a factor of 2-3 over South Asia </a:t>
            </a:r>
            <a:r>
              <a:rPr lang="en-IN" sz="2800" i="1" dirty="0">
                <a:solidFill>
                  <a:schemeClr val="accent2">
                    <a:lumMod val="75000"/>
                  </a:schemeClr>
                </a:solidFill>
                <a:latin typeface="Lato" pitchFamily="34" charset="0"/>
              </a:rPr>
              <a:t>(Gustafsson and Ramanathan, 2016)</a:t>
            </a:r>
            <a:r>
              <a:rPr lang="en-IN" sz="2800" dirty="0">
                <a:solidFill>
                  <a:schemeClr val="accent2">
                    <a:lumMod val="75000"/>
                  </a:schemeClr>
                </a:solidFill>
                <a:latin typeface="Lato" pitchFamily="34" charset="0"/>
              </a:rPr>
              <a:t>, home to one-fourth of the world’s population.</a:t>
            </a:r>
          </a:p>
          <a:p>
            <a:pPr marL="522288" indent="-423863" algn="just" defTabSz="235336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800" dirty="0">
                <a:solidFill>
                  <a:schemeClr val="accent2">
                    <a:lumMod val="75000"/>
                  </a:schemeClr>
                </a:solidFill>
                <a:latin typeface="Lato" pitchFamily="34" charset="0"/>
              </a:rPr>
              <a:t>Research toward the reduction of these discrepancies in South Asia is urgently needed, as air pollution resulted in </a:t>
            </a:r>
            <a:r>
              <a:rPr lang="en-IN" sz="2800" b="1" dirty="0">
                <a:solidFill>
                  <a:schemeClr val="accent2">
                    <a:lumMod val="75000"/>
                  </a:schemeClr>
                </a:solidFill>
                <a:latin typeface="Lato" pitchFamily="34" charset="0"/>
              </a:rPr>
              <a:t>1.67 million fatalities and 3.06 lakh crores INR ($36.8 billion) economic loss alone in India </a:t>
            </a:r>
            <a:r>
              <a:rPr lang="en-IN" sz="2800" dirty="0">
                <a:solidFill>
                  <a:schemeClr val="accent2">
                    <a:lumMod val="75000"/>
                  </a:schemeClr>
                </a:solidFill>
                <a:latin typeface="Lato" pitchFamily="34" charset="0"/>
              </a:rPr>
              <a:t>in the year 2019 </a:t>
            </a:r>
            <a:r>
              <a:rPr lang="en-IN" sz="2800" i="1" dirty="0">
                <a:solidFill>
                  <a:schemeClr val="accent2">
                    <a:lumMod val="75000"/>
                  </a:schemeClr>
                </a:solidFill>
                <a:latin typeface="Lato" pitchFamily="34" charset="0"/>
              </a:rPr>
              <a:t>(Pandey et al., 2021)</a:t>
            </a:r>
            <a:r>
              <a:rPr lang="en-IN" sz="2800" dirty="0">
                <a:solidFill>
                  <a:schemeClr val="accent2">
                    <a:lumMod val="75000"/>
                  </a:schemeClr>
                </a:solidFill>
                <a:latin typeface="Lato" pitchFamily="34" charset="0"/>
              </a:rPr>
              <a:t>.</a:t>
            </a:r>
          </a:p>
          <a:p>
            <a:pPr marL="522288" indent="-423863" algn="just" defTabSz="235336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IN" sz="2800" dirty="0">
                <a:solidFill>
                  <a:schemeClr val="accent2">
                    <a:lumMod val="75000"/>
                  </a:schemeClr>
                </a:solidFill>
                <a:latin typeface="Lato" pitchFamily="34" charset="0"/>
              </a:rPr>
              <a:t>One of the most important reasons for this discrepancy is the </a:t>
            </a:r>
            <a:r>
              <a:rPr lang="en-IN" sz="2800" b="1" dirty="0">
                <a:solidFill>
                  <a:schemeClr val="accent2">
                    <a:lumMod val="75000"/>
                  </a:schemeClr>
                </a:solidFill>
                <a:latin typeface="Lato" pitchFamily="34" charset="0"/>
              </a:rPr>
              <a:t>limited in-situ observation based knowledge on optical properties of different carbonaceous aerosols species over South Asia</a:t>
            </a:r>
            <a:r>
              <a:rPr lang="en-IN" sz="2800" dirty="0">
                <a:solidFill>
                  <a:schemeClr val="accent2">
                    <a:lumMod val="75000"/>
                  </a:schemeClr>
                </a:solidFill>
                <a:latin typeface="Lato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9D8036-739C-4A00-BE02-7771798A7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334" y="1119193"/>
            <a:ext cx="2648216" cy="2648216"/>
          </a:xfrm>
          <a:prstGeom prst="rect">
            <a:avLst/>
          </a:prstGeom>
        </p:spPr>
      </p:pic>
      <p:sp>
        <p:nvSpPr>
          <p:cNvPr id="48" name="Text Placeholder 25">
            <a:extLst>
              <a:ext uri="{FF2B5EF4-FFF2-40B4-BE49-F238E27FC236}">
                <a16:creationId xmlns:a16="http://schemas.microsoft.com/office/drawing/2014/main" id="{760A6553-B86D-401C-BE76-5D5BBE11B2E5}"/>
              </a:ext>
            </a:extLst>
          </p:cNvPr>
          <p:cNvSpPr txBox="1">
            <a:spLocks/>
          </p:cNvSpPr>
          <p:nvPr/>
        </p:nvSpPr>
        <p:spPr>
          <a:xfrm>
            <a:off x="20626844" y="12771365"/>
            <a:ext cx="9415813" cy="10800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>
            <a:solidFill>
              <a:srgbClr val="0070C0"/>
            </a:solidFill>
          </a:ln>
        </p:spPr>
        <p:txBody>
          <a:bodyPr vert="horz" lIns="105598" tIns="52800" rIns="105598" bIns="52800" anchor="ctr"/>
          <a:lstStyle>
            <a:lvl1pPr marL="0" indent="0" algn="l" defTabSz="1669449" rtl="0" eaLnBrk="1" latinLnBrk="0" hangingPunct="1">
              <a:spcBef>
                <a:spcPct val="20000"/>
              </a:spcBef>
              <a:buFont typeface="Arial" pitchFamily="34" charset="0"/>
              <a:buNone/>
              <a:defRPr sz="2041" b="1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1356428" indent="-521703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86812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21537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756261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9098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2570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6043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9515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94581"/>
            <a:r>
              <a:rPr lang="en-US" sz="4085" u="sng" dirty="0">
                <a:solidFill>
                  <a:sysClr val="windowText" lastClr="000000"/>
                </a:solidFill>
              </a:rPr>
              <a:t>Results</a:t>
            </a:r>
            <a:endParaRPr lang="en-US" sz="3157" u="sng" dirty="0">
              <a:solidFill>
                <a:sysClr val="windowText" lastClr="000000"/>
              </a:solidFill>
            </a:endParaRPr>
          </a:p>
        </p:txBody>
      </p:sp>
      <p:sp>
        <p:nvSpPr>
          <p:cNvPr id="49" name="Text Placeholder 20">
            <a:extLst>
              <a:ext uri="{FF2B5EF4-FFF2-40B4-BE49-F238E27FC236}">
                <a16:creationId xmlns:a16="http://schemas.microsoft.com/office/drawing/2014/main" id="{8C486C89-0E9F-421E-AA67-E30AC1318E17}"/>
              </a:ext>
            </a:extLst>
          </p:cNvPr>
          <p:cNvSpPr txBox="1">
            <a:spLocks/>
          </p:cNvSpPr>
          <p:nvPr/>
        </p:nvSpPr>
        <p:spPr>
          <a:xfrm>
            <a:off x="27247722" y="35956164"/>
            <a:ext cx="2833334" cy="436770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71543" tIns="35773" rIns="71543" bIns="35773" anchor="ctr"/>
          <a:lstStyle>
            <a:lvl1pPr marL="0" indent="0" algn="l" defTabSz="1746547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654" indent="0" algn="l" defTabSz="1746547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6424" indent="0" algn="l" defTabSz="1746547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56458" indent="-436637" algn="l" defTabSz="174654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29732" indent="-436637" algn="l" defTabSz="174654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03005" indent="-436637" algn="l" defTabSz="17465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76278" indent="-436637" algn="l" defTabSz="17465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549553" indent="-436637" algn="l" defTabSz="17465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422826" indent="-436637" algn="l" defTabSz="17465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endParaRPr lang="en-IN" sz="2971" b="1" i="1" dirty="0">
              <a:solidFill>
                <a:srgbClr val="FF0000"/>
              </a:solidFill>
              <a:latin typeface="Times New Roman"/>
            </a:endParaRPr>
          </a:p>
          <a:p>
            <a:pPr algn="ctr">
              <a:spcBef>
                <a:spcPts val="0"/>
              </a:spcBef>
            </a:pPr>
            <a:endParaRPr lang="en-IN" sz="2971" b="1" i="1" dirty="0">
              <a:solidFill>
                <a:srgbClr val="FF0000"/>
              </a:solidFill>
              <a:latin typeface="Times New Roman"/>
            </a:endParaRPr>
          </a:p>
          <a:p>
            <a:pPr algn="ctr">
              <a:spcBef>
                <a:spcPts val="0"/>
              </a:spcBef>
            </a:pPr>
            <a:endParaRPr lang="en-IN" sz="2971" b="1" i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D2A20FA2-0132-48B1-99B3-571A39090A21}"/>
              </a:ext>
            </a:extLst>
          </p:cNvPr>
          <p:cNvSpPr/>
          <p:nvPr/>
        </p:nvSpPr>
        <p:spPr>
          <a:xfrm>
            <a:off x="27247722" y="1147670"/>
            <a:ext cx="2648216" cy="2677984"/>
          </a:xfrm>
          <a:prstGeom prst="flowChartConnector">
            <a:avLst/>
          </a:prstGeom>
          <a:blipFill dpi="0" rotWithShape="1">
            <a:blip r:embed="rId5"/>
            <a:srcRect/>
            <a:tile tx="-158750" ty="-1905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IN"/>
          </a:p>
        </p:txBody>
      </p:sp>
      <p:pic>
        <p:nvPicPr>
          <p:cNvPr id="17" name="Picture 16" descr="An orange and black design&#10;&#10;Description automatically generated">
            <a:extLst>
              <a:ext uri="{FF2B5EF4-FFF2-40B4-BE49-F238E27FC236}">
                <a16:creationId xmlns:a16="http://schemas.microsoft.com/office/drawing/2014/main" id="{08E981C6-30FF-48AA-A59C-904629074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2" y="4064733"/>
            <a:ext cx="2344178" cy="2344178"/>
          </a:xfrm>
          <a:prstGeom prst="rect">
            <a:avLst/>
          </a:prstGeom>
        </p:spPr>
      </p:pic>
      <p:pic>
        <p:nvPicPr>
          <p:cNvPr id="19" name="Picture 18" descr="A logo with text and a gear&#10;&#10;Description automatically generated with medium confidence">
            <a:extLst>
              <a:ext uri="{FF2B5EF4-FFF2-40B4-BE49-F238E27FC236}">
                <a16:creationId xmlns:a16="http://schemas.microsoft.com/office/drawing/2014/main" id="{6E4EEF7E-897F-4F08-B377-E09B3A4D95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722" y="3984063"/>
            <a:ext cx="2648216" cy="2335245"/>
          </a:xfrm>
          <a:prstGeom prst="rect">
            <a:avLst/>
          </a:prstGeom>
        </p:spPr>
      </p:pic>
      <p:pic>
        <p:nvPicPr>
          <p:cNvPr id="21" name="Picture 20" descr="A circular logo with a city and buildings&#10;&#10;Description automatically generated">
            <a:extLst>
              <a:ext uri="{FF2B5EF4-FFF2-40B4-BE49-F238E27FC236}">
                <a16:creationId xmlns:a16="http://schemas.microsoft.com/office/drawing/2014/main" id="{9C2CD295-9B5F-4069-9B23-A36D31B74F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8216" y="36205469"/>
            <a:ext cx="1934545" cy="19345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9D03A4-39EA-42CB-821B-EF9656F978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5532" y="31986560"/>
            <a:ext cx="8403986" cy="6689032"/>
          </a:xfrm>
          <a:prstGeom prst="rect">
            <a:avLst/>
          </a:prstGeom>
        </p:spPr>
      </p:pic>
      <p:sp>
        <p:nvSpPr>
          <p:cNvPr id="41" name="Text Placeholder 23">
            <a:extLst>
              <a:ext uri="{FF2B5EF4-FFF2-40B4-BE49-F238E27FC236}">
                <a16:creationId xmlns:a16="http://schemas.microsoft.com/office/drawing/2014/main" id="{799584CA-0C99-4426-BB2B-6D04EEF92166}"/>
              </a:ext>
            </a:extLst>
          </p:cNvPr>
          <p:cNvSpPr txBox="1">
            <a:spLocks/>
          </p:cNvSpPr>
          <p:nvPr/>
        </p:nvSpPr>
        <p:spPr>
          <a:xfrm>
            <a:off x="1087981" y="7067673"/>
            <a:ext cx="28958197" cy="10800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>
            <a:solidFill>
              <a:srgbClr val="0070C0"/>
            </a:solidFill>
          </a:ln>
        </p:spPr>
        <p:txBody>
          <a:bodyPr vert="horz" lIns="105598" tIns="52800" rIns="105598" bIns="52800" anchor="ctr"/>
          <a:lstStyle>
            <a:lvl1pPr marL="0" indent="0" algn="l" defTabSz="1669449" rtl="0" eaLnBrk="1" latinLnBrk="0" hangingPunct="1">
              <a:spcBef>
                <a:spcPct val="20000"/>
              </a:spcBef>
              <a:buFont typeface="Arial" pitchFamily="34" charset="0"/>
              <a:buNone/>
              <a:defRPr sz="2041" b="1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1356428" indent="-521703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86812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21537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756261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9098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2570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6043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9515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94581"/>
            <a:r>
              <a:rPr lang="en-US" sz="4085" u="sng" dirty="0">
                <a:solidFill>
                  <a:sysClr val="windowText" lastClr="000000"/>
                </a:solidFill>
              </a:rPr>
              <a:t>Abstract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81F4D6A8-0035-477F-AD64-405830205436}"/>
              </a:ext>
            </a:extLst>
          </p:cNvPr>
          <p:cNvSpPr txBox="1">
            <a:spLocks/>
          </p:cNvSpPr>
          <p:nvPr/>
        </p:nvSpPr>
        <p:spPr>
          <a:xfrm>
            <a:off x="1084367" y="8398571"/>
            <a:ext cx="28958197" cy="41310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105598" tIns="52800" rIns="105598" bIns="52800"/>
          <a:lstStyle>
            <a:lvl1pPr marL="0" marR="0" indent="0" algn="l" defTabSz="16694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6428" indent="-521703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86812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21537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756261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9098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2570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6043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9515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594581">
              <a:spcBef>
                <a:spcPts val="600"/>
              </a:spcBef>
            </a:pPr>
            <a:r>
              <a:rPr lang="en-IN" sz="28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uncertainty associated with carbonaceous aerosols in climate models becomes an obstacle to evaluating their harmful environmental effects. Brown Carbon (</a:t>
            </a:r>
            <a:r>
              <a:rPr lang="en-IN" sz="2800" b="1" dirty="0" err="1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BrC</a:t>
            </a:r>
            <a:r>
              <a:rPr lang="en-IN" sz="28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has recently become an eye-catching carbonaceous aerosol in ambient air because of its strong light absorption properties</a:t>
            </a:r>
            <a:r>
              <a:rPr lang="en-IN" sz="28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The optical properties of soluble </a:t>
            </a:r>
            <a:r>
              <a:rPr lang="en-IN" sz="2800" dirty="0" err="1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BrC</a:t>
            </a:r>
            <a:r>
              <a:rPr lang="en-IN" sz="28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are well studied in South Asia, one of the largest emitters. However, the absorption property of strong light-absorbing insoluble </a:t>
            </a:r>
            <a:r>
              <a:rPr lang="en-IN" sz="2800" dirty="0" err="1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BrC</a:t>
            </a:r>
            <a:r>
              <a:rPr lang="en-IN" sz="28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highly uncertain because of their complex mixing. Besides, </a:t>
            </a:r>
            <a:r>
              <a:rPr lang="en-IN" sz="28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simultaneous apportionment of light-absorbing carbonaceous aerosol constituents as a function of wavelengths is seldom explored. The present study aims to study the apportionment of absorption properties of Black Carbon (BC) and different </a:t>
            </a:r>
            <a:r>
              <a:rPr lang="en-IN" sz="2800" b="1" dirty="0" err="1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BrC</a:t>
            </a:r>
            <a:r>
              <a:rPr lang="en-IN" sz="28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chromophores using a multi-wavelength thermal-optical carbon </a:t>
            </a:r>
            <a:r>
              <a:rPr lang="en-IN" sz="2800" b="1" dirty="0" err="1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analyzer</a:t>
            </a:r>
            <a:r>
              <a:rPr lang="en-IN" sz="28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over the least explored Eastern part of India to fill the knowledge gap. </a:t>
            </a:r>
            <a:r>
              <a:rPr lang="en-IN" sz="28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lang="en-IN" sz="2800" dirty="0" err="1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BrC</a:t>
            </a:r>
            <a:r>
              <a:rPr lang="en-IN" sz="28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the dominant light-absorbing carbonaceous aerosol in the ultraviolet wavelengths. Besides, significant light absorption by </a:t>
            </a:r>
            <a:r>
              <a:rPr lang="en-IN" sz="2800" dirty="0" err="1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BrC</a:t>
            </a:r>
            <a:r>
              <a:rPr lang="en-IN" sz="28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chromophores in near-infrared wavelengths (up to ~50% of total aerosol absorption) suggested the absorption by </a:t>
            </a:r>
            <a:r>
              <a:rPr lang="en-IN" sz="2800" dirty="0" err="1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BrC</a:t>
            </a:r>
            <a:r>
              <a:rPr lang="en-IN" sz="28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longer near-infrared wavelengths cannot be neglected. The insoluble </a:t>
            </a:r>
            <a:r>
              <a:rPr lang="en-IN" sz="2800" dirty="0" err="1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BrC</a:t>
            </a:r>
            <a:r>
              <a:rPr lang="en-IN" sz="28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(Tar-</a:t>
            </a:r>
            <a:r>
              <a:rPr lang="en-IN" sz="2800" dirty="0" err="1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BrC</a:t>
            </a:r>
            <a:r>
              <a:rPr lang="en-IN" sz="28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), which has a property identical to BC, contributes significantly to light absorption and is more than 50% of total absorption by aerosols in shorter ≤635nm wavelengths. </a:t>
            </a:r>
            <a:r>
              <a:rPr lang="en-IN" sz="28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present study also revealed that the contribution of Tar-</a:t>
            </a:r>
            <a:r>
              <a:rPr lang="en-IN" sz="2800" b="1" dirty="0" err="1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BrC</a:t>
            </a:r>
            <a:r>
              <a:rPr lang="en-IN" sz="28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more pronounced in the Indo-Gangetic Plain (IGP) outflow region than in the IGP emission source regions.</a:t>
            </a:r>
          </a:p>
          <a:p>
            <a:pPr algn="just" defTabSz="1594581">
              <a:spcBef>
                <a:spcPts val="600"/>
              </a:spcBef>
            </a:pPr>
            <a:endParaRPr lang="en-IN" sz="28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5" name="Picture 14" descr="A qr code with a speech bubble&#10;&#10;Description automatically generated">
            <a:extLst>
              <a:ext uri="{FF2B5EF4-FFF2-40B4-BE49-F238E27FC236}">
                <a16:creationId xmlns:a16="http://schemas.microsoft.com/office/drawing/2014/main" id="{CA460EFC-B0BF-42BC-AA9F-80858AEF4CE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 r="7644"/>
          <a:stretch/>
        </p:blipFill>
        <p:spPr>
          <a:xfrm>
            <a:off x="27480125" y="36600565"/>
            <a:ext cx="2368527" cy="2907656"/>
          </a:xfrm>
          <a:prstGeom prst="rect">
            <a:avLst/>
          </a:prstGeom>
        </p:spPr>
      </p:pic>
      <p:sp>
        <p:nvSpPr>
          <p:cNvPr id="54" name="Text Placeholder 23">
            <a:extLst>
              <a:ext uri="{FF2B5EF4-FFF2-40B4-BE49-F238E27FC236}">
                <a16:creationId xmlns:a16="http://schemas.microsoft.com/office/drawing/2014/main" id="{5C2563AB-DF17-48C8-9ECF-629E97273FE5}"/>
              </a:ext>
            </a:extLst>
          </p:cNvPr>
          <p:cNvSpPr txBox="1">
            <a:spLocks/>
          </p:cNvSpPr>
          <p:nvPr/>
        </p:nvSpPr>
        <p:spPr>
          <a:xfrm>
            <a:off x="10847395" y="27765474"/>
            <a:ext cx="9536170" cy="10800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>
            <a:solidFill>
              <a:srgbClr val="0070C0"/>
            </a:solidFill>
          </a:ln>
        </p:spPr>
        <p:txBody>
          <a:bodyPr vert="horz" lIns="105598" tIns="52800" rIns="105598" bIns="52800" anchor="ctr"/>
          <a:lstStyle>
            <a:lvl1pPr marL="0" indent="0" algn="l" defTabSz="1669449" rtl="0" eaLnBrk="1" latinLnBrk="0" hangingPunct="1">
              <a:spcBef>
                <a:spcPct val="20000"/>
              </a:spcBef>
              <a:buFont typeface="Arial" pitchFamily="34" charset="0"/>
              <a:buNone/>
              <a:defRPr sz="2041" b="1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1356428" indent="-521703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86812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21537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756261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9098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2570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6043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9515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94581"/>
            <a:r>
              <a:rPr lang="en-US" sz="4085" u="sng" dirty="0">
                <a:solidFill>
                  <a:sysClr val="windowText" lastClr="000000"/>
                </a:solidFill>
              </a:rPr>
              <a:t>Results</a:t>
            </a:r>
          </a:p>
        </p:txBody>
      </p:sp>
      <p:sp>
        <p:nvSpPr>
          <p:cNvPr id="55" name="Text Placeholder 24">
            <a:extLst>
              <a:ext uri="{FF2B5EF4-FFF2-40B4-BE49-F238E27FC236}">
                <a16:creationId xmlns:a16="http://schemas.microsoft.com/office/drawing/2014/main" id="{069383A8-A30D-4E3B-A446-861F7E0DC4DB}"/>
              </a:ext>
            </a:extLst>
          </p:cNvPr>
          <p:cNvSpPr txBox="1">
            <a:spLocks/>
          </p:cNvSpPr>
          <p:nvPr/>
        </p:nvSpPr>
        <p:spPr>
          <a:xfrm>
            <a:off x="10836893" y="29230857"/>
            <a:ext cx="9536170" cy="1109300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105598" tIns="52800" rIns="105598" bIns="52800"/>
          <a:lstStyle>
            <a:lvl1pPr marL="0" marR="0" indent="0" algn="l" defTabSz="16694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6428" indent="-521703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86812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21537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756261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9098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2570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6043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9515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015" indent="-493015" algn="just" defTabSz="1594581">
              <a:buFont typeface="Wingdings" panose="05000000000000000000" pitchFamily="2" charset="2"/>
              <a:buChar char="ü"/>
            </a:pPr>
            <a:r>
              <a:rPr lang="en-IN" sz="2800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estimate average MAC value of atmospheric BC aerosols are shown in below table.</a:t>
            </a:r>
          </a:p>
          <a:p>
            <a:pPr marL="493015" indent="-493015" algn="just" defTabSz="1594581">
              <a:buFont typeface="Wingdings" panose="05000000000000000000" pitchFamily="2" charset="2"/>
              <a:buChar char="ü"/>
            </a:pPr>
            <a:endParaRPr lang="en-IN" sz="2800" b="1" dirty="0">
              <a:solidFill>
                <a:schemeClr val="accent2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93015" indent="-493015" algn="just" defTabSz="1594581">
              <a:buFont typeface="Wingdings" panose="05000000000000000000" pitchFamily="2" charset="2"/>
              <a:buChar char="ü"/>
            </a:pPr>
            <a:endParaRPr lang="en-IN" sz="2800" b="1" dirty="0">
              <a:solidFill>
                <a:schemeClr val="accent2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93015" indent="-493015" algn="just" defTabSz="1594581">
              <a:buFont typeface="Wingdings" panose="05000000000000000000" pitchFamily="2" charset="2"/>
              <a:buChar char="ü"/>
            </a:pPr>
            <a:endParaRPr lang="en-IN" sz="2800" b="1" dirty="0">
              <a:solidFill>
                <a:schemeClr val="accent2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93015" indent="-493015" algn="just" defTabSz="1594581">
              <a:buFont typeface="Wingdings" panose="05000000000000000000" pitchFamily="2" charset="2"/>
              <a:buChar char="ü"/>
            </a:pPr>
            <a:endParaRPr lang="en-IN" sz="2800" b="1" dirty="0">
              <a:solidFill>
                <a:schemeClr val="accent2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93015" indent="-493015" algn="just" defTabSz="1594581">
              <a:buFont typeface="Wingdings" panose="05000000000000000000" pitchFamily="2" charset="2"/>
              <a:buChar char="ü"/>
            </a:pPr>
            <a:endParaRPr lang="en-IN" sz="2800" b="1" dirty="0">
              <a:solidFill>
                <a:schemeClr val="accent2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93015" indent="-493015" algn="just" defTabSz="1594581">
              <a:buFont typeface="Wingdings" panose="05000000000000000000" pitchFamily="2" charset="2"/>
              <a:buChar char="ü"/>
            </a:pPr>
            <a:endParaRPr lang="en-IN" sz="2800" b="1" dirty="0">
              <a:solidFill>
                <a:schemeClr val="accent2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93015" indent="-493015" algn="just" defTabSz="1594581">
              <a:buFont typeface="Wingdings" panose="05000000000000000000" pitchFamily="2" charset="2"/>
              <a:buChar char="ü"/>
            </a:pPr>
            <a:endParaRPr lang="en-IN" sz="2800" b="1" dirty="0">
              <a:solidFill>
                <a:schemeClr val="accent2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93015" indent="-493015" algn="just" defTabSz="1594581">
              <a:buFont typeface="Wingdings" panose="05000000000000000000" pitchFamily="2" charset="2"/>
              <a:buChar char="ü"/>
            </a:pPr>
            <a:r>
              <a:rPr lang="en-IN" sz="28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absorption of BC contributed significantly to all seven wavelengths </a:t>
            </a:r>
            <a:r>
              <a:rPr lang="en-IN" sz="2800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(Figure 2).</a:t>
            </a:r>
          </a:p>
          <a:p>
            <a:pPr marL="493015" indent="-493015" algn="just" defTabSz="1594581">
              <a:buFont typeface="Wingdings" panose="05000000000000000000" pitchFamily="2" charset="2"/>
              <a:buChar char="ü"/>
            </a:pPr>
            <a:r>
              <a:rPr lang="en-IN" sz="2800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the context of Primary- and Secondary-</a:t>
            </a:r>
            <a:r>
              <a:rPr lang="en-IN" sz="2800" dirty="0" err="1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BrC</a:t>
            </a:r>
            <a:r>
              <a:rPr lang="en-IN" sz="2800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marL="815975" lvl="1" indent="-492125" algn="just" defTabSz="1594581"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absorption in shorter wavelengths was dominated by the Secondary-</a:t>
            </a:r>
            <a:r>
              <a:rPr lang="en-IN" sz="2800" b="1" dirty="0" err="1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BrC</a:t>
            </a:r>
            <a:r>
              <a:rPr lang="en-IN" sz="2800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which is expected to be more oxidized and soluble organics.</a:t>
            </a:r>
          </a:p>
          <a:p>
            <a:pPr marL="815975" lvl="1" indent="-492125" algn="just" defTabSz="1594581"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absorption due to Primary-</a:t>
            </a:r>
            <a:r>
              <a:rPr lang="en-IN" sz="2800" b="1" dirty="0" err="1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BrC</a:t>
            </a:r>
            <a:r>
              <a:rPr lang="en-IN" sz="28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more pronounced in more extended red to near-infrared wavelengths.</a:t>
            </a:r>
          </a:p>
          <a:p>
            <a:pPr marL="493015" indent="-493015" algn="just" defTabSz="1594581">
              <a:buFont typeface="Wingdings" panose="05000000000000000000" pitchFamily="2" charset="2"/>
              <a:buChar char="ü"/>
            </a:pPr>
            <a:r>
              <a:rPr lang="en-IN" sz="2800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Another insoluble group of </a:t>
            </a:r>
            <a:r>
              <a:rPr lang="en-IN" sz="2800" dirty="0" err="1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BrC</a:t>
            </a:r>
            <a:r>
              <a:rPr lang="en-IN" sz="2800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IN" sz="28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Tar-</a:t>
            </a:r>
            <a:r>
              <a:rPr lang="en-IN" sz="2800" b="1" dirty="0" err="1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BrC</a:t>
            </a:r>
            <a:r>
              <a:rPr lang="en-IN" sz="2800" b="1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also showed significant absorption in all the wavelength ranges</a:t>
            </a:r>
            <a:r>
              <a:rPr lang="en-IN" sz="2800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493015" indent="-493015" algn="just" defTabSz="1594581">
              <a:buFont typeface="Wingdings" panose="05000000000000000000" pitchFamily="2" charset="2"/>
              <a:buChar char="ü"/>
            </a:pPr>
            <a:r>
              <a:rPr lang="en-IN" sz="2800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AAE of Tar-</a:t>
            </a:r>
            <a:r>
              <a:rPr lang="en-IN" sz="2800" dirty="0" err="1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BrC</a:t>
            </a:r>
            <a:r>
              <a:rPr lang="en-IN" sz="2800" dirty="0">
                <a:solidFill>
                  <a:schemeClr val="accent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(between 405–980nm wavelength) was observed to be 3.36 and 3.81 at S1-SHY and S2-JOR, respectively.</a:t>
            </a:r>
          </a:p>
          <a:p>
            <a:pPr algn="just" defTabSz="1594581"/>
            <a:endParaRPr lang="en-IN" sz="28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93015" indent="-493015" algn="just" defTabSz="1594581">
              <a:buFont typeface="Wingdings" panose="05000000000000000000" pitchFamily="2" charset="2"/>
              <a:buChar char="q"/>
            </a:pPr>
            <a:endParaRPr lang="en-IN" sz="28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 defTabSz="1594581"/>
            <a:endParaRPr lang="en-IN" sz="28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93015" indent="-493015" algn="just" defTabSz="1594581">
              <a:buFont typeface="Wingdings" panose="05000000000000000000" pitchFamily="2" charset="2"/>
              <a:buChar char="q"/>
            </a:pPr>
            <a:endParaRPr lang="en-IN" sz="28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93015" indent="-493015" algn="just" defTabSz="1594581">
              <a:buFont typeface="Wingdings" panose="05000000000000000000" pitchFamily="2" charset="2"/>
              <a:buChar char="q"/>
            </a:pPr>
            <a:endParaRPr lang="en-IN" sz="28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93015" indent="-493015" algn="just" defTabSz="1594581">
              <a:buFont typeface="Wingdings" panose="05000000000000000000" pitchFamily="2" charset="2"/>
              <a:buChar char="q"/>
            </a:pPr>
            <a:endParaRPr lang="en-IN" sz="28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93015" indent="-493015" algn="just" defTabSz="1594581">
              <a:buFont typeface="Wingdings" panose="05000000000000000000" pitchFamily="2" charset="2"/>
              <a:buChar char="q"/>
            </a:pPr>
            <a:endParaRPr lang="en-IN" sz="28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93015" indent="-493015" algn="just" defTabSz="1594581">
              <a:buFont typeface="Wingdings" panose="05000000000000000000" pitchFamily="2" charset="2"/>
              <a:buChar char="q"/>
            </a:pPr>
            <a:endParaRPr lang="en-IN" sz="28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93015" indent="-493015" algn="just" defTabSz="1594581">
              <a:buFont typeface="Wingdings" panose="05000000000000000000" pitchFamily="2" charset="2"/>
              <a:buChar char="q"/>
            </a:pPr>
            <a:endParaRPr lang="en-IN" sz="28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 defTabSz="1594581"/>
            <a:endParaRPr lang="en-IN" sz="28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CB73083B-27E9-4258-8F34-3ED2B40D4D70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4412" y="14210798"/>
            <a:ext cx="9161526" cy="6009885"/>
          </a:xfrm>
          <a:prstGeom prst="rect">
            <a:avLst/>
          </a:prstGeom>
          <a:noFill/>
        </p:spPr>
      </p:pic>
      <p:sp>
        <p:nvSpPr>
          <p:cNvPr id="62" name="Text Placeholder 28">
            <a:extLst>
              <a:ext uri="{FF2B5EF4-FFF2-40B4-BE49-F238E27FC236}">
                <a16:creationId xmlns:a16="http://schemas.microsoft.com/office/drawing/2014/main" id="{10172ABB-AB5A-42EE-9ACE-DF31FAEBFF0D}"/>
              </a:ext>
            </a:extLst>
          </p:cNvPr>
          <p:cNvSpPr txBox="1">
            <a:spLocks/>
          </p:cNvSpPr>
          <p:nvPr/>
        </p:nvSpPr>
        <p:spPr>
          <a:xfrm>
            <a:off x="20663254" y="14137641"/>
            <a:ext cx="9415814" cy="713712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105598" tIns="52800" rIns="105598" bIns="52800"/>
          <a:lstStyle>
            <a:lvl1pPr marL="626043" indent="-626043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6428" indent="-521703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86812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21537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756261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9098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2570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260435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095159" indent="-417362" algn="l" defTabSz="16694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1594581">
              <a:buNone/>
            </a:pPr>
            <a:endParaRPr lang="en-IN" sz="2800" b="1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 defTabSz="1594581">
              <a:buNone/>
            </a:pPr>
            <a:endParaRPr lang="en-IN" sz="2800" b="1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 defTabSz="1594581">
              <a:buNone/>
            </a:pPr>
            <a:endParaRPr lang="en-IN" sz="2800" b="1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 defTabSz="1594581">
              <a:buNone/>
            </a:pPr>
            <a:endParaRPr lang="en-IN" sz="2800" b="1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 defTabSz="1594581">
              <a:buNone/>
            </a:pPr>
            <a:endParaRPr lang="en-IN" sz="2800" b="1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 defTabSz="1594581">
              <a:buNone/>
            </a:pPr>
            <a:endParaRPr lang="en-IN" sz="2800" b="1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 defTabSz="1594581">
              <a:buNone/>
            </a:pPr>
            <a:endParaRPr lang="en-IN" sz="2800" b="1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 defTabSz="1594581">
              <a:buNone/>
            </a:pPr>
            <a:endParaRPr lang="en-IN" sz="2800" b="1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 defTabSz="1594581">
              <a:buNone/>
            </a:pPr>
            <a:endParaRPr lang="en-IN" sz="2800" b="1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 defTabSz="1594581">
              <a:buNone/>
            </a:pPr>
            <a:endParaRPr lang="en-IN" sz="2800" b="1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just" defTabSz="1594581">
              <a:buNone/>
            </a:pPr>
            <a:endParaRPr lang="en-IN" sz="2800" b="1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ctr" defTabSz="1594581">
              <a:buNone/>
            </a:pPr>
            <a:endParaRPr lang="en-IN" sz="2400" b="1" i="1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ctr" defTabSz="1594581">
              <a:buNone/>
            </a:pPr>
            <a:r>
              <a:rPr lang="en-IN" sz="2400" b="1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Figure 2.</a:t>
            </a:r>
            <a:r>
              <a:rPr lang="en-IN" sz="24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Absorption contribution of different fractions of atmospheric carbonaceous aerosols as a function of seven different wavelengths  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05E26C0E-400C-4CE8-8DAC-00608CA49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293014"/>
              </p:ext>
            </p:extLst>
          </p:nvPr>
        </p:nvGraphicFramePr>
        <p:xfrm>
          <a:off x="11159225" y="30294560"/>
          <a:ext cx="8943778" cy="338400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288154">
                  <a:extLst>
                    <a:ext uri="{9D8B030D-6E8A-4147-A177-3AD203B41FA5}">
                      <a16:colId xmlns:a16="http://schemas.microsoft.com/office/drawing/2014/main" val="718329079"/>
                    </a:ext>
                  </a:extLst>
                </a:gridCol>
                <a:gridCol w="2498997">
                  <a:extLst>
                    <a:ext uri="{9D8B030D-6E8A-4147-A177-3AD203B41FA5}">
                      <a16:colId xmlns:a16="http://schemas.microsoft.com/office/drawing/2014/main" val="3123002828"/>
                    </a:ext>
                  </a:extLst>
                </a:gridCol>
                <a:gridCol w="3156627">
                  <a:extLst>
                    <a:ext uri="{9D8B030D-6E8A-4147-A177-3AD203B41FA5}">
                      <a16:colId xmlns:a16="http://schemas.microsoft.com/office/drawing/2014/main" val="2130962364"/>
                    </a:ext>
                  </a:extLst>
                </a:gridCol>
              </a:tblGrid>
              <a:tr h="423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dirty="0">
                          <a:effectLst/>
                        </a:rPr>
                        <a:t>Wavelengths (nm)</a:t>
                      </a:r>
                      <a:endParaRPr lang="en-IN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>
                          <a:effectLst/>
                        </a:rPr>
                        <a:t>S1-SHY</a:t>
                      </a:r>
                      <a:endParaRPr lang="en-IN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>
                          <a:effectLst/>
                        </a:rPr>
                        <a:t>S2-JOR</a:t>
                      </a:r>
                      <a:endParaRPr lang="en-IN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1426789"/>
                  </a:ext>
                </a:extLst>
              </a:tr>
              <a:tr h="423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dirty="0">
                          <a:effectLst/>
                        </a:rPr>
                        <a:t>405</a:t>
                      </a:r>
                      <a:endParaRPr lang="en-IN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dirty="0">
                          <a:effectLst/>
                        </a:rPr>
                        <a:t>30.65±6.62</a:t>
                      </a:r>
                      <a:endParaRPr lang="en-IN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>
                          <a:effectLst/>
                        </a:rPr>
                        <a:t>27.76±6.29</a:t>
                      </a:r>
                      <a:endParaRPr lang="en-IN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121694"/>
                  </a:ext>
                </a:extLst>
              </a:tr>
              <a:tr h="423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dirty="0">
                          <a:effectLst/>
                        </a:rPr>
                        <a:t>445</a:t>
                      </a:r>
                      <a:endParaRPr lang="en-IN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>
                          <a:effectLst/>
                        </a:rPr>
                        <a:t>24.74±5.12</a:t>
                      </a:r>
                      <a:endParaRPr lang="en-IN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dirty="0">
                          <a:effectLst/>
                        </a:rPr>
                        <a:t>22.01±4.81</a:t>
                      </a:r>
                      <a:endParaRPr lang="en-IN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9323763"/>
                  </a:ext>
                </a:extLst>
              </a:tr>
              <a:tr h="423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dirty="0">
                          <a:effectLst/>
                        </a:rPr>
                        <a:t>532</a:t>
                      </a:r>
                      <a:endParaRPr lang="en-IN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dirty="0">
                          <a:effectLst/>
                        </a:rPr>
                        <a:t>17.9±3.52</a:t>
                      </a:r>
                      <a:endParaRPr lang="en-IN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dirty="0">
                          <a:effectLst/>
                        </a:rPr>
                        <a:t>15.27±3.23</a:t>
                      </a:r>
                      <a:endParaRPr lang="en-IN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5822082"/>
                  </a:ext>
                </a:extLst>
              </a:tr>
              <a:tr h="423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dirty="0">
                          <a:effectLst/>
                        </a:rPr>
                        <a:t>635</a:t>
                      </a:r>
                      <a:endParaRPr lang="en-IN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>
                          <a:effectLst/>
                        </a:rPr>
                        <a:t>13.46±2.67</a:t>
                      </a:r>
                      <a:endParaRPr lang="en-IN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dirty="0">
                          <a:effectLst/>
                        </a:rPr>
                        <a:t>11±2.46</a:t>
                      </a:r>
                      <a:endParaRPr lang="en-IN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7622572"/>
                  </a:ext>
                </a:extLst>
              </a:tr>
              <a:tr h="423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dirty="0">
                          <a:effectLst/>
                        </a:rPr>
                        <a:t>780</a:t>
                      </a:r>
                      <a:endParaRPr lang="en-IN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dirty="0">
                          <a:effectLst/>
                        </a:rPr>
                        <a:t>10.39±2.1</a:t>
                      </a:r>
                      <a:endParaRPr lang="en-IN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dirty="0">
                          <a:effectLst/>
                        </a:rPr>
                        <a:t>8.13±1.89</a:t>
                      </a:r>
                      <a:endParaRPr lang="en-IN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8538140"/>
                  </a:ext>
                </a:extLst>
              </a:tr>
              <a:tr h="423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dirty="0">
                          <a:effectLst/>
                        </a:rPr>
                        <a:t>808</a:t>
                      </a:r>
                      <a:endParaRPr lang="en-IN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>
                          <a:effectLst/>
                        </a:rPr>
                        <a:t>10.19±2.03</a:t>
                      </a:r>
                      <a:endParaRPr lang="en-IN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dirty="0">
                          <a:effectLst/>
                        </a:rPr>
                        <a:t>7.9±1.78</a:t>
                      </a:r>
                      <a:endParaRPr lang="en-IN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7461380"/>
                  </a:ext>
                </a:extLst>
              </a:tr>
              <a:tr h="423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dirty="0">
                          <a:effectLst/>
                        </a:rPr>
                        <a:t>980</a:t>
                      </a:r>
                      <a:endParaRPr lang="en-IN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>
                          <a:effectLst/>
                        </a:rPr>
                        <a:t>8.01±1.67</a:t>
                      </a:r>
                      <a:endParaRPr lang="en-IN" sz="2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dirty="0">
                          <a:effectLst/>
                        </a:rPr>
                        <a:t>5.98±1.66</a:t>
                      </a:r>
                      <a:endParaRPr lang="en-IN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5874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304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5397</TotalTime>
  <Words>1240</Words>
  <Application>Microsoft Office PowerPoint</Application>
  <PresentationFormat>Custom</PresentationFormat>
  <Paragraphs>157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Lato</vt:lpstr>
      <vt:lpstr>Palatino Linotype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TROPMET 2023</dc:creator>
  <cp:lastModifiedBy>Ashish Soni</cp:lastModifiedBy>
  <cp:revision>156</cp:revision>
  <dcterms:created xsi:type="dcterms:W3CDTF">2023-10-06T10:17:04Z</dcterms:created>
  <dcterms:modified xsi:type="dcterms:W3CDTF">2024-06-01T12:31:23Z</dcterms:modified>
</cp:coreProperties>
</file>