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3" r:id="rId3"/>
    <p:sldId id="354" r:id="rId4"/>
    <p:sldId id="355" r:id="rId5"/>
    <p:sldId id="356" r:id="rId6"/>
    <p:sldId id="283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6" d="100"/>
          <a:sy n="146" d="100"/>
        </p:scale>
        <p:origin x="-62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271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956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81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192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915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0501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8596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317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465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6216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53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34DE2-4635-442E-9B3C-60636CADA472}" type="datetimeFigureOut">
              <a:rPr lang="en-IN" smtClean="0"/>
              <a:t>01-06-2024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93AF7-FC80-4EF0-8237-50E823DA7F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641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51520" y="1317749"/>
            <a:ext cx="8784976" cy="147002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 Investigation on the Prediction of Extreme Rainfall events over Indian Peninsular region during North-East Monsoon 2023</a:t>
            </a:r>
            <a:r>
              <a:rPr lang="en-US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IN" sz="3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899592" y="3195414"/>
            <a:ext cx="7560840" cy="1752600"/>
          </a:xfrm>
        </p:spPr>
        <p:txBody>
          <a:bodyPr>
            <a:normAutofit fontScale="70000" lnSpcReduction="20000"/>
          </a:bodyPr>
          <a:lstStyle/>
          <a:p>
            <a:r>
              <a:rPr lang="en-GB" sz="3400" b="1" dirty="0" err="1" smtClean="0">
                <a:solidFill>
                  <a:srgbClr val="0000FF"/>
                </a:solidFill>
              </a:rPr>
              <a:t>Shravan</a:t>
            </a:r>
            <a:r>
              <a:rPr lang="en-GB" sz="3400" b="1" dirty="0" smtClean="0">
                <a:solidFill>
                  <a:srgbClr val="0000FF"/>
                </a:solidFill>
              </a:rPr>
              <a:t> </a:t>
            </a:r>
            <a:r>
              <a:rPr lang="en-GB" sz="3400" b="1" dirty="0">
                <a:solidFill>
                  <a:srgbClr val="0000FF"/>
                </a:solidFill>
              </a:rPr>
              <a:t>Kumar </a:t>
            </a:r>
            <a:r>
              <a:rPr lang="en-GB" sz="3400" b="1" dirty="0" err="1" smtClean="0">
                <a:solidFill>
                  <a:srgbClr val="0000FF"/>
                </a:solidFill>
              </a:rPr>
              <a:t>Muppa</a:t>
            </a:r>
            <a:r>
              <a:rPr lang="en-GB" sz="3400" b="1" dirty="0" smtClean="0">
                <a:solidFill>
                  <a:schemeClr val="tx1"/>
                </a:solidFill>
              </a:rPr>
              <a:t>, </a:t>
            </a:r>
            <a:r>
              <a:rPr lang="en-GB" sz="3400" b="1" dirty="0">
                <a:solidFill>
                  <a:schemeClr val="tx1"/>
                </a:solidFill>
              </a:rPr>
              <a:t>D R </a:t>
            </a:r>
            <a:r>
              <a:rPr lang="en-GB" sz="3400" b="1" dirty="0" err="1" smtClean="0">
                <a:solidFill>
                  <a:schemeClr val="tx1"/>
                </a:solidFill>
              </a:rPr>
              <a:t>Pattanaik</a:t>
            </a:r>
            <a:r>
              <a:rPr lang="en-GB" sz="3400" b="1" dirty="0" smtClean="0">
                <a:solidFill>
                  <a:schemeClr val="tx1"/>
                </a:solidFill>
              </a:rPr>
              <a:t>, </a:t>
            </a:r>
            <a:r>
              <a:rPr lang="en-GB" sz="3400" b="1" dirty="0" err="1">
                <a:solidFill>
                  <a:schemeClr val="tx1"/>
                </a:solidFill>
              </a:rPr>
              <a:t>Pradeep</a:t>
            </a:r>
            <a:r>
              <a:rPr lang="en-GB" sz="3400" b="1" dirty="0">
                <a:solidFill>
                  <a:schemeClr val="tx1"/>
                </a:solidFill>
              </a:rPr>
              <a:t> </a:t>
            </a:r>
            <a:r>
              <a:rPr lang="en-GB" sz="3400" b="1" dirty="0" smtClean="0">
                <a:solidFill>
                  <a:schemeClr val="tx1"/>
                </a:solidFill>
              </a:rPr>
              <a:t>Mishra, </a:t>
            </a:r>
            <a:r>
              <a:rPr lang="en-GB" sz="3400" b="1" dirty="0" err="1">
                <a:solidFill>
                  <a:schemeClr val="tx1"/>
                </a:solidFill>
              </a:rPr>
              <a:t>Satendra</a:t>
            </a:r>
            <a:r>
              <a:rPr lang="en-GB" sz="3400" b="1" dirty="0">
                <a:solidFill>
                  <a:schemeClr val="tx1"/>
                </a:solidFill>
              </a:rPr>
              <a:t> </a:t>
            </a:r>
            <a:r>
              <a:rPr lang="en-GB" sz="3400" b="1" dirty="0" smtClean="0">
                <a:solidFill>
                  <a:schemeClr val="tx1"/>
                </a:solidFill>
              </a:rPr>
              <a:t>Kumar, </a:t>
            </a:r>
            <a:r>
              <a:rPr lang="en-GB" sz="3400" b="1" dirty="0" err="1">
                <a:solidFill>
                  <a:schemeClr val="tx1"/>
                </a:solidFill>
              </a:rPr>
              <a:t>Mohapatra</a:t>
            </a:r>
            <a:r>
              <a:rPr lang="en-GB" sz="3400" b="1" dirty="0">
                <a:solidFill>
                  <a:schemeClr val="tx1"/>
                </a:solidFill>
              </a:rPr>
              <a:t> </a:t>
            </a:r>
            <a:r>
              <a:rPr lang="en-GB" sz="3400" b="1" dirty="0" err="1" smtClean="0">
                <a:solidFill>
                  <a:schemeClr val="tx1"/>
                </a:solidFill>
              </a:rPr>
              <a:t>Mrutyunjay</a:t>
            </a:r>
            <a:endParaRPr lang="en-IN" sz="3400" b="1" dirty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b="1" dirty="0" err="1" smtClean="0">
                <a:solidFill>
                  <a:schemeClr val="tx1"/>
                </a:solidFill>
              </a:rPr>
              <a:t>Hydromet</a:t>
            </a:r>
            <a:r>
              <a:rPr lang="en-US" b="1" dirty="0" smtClean="0">
                <a:solidFill>
                  <a:schemeClr val="tx1"/>
                </a:solidFill>
              </a:rPr>
              <a:t> division, India Meteorological Department,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New </a:t>
            </a:r>
            <a:r>
              <a:rPr lang="en-US" b="1" dirty="0" smtClean="0">
                <a:solidFill>
                  <a:schemeClr val="tx1"/>
                </a:solidFill>
              </a:rPr>
              <a:t>Delhi-110003, India</a:t>
            </a:r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552857" cy="90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1470"/>
            <a:ext cx="899808" cy="89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1" t="18849" r="10066" b="24735"/>
          <a:stretch/>
        </p:blipFill>
        <p:spPr bwMode="auto">
          <a:xfrm>
            <a:off x="7864525" y="195486"/>
            <a:ext cx="1027955" cy="739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479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Wind\gps\imd\1 2018 RSRW data\DATA FOR FOG STUDY 42182\Fogc\TNextr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" t="4715" r="6996"/>
          <a:stretch/>
        </p:blipFill>
        <p:spPr bwMode="auto">
          <a:xfrm>
            <a:off x="4860032" y="483518"/>
            <a:ext cx="3240360" cy="256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Rsdata\2023\abl DATA MAY TO SEPT 2023\AWS\Thoothukudi_16-12-2023_RainD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3518"/>
            <a:ext cx="2909490" cy="21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2669882"/>
            <a:ext cx="885698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92638">
              <a:defRPr/>
            </a:pPr>
            <a:r>
              <a:rPr lang="de-DE" b="1" u="sng" dirty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Rainfall received (cm</a:t>
            </a:r>
            <a:r>
              <a:rPr lang="de-DE" b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):</a:t>
            </a:r>
            <a:endParaRPr lang="de-DE" b="1" u="sng" dirty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  <a:p>
            <a:pPr algn="just" defTabSz="4592638">
              <a:defRPr/>
            </a:pPr>
            <a:r>
              <a:rPr lang="de-DE" sz="1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Case 1) 22-11-2023: </a:t>
            </a:r>
            <a:r>
              <a:rPr lang="de-DE" sz="1400" b="1" dirty="0">
                <a:latin typeface="Calibri" pitchFamily="34" charset="0"/>
                <a:cs typeface="Calibri" pitchFamily="34" charset="0"/>
              </a:rPr>
              <a:t>Tamil Nadu, Puducherry &amp; Karaikal: Mettupalayam </a:t>
            </a:r>
            <a:r>
              <a:rPr lang="de-DE" sz="1400" b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de-DE" sz="1400" b="1" dirty="0">
                <a:latin typeface="Calibri" pitchFamily="34" charset="0"/>
                <a:cs typeface="Calibri" pitchFamily="34" charset="0"/>
              </a:rPr>
              <a:t>dist Coimbatore) 37, Kil Kotagiri Estate (dist The Nilgiris) 24,</a:t>
            </a:r>
            <a:r>
              <a:rPr lang="de-DE" sz="1400" dirty="0">
                <a:latin typeface="Calibri" pitchFamily="34" charset="0"/>
                <a:cs typeface="Calibri" pitchFamily="34" charset="0"/>
              </a:rPr>
              <a:t> Kadaladi (dist Ramanathapuram) 17, Kavundapadi (dist Erode), Valinokam (dist Ramanathapuram) 15, Kerala &amp; Mahe: Thiruvananthapuram 15, Kunnathanam (dist Pathanamthitta) </a:t>
            </a:r>
            <a:r>
              <a:rPr lang="de-DE" sz="1400" dirty="0" smtClean="0">
                <a:latin typeface="Calibri" pitchFamily="34" charset="0"/>
                <a:cs typeface="Calibri" pitchFamily="34" charset="0"/>
              </a:rPr>
              <a:t>15</a:t>
            </a:r>
          </a:p>
          <a:p>
            <a:pPr algn="just" defTabSz="4592638">
              <a:defRPr/>
            </a:pPr>
            <a:endParaRPr lang="de-DE" sz="14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just" defTabSz="4592638">
              <a:defRPr/>
            </a:pPr>
            <a:r>
              <a:rPr lang="de-DE" sz="1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Case </a:t>
            </a:r>
            <a:r>
              <a:rPr lang="de-DE" sz="1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2)  17-12-2023: Tamil Nadu: </a:t>
            </a:r>
            <a:r>
              <a:rPr lang="de-DE" sz="1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Districts Thoothukudi and Tirunelvelli</a:t>
            </a:r>
            <a:endParaRPr lang="de-DE" sz="1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just" defTabSz="4592638">
              <a:defRPr/>
            </a:pPr>
            <a:r>
              <a:rPr lang="de-DE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Kayalpattinam 95, Tiruchendur </a:t>
            </a:r>
            <a:r>
              <a:rPr lang="de-DE" sz="1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69</a:t>
            </a:r>
            <a:r>
              <a:rPr lang="de-DE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, Old Taluk Office Srivaikuntam  62, Thiruchendur AWS , Moolaikaraipatti  61 each, Kovilpatti (dist Thoothukudi</a:t>
            </a:r>
            <a:r>
              <a:rPr lang="de-DE" sz="1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), 53, Gundar </a:t>
            </a:r>
            <a:r>
              <a:rPr lang="de-DE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Dam (dist Tenkasi) 51, Oothu (dist Tirunelveli) 50, Manjolai (dist Tirunelveli) 55</a:t>
            </a:r>
            <a:r>
              <a:rPr lang="de-DE" sz="1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IN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Nalumukku</a:t>
            </a:r>
            <a:r>
              <a:rPr lang="en-IN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47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Palayamkottai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44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Ambasamudram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43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Maniyachi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42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Cheranmahadevi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41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Kannadaian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Anicut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41 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each, </a:t>
            </a:r>
            <a:r>
              <a:rPr lang="en-IN" sz="12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Ottapadiram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IN" sz="12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Kadambur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37 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each, </a:t>
            </a:r>
            <a:r>
              <a:rPr lang="en-IN" sz="12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Kakkachi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IN" sz="12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Nambiyar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Dam 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36 each,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Papanasam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dist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Tirunelveli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) 35, </a:t>
            </a:r>
            <a:r>
              <a:rPr lang="en-IN" sz="12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Nanguneri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IN" sz="12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Kulasekarapattinam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en-IN" sz="12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Manimutharu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33 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each,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Kalakadu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(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dist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Tirunelveli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) 32, </a:t>
            </a:r>
            <a:r>
              <a:rPr lang="en-IN" sz="1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Tirunelveli</a:t>
            </a:r>
            <a:r>
              <a:rPr lang="en-IN" sz="1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IN" sz="12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31</a:t>
            </a:r>
            <a:endParaRPr lang="de-DE" sz="12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feld 2"/>
          <p:cNvSpPr txBox="1"/>
          <p:nvPr/>
        </p:nvSpPr>
        <p:spPr>
          <a:xfrm>
            <a:off x="539552" y="51471"/>
            <a:ext cx="8280920" cy="461665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Extremely heavy rainfall cases over Tamil Nadu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96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hp\Downloads\gpm_rainfall_20231122_202312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9542"/>
            <a:ext cx="7505551" cy="379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2"/>
          <p:cNvSpPr txBox="1"/>
          <p:nvPr/>
        </p:nvSpPr>
        <p:spPr>
          <a:xfrm>
            <a:off x="539552" y="51471"/>
            <a:ext cx="8280920" cy="400110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IMERG Rainfall data 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99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GFSextr\imdgfs_2023112000\72hGFS1534w850rf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843559"/>
            <a:ext cx="273468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GFSextr\imdgfs_2023111900\96hGFS1534w850rf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42951"/>
            <a:ext cx="2679426" cy="223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/>
          <p:nvPr/>
        </p:nvSpPr>
        <p:spPr>
          <a:xfrm>
            <a:off x="539552" y="51471"/>
            <a:ext cx="8280920" cy="400110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IMDGFS: </a:t>
            </a:r>
            <a:r>
              <a:rPr lang="en-US" sz="2000" b="1" dirty="0" smtClean="0">
                <a:solidFill>
                  <a:srgbClr val="C00000"/>
                </a:solidFill>
              </a:rPr>
              <a:t>Day 2, 3 and Day 4 </a:t>
            </a:r>
            <a:r>
              <a:rPr lang="en-US" sz="2000" b="1" dirty="0" smtClean="0">
                <a:solidFill>
                  <a:srgbClr val="C00000"/>
                </a:solidFill>
              </a:rPr>
              <a:t>rainfall forecasts for 23-11-2023, 08:30 IST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448843"/>
              </p:ext>
            </p:extLst>
          </p:nvPr>
        </p:nvGraphicFramePr>
        <p:xfrm>
          <a:off x="35494" y="3162900"/>
          <a:ext cx="8712970" cy="1929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9846"/>
                <a:gridCol w="1068854"/>
                <a:gridCol w="1068854"/>
                <a:gridCol w="1068854"/>
                <a:gridCol w="1068854"/>
                <a:gridCol w="1068854"/>
                <a:gridCol w="10688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TAMILNADU &amp; PONDICHERY </a:t>
                      </a:r>
                    </a:p>
                    <a:p>
                      <a:pPr algn="ctr"/>
                      <a:r>
                        <a:rPr lang="en-IN" sz="1400" dirty="0" smtClean="0"/>
                        <a:t>22-11-2023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IMD GFS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NCUM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NCEP_GFS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GEFS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NEPS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ECMWF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 smtClean="0"/>
                        <a:t>(Day</a:t>
                      </a:r>
                      <a:r>
                        <a:rPr lang="en-IN" sz="1600" baseline="0" dirty="0" smtClean="0"/>
                        <a:t> 1)</a:t>
                      </a:r>
                      <a:endParaRPr lang="en-IN" sz="16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 (93) </a:t>
                      </a:r>
                      <a:endParaRPr lang="en-IN" sz="16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19 (84)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22 (98)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14 (55)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/>
                        <a:t>17 (44)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17 (44) </a:t>
                      </a: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(Day</a:t>
                      </a:r>
                      <a:r>
                        <a:rPr lang="en-US" sz="1600" baseline="0" dirty="0" smtClean="0"/>
                        <a:t> 2)</a:t>
                      </a:r>
                      <a:endParaRPr lang="en-IN" sz="16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 (85)  </a:t>
                      </a:r>
                      <a:endParaRPr lang="en-IN" sz="16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/>
                        <a:t>19 (95)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/>
                        <a:t>8 (29)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15 (45)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18 (58)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12 (38)</a:t>
                      </a: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(Day 3)</a:t>
                      </a:r>
                      <a:endParaRPr lang="en-IN" sz="16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17 (171) </a:t>
                      </a:r>
                      <a:endParaRPr lang="en-IN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C00000"/>
                          </a:solidFill>
                        </a:rPr>
                        <a:t>16 (173)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C00000"/>
                          </a:solidFill>
                        </a:rPr>
                        <a:t>30 (182)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17 (64)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17 (53)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9 (40) </a:t>
                      </a: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(Day 4)</a:t>
                      </a:r>
                      <a:endParaRPr lang="en-IN" sz="16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16 (171) </a:t>
                      </a:r>
                      <a:endParaRPr lang="en-IN" sz="1600" b="1" dirty="0">
                        <a:solidFill>
                          <a:srgbClr val="C00000"/>
                        </a:solidFill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solidFill>
                            <a:srgbClr val="C00000"/>
                          </a:solidFill>
                        </a:rPr>
                        <a:t>16 (206)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/>
                        <a:t>22 (93)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/>
                        <a:t>17 (76)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16 (59)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/>
                        <a:t>13 (43) </a:t>
                      </a: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pic>
        <p:nvPicPr>
          <p:cNvPr id="3076" name="Picture 4" descr="D:\GFSextr\imdgfs_2023112100\48hGFS1534w850rf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424" y="842951"/>
            <a:ext cx="2821090" cy="223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36296" y="477340"/>
            <a:ext cx="599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Day 2</a:t>
            </a:r>
            <a:endParaRPr lang="en-IN" sz="1400" dirty="0"/>
          </a:p>
        </p:txBody>
      </p:sp>
      <p:sp>
        <p:nvSpPr>
          <p:cNvPr id="9" name="Rectangle 8"/>
          <p:cNvSpPr/>
          <p:nvPr/>
        </p:nvSpPr>
        <p:spPr>
          <a:xfrm>
            <a:off x="4199291" y="535782"/>
            <a:ext cx="599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Day </a:t>
            </a:r>
            <a:r>
              <a:rPr lang="en-US" sz="1400" b="1" dirty="0" smtClean="0">
                <a:solidFill>
                  <a:srgbClr val="C00000"/>
                </a:solidFill>
              </a:rPr>
              <a:t>3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1291343" y="526322"/>
            <a:ext cx="599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Day </a:t>
            </a:r>
            <a:r>
              <a:rPr lang="en-US" sz="1400" b="1" dirty="0" smtClean="0">
                <a:solidFill>
                  <a:srgbClr val="C00000"/>
                </a:solidFill>
              </a:rPr>
              <a:t>4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69199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587887"/>
              </p:ext>
            </p:extLst>
          </p:nvPr>
        </p:nvGraphicFramePr>
        <p:xfrm>
          <a:off x="35494" y="3162900"/>
          <a:ext cx="8712970" cy="1929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9846"/>
                <a:gridCol w="1068854"/>
                <a:gridCol w="1068854"/>
                <a:gridCol w="1068854"/>
                <a:gridCol w="1068854"/>
                <a:gridCol w="1068854"/>
                <a:gridCol w="10688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TAMILNADU &amp; PONDICHERY</a:t>
                      </a:r>
                    </a:p>
                    <a:p>
                      <a:pPr algn="ctr"/>
                      <a:r>
                        <a:rPr lang="en-IN" sz="1400" dirty="0" smtClean="0"/>
                        <a:t> 17-12-2023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IMD GFS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NCUM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NCEP_GFS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GEFS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NEPS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ECMWF</a:t>
                      </a:r>
                      <a:r>
                        <a:rPr lang="en-IN" sz="1400" dirty="0"/>
                        <a:t/>
                      </a:r>
                      <a:br>
                        <a:rPr lang="en-IN" sz="1400" dirty="0"/>
                      </a:br>
                      <a:r>
                        <a:rPr lang="en-IN" sz="1400" dirty="0"/>
                        <a:t>MEAN(MAX)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(Day</a:t>
                      </a:r>
                      <a:r>
                        <a:rPr lang="en-IN" sz="1400" baseline="0" dirty="0" smtClean="0"/>
                        <a:t> 1)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chemeClr val="tx1"/>
                          </a:solidFill>
                        </a:rPr>
                        <a:t>11 (127)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rgbClr val="C00000"/>
                          </a:solidFill>
                        </a:rPr>
                        <a:t>11 (857)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16 (200)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10 (47)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rgbClr val="C00000"/>
                          </a:solidFill>
                        </a:rPr>
                        <a:t>15 (320)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rgbClr val="C00000"/>
                          </a:solidFill>
                        </a:rPr>
                        <a:t>28 (373) </a:t>
                      </a: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(Day</a:t>
                      </a:r>
                      <a:r>
                        <a:rPr lang="en-US" sz="1400" baseline="0" dirty="0" smtClean="0"/>
                        <a:t> 2)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chemeClr val="tx1"/>
                          </a:solidFill>
                        </a:rPr>
                        <a:t>17 (173)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rgbClr val="C00000"/>
                          </a:solidFill>
                        </a:rPr>
                        <a:t>6 (409)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5 (43)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18 (90)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rgbClr val="C00000"/>
                          </a:solidFill>
                        </a:rPr>
                        <a:t>16 (311)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rgbClr val="C00000"/>
                          </a:solidFill>
                        </a:rPr>
                        <a:t>18 (187) </a:t>
                      </a: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(Day 3)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rgbClr val="C00000"/>
                          </a:solidFill>
                        </a:rPr>
                        <a:t>93 (352)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/>
                        <a:t>5 (161) </a:t>
                      </a:r>
                      <a:endParaRPr lang="en-IN" sz="1400" b="1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3 (13)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70 (189)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12 (163)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13 (149)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(Day 4)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solidFill>
                            <a:srgbClr val="C00000"/>
                          </a:solidFill>
                        </a:rPr>
                        <a:t>13 (144)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/>
                        <a:t>3 (58) </a:t>
                      </a:r>
                      <a:endParaRPr lang="en-IN" sz="1400" b="1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5 (67)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13 (47)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10 (61)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5 (107) </a:t>
                      </a:r>
                      <a:endParaRPr lang="en-IN" sz="1400" b="1" dirty="0"/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pic>
        <p:nvPicPr>
          <p:cNvPr id="4098" name="Picture 2" descr="D:\GFSextr\imdgfs_2023121400\96hGFS1534w850rf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6809"/>
            <a:ext cx="2722796" cy="22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/>
          <p:nvPr/>
        </p:nvSpPr>
        <p:spPr>
          <a:xfrm>
            <a:off x="539552" y="51471"/>
            <a:ext cx="8280920" cy="400110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IMDGFS: </a:t>
            </a:r>
            <a:r>
              <a:rPr lang="en-US" sz="2000" b="1" dirty="0" smtClean="0">
                <a:solidFill>
                  <a:srgbClr val="C00000"/>
                </a:solidFill>
              </a:rPr>
              <a:t>Day 2, 3 and Day 4 </a:t>
            </a:r>
            <a:r>
              <a:rPr lang="en-US" sz="2000" b="1" dirty="0" smtClean="0">
                <a:solidFill>
                  <a:srgbClr val="C00000"/>
                </a:solidFill>
              </a:rPr>
              <a:t>rainfall forecasts for 18-12-2023, 08:30 IST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36296" y="477340"/>
            <a:ext cx="599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Day 2</a:t>
            </a:r>
            <a:endParaRPr lang="en-IN" sz="1400" dirty="0"/>
          </a:p>
        </p:txBody>
      </p:sp>
      <p:sp>
        <p:nvSpPr>
          <p:cNvPr id="6" name="Rectangle 5"/>
          <p:cNvSpPr/>
          <p:nvPr/>
        </p:nvSpPr>
        <p:spPr>
          <a:xfrm>
            <a:off x="4199291" y="535782"/>
            <a:ext cx="599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Day </a:t>
            </a:r>
            <a:r>
              <a:rPr lang="en-US" sz="1400" b="1" dirty="0" smtClean="0">
                <a:solidFill>
                  <a:srgbClr val="C00000"/>
                </a:solidFill>
              </a:rPr>
              <a:t>3</a:t>
            </a:r>
            <a:endParaRPr lang="en-IN" sz="1400" dirty="0"/>
          </a:p>
        </p:txBody>
      </p:sp>
      <p:sp>
        <p:nvSpPr>
          <p:cNvPr id="7" name="Rectangle 6"/>
          <p:cNvSpPr/>
          <p:nvPr/>
        </p:nvSpPr>
        <p:spPr>
          <a:xfrm>
            <a:off x="1291343" y="526322"/>
            <a:ext cx="599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Day </a:t>
            </a:r>
            <a:r>
              <a:rPr lang="en-US" sz="1400" b="1" dirty="0" smtClean="0">
                <a:solidFill>
                  <a:srgbClr val="C00000"/>
                </a:solidFill>
              </a:rPr>
              <a:t>4</a:t>
            </a:r>
            <a:endParaRPr lang="en-IN" sz="1400" dirty="0"/>
          </a:p>
        </p:txBody>
      </p:sp>
      <p:pic>
        <p:nvPicPr>
          <p:cNvPr id="4099" name="Picture 3" descr="D:\GFSextr\imdgfs_2023121500\72hGFS1534w850rf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806809"/>
            <a:ext cx="2722796" cy="22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GFSextr\imdgfs_2023121600\48hGFS1534w850rf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823798"/>
            <a:ext cx="2690664" cy="224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998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761092"/>
            <a:ext cx="874540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70C0"/>
                </a:solidFill>
              </a:rPr>
              <a:t>Extreme rainfall events are occurring frequently over Tamil Nadu</a:t>
            </a:r>
          </a:p>
          <a:p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   </a:t>
            </a:r>
            <a:r>
              <a:rPr lang="en-US" sz="2000" b="1" dirty="0" smtClean="0">
                <a:solidFill>
                  <a:srgbClr val="0070C0"/>
                </a:solidFill>
              </a:rPr>
              <a:t> in the last decade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</a:rPr>
              <a:t>Over 20 stations reported rainfall of above 300 mm on 17</a:t>
            </a:r>
            <a:r>
              <a:rPr lang="en-US" sz="2000" b="1" baseline="30000" dirty="0" smtClean="0">
                <a:solidFill>
                  <a:srgbClr val="FF0000"/>
                </a:solidFill>
              </a:rPr>
              <a:t>th</a:t>
            </a:r>
            <a:r>
              <a:rPr lang="en-US" sz="2000" b="1" dirty="0" smtClean="0">
                <a:solidFill>
                  <a:srgbClr val="FF0000"/>
                </a:solidFill>
              </a:rPr>
              <a:t> December 2023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with peak rainfall of 950 mm at </a:t>
            </a:r>
            <a:r>
              <a:rPr lang="en-US" sz="2000" b="1" dirty="0" err="1" smtClean="0">
                <a:solidFill>
                  <a:srgbClr val="FF0000"/>
                </a:solidFill>
              </a:rPr>
              <a:t>Kayalpattinam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</a:p>
          <a:p>
            <a:endParaRPr lang="en-US" sz="2000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smtClean="0"/>
              <a:t>True evidence of changing extreme event scenarios: rainfall and temperature</a:t>
            </a:r>
            <a:endParaRPr lang="en-US" sz="2000" b="1" dirty="0" smtClean="0"/>
          </a:p>
          <a:p>
            <a:pPr marL="285750" indent="-285750">
              <a:buFont typeface="Wingdings" pitchFamily="2" charset="2"/>
              <a:buChar char="Ø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smtClean="0"/>
              <a:t>Outlook</a:t>
            </a: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     If these extreme rainfall events are believable, then the extreme high temperatures </a:t>
            </a:r>
          </a:p>
          <a:p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    reported o</a:t>
            </a:r>
            <a:r>
              <a:rPr lang="en-US" dirty="0" smtClean="0">
                <a:solidFill>
                  <a:srgbClr val="C00000"/>
                </a:solidFill>
              </a:rPr>
              <a:t>ver different parts of the country this year, should be well understood.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78182"/>
            <a:ext cx="3087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Conclusions &amp; Outlook</a:t>
            </a:r>
            <a:endParaRPr lang="en-IN" sz="2400" b="1" u="sng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2362" y="4496802"/>
            <a:ext cx="5196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Thank you for your kind attention</a:t>
            </a:r>
            <a:endParaRPr lang="en-IN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20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2669</TotalTime>
  <Words>617</Words>
  <Application>Microsoft Office PowerPoint</Application>
  <PresentationFormat>On-screen Show (16:9)</PresentationFormat>
  <Paragraphs>105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An Investigation on the Prediction of Extreme Rainfall events over Indian Peninsular region during North-East Monsoon 2023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Monsoon BL</dc:title>
  <dc:creator>hp</dc:creator>
  <cp:lastModifiedBy>hp</cp:lastModifiedBy>
  <cp:revision>240</cp:revision>
  <dcterms:created xsi:type="dcterms:W3CDTF">2023-05-09T05:14:43Z</dcterms:created>
  <dcterms:modified xsi:type="dcterms:W3CDTF">2024-06-01T06:56:50Z</dcterms:modified>
</cp:coreProperties>
</file>