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386800" cy="30279975"/>
  <p:notesSz cx="6797675" cy="9928225"/>
  <p:defaultTextStyle>
    <a:defPPr>
      <a:defRPr lang="en-GB"/>
    </a:defPPr>
    <a:lvl1pPr algn="l" rtl="0" fontAlgn="base">
      <a:spcBef>
        <a:spcPct val="0"/>
      </a:spcBef>
      <a:spcAft>
        <a:spcPct val="0"/>
      </a:spcAft>
      <a:defRPr sz="2300" kern="1200">
        <a:solidFill>
          <a:schemeClr val="tx1"/>
        </a:solidFill>
        <a:latin typeface="Arial" charset="0"/>
        <a:ea typeface="+mn-ea"/>
        <a:cs typeface="+mn-cs"/>
      </a:defRPr>
    </a:lvl1pPr>
    <a:lvl2pPr marL="385923" algn="l" rtl="0" fontAlgn="base">
      <a:spcBef>
        <a:spcPct val="0"/>
      </a:spcBef>
      <a:spcAft>
        <a:spcPct val="0"/>
      </a:spcAft>
      <a:defRPr sz="2300" kern="1200">
        <a:solidFill>
          <a:schemeClr val="tx1"/>
        </a:solidFill>
        <a:latin typeface="Arial" charset="0"/>
        <a:ea typeface="+mn-ea"/>
        <a:cs typeface="+mn-cs"/>
      </a:defRPr>
    </a:lvl2pPr>
    <a:lvl3pPr marL="771845" algn="l" rtl="0" fontAlgn="base">
      <a:spcBef>
        <a:spcPct val="0"/>
      </a:spcBef>
      <a:spcAft>
        <a:spcPct val="0"/>
      </a:spcAft>
      <a:defRPr sz="2300" kern="1200">
        <a:solidFill>
          <a:schemeClr val="tx1"/>
        </a:solidFill>
        <a:latin typeface="Arial" charset="0"/>
        <a:ea typeface="+mn-ea"/>
        <a:cs typeface="+mn-cs"/>
      </a:defRPr>
    </a:lvl3pPr>
    <a:lvl4pPr marL="1157768" algn="l" rtl="0" fontAlgn="base">
      <a:spcBef>
        <a:spcPct val="0"/>
      </a:spcBef>
      <a:spcAft>
        <a:spcPct val="0"/>
      </a:spcAft>
      <a:defRPr sz="2300" kern="1200">
        <a:solidFill>
          <a:schemeClr val="tx1"/>
        </a:solidFill>
        <a:latin typeface="Arial" charset="0"/>
        <a:ea typeface="+mn-ea"/>
        <a:cs typeface="+mn-cs"/>
      </a:defRPr>
    </a:lvl4pPr>
    <a:lvl5pPr marL="1543690" algn="l" rtl="0" fontAlgn="base">
      <a:spcBef>
        <a:spcPct val="0"/>
      </a:spcBef>
      <a:spcAft>
        <a:spcPct val="0"/>
      </a:spcAft>
      <a:defRPr sz="2300" kern="1200">
        <a:solidFill>
          <a:schemeClr val="tx1"/>
        </a:solidFill>
        <a:latin typeface="Arial" charset="0"/>
        <a:ea typeface="+mn-ea"/>
        <a:cs typeface="+mn-cs"/>
      </a:defRPr>
    </a:lvl5pPr>
    <a:lvl6pPr marL="1929613" algn="l" defTabSz="771845" rtl="0" eaLnBrk="1" latinLnBrk="0" hangingPunct="1">
      <a:defRPr sz="2300" kern="1200">
        <a:solidFill>
          <a:schemeClr val="tx1"/>
        </a:solidFill>
        <a:latin typeface="Arial" charset="0"/>
        <a:ea typeface="+mn-ea"/>
        <a:cs typeface="+mn-cs"/>
      </a:defRPr>
    </a:lvl6pPr>
    <a:lvl7pPr marL="2315535" algn="l" defTabSz="771845" rtl="0" eaLnBrk="1" latinLnBrk="0" hangingPunct="1">
      <a:defRPr sz="2300" kern="1200">
        <a:solidFill>
          <a:schemeClr val="tx1"/>
        </a:solidFill>
        <a:latin typeface="Arial" charset="0"/>
        <a:ea typeface="+mn-ea"/>
        <a:cs typeface="+mn-cs"/>
      </a:defRPr>
    </a:lvl7pPr>
    <a:lvl8pPr marL="2701458" algn="l" defTabSz="771845" rtl="0" eaLnBrk="1" latinLnBrk="0" hangingPunct="1">
      <a:defRPr sz="2300" kern="1200">
        <a:solidFill>
          <a:schemeClr val="tx1"/>
        </a:solidFill>
        <a:latin typeface="Arial" charset="0"/>
        <a:ea typeface="+mn-ea"/>
        <a:cs typeface="+mn-cs"/>
      </a:defRPr>
    </a:lvl8pPr>
    <a:lvl9pPr marL="3087380" algn="l" defTabSz="771845" rtl="0" eaLnBrk="1" latinLnBrk="0" hangingPunct="1">
      <a:defRPr sz="2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101"/>
    <a:srgbClr val="F58C01"/>
    <a:srgbClr val="FF9933"/>
    <a:srgbClr val="009999"/>
    <a:srgbClr val="FE9406"/>
    <a:srgbClr val="1A95AE"/>
    <a:srgbClr val="1F74A9"/>
    <a:srgbClr val="1EA23D"/>
    <a:srgbClr val="FE991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76" autoAdjust="0"/>
    <p:restoredTop sz="94061" autoAdjust="0"/>
  </p:normalViewPr>
  <p:slideViewPr>
    <p:cSldViewPr>
      <p:cViewPr>
        <p:scale>
          <a:sx n="33" d="100"/>
          <a:sy n="33" d="100"/>
        </p:scale>
        <p:origin x="1602" y="-1602"/>
      </p:cViewPr>
      <p:guideLst>
        <p:guide orient="horz" pos="9537"/>
        <p:guide pos="6736"/>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45072" cy="497687"/>
          </a:xfrm>
          <a:prstGeom prst="rect">
            <a:avLst/>
          </a:prstGeom>
          <a:noFill/>
          <a:ln w="9525">
            <a:noFill/>
            <a:miter lim="800000"/>
            <a:headEnd/>
            <a:tailEnd/>
          </a:ln>
          <a:effectLst/>
        </p:spPr>
        <p:txBody>
          <a:bodyPr vert="horz" wrap="square" lIns="95407" tIns="47704" rIns="95407" bIns="47704" numCol="1" anchor="t" anchorCtr="0" compatLnSpc="1">
            <a:prstTxWarp prst="textNoShape">
              <a:avLst/>
            </a:prstTxWarp>
          </a:bodyPr>
          <a:lstStyle>
            <a:lvl1pPr defTabSz="953614">
              <a:defRPr sz="1200"/>
            </a:lvl1pPr>
          </a:lstStyle>
          <a:p>
            <a:endParaRPr lang="en-GB"/>
          </a:p>
        </p:txBody>
      </p:sp>
      <p:sp>
        <p:nvSpPr>
          <p:cNvPr id="4099" name="Rectangle 1027"/>
          <p:cNvSpPr>
            <a:spLocks noGrp="1" noChangeArrowheads="1"/>
          </p:cNvSpPr>
          <p:nvPr>
            <p:ph type="dt" sz="quarter" idx="1"/>
          </p:nvPr>
        </p:nvSpPr>
        <p:spPr bwMode="auto">
          <a:xfrm>
            <a:off x="3852603" y="0"/>
            <a:ext cx="2945072" cy="497687"/>
          </a:xfrm>
          <a:prstGeom prst="rect">
            <a:avLst/>
          </a:prstGeom>
          <a:noFill/>
          <a:ln w="9525">
            <a:noFill/>
            <a:miter lim="800000"/>
            <a:headEnd/>
            <a:tailEnd/>
          </a:ln>
          <a:effectLst/>
        </p:spPr>
        <p:txBody>
          <a:bodyPr vert="horz" wrap="square" lIns="95407" tIns="47704" rIns="95407" bIns="47704" numCol="1" anchor="t" anchorCtr="0" compatLnSpc="1">
            <a:prstTxWarp prst="textNoShape">
              <a:avLst/>
            </a:prstTxWarp>
          </a:bodyPr>
          <a:lstStyle>
            <a:lvl1pPr algn="r" defTabSz="953614">
              <a:defRPr sz="1200"/>
            </a:lvl1pPr>
          </a:lstStyle>
          <a:p>
            <a:endParaRPr lang="en-GB"/>
          </a:p>
        </p:txBody>
      </p:sp>
      <p:sp>
        <p:nvSpPr>
          <p:cNvPr id="4100" name="Rectangle 1028"/>
          <p:cNvSpPr>
            <a:spLocks noGrp="1" noChangeArrowheads="1"/>
          </p:cNvSpPr>
          <p:nvPr>
            <p:ph type="ftr" sz="quarter" idx="2"/>
          </p:nvPr>
        </p:nvSpPr>
        <p:spPr bwMode="auto">
          <a:xfrm>
            <a:off x="0" y="9430538"/>
            <a:ext cx="2945072" cy="497687"/>
          </a:xfrm>
          <a:prstGeom prst="rect">
            <a:avLst/>
          </a:prstGeom>
          <a:noFill/>
          <a:ln w="9525">
            <a:noFill/>
            <a:miter lim="800000"/>
            <a:headEnd/>
            <a:tailEnd/>
          </a:ln>
          <a:effectLst/>
        </p:spPr>
        <p:txBody>
          <a:bodyPr vert="horz" wrap="square" lIns="95407" tIns="47704" rIns="95407" bIns="47704" numCol="1" anchor="b" anchorCtr="0" compatLnSpc="1">
            <a:prstTxWarp prst="textNoShape">
              <a:avLst/>
            </a:prstTxWarp>
          </a:bodyPr>
          <a:lstStyle>
            <a:lvl1pPr defTabSz="953614">
              <a:defRPr sz="1200"/>
            </a:lvl1pPr>
          </a:lstStyle>
          <a:p>
            <a:endParaRPr lang="en-GB"/>
          </a:p>
        </p:txBody>
      </p:sp>
      <p:sp>
        <p:nvSpPr>
          <p:cNvPr id="4101" name="Rectangle 1029"/>
          <p:cNvSpPr>
            <a:spLocks noGrp="1" noChangeArrowheads="1"/>
          </p:cNvSpPr>
          <p:nvPr>
            <p:ph type="sldNum" sz="quarter" idx="3"/>
          </p:nvPr>
        </p:nvSpPr>
        <p:spPr bwMode="auto">
          <a:xfrm>
            <a:off x="3852603" y="9430538"/>
            <a:ext cx="2945072" cy="497687"/>
          </a:xfrm>
          <a:prstGeom prst="rect">
            <a:avLst/>
          </a:prstGeom>
          <a:noFill/>
          <a:ln w="9525">
            <a:noFill/>
            <a:miter lim="800000"/>
            <a:headEnd/>
            <a:tailEnd/>
          </a:ln>
          <a:effectLst/>
        </p:spPr>
        <p:txBody>
          <a:bodyPr vert="horz" wrap="square" lIns="95407" tIns="47704" rIns="95407" bIns="47704" numCol="1" anchor="b" anchorCtr="0" compatLnSpc="1">
            <a:prstTxWarp prst="textNoShape">
              <a:avLst/>
            </a:prstTxWarp>
          </a:bodyPr>
          <a:lstStyle>
            <a:lvl1pPr algn="r" defTabSz="953614">
              <a:defRPr sz="1200"/>
            </a:lvl1pPr>
          </a:lstStyle>
          <a:p>
            <a:fld id="{14771B3E-9D90-4D16-ADCF-A97475D09D73}" type="slidenum">
              <a:rPr lang="en-GB"/>
              <a:pPr/>
              <a:t>‹#›</a:t>
            </a:fld>
            <a:endParaRPr lang="en-GB"/>
          </a:p>
        </p:txBody>
      </p:sp>
    </p:spTree>
    <p:extLst>
      <p:ext uri="{BB962C8B-B14F-4D97-AF65-F5344CB8AC3E}">
        <p14:creationId xmlns:p14="http://schemas.microsoft.com/office/powerpoint/2010/main" val="1622789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072" cy="497687"/>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lvl1pPr defTabSz="634145">
              <a:defRPr sz="800">
                <a:latin typeface="Times New Roman" pitchFamily="18" charset="0"/>
              </a:defRPr>
            </a:lvl1pPr>
          </a:lstStyle>
          <a:p>
            <a:endParaRPr lang="en-GB"/>
          </a:p>
        </p:txBody>
      </p:sp>
      <p:sp>
        <p:nvSpPr>
          <p:cNvPr id="6147" name="Rectangle 3"/>
          <p:cNvSpPr>
            <a:spLocks noGrp="1" noChangeArrowheads="1"/>
          </p:cNvSpPr>
          <p:nvPr>
            <p:ph type="dt" idx="1"/>
          </p:nvPr>
        </p:nvSpPr>
        <p:spPr bwMode="auto">
          <a:xfrm>
            <a:off x="3849402" y="0"/>
            <a:ext cx="2946672" cy="497687"/>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lvl1pPr algn="r" defTabSz="634145">
              <a:defRPr sz="800">
                <a:latin typeface="Times New Roman" pitchFamily="18" charset="0"/>
              </a:defRPr>
            </a:lvl1pPr>
          </a:lstStyle>
          <a:p>
            <a:endParaRPr lang="en-GB"/>
          </a:p>
        </p:txBody>
      </p:sp>
      <p:sp>
        <p:nvSpPr>
          <p:cNvPr id="6148" name="Rectangle 4"/>
          <p:cNvSpPr>
            <a:spLocks noGrp="1" noRot="1" noChangeAspect="1" noChangeArrowheads="1" noTextEdit="1"/>
          </p:cNvSpPr>
          <p:nvPr>
            <p:ph type="sldImg" idx="2"/>
          </p:nvPr>
        </p:nvSpPr>
        <p:spPr bwMode="auto">
          <a:xfrm>
            <a:off x="2084388" y="744538"/>
            <a:ext cx="2630487" cy="37242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0249" y="4715269"/>
            <a:ext cx="5437179" cy="4468021"/>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9428943"/>
            <a:ext cx="2945072" cy="497687"/>
          </a:xfrm>
          <a:prstGeom prst="rect">
            <a:avLst/>
          </a:prstGeom>
          <a:noFill/>
          <a:ln w="9525">
            <a:noFill/>
            <a:miter lim="800000"/>
            <a:headEnd/>
            <a:tailEnd/>
          </a:ln>
          <a:effectLst/>
        </p:spPr>
        <p:txBody>
          <a:bodyPr vert="horz" wrap="square" lIns="63421" tIns="31710" rIns="63421" bIns="31710" numCol="1" anchor="b" anchorCtr="0" compatLnSpc="1">
            <a:prstTxWarp prst="textNoShape">
              <a:avLst/>
            </a:prstTxWarp>
          </a:bodyPr>
          <a:lstStyle>
            <a:lvl1pPr defTabSz="634145">
              <a:defRPr sz="800">
                <a:latin typeface="Times New Roman" pitchFamily="18" charset="0"/>
              </a:defRPr>
            </a:lvl1pPr>
          </a:lstStyle>
          <a:p>
            <a:endParaRPr lang="en-GB"/>
          </a:p>
        </p:txBody>
      </p:sp>
      <p:sp>
        <p:nvSpPr>
          <p:cNvPr id="6151" name="Rectangle 7"/>
          <p:cNvSpPr>
            <a:spLocks noGrp="1" noChangeArrowheads="1"/>
          </p:cNvSpPr>
          <p:nvPr>
            <p:ph type="sldNum" sz="quarter" idx="5"/>
          </p:nvPr>
        </p:nvSpPr>
        <p:spPr bwMode="auto">
          <a:xfrm>
            <a:off x="3849402" y="9428943"/>
            <a:ext cx="2946672" cy="497687"/>
          </a:xfrm>
          <a:prstGeom prst="rect">
            <a:avLst/>
          </a:prstGeom>
          <a:noFill/>
          <a:ln w="9525">
            <a:noFill/>
            <a:miter lim="800000"/>
            <a:headEnd/>
            <a:tailEnd/>
          </a:ln>
          <a:effectLst/>
        </p:spPr>
        <p:txBody>
          <a:bodyPr vert="horz" wrap="square" lIns="63421" tIns="31710" rIns="63421" bIns="31710" numCol="1" anchor="b" anchorCtr="0" compatLnSpc="1">
            <a:prstTxWarp prst="textNoShape">
              <a:avLst/>
            </a:prstTxWarp>
          </a:bodyPr>
          <a:lstStyle>
            <a:lvl1pPr algn="r" defTabSz="634145">
              <a:defRPr sz="800">
                <a:latin typeface="Times New Roman" pitchFamily="18" charset="0"/>
              </a:defRPr>
            </a:lvl1pPr>
          </a:lstStyle>
          <a:p>
            <a:fld id="{78FF2018-BA3A-41B9-8DB9-0486262DB811}" type="slidenum">
              <a:rPr lang="en-GB"/>
              <a:pPr/>
              <a:t>‹#›</a:t>
            </a:fld>
            <a:endParaRPr lang="en-GB"/>
          </a:p>
        </p:txBody>
      </p:sp>
    </p:spTree>
    <p:extLst>
      <p:ext uri="{BB962C8B-B14F-4D97-AF65-F5344CB8AC3E}">
        <p14:creationId xmlns:p14="http://schemas.microsoft.com/office/powerpoint/2010/main" val="4518766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Times New Roman" pitchFamily="18" charset="0"/>
        <a:ea typeface="+mn-ea"/>
        <a:cs typeface="+mn-cs"/>
      </a:defRPr>
    </a:lvl1pPr>
    <a:lvl2pPr marL="385923" algn="l" rtl="0" fontAlgn="base">
      <a:spcBef>
        <a:spcPct val="30000"/>
      </a:spcBef>
      <a:spcAft>
        <a:spcPct val="0"/>
      </a:spcAft>
      <a:defRPr sz="1000" kern="1200">
        <a:solidFill>
          <a:schemeClr val="tx1"/>
        </a:solidFill>
        <a:latin typeface="Times New Roman" pitchFamily="18" charset="0"/>
        <a:ea typeface="+mn-ea"/>
        <a:cs typeface="+mn-cs"/>
      </a:defRPr>
    </a:lvl2pPr>
    <a:lvl3pPr marL="771845" algn="l" rtl="0" fontAlgn="base">
      <a:spcBef>
        <a:spcPct val="30000"/>
      </a:spcBef>
      <a:spcAft>
        <a:spcPct val="0"/>
      </a:spcAft>
      <a:defRPr sz="1000" kern="1200">
        <a:solidFill>
          <a:schemeClr val="tx1"/>
        </a:solidFill>
        <a:latin typeface="Times New Roman" pitchFamily="18" charset="0"/>
        <a:ea typeface="+mn-ea"/>
        <a:cs typeface="+mn-cs"/>
      </a:defRPr>
    </a:lvl3pPr>
    <a:lvl4pPr marL="1157768" algn="l" rtl="0" fontAlgn="base">
      <a:spcBef>
        <a:spcPct val="30000"/>
      </a:spcBef>
      <a:spcAft>
        <a:spcPct val="0"/>
      </a:spcAft>
      <a:defRPr sz="1000" kern="1200">
        <a:solidFill>
          <a:schemeClr val="tx1"/>
        </a:solidFill>
        <a:latin typeface="Times New Roman" pitchFamily="18" charset="0"/>
        <a:ea typeface="+mn-ea"/>
        <a:cs typeface="+mn-cs"/>
      </a:defRPr>
    </a:lvl4pPr>
    <a:lvl5pPr marL="1543690" algn="l" rtl="0" fontAlgn="base">
      <a:spcBef>
        <a:spcPct val="30000"/>
      </a:spcBef>
      <a:spcAft>
        <a:spcPct val="0"/>
      </a:spcAft>
      <a:defRPr sz="1000" kern="1200">
        <a:solidFill>
          <a:schemeClr val="tx1"/>
        </a:solidFill>
        <a:latin typeface="Times New Roman" pitchFamily="18" charset="0"/>
        <a:ea typeface="+mn-ea"/>
        <a:cs typeface="+mn-cs"/>
      </a:defRPr>
    </a:lvl5pPr>
    <a:lvl6pPr marL="1929613" algn="l" defTabSz="771845" rtl="0" eaLnBrk="1" latinLnBrk="0" hangingPunct="1">
      <a:defRPr sz="1000" kern="1200">
        <a:solidFill>
          <a:schemeClr val="tx1"/>
        </a:solidFill>
        <a:latin typeface="+mn-lt"/>
        <a:ea typeface="+mn-ea"/>
        <a:cs typeface="+mn-cs"/>
      </a:defRPr>
    </a:lvl6pPr>
    <a:lvl7pPr marL="2315535" algn="l" defTabSz="771845" rtl="0" eaLnBrk="1" latinLnBrk="0" hangingPunct="1">
      <a:defRPr sz="1000" kern="1200">
        <a:solidFill>
          <a:schemeClr val="tx1"/>
        </a:solidFill>
        <a:latin typeface="+mn-lt"/>
        <a:ea typeface="+mn-ea"/>
        <a:cs typeface="+mn-cs"/>
      </a:defRPr>
    </a:lvl7pPr>
    <a:lvl8pPr marL="2701458" algn="l" defTabSz="771845" rtl="0" eaLnBrk="1" latinLnBrk="0" hangingPunct="1">
      <a:defRPr sz="1000" kern="1200">
        <a:solidFill>
          <a:schemeClr val="tx1"/>
        </a:solidFill>
        <a:latin typeface="+mn-lt"/>
        <a:ea typeface="+mn-ea"/>
        <a:cs typeface="+mn-cs"/>
      </a:defRPr>
    </a:lvl8pPr>
    <a:lvl9pPr marL="3087380" algn="l" defTabSz="77184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08729-F252-4ABF-8589-E66C95175045}" type="slidenum">
              <a:rPr lang="en-GB"/>
              <a:pPr/>
              <a:t>1</a:t>
            </a:fld>
            <a:endParaRPr lang="en-GB"/>
          </a:p>
        </p:txBody>
      </p:sp>
      <p:sp>
        <p:nvSpPr>
          <p:cNvPr id="7170" name="Rectangle 2"/>
          <p:cNvSpPr>
            <a:spLocks noGrp="1" noRot="1" noChangeAspect="1" noChangeArrowheads="1" noTextEdit="1"/>
          </p:cNvSpPr>
          <p:nvPr>
            <p:ph type="sldImg"/>
          </p:nvPr>
        </p:nvSpPr>
        <p:spPr>
          <a:xfrm>
            <a:off x="2084388" y="744538"/>
            <a:ext cx="2630487" cy="3724275"/>
          </a:xfrm>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415" y="9407086"/>
            <a:ext cx="18177972" cy="6489902"/>
          </a:xfrm>
        </p:spPr>
        <p:txBody>
          <a:bodyPr/>
          <a:lstStyle/>
          <a:p>
            <a:r>
              <a:rPr lang="en-US"/>
              <a:t>Click to edit Master title style</a:t>
            </a:r>
            <a:endParaRPr lang="en-GB"/>
          </a:p>
        </p:txBody>
      </p:sp>
      <p:sp>
        <p:nvSpPr>
          <p:cNvPr id="3" name="Subtitle 2"/>
          <p:cNvSpPr>
            <a:spLocks noGrp="1"/>
          </p:cNvSpPr>
          <p:nvPr>
            <p:ph type="subTitle" idx="1"/>
          </p:nvPr>
        </p:nvSpPr>
        <p:spPr>
          <a:xfrm>
            <a:off x="3207482" y="17158652"/>
            <a:ext cx="14971838" cy="7738216"/>
          </a:xfrm>
        </p:spPr>
        <p:txBody>
          <a:bodyPr/>
          <a:lstStyle>
            <a:lvl1pPr marL="0" indent="0" algn="ctr">
              <a:buNone/>
              <a:defRPr/>
            </a:lvl1pPr>
            <a:lvl2pPr marL="385923" indent="0" algn="ctr">
              <a:buNone/>
              <a:defRPr/>
            </a:lvl2pPr>
            <a:lvl3pPr marL="771845" indent="0" algn="ctr">
              <a:buNone/>
              <a:defRPr/>
            </a:lvl3pPr>
            <a:lvl4pPr marL="1157768" indent="0" algn="ctr">
              <a:buNone/>
              <a:defRPr/>
            </a:lvl4pPr>
            <a:lvl5pPr marL="1543690" indent="0" algn="ctr">
              <a:buNone/>
              <a:defRPr/>
            </a:lvl5pPr>
            <a:lvl6pPr marL="1929613" indent="0" algn="ctr">
              <a:buNone/>
              <a:defRPr/>
            </a:lvl6pPr>
            <a:lvl7pPr marL="2315535" indent="0" algn="ctr">
              <a:buNone/>
              <a:defRPr/>
            </a:lvl7pPr>
            <a:lvl8pPr marL="2701458" indent="0" algn="ctr">
              <a:buNone/>
              <a:defRPr/>
            </a:lvl8pPr>
            <a:lvl9pPr marL="308738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98874" y="2648831"/>
            <a:ext cx="4386207" cy="2424400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38905" y="2648831"/>
            <a:ext cx="13030645" cy="24244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283" y="19457688"/>
            <a:ext cx="18179319" cy="6014607"/>
          </a:xfrm>
        </p:spPr>
        <p:txBody>
          <a:bodyPr anchor="t"/>
          <a:lstStyle>
            <a:lvl1pPr algn="l">
              <a:defRPr sz="3400" b="1" cap="all"/>
            </a:lvl1pPr>
          </a:lstStyle>
          <a:p>
            <a:r>
              <a:rPr lang="en-US"/>
              <a:t>Click to edit Master title style</a:t>
            </a:r>
            <a:endParaRPr lang="en-GB"/>
          </a:p>
        </p:txBody>
      </p:sp>
      <p:sp>
        <p:nvSpPr>
          <p:cNvPr id="3" name="Text Placeholder 2"/>
          <p:cNvSpPr>
            <a:spLocks noGrp="1"/>
          </p:cNvSpPr>
          <p:nvPr>
            <p:ph type="body" idx="1"/>
          </p:nvPr>
        </p:nvSpPr>
        <p:spPr>
          <a:xfrm>
            <a:off x="1689283" y="12834278"/>
            <a:ext cx="18179319" cy="6623410"/>
          </a:xfrm>
        </p:spPr>
        <p:txBody>
          <a:bodyPr anchor="b"/>
          <a:lstStyle>
            <a:lvl1pPr marL="0" indent="0">
              <a:buNone/>
              <a:defRPr sz="1700"/>
            </a:lvl1pPr>
            <a:lvl2pPr marL="385923" indent="0">
              <a:buNone/>
              <a:defRPr sz="1500"/>
            </a:lvl2pPr>
            <a:lvl3pPr marL="771845" indent="0">
              <a:buNone/>
              <a:defRPr sz="1400"/>
            </a:lvl3pPr>
            <a:lvl4pPr marL="1157768" indent="0">
              <a:buNone/>
              <a:defRPr sz="1200"/>
            </a:lvl4pPr>
            <a:lvl5pPr marL="1543690" indent="0">
              <a:buNone/>
              <a:defRPr sz="1200"/>
            </a:lvl5pPr>
            <a:lvl6pPr marL="1929613" indent="0">
              <a:buNone/>
              <a:defRPr sz="1200"/>
            </a:lvl6pPr>
            <a:lvl7pPr marL="2315535" indent="0">
              <a:buNone/>
              <a:defRPr sz="1200"/>
            </a:lvl7pPr>
            <a:lvl8pPr marL="2701458" indent="0">
              <a:buNone/>
              <a:defRPr sz="1200"/>
            </a:lvl8pPr>
            <a:lvl9pPr marL="3087380" indent="0">
              <a:buNone/>
              <a:defRPr sz="12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38906" y="8760899"/>
            <a:ext cx="8707752" cy="1813193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075981" y="8760899"/>
            <a:ext cx="8709100" cy="1813193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610" y="1212267"/>
            <a:ext cx="19247581" cy="504666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9610" y="6778282"/>
            <a:ext cx="9448666" cy="2825063"/>
          </a:xfrm>
        </p:spPr>
        <p:txBody>
          <a:bodyPr anchor="b"/>
          <a:lstStyle>
            <a:lvl1pPr marL="0" indent="0">
              <a:buNone/>
              <a:defRPr sz="2000" b="1"/>
            </a:lvl1pPr>
            <a:lvl2pPr marL="385923" indent="0">
              <a:buNone/>
              <a:defRPr sz="1700" b="1"/>
            </a:lvl2pPr>
            <a:lvl3pPr marL="771845" indent="0">
              <a:buNone/>
              <a:defRPr sz="1500" b="1"/>
            </a:lvl3pPr>
            <a:lvl4pPr marL="1157768" indent="0">
              <a:buNone/>
              <a:defRPr sz="1400" b="1"/>
            </a:lvl4pPr>
            <a:lvl5pPr marL="1543690" indent="0">
              <a:buNone/>
              <a:defRPr sz="1400" b="1"/>
            </a:lvl5pPr>
            <a:lvl6pPr marL="1929613" indent="0">
              <a:buNone/>
              <a:defRPr sz="1400" b="1"/>
            </a:lvl6pPr>
            <a:lvl7pPr marL="2315535" indent="0">
              <a:buNone/>
              <a:defRPr sz="1400" b="1"/>
            </a:lvl7pPr>
            <a:lvl8pPr marL="2701458" indent="0">
              <a:buNone/>
              <a:defRPr sz="1400" b="1"/>
            </a:lvl8pPr>
            <a:lvl9pPr marL="3087380" indent="0">
              <a:buNone/>
              <a:defRPr sz="1400" b="1"/>
            </a:lvl9pPr>
          </a:lstStyle>
          <a:p>
            <a:pPr lvl="0"/>
            <a:r>
              <a:rPr lang="en-US"/>
              <a:t>Click to edit Master text styles</a:t>
            </a:r>
          </a:p>
        </p:txBody>
      </p:sp>
      <p:sp>
        <p:nvSpPr>
          <p:cNvPr id="4" name="Content Placeholder 3"/>
          <p:cNvSpPr>
            <a:spLocks noGrp="1"/>
          </p:cNvSpPr>
          <p:nvPr>
            <p:ph sz="half" idx="2"/>
          </p:nvPr>
        </p:nvSpPr>
        <p:spPr>
          <a:xfrm>
            <a:off x="1069610" y="9603345"/>
            <a:ext cx="9448666" cy="1744569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864484" y="6778282"/>
            <a:ext cx="9452707" cy="2825063"/>
          </a:xfrm>
        </p:spPr>
        <p:txBody>
          <a:bodyPr anchor="b"/>
          <a:lstStyle>
            <a:lvl1pPr marL="0" indent="0">
              <a:buNone/>
              <a:defRPr sz="2000" b="1"/>
            </a:lvl1pPr>
            <a:lvl2pPr marL="385923" indent="0">
              <a:buNone/>
              <a:defRPr sz="1700" b="1"/>
            </a:lvl2pPr>
            <a:lvl3pPr marL="771845" indent="0">
              <a:buNone/>
              <a:defRPr sz="1500" b="1"/>
            </a:lvl3pPr>
            <a:lvl4pPr marL="1157768" indent="0">
              <a:buNone/>
              <a:defRPr sz="1400" b="1"/>
            </a:lvl4pPr>
            <a:lvl5pPr marL="1543690" indent="0">
              <a:buNone/>
              <a:defRPr sz="1400" b="1"/>
            </a:lvl5pPr>
            <a:lvl6pPr marL="1929613" indent="0">
              <a:buNone/>
              <a:defRPr sz="1400" b="1"/>
            </a:lvl6pPr>
            <a:lvl7pPr marL="2315535" indent="0">
              <a:buNone/>
              <a:defRPr sz="1400" b="1"/>
            </a:lvl7pPr>
            <a:lvl8pPr marL="2701458" indent="0">
              <a:buNone/>
              <a:defRPr sz="1400" b="1"/>
            </a:lvl8pPr>
            <a:lvl9pPr marL="308738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0864484" y="9603345"/>
            <a:ext cx="9452707" cy="1744569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610" y="1205592"/>
            <a:ext cx="7035983" cy="5130773"/>
          </a:xfrm>
        </p:spPr>
        <p:txBody>
          <a:bodyPr anchor="b"/>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8361544" y="1205592"/>
            <a:ext cx="11955646" cy="25843451"/>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9610" y="6336365"/>
            <a:ext cx="7035983" cy="20712678"/>
          </a:xfrm>
        </p:spPr>
        <p:txBody>
          <a:bodyPr/>
          <a:lstStyle>
            <a:lvl1pPr marL="0" indent="0">
              <a:buNone/>
              <a:defRPr sz="1200"/>
            </a:lvl1pPr>
            <a:lvl2pPr marL="385923" indent="0">
              <a:buNone/>
              <a:defRPr sz="1000"/>
            </a:lvl2pPr>
            <a:lvl3pPr marL="771845" indent="0">
              <a:buNone/>
              <a:defRPr sz="800"/>
            </a:lvl3pPr>
            <a:lvl4pPr marL="1157768" indent="0">
              <a:buNone/>
              <a:defRPr sz="800"/>
            </a:lvl4pPr>
            <a:lvl5pPr marL="1543690" indent="0">
              <a:buNone/>
              <a:defRPr sz="800"/>
            </a:lvl5pPr>
            <a:lvl6pPr marL="1929613" indent="0">
              <a:buNone/>
              <a:defRPr sz="800"/>
            </a:lvl6pPr>
            <a:lvl7pPr marL="2315535" indent="0">
              <a:buNone/>
              <a:defRPr sz="800"/>
            </a:lvl7pPr>
            <a:lvl8pPr marL="2701458" indent="0">
              <a:buNone/>
              <a:defRPr sz="800"/>
            </a:lvl8pPr>
            <a:lvl9pPr marL="3087380" indent="0">
              <a:buNone/>
              <a:defRPr sz="8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22" y="21195983"/>
            <a:ext cx="12831272" cy="2501970"/>
          </a:xfrm>
        </p:spPr>
        <p:txBody>
          <a:bodyPr anchor="b"/>
          <a:lstStyle>
            <a:lvl1pPr algn="l">
              <a:defRPr sz="1700" b="1"/>
            </a:lvl1pPr>
          </a:lstStyle>
          <a:p>
            <a:r>
              <a:rPr lang="en-US"/>
              <a:t>Click to edit Master title style</a:t>
            </a:r>
            <a:endParaRPr lang="en-GB"/>
          </a:p>
        </p:txBody>
      </p:sp>
      <p:sp>
        <p:nvSpPr>
          <p:cNvPr id="3" name="Picture Placeholder 2"/>
          <p:cNvSpPr>
            <a:spLocks noGrp="1"/>
          </p:cNvSpPr>
          <p:nvPr>
            <p:ph type="pic" idx="1"/>
          </p:nvPr>
        </p:nvSpPr>
        <p:spPr>
          <a:xfrm>
            <a:off x="4192222" y="2706240"/>
            <a:ext cx="12831272" cy="18167985"/>
          </a:xfrm>
        </p:spPr>
        <p:txBody>
          <a:bodyPr/>
          <a:lstStyle>
            <a:lvl1pPr marL="0" indent="0">
              <a:buNone/>
              <a:defRPr sz="2700"/>
            </a:lvl1pPr>
            <a:lvl2pPr marL="385923" indent="0">
              <a:buNone/>
              <a:defRPr sz="2400"/>
            </a:lvl2pPr>
            <a:lvl3pPr marL="771845" indent="0">
              <a:buNone/>
              <a:defRPr sz="2000"/>
            </a:lvl3pPr>
            <a:lvl4pPr marL="1157768" indent="0">
              <a:buNone/>
              <a:defRPr sz="1700"/>
            </a:lvl4pPr>
            <a:lvl5pPr marL="1543690" indent="0">
              <a:buNone/>
              <a:defRPr sz="1700"/>
            </a:lvl5pPr>
            <a:lvl6pPr marL="1929613" indent="0">
              <a:buNone/>
              <a:defRPr sz="1700"/>
            </a:lvl6pPr>
            <a:lvl7pPr marL="2315535" indent="0">
              <a:buNone/>
              <a:defRPr sz="1700"/>
            </a:lvl7pPr>
            <a:lvl8pPr marL="2701458" indent="0">
              <a:buNone/>
              <a:defRPr sz="1700"/>
            </a:lvl8pPr>
            <a:lvl9pPr marL="3087380" indent="0">
              <a:buNone/>
              <a:defRPr sz="1700"/>
            </a:lvl9pPr>
          </a:lstStyle>
          <a:p>
            <a:endParaRPr lang="en-GB"/>
          </a:p>
        </p:txBody>
      </p:sp>
      <p:sp>
        <p:nvSpPr>
          <p:cNvPr id="4" name="Text Placeholder 3"/>
          <p:cNvSpPr>
            <a:spLocks noGrp="1"/>
          </p:cNvSpPr>
          <p:nvPr>
            <p:ph type="body" sz="half" idx="2"/>
          </p:nvPr>
        </p:nvSpPr>
        <p:spPr>
          <a:xfrm>
            <a:off x="4192222" y="23697953"/>
            <a:ext cx="12831272" cy="3554025"/>
          </a:xfrm>
        </p:spPr>
        <p:txBody>
          <a:bodyPr/>
          <a:lstStyle>
            <a:lvl1pPr marL="0" indent="0">
              <a:buNone/>
              <a:defRPr sz="1200"/>
            </a:lvl1pPr>
            <a:lvl2pPr marL="385923" indent="0">
              <a:buNone/>
              <a:defRPr sz="1000"/>
            </a:lvl2pPr>
            <a:lvl3pPr marL="771845" indent="0">
              <a:buNone/>
              <a:defRPr sz="800"/>
            </a:lvl3pPr>
            <a:lvl4pPr marL="1157768" indent="0">
              <a:buNone/>
              <a:defRPr sz="800"/>
            </a:lvl4pPr>
            <a:lvl5pPr marL="1543690" indent="0">
              <a:buNone/>
              <a:defRPr sz="800"/>
            </a:lvl5pPr>
            <a:lvl6pPr marL="1929613" indent="0">
              <a:buNone/>
              <a:defRPr sz="800"/>
            </a:lvl6pPr>
            <a:lvl7pPr marL="2315535" indent="0">
              <a:buNone/>
              <a:defRPr sz="800"/>
            </a:lvl7pPr>
            <a:lvl8pPr marL="2701458" indent="0">
              <a:buNone/>
              <a:defRPr sz="800"/>
            </a:lvl8pPr>
            <a:lvl9pPr marL="3087380" indent="0">
              <a:buNone/>
              <a:defRPr sz="8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91503" y="2648830"/>
            <a:ext cx="14851944" cy="1331091"/>
          </a:xfrm>
          <a:prstGeom prst="rect">
            <a:avLst/>
          </a:prstGeom>
          <a:noFill/>
          <a:ln w="9525">
            <a:noFill/>
            <a:miter lim="800000"/>
            <a:headEnd/>
            <a:tailEnd/>
          </a:ln>
          <a:effectLst/>
        </p:spPr>
        <p:txBody>
          <a:bodyPr vert="horz" wrap="square" lIns="295185" tIns="147592" rIns="295185" bIns="147592" numCol="1" anchor="ctr" anchorCtr="0" compatLnSpc="1">
            <a:prstTxWarp prst="textNoShape">
              <a:avLst/>
            </a:prstTxWarp>
          </a:bodyPr>
          <a:lstStyle/>
          <a:p>
            <a:pPr lvl="0"/>
            <a:r>
              <a:rPr lang="en-GB"/>
              <a:t>Click to edit Master title style</a:t>
            </a:r>
          </a:p>
        </p:txBody>
      </p:sp>
      <p:sp>
        <p:nvSpPr>
          <p:cNvPr id="1032" name="Text Box 8"/>
          <p:cNvSpPr txBox="1">
            <a:spLocks noChangeArrowheads="1"/>
          </p:cNvSpPr>
          <p:nvPr/>
        </p:nvSpPr>
        <p:spPr bwMode="auto">
          <a:xfrm>
            <a:off x="3916064" y="4328381"/>
            <a:ext cx="14901788" cy="431002"/>
          </a:xfrm>
          <a:prstGeom prst="rect">
            <a:avLst/>
          </a:prstGeom>
          <a:noFill/>
          <a:ln w="9525">
            <a:noFill/>
            <a:miter lim="800000"/>
            <a:headEnd/>
            <a:tailEnd/>
          </a:ln>
          <a:effectLst/>
        </p:spPr>
        <p:txBody>
          <a:bodyPr lIns="61073" tIns="30537" rIns="61073" bIns="30537">
            <a:spAutoFit/>
          </a:bodyPr>
          <a:lstStyle/>
          <a:p>
            <a:pPr defTabSz="611044">
              <a:spcBef>
                <a:spcPct val="50000"/>
              </a:spcBef>
            </a:pPr>
            <a:endParaRPr lang="en-US" sz="2400" dirty="0">
              <a:solidFill>
                <a:srgbClr val="0E207F"/>
              </a:solidFill>
            </a:endParaRPr>
          </a:p>
        </p:txBody>
      </p:sp>
      <p:sp>
        <p:nvSpPr>
          <p:cNvPr id="1033" name="Rectangle 9"/>
          <p:cNvSpPr>
            <a:spLocks noGrp="1" noChangeArrowheads="1"/>
          </p:cNvSpPr>
          <p:nvPr>
            <p:ph type="body" idx="1"/>
          </p:nvPr>
        </p:nvSpPr>
        <p:spPr bwMode="auto">
          <a:xfrm>
            <a:off x="2238905" y="8760899"/>
            <a:ext cx="17546175" cy="18131938"/>
          </a:xfrm>
          <a:prstGeom prst="rect">
            <a:avLst/>
          </a:prstGeom>
          <a:noFill/>
          <a:ln w="9525">
            <a:noFill/>
            <a:miter lim="800000"/>
            <a:headEnd/>
            <a:tailEnd/>
          </a:ln>
          <a:effectLst/>
        </p:spPr>
        <p:txBody>
          <a:bodyPr vert="horz" wrap="square" lIns="61073" tIns="30537" rIns="61073" bIns="3053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040" rtl="0" fontAlgn="base">
        <a:spcBef>
          <a:spcPct val="0"/>
        </a:spcBef>
        <a:spcAft>
          <a:spcPct val="0"/>
        </a:spcAft>
        <a:defRPr sz="2600">
          <a:solidFill>
            <a:srgbClr val="FE9914"/>
          </a:solidFill>
          <a:latin typeface="+mj-lt"/>
          <a:ea typeface="+mj-ea"/>
          <a:cs typeface="+mj-cs"/>
        </a:defRPr>
      </a:lvl1pPr>
      <a:lvl2pPr algn="ctr" defTabSz="2952040" rtl="0" fontAlgn="base">
        <a:spcBef>
          <a:spcPct val="0"/>
        </a:spcBef>
        <a:spcAft>
          <a:spcPct val="0"/>
        </a:spcAft>
        <a:defRPr sz="2600">
          <a:solidFill>
            <a:srgbClr val="FE9914"/>
          </a:solidFill>
          <a:latin typeface="Arial" charset="0"/>
        </a:defRPr>
      </a:lvl2pPr>
      <a:lvl3pPr algn="ctr" defTabSz="2952040" rtl="0" fontAlgn="base">
        <a:spcBef>
          <a:spcPct val="0"/>
        </a:spcBef>
        <a:spcAft>
          <a:spcPct val="0"/>
        </a:spcAft>
        <a:defRPr sz="2600">
          <a:solidFill>
            <a:srgbClr val="FE9914"/>
          </a:solidFill>
          <a:latin typeface="Arial" charset="0"/>
        </a:defRPr>
      </a:lvl3pPr>
      <a:lvl4pPr algn="ctr" defTabSz="2952040" rtl="0" fontAlgn="base">
        <a:spcBef>
          <a:spcPct val="0"/>
        </a:spcBef>
        <a:spcAft>
          <a:spcPct val="0"/>
        </a:spcAft>
        <a:defRPr sz="2600">
          <a:solidFill>
            <a:srgbClr val="FE9914"/>
          </a:solidFill>
          <a:latin typeface="Arial" charset="0"/>
        </a:defRPr>
      </a:lvl4pPr>
      <a:lvl5pPr algn="ctr" defTabSz="2952040" rtl="0" fontAlgn="base">
        <a:spcBef>
          <a:spcPct val="0"/>
        </a:spcBef>
        <a:spcAft>
          <a:spcPct val="0"/>
        </a:spcAft>
        <a:defRPr sz="2600">
          <a:solidFill>
            <a:srgbClr val="FE9914"/>
          </a:solidFill>
          <a:latin typeface="Arial" charset="0"/>
        </a:defRPr>
      </a:lvl5pPr>
      <a:lvl6pPr marL="385923" algn="ctr" defTabSz="2952040" rtl="0" fontAlgn="base">
        <a:spcBef>
          <a:spcPct val="0"/>
        </a:spcBef>
        <a:spcAft>
          <a:spcPct val="0"/>
        </a:spcAft>
        <a:defRPr sz="2600">
          <a:solidFill>
            <a:srgbClr val="FE9914"/>
          </a:solidFill>
          <a:latin typeface="Arial" charset="0"/>
        </a:defRPr>
      </a:lvl6pPr>
      <a:lvl7pPr marL="771845" algn="ctr" defTabSz="2952040" rtl="0" fontAlgn="base">
        <a:spcBef>
          <a:spcPct val="0"/>
        </a:spcBef>
        <a:spcAft>
          <a:spcPct val="0"/>
        </a:spcAft>
        <a:defRPr sz="2600">
          <a:solidFill>
            <a:srgbClr val="FE9914"/>
          </a:solidFill>
          <a:latin typeface="Arial" charset="0"/>
        </a:defRPr>
      </a:lvl7pPr>
      <a:lvl8pPr marL="1157768" algn="ctr" defTabSz="2952040" rtl="0" fontAlgn="base">
        <a:spcBef>
          <a:spcPct val="0"/>
        </a:spcBef>
        <a:spcAft>
          <a:spcPct val="0"/>
        </a:spcAft>
        <a:defRPr sz="2600">
          <a:solidFill>
            <a:srgbClr val="FE9914"/>
          </a:solidFill>
          <a:latin typeface="Arial" charset="0"/>
        </a:defRPr>
      </a:lvl8pPr>
      <a:lvl9pPr marL="1543690" algn="ctr" defTabSz="2952040" rtl="0" fontAlgn="base">
        <a:spcBef>
          <a:spcPct val="0"/>
        </a:spcBef>
        <a:spcAft>
          <a:spcPct val="0"/>
        </a:spcAft>
        <a:defRPr sz="2600">
          <a:solidFill>
            <a:srgbClr val="FE9914"/>
          </a:solidFill>
          <a:latin typeface="Arial" charset="0"/>
        </a:defRPr>
      </a:lvl9pPr>
    </p:titleStyle>
    <p:bodyStyle>
      <a:lvl1pPr marL="1106847" indent="-1106847" algn="l" defTabSz="2952040" rtl="0" fontAlgn="base">
        <a:spcBef>
          <a:spcPct val="20000"/>
        </a:spcBef>
        <a:spcAft>
          <a:spcPct val="0"/>
        </a:spcAft>
        <a:buChar char="•"/>
        <a:defRPr sz="10400">
          <a:solidFill>
            <a:srgbClr val="0E207F"/>
          </a:solidFill>
          <a:latin typeface="+mn-lt"/>
          <a:ea typeface="+mn-ea"/>
          <a:cs typeface="+mn-cs"/>
        </a:defRPr>
      </a:lvl1pPr>
      <a:lvl2pPr marL="2398616" indent="-921926" algn="l" defTabSz="2952040" rtl="0" fontAlgn="base">
        <a:spcBef>
          <a:spcPct val="20000"/>
        </a:spcBef>
        <a:spcAft>
          <a:spcPct val="0"/>
        </a:spcAft>
        <a:buChar char="–"/>
        <a:defRPr sz="8900">
          <a:solidFill>
            <a:srgbClr val="0E207F"/>
          </a:solidFill>
          <a:latin typeface="+mn-lt"/>
        </a:defRPr>
      </a:lvl2pPr>
      <a:lvl3pPr marL="3690384" indent="-738345" algn="l" defTabSz="2952040" rtl="0" fontAlgn="base">
        <a:spcBef>
          <a:spcPct val="20000"/>
        </a:spcBef>
        <a:spcAft>
          <a:spcPct val="0"/>
        </a:spcAft>
        <a:buChar char="•"/>
        <a:defRPr sz="7800">
          <a:solidFill>
            <a:srgbClr val="0E207F"/>
          </a:solidFill>
          <a:latin typeface="+mn-lt"/>
        </a:defRPr>
      </a:lvl3pPr>
      <a:lvl4pPr marL="5167074" indent="-738345" algn="l" defTabSz="2952040" rtl="0" fontAlgn="base">
        <a:spcBef>
          <a:spcPct val="20000"/>
        </a:spcBef>
        <a:spcAft>
          <a:spcPct val="0"/>
        </a:spcAft>
        <a:buChar char="–"/>
        <a:defRPr sz="6500">
          <a:solidFill>
            <a:srgbClr val="0E207F"/>
          </a:solidFill>
          <a:latin typeface="+mn-lt"/>
        </a:defRPr>
      </a:lvl4pPr>
      <a:lvl5pPr marL="6641083" indent="-738345" algn="l" defTabSz="2952040" rtl="0" fontAlgn="base">
        <a:spcBef>
          <a:spcPct val="20000"/>
        </a:spcBef>
        <a:spcAft>
          <a:spcPct val="0"/>
        </a:spcAft>
        <a:buChar char="»"/>
        <a:defRPr sz="6500">
          <a:solidFill>
            <a:srgbClr val="0E207F"/>
          </a:solidFill>
          <a:latin typeface="+mn-lt"/>
        </a:defRPr>
      </a:lvl5pPr>
      <a:lvl6pPr marL="7027006" indent="-738345" algn="l" defTabSz="2952040" rtl="0" fontAlgn="base">
        <a:spcBef>
          <a:spcPct val="20000"/>
        </a:spcBef>
        <a:spcAft>
          <a:spcPct val="0"/>
        </a:spcAft>
        <a:buChar char="»"/>
        <a:defRPr sz="6500">
          <a:solidFill>
            <a:srgbClr val="0E207F"/>
          </a:solidFill>
          <a:latin typeface="+mn-lt"/>
        </a:defRPr>
      </a:lvl6pPr>
      <a:lvl7pPr marL="7412928" indent="-738345" algn="l" defTabSz="2952040" rtl="0" fontAlgn="base">
        <a:spcBef>
          <a:spcPct val="20000"/>
        </a:spcBef>
        <a:spcAft>
          <a:spcPct val="0"/>
        </a:spcAft>
        <a:buChar char="»"/>
        <a:defRPr sz="6500">
          <a:solidFill>
            <a:srgbClr val="0E207F"/>
          </a:solidFill>
          <a:latin typeface="+mn-lt"/>
        </a:defRPr>
      </a:lvl7pPr>
      <a:lvl8pPr marL="7798851" indent="-738345" algn="l" defTabSz="2952040" rtl="0" fontAlgn="base">
        <a:spcBef>
          <a:spcPct val="20000"/>
        </a:spcBef>
        <a:spcAft>
          <a:spcPct val="0"/>
        </a:spcAft>
        <a:buChar char="»"/>
        <a:defRPr sz="6500">
          <a:solidFill>
            <a:srgbClr val="0E207F"/>
          </a:solidFill>
          <a:latin typeface="+mn-lt"/>
        </a:defRPr>
      </a:lvl8pPr>
      <a:lvl9pPr marL="8184773" indent="-738345" algn="l" defTabSz="2952040" rtl="0" fontAlgn="base">
        <a:spcBef>
          <a:spcPct val="20000"/>
        </a:spcBef>
        <a:spcAft>
          <a:spcPct val="0"/>
        </a:spcAft>
        <a:buChar char="»"/>
        <a:defRPr sz="6500">
          <a:solidFill>
            <a:srgbClr val="0E207F"/>
          </a:solidFill>
          <a:latin typeface="+mn-lt"/>
        </a:defRPr>
      </a:lvl9pPr>
    </p:bodyStyle>
    <p:otherStyle>
      <a:defPPr>
        <a:defRPr lang="en-US"/>
      </a:defPPr>
      <a:lvl1pPr marL="0" algn="l" defTabSz="771845" rtl="0" eaLnBrk="1" latinLnBrk="0" hangingPunct="1">
        <a:defRPr sz="1500" kern="1200">
          <a:solidFill>
            <a:schemeClr val="tx1"/>
          </a:solidFill>
          <a:latin typeface="+mn-lt"/>
          <a:ea typeface="+mn-ea"/>
          <a:cs typeface="+mn-cs"/>
        </a:defRPr>
      </a:lvl1pPr>
      <a:lvl2pPr marL="385923" algn="l" defTabSz="771845" rtl="0" eaLnBrk="1" latinLnBrk="0" hangingPunct="1">
        <a:defRPr sz="1500" kern="1200">
          <a:solidFill>
            <a:schemeClr val="tx1"/>
          </a:solidFill>
          <a:latin typeface="+mn-lt"/>
          <a:ea typeface="+mn-ea"/>
          <a:cs typeface="+mn-cs"/>
        </a:defRPr>
      </a:lvl2pPr>
      <a:lvl3pPr marL="771845" algn="l" defTabSz="771845" rtl="0" eaLnBrk="1" latinLnBrk="0" hangingPunct="1">
        <a:defRPr sz="1500" kern="1200">
          <a:solidFill>
            <a:schemeClr val="tx1"/>
          </a:solidFill>
          <a:latin typeface="+mn-lt"/>
          <a:ea typeface="+mn-ea"/>
          <a:cs typeface="+mn-cs"/>
        </a:defRPr>
      </a:lvl3pPr>
      <a:lvl4pPr marL="1157768" algn="l" defTabSz="771845" rtl="0" eaLnBrk="1" latinLnBrk="0" hangingPunct="1">
        <a:defRPr sz="1500" kern="1200">
          <a:solidFill>
            <a:schemeClr val="tx1"/>
          </a:solidFill>
          <a:latin typeface="+mn-lt"/>
          <a:ea typeface="+mn-ea"/>
          <a:cs typeface="+mn-cs"/>
        </a:defRPr>
      </a:lvl4pPr>
      <a:lvl5pPr marL="1543690" algn="l" defTabSz="771845" rtl="0" eaLnBrk="1" latinLnBrk="0" hangingPunct="1">
        <a:defRPr sz="1500" kern="1200">
          <a:solidFill>
            <a:schemeClr val="tx1"/>
          </a:solidFill>
          <a:latin typeface="+mn-lt"/>
          <a:ea typeface="+mn-ea"/>
          <a:cs typeface="+mn-cs"/>
        </a:defRPr>
      </a:lvl5pPr>
      <a:lvl6pPr marL="1929613" algn="l" defTabSz="771845" rtl="0" eaLnBrk="1" latinLnBrk="0" hangingPunct="1">
        <a:defRPr sz="1500" kern="1200">
          <a:solidFill>
            <a:schemeClr val="tx1"/>
          </a:solidFill>
          <a:latin typeface="+mn-lt"/>
          <a:ea typeface="+mn-ea"/>
          <a:cs typeface="+mn-cs"/>
        </a:defRPr>
      </a:lvl6pPr>
      <a:lvl7pPr marL="2315535" algn="l" defTabSz="771845" rtl="0" eaLnBrk="1" latinLnBrk="0" hangingPunct="1">
        <a:defRPr sz="1500" kern="1200">
          <a:solidFill>
            <a:schemeClr val="tx1"/>
          </a:solidFill>
          <a:latin typeface="+mn-lt"/>
          <a:ea typeface="+mn-ea"/>
          <a:cs typeface="+mn-cs"/>
        </a:defRPr>
      </a:lvl7pPr>
      <a:lvl8pPr marL="2701458" algn="l" defTabSz="771845" rtl="0" eaLnBrk="1" latinLnBrk="0" hangingPunct="1">
        <a:defRPr sz="1500" kern="1200">
          <a:solidFill>
            <a:schemeClr val="tx1"/>
          </a:solidFill>
          <a:latin typeface="+mn-lt"/>
          <a:ea typeface="+mn-ea"/>
          <a:cs typeface="+mn-cs"/>
        </a:defRPr>
      </a:lvl8pPr>
      <a:lvl9pPr marL="3087380" algn="l" defTabSz="77184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mailto:Indrani.roy@ucl.ac.uk" TargetMode="Externa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climexp.knmi.nl/" TargetMode="External"/><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CCAE417-A2CD-2E57-1F9C-02C775C5D682}"/>
              </a:ext>
            </a:extLst>
          </p:cNvPr>
          <p:cNvSpPr txBox="1"/>
          <p:nvPr/>
        </p:nvSpPr>
        <p:spPr>
          <a:xfrm>
            <a:off x="10801725" y="11502419"/>
            <a:ext cx="4608512" cy="1477328"/>
          </a:xfrm>
          <a:prstGeom prst="rect">
            <a:avLst/>
          </a:prstGeom>
          <a:noFill/>
        </p:spPr>
        <p:txBody>
          <a:bodyPr wrap="square">
            <a:spAutoFit/>
          </a:bodyPr>
          <a:lstStyle/>
          <a:p>
            <a:pPr algn="just"/>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 6.</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Solar Max or peak years (marked by red) for high solar cycles (SSN&gt;120) are biased towards the cold event side of ENSO. Interestingly, all points of the top right quarters are for  the period 1958-1997</a:t>
            </a:r>
            <a:r>
              <a:rPr lang="en-US" sz="1800" dirty="0">
                <a:effectLst/>
                <a:latin typeface="Times New Roman" panose="02020603050405020304" pitchFamily="18" charset="0"/>
                <a:ea typeface="Times"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panose="02020603050405020304" pitchFamily="18" charset="0"/>
              <a:cs typeface="Times New Roman" panose="02020603050405020304" pitchFamily="18" charset="0"/>
            </a:endParaRPr>
          </a:p>
        </p:txBody>
      </p:sp>
      <p:sp>
        <p:nvSpPr>
          <p:cNvPr id="2051" name="Text Box 3"/>
          <p:cNvSpPr txBox="1">
            <a:spLocks noChangeArrowheads="1"/>
          </p:cNvSpPr>
          <p:nvPr/>
        </p:nvSpPr>
        <p:spPr bwMode="auto">
          <a:xfrm>
            <a:off x="2556496" y="450355"/>
            <a:ext cx="16600096" cy="1046555"/>
          </a:xfrm>
          <a:prstGeom prst="rect">
            <a:avLst/>
          </a:prstGeom>
          <a:noFill/>
          <a:ln w="9525">
            <a:noFill/>
            <a:miter lim="800000"/>
            <a:headEnd/>
            <a:tailEnd/>
          </a:ln>
          <a:effectLst/>
        </p:spPr>
        <p:txBody>
          <a:bodyPr wrap="square" lIns="61073" tIns="30537" rIns="61073" bIns="30537">
            <a:spAutoFit/>
          </a:bodyPr>
          <a:lstStyle/>
          <a:p>
            <a:pPr algn="ctr" defTabSz="611044">
              <a:spcBef>
                <a:spcPct val="50000"/>
              </a:spcBef>
            </a:pPr>
            <a:r>
              <a:rPr lang="en-US" sz="3200" b="1" dirty="0">
                <a:solidFill>
                  <a:srgbClr val="F58C01"/>
                </a:solidFill>
                <a:latin typeface="Times New Roman" panose="02020603050405020304" pitchFamily="18" charset="0"/>
                <a:cs typeface="Times New Roman" panose="02020603050405020304" pitchFamily="18" charset="0"/>
              </a:rPr>
              <a:t>Abrupt global warming, warming trend slowdown thereafter and associated Indian Summer Monsoon </a:t>
            </a:r>
            <a:r>
              <a:rPr lang="en-US" sz="3200" b="1" dirty="0" err="1">
                <a:solidFill>
                  <a:srgbClr val="F58C01"/>
                </a:solidFill>
                <a:latin typeface="Times New Roman" panose="02020603050405020304" pitchFamily="18" charset="0"/>
                <a:cs typeface="Times New Roman" panose="02020603050405020304" pitchFamily="18" charset="0"/>
              </a:rPr>
              <a:t>behaviour</a:t>
            </a:r>
            <a:r>
              <a:rPr lang="en-US" sz="3200" b="1" dirty="0">
                <a:solidFill>
                  <a:srgbClr val="F58C01"/>
                </a:solidFill>
                <a:latin typeface="Times New Roman" panose="02020603050405020304" pitchFamily="18" charset="0"/>
                <a:cs typeface="Times New Roman" panose="02020603050405020304" pitchFamily="18" charset="0"/>
              </a:rPr>
              <a:t> </a:t>
            </a:r>
            <a:endParaRPr lang="en-GB" sz="3200" b="1" dirty="0">
              <a:solidFill>
                <a:srgbClr val="F58C01"/>
              </a:solidFill>
              <a:latin typeface="Times New Roman" panose="02020603050405020304" pitchFamily="18" charset="0"/>
              <a:cs typeface="Times New Roman" panose="02020603050405020304" pitchFamily="18" charset="0"/>
            </a:endParaRPr>
          </a:p>
        </p:txBody>
      </p:sp>
      <p:sp>
        <p:nvSpPr>
          <p:cNvPr id="2052" name="Text Box 4"/>
          <p:cNvSpPr txBox="1">
            <a:spLocks noChangeArrowheads="1"/>
          </p:cNvSpPr>
          <p:nvPr/>
        </p:nvSpPr>
        <p:spPr bwMode="auto">
          <a:xfrm>
            <a:off x="3420592" y="1413346"/>
            <a:ext cx="14644790" cy="477169"/>
          </a:xfrm>
          <a:prstGeom prst="rect">
            <a:avLst/>
          </a:prstGeom>
          <a:no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accent2">
                    <a:lumMod val="75000"/>
                  </a:schemeClr>
                </a:solidFill>
                <a:latin typeface="Times New Roman" panose="02020603050405020304" pitchFamily="18" charset="0"/>
                <a:cs typeface="Times New Roman" panose="02020603050405020304" pitchFamily="18" charset="0"/>
              </a:rPr>
              <a:t>Indrani Roy  </a:t>
            </a:r>
            <a:r>
              <a:rPr lang="en-GB" sz="2100" b="1" u="sng" dirty="0">
                <a:solidFill>
                  <a:schemeClr val="accent2">
                    <a:lumMod val="75000"/>
                  </a:schemeClr>
                </a:solidFill>
                <a:latin typeface="Times New Roman" panose="02020603050405020304" pitchFamily="18" charset="0"/>
                <a:cs typeface="Times New Roman" panose="02020603050405020304" pitchFamily="18" charset="0"/>
              </a:rPr>
              <a:t>(</a:t>
            </a:r>
            <a:r>
              <a:rPr lang="en-GB" sz="2100" b="1" u="sng" dirty="0">
                <a:solidFill>
                  <a:schemeClr val="accent2">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Indrani.roy@ucl.ac.uk</a:t>
            </a:r>
            <a:r>
              <a:rPr lang="en-GB" sz="2100" b="1" u="sng" dirty="0">
                <a:solidFill>
                  <a:schemeClr val="accent2">
                    <a:lumMod val="75000"/>
                  </a:schemeClr>
                </a:solidFill>
                <a:latin typeface="Times New Roman" panose="02020603050405020304" pitchFamily="18" charset="0"/>
                <a:cs typeface="Times New Roman" panose="02020603050405020304" pitchFamily="18" charset="0"/>
              </a:rPr>
              <a:t>)</a:t>
            </a:r>
            <a:r>
              <a:rPr lang="en-GB" sz="2100" b="1" dirty="0">
                <a:solidFill>
                  <a:schemeClr val="accent2">
                    <a:lumMod val="75000"/>
                  </a:schemeClr>
                </a:solidFill>
                <a:latin typeface="Times New Roman" panose="02020603050405020304" pitchFamily="18" charset="0"/>
                <a:cs typeface="Times New Roman" panose="02020603050405020304" pitchFamily="18" charset="0"/>
              </a:rPr>
              <a:t> Department of Earth Sciences,  University College London,  UK      </a:t>
            </a:r>
          </a:p>
        </p:txBody>
      </p:sp>
      <p:sp>
        <p:nvSpPr>
          <p:cNvPr id="2391" name="Line 343"/>
          <p:cNvSpPr>
            <a:spLocks noChangeShapeType="1"/>
          </p:cNvSpPr>
          <p:nvPr/>
        </p:nvSpPr>
        <p:spPr bwMode="auto">
          <a:xfrm flipV="1">
            <a:off x="900312" y="28461467"/>
            <a:ext cx="19757303" cy="3775"/>
          </a:xfrm>
          <a:prstGeom prst="line">
            <a:avLst/>
          </a:prstGeom>
          <a:noFill/>
          <a:ln w="9525">
            <a:solidFill>
              <a:schemeClr val="accent2"/>
            </a:solidFill>
            <a:round/>
            <a:headEnd/>
            <a:tailEnd/>
          </a:ln>
          <a:effectLst/>
        </p:spPr>
        <p:txBody>
          <a:bodyPr lIns="77185" tIns="38592" rIns="77185" bIns="38592"/>
          <a:lstStyle/>
          <a:p>
            <a:r>
              <a:rPr lang="en-GB" dirty="0">
                <a:latin typeface="Times New Roman" panose="02020603050405020304" pitchFamily="18" charset="0"/>
                <a:cs typeface="Times New Roman" panose="02020603050405020304" pitchFamily="18" charset="0"/>
              </a:rPr>
              <a:t> </a:t>
            </a:r>
          </a:p>
        </p:txBody>
      </p:sp>
      <p:sp>
        <p:nvSpPr>
          <p:cNvPr id="23" name="Text Box 180"/>
          <p:cNvSpPr txBox="1">
            <a:spLocks noChangeArrowheads="1"/>
          </p:cNvSpPr>
          <p:nvPr/>
        </p:nvSpPr>
        <p:spPr bwMode="auto">
          <a:xfrm>
            <a:off x="612280" y="4482803"/>
            <a:ext cx="9655323" cy="477169"/>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1. Background: Global Temperature </a:t>
            </a:r>
          </a:p>
        </p:txBody>
      </p:sp>
      <p:sp>
        <p:nvSpPr>
          <p:cNvPr id="28" name="Text Box 180"/>
          <p:cNvSpPr txBox="1">
            <a:spLocks noChangeArrowheads="1"/>
          </p:cNvSpPr>
          <p:nvPr/>
        </p:nvSpPr>
        <p:spPr bwMode="auto">
          <a:xfrm>
            <a:off x="637814" y="10630370"/>
            <a:ext cx="9641919" cy="477169"/>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2. Method &amp; Data</a:t>
            </a:r>
          </a:p>
        </p:txBody>
      </p:sp>
      <p:sp>
        <p:nvSpPr>
          <p:cNvPr id="34" name="Text Box 180"/>
          <p:cNvSpPr txBox="1">
            <a:spLocks noChangeArrowheads="1"/>
          </p:cNvSpPr>
          <p:nvPr/>
        </p:nvSpPr>
        <p:spPr bwMode="auto">
          <a:xfrm>
            <a:off x="612281" y="2014959"/>
            <a:ext cx="19836848" cy="2323828"/>
          </a:xfrm>
          <a:prstGeom prst="rect">
            <a:avLst/>
          </a:prstGeom>
          <a:noFill/>
          <a:ln w="9525">
            <a:noFill/>
            <a:miter lim="800000"/>
            <a:headEnd/>
            <a:tailEnd/>
          </a:ln>
          <a:effectLst/>
        </p:spPr>
        <p:txBody>
          <a:bodyPr wrap="square" lIns="61073" tIns="30537" rIns="61073" bIns="30537">
            <a:spAutoFit/>
          </a:bodyPr>
          <a:lstStyle/>
          <a:p>
            <a:pPr algn="just"/>
            <a:r>
              <a:rPr lang="en-GB" sz="2700" b="1" dirty="0">
                <a:solidFill>
                  <a:srgbClr val="FE9914"/>
                </a:solidFill>
                <a:latin typeface="Times New Roman" panose="02020603050405020304" pitchFamily="18" charset="0"/>
                <a:cs typeface="Times New Roman" panose="02020603050405020304" pitchFamily="18" charset="0"/>
              </a:rPr>
              <a:t>Abstract</a:t>
            </a:r>
            <a:r>
              <a:rPr lang="en-GB" sz="2700" b="1" dirty="0">
                <a:solidFill>
                  <a:schemeClr val="accent6"/>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This study addresses abrupt global warming in the later two decades of the last century and a slowdown </a:t>
            </a:r>
            <a:r>
              <a:rPr lang="en-US" sz="2000" dirty="0">
                <a:solidFill>
                  <a:schemeClr val="accent2">
                    <a:lumMod val="50000"/>
                  </a:schemeClr>
                </a:solidFill>
                <a:latin typeface="Times New Roman" panose="02020603050405020304" pitchFamily="18" charset="0"/>
                <a:cs typeface="Times New Roman" panose="02020603050405020304" pitchFamily="18" charset="0"/>
              </a:rPr>
              <a:t>thereafter </a:t>
            </a:r>
            <a:r>
              <a:rPr lang="en-GB"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for around two decades, prior to the strong ENSO of 2015</a:t>
            </a:r>
            <a:r>
              <a:rPr lang="en-US" sz="2000" dirty="0">
                <a:solidFill>
                  <a:schemeClr val="accent6">
                    <a:lumMod val="50000"/>
                  </a:schemeClr>
                </a:solidFill>
                <a:latin typeface="Times New Roman" panose="02020603050405020304" pitchFamily="18" charset="0"/>
                <a:cs typeface="Times New Roman" panose="02020603050405020304" pitchFamily="18" charset="0"/>
              </a:rPr>
              <a:t>. It separated the role of anthropogenic CO2 led linear trend to that from natural factors (volcanoes and the sun). It segregates a period 1976–1996 where two explosive volcanic eruptions occurred in active phases of strong solar cycles and also the period covers two whole solar cycles. That same period coincided with abrupt global warming. This study suggests that domination of a particular type of ENSO, the Central Pacific (CP) type ENSO and related feedback from water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vapour</a:t>
            </a:r>
            <a:r>
              <a:rPr lang="en-US" sz="2000" dirty="0">
                <a:solidFill>
                  <a:schemeClr val="accent6">
                    <a:lumMod val="50000"/>
                  </a:schemeClr>
                </a:solidFill>
                <a:latin typeface="Times New Roman" panose="02020603050405020304" pitchFamily="18" charset="0"/>
                <a:cs typeface="Times New Roman" panose="02020603050405020304" pitchFamily="18" charset="0"/>
              </a:rPr>
              <a:t> played a crucial role. A plausible mechanism was proposed that could be triggered by explosive volcanos via a preferential North Atlantic Oscillation (NAO) phase. It modulates the CP ENSO via extratropical Rossby wave and affects the Aleutian Low. From that angle, it is possible to explain the disruption of ENSO and Indian Summer Monsoon teleconnection during the abrupt warming period and how it recovered subsequently afterward. Interestingly, individual models and also the CMIP5 model ensemble fails to agree with the observation. This study further explores important contributions due to natural drivers those are missed by models.</a:t>
            </a:r>
            <a:endParaRPr lang="en-GB"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5" name="Text Box 339"/>
          <p:cNvSpPr txBox="1">
            <a:spLocks noChangeArrowheads="1"/>
          </p:cNvSpPr>
          <p:nvPr/>
        </p:nvSpPr>
        <p:spPr bwMode="auto">
          <a:xfrm>
            <a:off x="637814" y="11179547"/>
            <a:ext cx="9641919" cy="1446665"/>
          </a:xfrm>
          <a:prstGeom prst="rect">
            <a:avLst/>
          </a:prstGeom>
          <a:noFill/>
          <a:ln w="9525">
            <a:noFill/>
            <a:miter lim="800000"/>
            <a:headEnd/>
            <a:tailEnd/>
          </a:ln>
          <a:effectLst/>
        </p:spPr>
        <p:txBody>
          <a:bodyPr wrap="square" lIns="61073" tIns="30537" rIns="61073" bIns="30537">
            <a:spAutoFit/>
          </a:bodyPr>
          <a:lstStyle/>
          <a:p>
            <a:pPr algn="just" defTabSz="611044">
              <a:spcBef>
                <a:spcPct val="50000"/>
              </a:spcBef>
            </a:pPr>
            <a:r>
              <a:rPr lang="en-US" sz="1800" dirty="0">
                <a:solidFill>
                  <a:schemeClr val="accent6">
                    <a:lumMod val="50000"/>
                  </a:schemeClr>
                </a:solidFill>
                <a:latin typeface="Times New Roman" panose="02020603050405020304" pitchFamily="18" charset="0"/>
                <a:cs typeface="Times New Roman" panose="02020603050405020304" pitchFamily="18" charset="0"/>
              </a:rPr>
              <a:t>We employ monthly datasets of Sun Spot Number (SSN), Sea Level Pressure (SLP), Air temperature, Geopotential Height, specific humidity. We use different techniques, e.g., Compositing technique and Multiple Linear Regression (MLR) Analysis, incorporating an AR(1) noise model. In MLR, dependent parameters are: a linear trend, stratospheric aerosol optical depth (AOD, to represent volcanic effects) and ENSO.  Results of some CMIP5 models are also </a:t>
            </a:r>
            <a:r>
              <a:rPr lang="en-US" sz="1800" dirty="0" err="1">
                <a:solidFill>
                  <a:schemeClr val="accent6">
                    <a:lumMod val="50000"/>
                  </a:schemeClr>
                </a:solidFill>
                <a:latin typeface="Times New Roman" panose="02020603050405020304" pitchFamily="18" charset="0"/>
                <a:cs typeface="Times New Roman" panose="02020603050405020304" pitchFamily="18" charset="0"/>
              </a:rPr>
              <a:t>analysed</a:t>
            </a:r>
            <a:r>
              <a:rPr lang="en-US" sz="1800" dirty="0">
                <a:solidFill>
                  <a:schemeClr val="accent6">
                    <a:lumMod val="50000"/>
                  </a:schemeClr>
                </a:solidFill>
                <a:latin typeface="Times New Roman" panose="02020603050405020304" pitchFamily="18" charset="0"/>
                <a:cs typeface="Times New Roman" panose="02020603050405020304" pitchFamily="18" charset="0"/>
              </a:rPr>
              <a:t> </a:t>
            </a:r>
            <a:r>
              <a:rPr lang="en-US" sz="1800" dirty="0">
                <a:solidFill>
                  <a:schemeClr val="accent5">
                    <a:lumMod val="50000"/>
                  </a:schemeClr>
                </a:solidFill>
                <a:latin typeface="Times New Roman" panose="02020603050405020304" pitchFamily="18" charset="0"/>
                <a:cs typeface="Times New Roman" panose="02020603050405020304" pitchFamily="18" charset="0"/>
              </a:rPr>
              <a:t>[See at the end for data sources.]</a:t>
            </a:r>
            <a:endParaRPr lang="en-GB" sz="2000" dirty="0">
              <a:solidFill>
                <a:srgbClr val="FF0000"/>
              </a:solidFill>
              <a:latin typeface="Times New Roman" panose="02020603050405020304" pitchFamily="18" charset="0"/>
              <a:cs typeface="Times New Roman" panose="02020603050405020304" pitchFamily="18" charset="0"/>
            </a:endParaRPr>
          </a:p>
        </p:txBody>
      </p:sp>
      <p:sp>
        <p:nvSpPr>
          <p:cNvPr id="2228" name="Text Box 180"/>
          <p:cNvSpPr txBox="1">
            <a:spLocks noChangeArrowheads="1"/>
          </p:cNvSpPr>
          <p:nvPr/>
        </p:nvSpPr>
        <p:spPr bwMode="auto">
          <a:xfrm>
            <a:off x="757352" y="12790610"/>
            <a:ext cx="9504000" cy="504000"/>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3.1. Results: SLP</a:t>
            </a:r>
          </a:p>
        </p:txBody>
      </p:sp>
      <p:sp>
        <p:nvSpPr>
          <p:cNvPr id="76" name="Text Box 180"/>
          <p:cNvSpPr txBox="1">
            <a:spLocks noChangeArrowheads="1"/>
          </p:cNvSpPr>
          <p:nvPr/>
        </p:nvSpPr>
        <p:spPr bwMode="auto">
          <a:xfrm>
            <a:off x="756296" y="17327114"/>
            <a:ext cx="9504000" cy="477169"/>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3.2. Results:  Surface Temperature  </a:t>
            </a:r>
          </a:p>
        </p:txBody>
      </p:sp>
      <p:sp>
        <p:nvSpPr>
          <p:cNvPr id="2314" name="Text Box 266"/>
          <p:cNvSpPr txBox="1">
            <a:spLocks noChangeArrowheads="1"/>
          </p:cNvSpPr>
          <p:nvPr/>
        </p:nvSpPr>
        <p:spPr bwMode="auto">
          <a:xfrm>
            <a:off x="801193" y="24234941"/>
            <a:ext cx="19757303" cy="4370542"/>
          </a:xfrm>
          <a:prstGeom prst="rect">
            <a:avLst/>
          </a:prstGeom>
          <a:noFill/>
          <a:ln w="9525">
            <a:noFill/>
            <a:miter lim="800000"/>
            <a:headEnd/>
            <a:tailEnd/>
          </a:ln>
          <a:effectLst/>
        </p:spPr>
        <p:txBody>
          <a:bodyPr wrap="square" lIns="61073" tIns="30537" rIns="61073" bIns="30537">
            <a:spAutoFit/>
          </a:bodyPr>
          <a:lstStyle/>
          <a:p>
            <a:pPr algn="just">
              <a:buSzPct val="70000"/>
              <a:buBlip>
                <a:blip r:embed="rId4"/>
              </a:buBlip>
              <a:defRPr/>
            </a:pPr>
            <a:r>
              <a:rPr lang="en-GB" sz="2000" dirty="0">
                <a:solidFill>
                  <a:schemeClr val="accent6">
                    <a:lumMod val="50000"/>
                  </a:schemeClr>
                </a:solidFill>
                <a:latin typeface="Times New Roman" panose="02020603050405020304" pitchFamily="18" charset="0"/>
                <a:cs typeface="Times New Roman" panose="02020603050405020304" pitchFamily="18" charset="0"/>
              </a:rPr>
              <a:t>   This study </a:t>
            </a:r>
            <a:r>
              <a:rPr lang="en-US" sz="2000" dirty="0">
                <a:solidFill>
                  <a:schemeClr val="accent6">
                    <a:lumMod val="50000"/>
                  </a:schemeClr>
                </a:solidFill>
                <a:latin typeface="Times New Roman" panose="02020603050405020304" pitchFamily="18" charset="0"/>
                <a:cs typeface="Times New Roman" panose="02020603050405020304" pitchFamily="18" charset="0"/>
              </a:rPr>
              <a:t>segregates a period 1976–1996 where two explosive volcanic eruptions occurred in active phases of strong solar cycles and also the period covers two whole solar cycles. </a:t>
            </a: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a:p>
            <a:pPr algn="just">
              <a:buSzPct val="70000"/>
              <a:buBlip>
                <a:blip r:embed="rId4"/>
              </a:buBlip>
              <a:defRPr/>
            </a:pPr>
            <a:r>
              <a:rPr lang="en-GB"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Very strong influence from volcanoes was observed around the North Atlantic during 1976-1996, DJF by Multiple Linear Regression (AR1 noise model). as well as anomaly technique.</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The signal is also extended high up in stratosphere. Temperature anomaly during ‘1976-1996’ detected warming in central Pacific, cooling in north Atlantic, while warming in Eurasian sector </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S</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uch pattern is noticed using different anomaly periods of two decades, earlier or later and using various observed data sources. </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Performance of individual CMIP models and AR5 CMIP5 subsets were </a:t>
            </a:r>
            <a:r>
              <a:rPr lang="en-US" sz="20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analysed</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but those failed to match with observation. No Consistency is found among those models too. </a:t>
            </a:r>
          </a:p>
          <a:p>
            <a:pPr algn="just">
              <a:buSzPct val="70000"/>
              <a:buBlip>
                <a:blip r:embed="rId4"/>
              </a:buBlip>
              <a:defRPr/>
            </a:pP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Analyses on specific humidity and Nino 3.4 suggest that observations and models even show different signs of change in later two decades </a:t>
            </a:r>
            <a:r>
              <a:rPr lang="en-US" sz="20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upto</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2017 to that from previous two decades. </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ISM and ENSO teleconnection was weakened in those two decades</a:t>
            </a: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and t</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here </a:t>
            </a:r>
            <a:r>
              <a:rPr lang="en-US" sz="200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was also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abrupt global warming in that period.</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T</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he sun and ENSO (DJF) have different connections (which is cold event type) after 1998 and before 1957 in all active solar years (SSN &gt;120) and not only to solar maximum or peak years. 	Such feature is however missed by all CMIP models</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 series of mechanisms are proposed which are initiated by explosive volcanos that erupted during 1976-’96 and coincided with active phases of strong solar cycles.  It modulates NAO, 	Aleutian Low (AL), Eurasian Snow, Central Pacific (CP) ENSO and ISM. Those also caused abrupt warming and disruption of ISM-ENSO teleconnections (Fig.6). </a:t>
            </a:r>
          </a:p>
          <a:p>
            <a:pPr algn="just">
              <a:buSzPct val="70000"/>
              <a:buBlip>
                <a:blip r:embed="rId4"/>
              </a:buBlip>
              <a:defRPr/>
            </a:pPr>
            <a:r>
              <a:rPr lang="en-US" sz="20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The role of natural factors on climate is identified though models miss many important contributions from natural drivers. This study discussed mechanisms based on observed data and 	gave directions on where models can improve.</a:t>
            </a:r>
            <a:endParaRPr lang="en-GB" sz="2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a:p>
            <a:pPr algn="just">
              <a:buSzPct val="70000"/>
              <a:defRPr/>
            </a:pPr>
            <a:endParaRPr lang="en-GB" altLang="en-US" sz="2000" dirty="0">
              <a:solidFill>
                <a:schemeClr val="accent4">
                  <a:lumMod val="95000"/>
                  <a:lumOff val="5000"/>
                </a:schemeClr>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9272730" y="23705164"/>
            <a:ext cx="2319867" cy="507831"/>
          </a:xfrm>
          <a:prstGeom prst="rect">
            <a:avLst/>
          </a:prstGeom>
          <a:solidFill>
            <a:srgbClr val="009999"/>
          </a:solidFill>
          <a:ln>
            <a:solidFill>
              <a:srgbClr val="1F74A9"/>
            </a:solidFill>
          </a:ln>
        </p:spPr>
        <p:txBody>
          <a:bodyPr wrap="none">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4. Conclusions</a:t>
            </a:r>
          </a:p>
        </p:txBody>
      </p:sp>
      <p:sp>
        <p:nvSpPr>
          <p:cNvPr id="53" name="Text Box 342"/>
          <p:cNvSpPr txBox="1">
            <a:spLocks noChangeArrowheads="1"/>
          </p:cNvSpPr>
          <p:nvPr/>
        </p:nvSpPr>
        <p:spPr bwMode="auto">
          <a:xfrm>
            <a:off x="828304" y="28533475"/>
            <a:ext cx="19829311" cy="1524488"/>
          </a:xfrm>
          <a:prstGeom prst="rect">
            <a:avLst/>
          </a:prstGeom>
          <a:noFill/>
          <a:ln w="9525">
            <a:noFill/>
            <a:miter lim="800000"/>
            <a:headEnd/>
            <a:tailEnd/>
          </a:ln>
          <a:effectLst/>
        </p:spPr>
        <p:txBody>
          <a:bodyPr wrap="square" lIns="77185" tIns="38592" rIns="77185" bIns="38592">
            <a:spAutoFit/>
          </a:bodyPr>
          <a:lstStyle/>
          <a:p>
            <a:pPr defTabSz="864306"/>
            <a:r>
              <a:rPr lang="en-GB" sz="2400" b="1" dirty="0">
                <a:solidFill>
                  <a:srgbClr val="FD9101"/>
                </a:solidFill>
                <a:latin typeface="Times New Roman" panose="02020603050405020304" pitchFamily="18" charset="0"/>
                <a:cs typeface="Times New Roman" panose="02020603050405020304" pitchFamily="18" charset="0"/>
              </a:rPr>
              <a:t>Data</a:t>
            </a:r>
          </a:p>
          <a:p>
            <a:pPr defTabSz="611044">
              <a:spcBef>
                <a:spcPts val="0"/>
              </a:spcBef>
            </a:pPr>
            <a:r>
              <a:rPr lang="en-US" sz="1400" b="1" dirty="0">
                <a:solidFill>
                  <a:schemeClr val="accent2">
                    <a:lumMod val="50000"/>
                  </a:schemeClr>
                </a:solidFill>
                <a:latin typeface="Times New Roman" panose="02020603050405020304" pitchFamily="18" charset="0"/>
                <a:cs typeface="Times New Roman" panose="02020603050405020304" pitchFamily="18" charset="0"/>
              </a:rPr>
              <a:t>SLP</a:t>
            </a:r>
            <a:r>
              <a:rPr lang="en-US" sz="1400" dirty="0">
                <a:solidFill>
                  <a:schemeClr val="accent2">
                    <a:lumMod val="50000"/>
                  </a:schemeClr>
                </a:solidFill>
                <a:latin typeface="Times New Roman" panose="02020603050405020304" pitchFamily="18" charset="0"/>
                <a:cs typeface="Times New Roman" panose="02020603050405020304" pitchFamily="18" charset="0"/>
              </a:rPr>
              <a:t>: HadSLP2. http://www.metoffice.gov.uk/hadobs/hadslp2. Updated up to 2012 using HadSLP2r_lowvar data52  </a:t>
            </a:r>
          </a:p>
          <a:p>
            <a:pPr defTabSz="611044">
              <a:spcBef>
                <a:spcPts val="0"/>
              </a:spcBef>
            </a:pPr>
            <a:r>
              <a:rPr lang="en-US" sz="1400" dirty="0">
                <a:solidFill>
                  <a:schemeClr val="accent2">
                    <a:lumMod val="50000"/>
                  </a:schemeClr>
                </a:solidFill>
                <a:latin typeface="Times New Roman" panose="02020603050405020304" pitchFamily="18" charset="0"/>
                <a:cs typeface="Times New Roman" panose="02020603050405020304" pitchFamily="18" charset="0"/>
              </a:rPr>
              <a:t>                         (http://www.metoffice.gov.uk/hadobs/ hadslp2/data /down load.html);    </a:t>
            </a:r>
          </a:p>
          <a:p>
            <a:pPr defTabSz="611044">
              <a:spcBef>
                <a:spcPts val="0"/>
              </a:spcBef>
            </a:pPr>
            <a:r>
              <a:rPr lang="en-US" sz="1400" b="1" dirty="0">
                <a:solidFill>
                  <a:schemeClr val="accent2">
                    <a:lumMod val="50000"/>
                  </a:schemeClr>
                </a:solidFill>
                <a:latin typeface="Times New Roman" panose="02020603050405020304" pitchFamily="18" charset="0"/>
                <a:cs typeface="Times New Roman" panose="02020603050405020304" pitchFamily="18" charset="0"/>
              </a:rPr>
              <a:t>SSN:  </a:t>
            </a:r>
            <a:r>
              <a:rPr lang="en-US" sz="1400" u="sng" dirty="0">
                <a:solidFill>
                  <a:schemeClr val="accent2">
                    <a:lumMod val="50000"/>
                  </a:schemeClr>
                </a:solidFill>
                <a:latin typeface="Times New Roman" panose="02020603050405020304" pitchFamily="18" charset="0"/>
                <a:cs typeface="Times New Roman" panose="02020603050405020304" pitchFamily="18" charset="0"/>
              </a:rPr>
              <a:t>http://www.sidc.be/silso/versionarchive ; </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p>
            <a:pPr defTabSz="611044">
              <a:spcBef>
                <a:spcPts val="0"/>
              </a:spcBef>
            </a:pPr>
            <a:r>
              <a:rPr lang="en-US" sz="1400" b="1" dirty="0">
                <a:solidFill>
                  <a:schemeClr val="accent2">
                    <a:lumMod val="50000"/>
                  </a:schemeClr>
                </a:solidFill>
                <a:latin typeface="Times New Roman" panose="02020603050405020304" pitchFamily="18" charset="0"/>
                <a:cs typeface="Times New Roman" panose="02020603050405020304" pitchFamily="18" charset="0"/>
              </a:rPr>
              <a:t>Air temperature</a:t>
            </a:r>
            <a:r>
              <a:rPr lang="en-US" sz="1400" dirty="0">
                <a:solidFill>
                  <a:schemeClr val="accent2">
                    <a:lumMod val="50000"/>
                  </a:schemeClr>
                </a:solidFill>
                <a:latin typeface="Times New Roman" panose="02020603050405020304" pitchFamily="18" charset="0"/>
                <a:cs typeface="Times New Roman" panose="02020603050405020304" pitchFamily="18" charset="0"/>
              </a:rPr>
              <a:t> ;  </a:t>
            </a:r>
            <a:r>
              <a:rPr lang="en-US" sz="1400" b="1" dirty="0">
                <a:solidFill>
                  <a:schemeClr val="accent2">
                    <a:lumMod val="50000"/>
                  </a:schemeClr>
                </a:solidFill>
                <a:latin typeface="Times New Roman" panose="02020603050405020304" pitchFamily="18" charset="0"/>
                <a:cs typeface="Times New Roman" panose="02020603050405020304" pitchFamily="18" charset="0"/>
              </a:rPr>
              <a:t>Geopotential height</a:t>
            </a:r>
            <a:r>
              <a:rPr lang="en-US" sz="1400" dirty="0">
                <a:solidFill>
                  <a:schemeClr val="accent2">
                    <a:lumMod val="50000"/>
                  </a:schemeClr>
                </a:solidFill>
                <a:latin typeface="Times New Roman" panose="02020603050405020304" pitchFamily="18" charset="0"/>
                <a:cs typeface="Times New Roman" panose="02020603050405020304" pitchFamily="18" charset="0"/>
              </a:rPr>
              <a:t>: http://www.esrl.noaa. gov/</a:t>
            </a:r>
            <a:r>
              <a:rPr lang="en-US" sz="1400" dirty="0" err="1">
                <a:solidFill>
                  <a:schemeClr val="accent2">
                    <a:lumMod val="50000"/>
                  </a:schemeClr>
                </a:solidFill>
                <a:latin typeface="Times New Roman" panose="02020603050405020304" pitchFamily="18" charset="0"/>
                <a:cs typeface="Times New Roman" panose="02020603050405020304" pitchFamily="18" charset="0"/>
              </a:rPr>
              <a:t>psd</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p>
          <a:p>
            <a:pPr defTabSz="611044">
              <a:spcBef>
                <a:spcPts val="0"/>
              </a:spcBef>
            </a:pPr>
            <a:r>
              <a:rPr lang="pt-BR" sz="1400" b="1" dirty="0">
                <a:solidFill>
                  <a:schemeClr val="accent2">
                    <a:lumMod val="50000"/>
                  </a:schemeClr>
                </a:solidFill>
                <a:latin typeface="Times New Roman" panose="02020603050405020304" pitchFamily="18" charset="0"/>
                <a:cs typeface="Times New Roman" panose="02020603050405020304" pitchFamily="18" charset="0"/>
              </a:rPr>
              <a:t>ENSO, AOD, Sp Humidity (ERA-Interim)</a:t>
            </a:r>
            <a:r>
              <a:rPr lang="pt-BR" sz="1400" dirty="0">
                <a:solidFill>
                  <a:schemeClr val="accent2">
                    <a:lumMod val="50000"/>
                  </a:schemeClr>
                </a:solidFill>
                <a:latin typeface="Times New Roman" panose="02020603050405020304" pitchFamily="18" charset="0"/>
                <a:cs typeface="Times New Roman" panose="02020603050405020304" pitchFamily="18" charset="0"/>
              </a:rPr>
              <a:t>: </a:t>
            </a:r>
            <a:r>
              <a:rPr lang="en-GB" sz="1400" dirty="0">
                <a:solidFill>
                  <a:schemeClr val="accent2">
                    <a:lumMod val="50000"/>
                  </a:schemeClr>
                </a:solidFill>
                <a:latin typeface="Times New Roman" panose="02020603050405020304" pitchFamily="18" charset="0"/>
                <a:cs typeface="Times New Roman" panose="02020603050405020304" pitchFamily="18" charset="0"/>
              </a:rPr>
              <a:t>KNMI Climate Explorer (</a:t>
            </a:r>
            <a:r>
              <a:rPr lang="en-GB" sz="1400" dirty="0">
                <a:solidFill>
                  <a:schemeClr val="accent2">
                    <a:lumMod val="50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http://climexp.knmi.nl</a:t>
            </a:r>
            <a:r>
              <a:rPr lang="en-GB" sz="1400" dirty="0">
                <a:solidFill>
                  <a:schemeClr val="accent2">
                    <a:lumMod val="50000"/>
                  </a:schemeClr>
                </a:solidFill>
                <a:latin typeface="Times New Roman" panose="02020603050405020304" pitchFamily="18" charset="0"/>
                <a:cs typeface="Times New Roman" panose="02020603050405020304" pitchFamily="18" charset="0"/>
              </a:rPr>
              <a:t>)    </a:t>
            </a:r>
            <a:endParaRPr lang="en-GB" sz="1400" u="sng"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Image result for ucl logo">
            <a:extLst>
              <a:ext uri="{FF2B5EF4-FFF2-40B4-BE49-F238E27FC236}">
                <a16:creationId xmlns:a16="http://schemas.microsoft.com/office/drawing/2014/main" id="{B2431DB7-8104-46C1-A8FB-70E8F5568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1017" y="18307"/>
            <a:ext cx="1629567" cy="1728192"/>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1AAAB95B-7E15-4EA2-B807-183F47ED11AF}"/>
              </a:ext>
            </a:extLst>
          </p:cNvPr>
          <p:cNvSpPr/>
          <p:nvPr/>
        </p:nvSpPr>
        <p:spPr>
          <a:xfrm flipH="1">
            <a:off x="4639519" y="5994971"/>
            <a:ext cx="112712" cy="400110"/>
          </a:xfrm>
          <a:prstGeom prst="rect">
            <a:avLst/>
          </a:prstGeom>
          <a:solidFill>
            <a:srgbClr val="A2FCFA">
              <a:alpha val="13000"/>
            </a:srgbClr>
          </a:solidFill>
        </p:spPr>
        <p:txBody>
          <a:bodyPr wrap="square">
            <a:spAutoFit/>
          </a:bodyPr>
          <a:lstStyle/>
          <a:p>
            <a:pPr algn="ctr">
              <a:defRPr/>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9" name="Rectangle 3">
            <a:extLst>
              <a:ext uri="{FF2B5EF4-FFF2-40B4-BE49-F238E27FC236}">
                <a16:creationId xmlns:a16="http://schemas.microsoft.com/office/drawing/2014/main" id="{ACD71A2E-F710-4E7F-B9D7-D5E1F5C4F3B1}"/>
              </a:ext>
            </a:extLst>
          </p:cNvPr>
          <p:cNvSpPr>
            <a:spLocks noChangeArrowheads="1"/>
          </p:cNvSpPr>
          <p:nvPr/>
        </p:nvSpPr>
        <p:spPr bwMode="auto">
          <a:xfrm>
            <a:off x="180232" y="5064329"/>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Times New Roman" panose="02020603050405020304" pitchFamily="18" charset="0"/>
              <a:cs typeface="Times New Roman" panose="02020603050405020304" pitchFamily="18" charset="0"/>
            </a:endParaRPr>
          </a:p>
        </p:txBody>
      </p:sp>
      <p:sp>
        <p:nvSpPr>
          <p:cNvPr id="90" name="Rectangle 4">
            <a:extLst>
              <a:ext uri="{FF2B5EF4-FFF2-40B4-BE49-F238E27FC236}">
                <a16:creationId xmlns:a16="http://schemas.microsoft.com/office/drawing/2014/main" id="{0728BB2F-757C-4B58-81D8-6271BC5FBE5F}"/>
              </a:ext>
            </a:extLst>
          </p:cNvPr>
          <p:cNvSpPr>
            <a:spLocks noChangeArrowheads="1"/>
          </p:cNvSpPr>
          <p:nvPr/>
        </p:nvSpPr>
        <p:spPr bwMode="auto">
          <a:xfrm>
            <a:off x="180232" y="9701174"/>
            <a:ext cx="7136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5">
            <a:extLst>
              <a:ext uri="{FF2B5EF4-FFF2-40B4-BE49-F238E27FC236}">
                <a16:creationId xmlns:a16="http://schemas.microsoft.com/office/drawing/2014/main" id="{37CB2463-06BA-49E3-91F6-F3D491C10118}"/>
              </a:ext>
            </a:extLst>
          </p:cNvPr>
          <p:cNvSpPr>
            <a:spLocks noChangeArrowheads="1"/>
          </p:cNvSpPr>
          <p:nvPr/>
        </p:nvSpPr>
        <p:spPr bwMode="auto">
          <a:xfrm>
            <a:off x="180232" y="13666520"/>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0" name="Rectangle 5">
            <a:extLst>
              <a:ext uri="{FF2B5EF4-FFF2-40B4-BE49-F238E27FC236}">
                <a16:creationId xmlns:a16="http://schemas.microsoft.com/office/drawing/2014/main" id="{79483309-90AA-46BE-8F39-C4FBBF193AAE}"/>
              </a:ext>
            </a:extLst>
          </p:cNvPr>
          <p:cNvSpPr>
            <a:spLocks noChangeArrowheads="1"/>
          </p:cNvSpPr>
          <p:nvPr/>
        </p:nvSpPr>
        <p:spPr bwMode="auto">
          <a:xfrm>
            <a:off x="10118352" y="19787200"/>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8" name="Text Box 180">
            <a:extLst>
              <a:ext uri="{FF2B5EF4-FFF2-40B4-BE49-F238E27FC236}">
                <a16:creationId xmlns:a16="http://schemas.microsoft.com/office/drawing/2014/main" id="{3CF9E7D2-43F8-48E4-B8B0-BC220E06630B}"/>
              </a:ext>
            </a:extLst>
          </p:cNvPr>
          <p:cNvSpPr txBox="1">
            <a:spLocks noChangeArrowheads="1"/>
          </p:cNvSpPr>
          <p:nvPr/>
        </p:nvSpPr>
        <p:spPr bwMode="auto">
          <a:xfrm>
            <a:off x="10621392" y="4482803"/>
            <a:ext cx="9788127" cy="477169"/>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3.3. Results: Air Temperature and Geopotential Height  </a:t>
            </a:r>
          </a:p>
        </p:txBody>
      </p:sp>
      <p:sp>
        <p:nvSpPr>
          <p:cNvPr id="159" name="Text Box 180">
            <a:extLst>
              <a:ext uri="{FF2B5EF4-FFF2-40B4-BE49-F238E27FC236}">
                <a16:creationId xmlns:a16="http://schemas.microsoft.com/office/drawing/2014/main" id="{D483055A-059D-4FB3-A5B0-6B7B2D03610D}"/>
              </a:ext>
            </a:extLst>
          </p:cNvPr>
          <p:cNvSpPr txBox="1">
            <a:spLocks noChangeArrowheads="1"/>
          </p:cNvSpPr>
          <p:nvPr/>
        </p:nvSpPr>
        <p:spPr bwMode="auto">
          <a:xfrm>
            <a:off x="10837418" y="10918402"/>
            <a:ext cx="9649070" cy="477169"/>
          </a:xfrm>
          <a:prstGeom prst="rect">
            <a:avLst/>
          </a:prstGeom>
          <a:solidFill>
            <a:srgbClr val="009999"/>
          </a:solid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chemeClr val="bg1"/>
                </a:solidFill>
                <a:latin typeface="Times New Roman" panose="02020603050405020304" pitchFamily="18" charset="0"/>
                <a:cs typeface="Times New Roman" panose="02020603050405020304" pitchFamily="18" charset="0"/>
              </a:rPr>
              <a:t>3.4. Results: SSN vs. ENSO </a:t>
            </a:r>
          </a:p>
        </p:txBody>
      </p:sp>
      <p:sp>
        <p:nvSpPr>
          <p:cNvPr id="161" name="Text Box 180">
            <a:extLst>
              <a:ext uri="{FF2B5EF4-FFF2-40B4-BE49-F238E27FC236}">
                <a16:creationId xmlns:a16="http://schemas.microsoft.com/office/drawing/2014/main" id="{C70FF2D4-8EB5-4356-88BB-2D16C7319BE4}"/>
              </a:ext>
            </a:extLst>
          </p:cNvPr>
          <p:cNvSpPr txBox="1">
            <a:spLocks noChangeArrowheads="1"/>
          </p:cNvSpPr>
          <p:nvPr/>
        </p:nvSpPr>
        <p:spPr bwMode="auto">
          <a:xfrm>
            <a:off x="10837416" y="15958962"/>
            <a:ext cx="9576000" cy="468000"/>
          </a:xfrm>
          <a:prstGeom prst="rect">
            <a:avLst/>
          </a:prstGeom>
          <a:solidFill>
            <a:srgbClr val="009999"/>
          </a:solidFill>
          <a:ln w="9525">
            <a:noFill/>
            <a:miter lim="800000"/>
            <a:headEnd/>
            <a:tailEnd/>
          </a:ln>
          <a:effectLst/>
        </p:spPr>
        <p:txBody>
          <a:bodyPr wrap="square" lIns="61073" tIns="30537" rIns="61073" bIns="30537">
            <a:spAutoFit/>
          </a:bodyPr>
          <a:lstStyle/>
          <a:p>
            <a:pPr defTabSz="611044">
              <a:spcBef>
                <a:spcPct val="50000"/>
              </a:spcBef>
            </a:pPr>
            <a:r>
              <a:rPr lang="en-GB" sz="2700" b="1" dirty="0">
                <a:solidFill>
                  <a:srgbClr val="F58C01"/>
                </a:solidFill>
                <a:latin typeface="Times New Roman" panose="02020603050405020304" pitchFamily="18" charset="0"/>
                <a:cs typeface="Times New Roman" panose="02020603050405020304" pitchFamily="18" charset="0"/>
              </a:rPr>
              <a:t>                               </a:t>
            </a:r>
            <a:r>
              <a:rPr lang="en-GB" sz="2700" b="1" dirty="0">
                <a:solidFill>
                  <a:schemeClr val="bg1"/>
                </a:solidFill>
                <a:latin typeface="Times New Roman" panose="02020603050405020304" pitchFamily="18" charset="0"/>
                <a:cs typeface="Times New Roman" panose="02020603050405020304" pitchFamily="18" charset="0"/>
              </a:rPr>
              <a:t>3.5  Proposed Mechanism</a:t>
            </a:r>
          </a:p>
        </p:txBody>
      </p:sp>
      <p:sp>
        <p:nvSpPr>
          <p:cNvPr id="7" name="TextBox 6">
            <a:extLst>
              <a:ext uri="{FF2B5EF4-FFF2-40B4-BE49-F238E27FC236}">
                <a16:creationId xmlns:a16="http://schemas.microsoft.com/office/drawing/2014/main" id="{4ECA9AC6-D47A-CA1A-9B06-DBACB674CA48}"/>
              </a:ext>
            </a:extLst>
          </p:cNvPr>
          <p:cNvSpPr txBox="1"/>
          <p:nvPr/>
        </p:nvSpPr>
        <p:spPr>
          <a:xfrm>
            <a:off x="9973320" y="28533475"/>
            <a:ext cx="10873208" cy="1446550"/>
          </a:xfrm>
          <a:prstGeom prst="rect">
            <a:avLst/>
          </a:prstGeom>
          <a:noFill/>
        </p:spPr>
        <p:txBody>
          <a:bodyPr wrap="square">
            <a:spAutoFit/>
          </a:bodyPr>
          <a:lstStyle/>
          <a:p>
            <a:r>
              <a:rPr lang="en-US" sz="2400" b="1" dirty="0">
                <a:solidFill>
                  <a:srgbClr val="F58C01"/>
                </a:solidFill>
                <a:latin typeface="Times New Roman" panose="02020603050405020304" pitchFamily="18" charset="0"/>
                <a:cs typeface="Times New Roman" panose="02020603050405020304" pitchFamily="18" charset="0"/>
              </a:rPr>
              <a:t>References</a:t>
            </a: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600" dirty="0">
                <a:solidFill>
                  <a:schemeClr val="accent2">
                    <a:lumMod val="50000"/>
                  </a:schemeClr>
                </a:solidFill>
                <a:latin typeface="Times New Roman" panose="02020603050405020304" pitchFamily="18" charset="0"/>
                <a:cs typeface="Times New Roman" panose="02020603050405020304" pitchFamily="18" charset="0"/>
              </a:rPr>
              <a:t>Roy, I. (2023). https://doi.org/10.1142/9789811275449_0001. Proceedings of the 19th Ann. Meeting of the Asia Ocea. </a:t>
            </a:r>
            <a:r>
              <a:rPr lang="en-US" sz="1600" dirty="0" err="1">
                <a:solidFill>
                  <a:schemeClr val="accent2">
                    <a:lumMod val="50000"/>
                  </a:schemeClr>
                </a:solidFill>
                <a:latin typeface="Times New Roman" panose="02020603050405020304" pitchFamily="18" charset="0"/>
                <a:cs typeface="Times New Roman" panose="02020603050405020304" pitchFamily="18" charset="0"/>
              </a:rPr>
              <a:t>Geosc</a:t>
            </a:r>
            <a:r>
              <a:rPr lang="en-US" sz="1600" dirty="0">
                <a:solidFill>
                  <a:schemeClr val="accent2">
                    <a:lumMod val="50000"/>
                  </a:schemeClr>
                </a:solidFill>
                <a:latin typeface="Times New Roman" panose="02020603050405020304" pitchFamily="18" charset="0"/>
                <a:cs typeface="Times New Roman" panose="02020603050405020304" pitchFamily="18" charset="0"/>
              </a:rPr>
              <a:t>. Soc.</a:t>
            </a:r>
          </a:p>
          <a:p>
            <a:r>
              <a:rPr lang="en-US" sz="1600" dirty="0">
                <a:solidFill>
                  <a:schemeClr val="accent2">
                    <a:lumMod val="50000"/>
                  </a:schemeClr>
                </a:solidFill>
                <a:latin typeface="Times New Roman" panose="02020603050405020304" pitchFamily="18" charset="0"/>
                <a:cs typeface="Times New Roman" panose="02020603050405020304" pitchFamily="18" charset="0"/>
              </a:rPr>
              <a:t>Roy, I (2018). Front. Earth Sci. 6:136. https://www.frontiersin.org/articles/10.3389/feart.2018.00136/full</a:t>
            </a:r>
          </a:p>
          <a:p>
            <a:r>
              <a:rPr lang="en-US" sz="1600" dirty="0">
                <a:solidFill>
                  <a:schemeClr val="accent2">
                    <a:lumMod val="50000"/>
                  </a:schemeClr>
                </a:solidFill>
                <a:latin typeface="Times New Roman" panose="02020603050405020304" pitchFamily="18" charset="0"/>
                <a:cs typeface="Times New Roman" panose="02020603050405020304" pitchFamily="18" charset="0"/>
              </a:rPr>
              <a:t>Roy I. (2020), Pure and Applied Geophysics, Springer Nature, https://doi.org/10.1007/s00024-020-02522-z, 2020.</a:t>
            </a:r>
          </a:p>
          <a:p>
            <a:r>
              <a:rPr lang="en-US" sz="1600" dirty="0">
                <a:solidFill>
                  <a:schemeClr val="accent2">
                    <a:lumMod val="50000"/>
                  </a:schemeClr>
                </a:solidFill>
                <a:latin typeface="Times New Roman" panose="02020603050405020304" pitchFamily="18" charset="0"/>
                <a:cs typeface="Times New Roman" panose="02020603050405020304" pitchFamily="18" charset="0"/>
              </a:rPr>
              <a:t>Roy, I (2021), Natural Hazards, publisher, Springer Nature, https://doi.org/10.1007/s11069-021-04653-5, 2021.</a:t>
            </a:r>
          </a:p>
        </p:txBody>
      </p:sp>
      <p:pic>
        <p:nvPicPr>
          <p:cNvPr id="9" name="Picture 8" descr="Diagram&#10;&#10;Description automatically generated">
            <a:extLst>
              <a:ext uri="{FF2B5EF4-FFF2-40B4-BE49-F238E27FC236}">
                <a16:creationId xmlns:a16="http://schemas.microsoft.com/office/drawing/2014/main" id="{80C838D7-90E3-7C81-1838-A55E4B084D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01818" y="5063913"/>
            <a:ext cx="4350484" cy="5489628"/>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0DCA2980-C3DE-2B03-4FCF-8946E2C4CC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801725" y="16653895"/>
            <a:ext cx="9647403" cy="6049539"/>
          </a:xfrm>
          <a:prstGeom prst="rect">
            <a:avLst/>
          </a:prstGeom>
          <a:noFill/>
          <a:ln>
            <a:noFill/>
          </a:ln>
        </p:spPr>
      </p:pic>
      <p:sp>
        <p:nvSpPr>
          <p:cNvPr id="12" name="TextBox 11">
            <a:extLst>
              <a:ext uri="{FF2B5EF4-FFF2-40B4-BE49-F238E27FC236}">
                <a16:creationId xmlns:a16="http://schemas.microsoft.com/office/drawing/2014/main" id="{B05F795C-436E-917C-7DAB-5157BFFA3718}"/>
              </a:ext>
            </a:extLst>
          </p:cNvPr>
          <p:cNvSpPr txBox="1"/>
          <p:nvPr/>
        </p:nvSpPr>
        <p:spPr>
          <a:xfrm>
            <a:off x="10663395" y="22844843"/>
            <a:ext cx="9751085" cy="646331"/>
          </a:xfrm>
          <a:prstGeom prst="rect">
            <a:avLst/>
          </a:prstGeom>
          <a:noFill/>
        </p:spPr>
        <p:txBody>
          <a:bodyPr wrap="square">
            <a:spAutoFit/>
          </a:bodyPr>
          <a:lstStyle/>
          <a:p>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 7</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Mechanisms proposed</a:t>
            </a:r>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following discussions earlier. Those are initiated by explosive volcanos in active phases of strong solar cycles. That modulated various features </a:t>
            </a:r>
            <a:r>
              <a:rPr lang="en-US" sz="18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e.g</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NAO, AL,  and ISM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6E503B1-BD9B-BD95-EB5C-3C3D9C8C5B2E}"/>
              </a:ext>
            </a:extLst>
          </p:cNvPr>
          <p:cNvSpPr txBox="1"/>
          <p:nvPr/>
        </p:nvSpPr>
        <p:spPr>
          <a:xfrm>
            <a:off x="6876976" y="28020127"/>
            <a:ext cx="8730587" cy="369332"/>
          </a:xfrm>
          <a:prstGeom prst="rect">
            <a:avLst/>
          </a:prstGeom>
          <a:noFill/>
        </p:spPr>
        <p:txBody>
          <a:bodyPr wrap="square">
            <a:spAutoFit/>
          </a:bodyPr>
          <a:lstStyle/>
          <a:p>
            <a:r>
              <a:rPr lang="en-US" sz="1800" b="1" dirty="0">
                <a:solidFill>
                  <a:schemeClr val="accent6">
                    <a:lumMod val="50000"/>
                  </a:schemeClr>
                </a:solidFill>
                <a:highlight>
                  <a:srgbClr val="FE9914"/>
                </a:highlight>
                <a:latin typeface="Times New Roman" panose="02020603050405020304" pitchFamily="18" charset="0"/>
                <a:cs typeface="Times New Roman" panose="02020603050405020304" pitchFamily="18" charset="0"/>
              </a:rPr>
              <a:t> For further details see: Publications of Roy, I (2018- </a:t>
            </a:r>
            <a:r>
              <a:rPr lang="en-US" sz="1800" b="1" dirty="0">
                <a:solidFill>
                  <a:schemeClr val="accent6">
                    <a:lumMod val="50000"/>
                  </a:schemeClr>
                </a:solidFill>
                <a:highlight>
                  <a:srgbClr val="FD9101"/>
                </a:highlight>
                <a:latin typeface="Times New Roman" panose="02020603050405020304" pitchFamily="18" charset="0"/>
                <a:cs typeface="Times New Roman" panose="02020603050405020304" pitchFamily="18" charset="0"/>
              </a:rPr>
              <a:t>2023), </a:t>
            </a:r>
            <a:r>
              <a:rPr lang="en-US" sz="1800" b="1" dirty="0">
                <a:solidFill>
                  <a:schemeClr val="accent2">
                    <a:lumMod val="50000"/>
                  </a:schemeClr>
                </a:solidFill>
                <a:effectLst/>
                <a:highlight>
                  <a:srgbClr val="FD9101"/>
                </a:highlight>
                <a:latin typeface="Times New Roman" panose="02020603050405020304" pitchFamily="18" charset="0"/>
                <a:ea typeface="Times" panose="02020603050405020304" pitchFamily="18" charset="0"/>
                <a:cs typeface="Times New Roman" panose="02020603050405020304" pitchFamily="18" charset="0"/>
              </a:rPr>
              <a:t> underneath for references</a:t>
            </a:r>
            <a:endParaRPr lang="en-GB" sz="1800" dirty="0">
              <a:solidFill>
                <a:schemeClr val="accent2">
                  <a:lumMod val="50000"/>
                </a:schemeClr>
              </a:solidFill>
              <a:highlight>
                <a:srgbClr val="FD9101"/>
              </a:highlight>
              <a:latin typeface="Times New Roman" panose="02020603050405020304" pitchFamily="18" charset="0"/>
              <a:cs typeface="Times New Roman" panose="02020603050405020304" pitchFamily="18" charset="0"/>
            </a:endParaRPr>
          </a:p>
        </p:txBody>
      </p:sp>
      <p:pic>
        <p:nvPicPr>
          <p:cNvPr id="16" name="Picture 15" descr="Chart, scatter chart&#10;&#10;Description automatically generated">
            <a:extLst>
              <a:ext uri="{FF2B5EF4-FFF2-40B4-BE49-F238E27FC236}">
                <a16:creationId xmlns:a16="http://schemas.microsoft.com/office/drawing/2014/main" id="{50C16E09-05B5-4F8E-7F5F-6A8C1BF707A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51579" y="11525745"/>
            <a:ext cx="4729948" cy="4406330"/>
          </a:xfrm>
          <a:prstGeom prst="rect">
            <a:avLst/>
          </a:prstGeom>
          <a:noFill/>
          <a:ln>
            <a:noFill/>
          </a:ln>
        </p:spPr>
      </p:pic>
      <p:sp>
        <p:nvSpPr>
          <p:cNvPr id="26" name="TextBox 25">
            <a:extLst>
              <a:ext uri="{FF2B5EF4-FFF2-40B4-BE49-F238E27FC236}">
                <a16:creationId xmlns:a16="http://schemas.microsoft.com/office/drawing/2014/main" id="{FBD1FBB2-690E-ACD8-6BA8-F1D537B4FB99}"/>
              </a:ext>
            </a:extLst>
          </p:cNvPr>
          <p:cNvSpPr txBox="1"/>
          <p:nvPr/>
        </p:nvSpPr>
        <p:spPr>
          <a:xfrm>
            <a:off x="659376" y="7597145"/>
            <a:ext cx="4993464" cy="2862322"/>
          </a:xfrm>
          <a:prstGeom prst="rect">
            <a:avLst/>
          </a:prstGeom>
          <a:noFill/>
        </p:spPr>
        <p:txBody>
          <a:bodyPr wrap="square">
            <a:spAutoFit/>
          </a:bodyPr>
          <a:lstStyle/>
          <a:p>
            <a:pPr algn="just"/>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 1  </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Timeseries of various parameters. a) shows surface temperature from GISS data which is influenced by various parameters b) volcano, c) solar cyclic variability represented by Sunspot number (SSN), d) ENSO and e) Linear Trend. Main interest is period</a:t>
            </a:r>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III and after. In period III two major  volcanos erupted in active phases of strong solar cycles. </a:t>
            </a:r>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ENSO in period III was strongest in terms of amplitude and variability. Global temperature had risen abruptly. [Roy (2020)] </a:t>
            </a:r>
            <a:endParaRPr lang="en-GB"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D530316F-ACE2-B6A9-9250-7980737BDB2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0272" y="13323473"/>
            <a:ext cx="4925054" cy="3760730"/>
          </a:xfrm>
          <a:prstGeom prst="rect">
            <a:avLst/>
          </a:prstGeom>
          <a:noFill/>
          <a:ln>
            <a:noFill/>
          </a:ln>
        </p:spPr>
      </p:pic>
      <p:sp>
        <p:nvSpPr>
          <p:cNvPr id="30" name="TextBox 29">
            <a:extLst>
              <a:ext uri="{FF2B5EF4-FFF2-40B4-BE49-F238E27FC236}">
                <a16:creationId xmlns:a16="http://schemas.microsoft.com/office/drawing/2014/main" id="{A659671D-C6D3-24FF-7378-6DC30B10ECC8}"/>
              </a:ext>
            </a:extLst>
          </p:cNvPr>
          <p:cNvSpPr txBox="1"/>
          <p:nvPr/>
        </p:nvSpPr>
        <p:spPr>
          <a:xfrm>
            <a:off x="5796858" y="13656850"/>
            <a:ext cx="4536502" cy="3139321"/>
          </a:xfrm>
          <a:prstGeom prst="rect">
            <a:avLst/>
          </a:prstGeom>
          <a:noFill/>
        </p:spPr>
        <p:txBody>
          <a:bodyPr wrap="square">
            <a:spAutoFit/>
          </a:bodyPr>
          <a:lstStyle/>
          <a:p>
            <a:pPr algn="just"/>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 2.</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The influence of strong volcanic eruptions are shown using SLP data, for DJF. The top plot shows signals for HadSLP2 data of Volcano using Multiple Linear Regression (MLR), where ENSO, SSN and trend removed. Significant regions at 95% levels are marked by hatching. Bottom plot shows SLP anomaly for the period 1976-1996 </a:t>
            </a:r>
            <a:r>
              <a:rPr lang="en-US" sz="18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w.r.t.</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two previous decades (1956-1975). For both cases, strong positive NAO pattern is identified for strong volcanos.</a:t>
            </a:r>
            <a:endParaRPr lang="en-GB"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p:txBody>
      </p:sp>
      <p:pic>
        <p:nvPicPr>
          <p:cNvPr id="31" name="Picture 30" descr="A picture containing calendar&#10;&#10;Description automatically generated">
            <a:extLst>
              <a:ext uri="{FF2B5EF4-FFF2-40B4-BE49-F238E27FC236}">
                <a16:creationId xmlns:a16="http://schemas.microsoft.com/office/drawing/2014/main" id="{5DD4CA05-CB00-FA6B-7D68-41AB48DF3F7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9122" y="17948299"/>
            <a:ext cx="4659544" cy="4286164"/>
          </a:xfrm>
          <a:prstGeom prst="rect">
            <a:avLst/>
          </a:prstGeom>
          <a:noFill/>
          <a:ln>
            <a:noFill/>
          </a:ln>
        </p:spPr>
      </p:pic>
      <p:sp>
        <p:nvSpPr>
          <p:cNvPr id="2049" name="TextBox 2048">
            <a:extLst>
              <a:ext uri="{FF2B5EF4-FFF2-40B4-BE49-F238E27FC236}">
                <a16:creationId xmlns:a16="http://schemas.microsoft.com/office/drawing/2014/main" id="{E84B6383-3AF1-0800-800D-7638AD4ED491}"/>
              </a:ext>
            </a:extLst>
          </p:cNvPr>
          <p:cNvSpPr txBox="1"/>
          <p:nvPr/>
        </p:nvSpPr>
        <p:spPr>
          <a:xfrm>
            <a:off x="756296" y="18524363"/>
            <a:ext cx="4896544" cy="3693319"/>
          </a:xfrm>
          <a:prstGeom prst="rect">
            <a:avLst/>
          </a:prstGeom>
          <a:noFill/>
        </p:spPr>
        <p:txBody>
          <a:bodyPr wrap="square">
            <a:spAutoFit/>
          </a:bodyPr>
          <a:lstStyle/>
          <a:p>
            <a:pPr algn="just"/>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Fig.3.</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The anomaly of surface temperature (ºC) in observation (DJF), using GISTEMP data [after, Roy (2018)]. Anomaly during (1976-1996) is presented </a:t>
            </a:r>
            <a:r>
              <a:rPr lang="en-US" sz="18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w.r.t.</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three other periods (covering two decades each). The first plot is an anomaly </a:t>
            </a:r>
            <a:r>
              <a:rPr lang="en-US" sz="18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w.r.t.</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recent two decades. Significant regions (95% level) are shown without hatching. Central Pacific warming and cooling in the north Atlantic, while warming in Eurasian sectors are very distinct. Results are similar using other temperature data sources too. None of the CMIP5 model captured those combined features. Also, no consensus among models.</a:t>
            </a:r>
            <a:endParaRPr lang="en-GB"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p:txBody>
      </p:sp>
      <p:pic>
        <p:nvPicPr>
          <p:cNvPr id="2050" name="Picture 2049" descr="A picture containing chart&#10;&#10;Description automatically generated">
            <a:extLst>
              <a:ext uri="{FF2B5EF4-FFF2-40B4-BE49-F238E27FC236}">
                <a16:creationId xmlns:a16="http://schemas.microsoft.com/office/drawing/2014/main" id="{D6F98508-2FAB-A248-9C40-AD647CBDE3B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5017"/>
          <a:stretch/>
        </p:blipFill>
        <p:spPr bwMode="auto">
          <a:xfrm>
            <a:off x="10621392" y="8089886"/>
            <a:ext cx="4710525" cy="2729621"/>
          </a:xfrm>
          <a:prstGeom prst="rect">
            <a:avLst/>
          </a:prstGeom>
          <a:noFill/>
          <a:ln>
            <a:noFill/>
          </a:ln>
          <a:extLst>
            <a:ext uri="{53640926-AAD7-44D8-BBD7-CCE9431645EC}">
              <a14:shadowObscured xmlns:a14="http://schemas.microsoft.com/office/drawing/2010/main"/>
            </a:ext>
          </a:extLst>
        </p:spPr>
      </p:pic>
      <p:sp>
        <p:nvSpPr>
          <p:cNvPr id="2054" name="TextBox 2053">
            <a:extLst>
              <a:ext uri="{FF2B5EF4-FFF2-40B4-BE49-F238E27FC236}">
                <a16:creationId xmlns:a16="http://schemas.microsoft.com/office/drawing/2014/main" id="{8C31A79C-8583-E4AF-B18F-A92A2255A4F7}"/>
              </a:ext>
            </a:extLst>
          </p:cNvPr>
          <p:cNvSpPr txBox="1"/>
          <p:nvPr/>
        </p:nvSpPr>
        <p:spPr>
          <a:xfrm>
            <a:off x="15751579" y="8029193"/>
            <a:ext cx="4662901" cy="2862322"/>
          </a:xfrm>
          <a:prstGeom prst="rect">
            <a:avLst/>
          </a:prstGeom>
          <a:noFill/>
        </p:spPr>
        <p:txBody>
          <a:bodyPr wrap="square">
            <a:spAutoFit/>
          </a:bodyPr>
          <a:lstStyle/>
          <a:p>
            <a:pPr algn="just">
              <a:spcAft>
                <a:spcPts val="0"/>
              </a:spcAft>
            </a:pPr>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Fig.</a:t>
            </a:r>
            <a:r>
              <a:rPr lang="en-US" sz="1800" b="1"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 </a:t>
            </a:r>
            <a:r>
              <a:rPr lang="en-US" sz="1800" b="1"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5.</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Mean difference between ‘1999-2017’ to ‘1976-1996’ for Nino3.4 and specific humidity. The first two bar plots are for Niño3.4 and specific humidity  using observed or </a:t>
            </a:r>
            <a:r>
              <a:rPr lang="en-US" sz="1800" dirty="0" err="1">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reanalyses</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products. Seven arbitrary models are also presented; purple for Niño3.4 and blue for sp. humidity. Interestingly signs are different in models from observation. Though only a few models are presented, all models suggest similarly [Roy (2018)].</a:t>
            </a:r>
            <a:endParaRPr lang="en-GB"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p:txBody>
      </p:sp>
      <p:sp>
        <p:nvSpPr>
          <p:cNvPr id="2058" name="TextBox 2057">
            <a:extLst>
              <a:ext uri="{FF2B5EF4-FFF2-40B4-BE49-F238E27FC236}">
                <a16:creationId xmlns:a16="http://schemas.microsoft.com/office/drawing/2014/main" id="{2FEAD5CD-620C-7935-4DB1-7011B0711251}"/>
              </a:ext>
            </a:extLst>
          </p:cNvPr>
          <p:cNvSpPr txBox="1"/>
          <p:nvPr/>
        </p:nvSpPr>
        <p:spPr>
          <a:xfrm>
            <a:off x="684288" y="5058867"/>
            <a:ext cx="4921457" cy="2585323"/>
          </a:xfrm>
          <a:prstGeom prst="rect">
            <a:avLst/>
          </a:prstGeom>
          <a:noFill/>
        </p:spPr>
        <p:txBody>
          <a:bodyPr wrap="square">
            <a:spAutoFit/>
          </a:bodyPr>
          <a:lstStyle/>
          <a:p>
            <a:pPr algn="just"/>
            <a:r>
              <a:rPr lang="en-US" sz="1800" dirty="0">
                <a:solidFill>
                  <a:schemeClr val="accent6">
                    <a:lumMod val="50000"/>
                  </a:schemeClr>
                </a:solidFill>
                <a:effectLst/>
                <a:highlight>
                  <a:srgbClr val="FFFFFF"/>
                </a:highlight>
                <a:latin typeface="Times New Roman" panose="02020603050405020304" pitchFamily="18" charset="0"/>
                <a:ea typeface="Times" panose="02020603050405020304" pitchFamily="18" charset="0"/>
                <a:cs typeface="Times New Roman" panose="02020603050405020304" pitchFamily="18" charset="0"/>
              </a:rPr>
              <a:t>Two decades of last century were segregated (1976-96) where two explosive volcanic eruptions (El </a:t>
            </a:r>
            <a:r>
              <a:rPr lang="en-US" sz="1800" dirty="0" err="1">
                <a:solidFill>
                  <a:schemeClr val="accent6">
                    <a:lumMod val="50000"/>
                  </a:schemeClr>
                </a:solidFill>
                <a:effectLst/>
                <a:highlight>
                  <a:srgbClr val="FFFFFF"/>
                </a:highlight>
                <a:latin typeface="Times New Roman" panose="02020603050405020304" pitchFamily="18" charset="0"/>
                <a:ea typeface="Times" panose="02020603050405020304" pitchFamily="18" charset="0"/>
                <a:cs typeface="Times New Roman" panose="02020603050405020304" pitchFamily="18" charset="0"/>
              </a:rPr>
              <a:t>Chichon</a:t>
            </a:r>
            <a:r>
              <a:rPr lang="en-US" sz="1800" dirty="0">
                <a:solidFill>
                  <a:schemeClr val="accent6">
                    <a:lumMod val="50000"/>
                  </a:schemeClr>
                </a:solidFill>
                <a:effectLst/>
                <a:highlight>
                  <a:srgbClr val="FFFFFF"/>
                </a:highlight>
                <a:latin typeface="Times New Roman" panose="02020603050405020304" pitchFamily="18" charset="0"/>
                <a:ea typeface="Times" panose="02020603050405020304" pitchFamily="18" charset="0"/>
                <a:cs typeface="Times New Roman" panose="02020603050405020304" pitchFamily="18" charset="0"/>
              </a:rPr>
              <a:t> in 1982 and Pinatubo in 1991) occurred in active phases of strong solar cycles (Fig.1). Global temp had risen .13</a:t>
            </a:r>
            <a:r>
              <a:rPr lang="en-US" sz="1800" dirty="0">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ºC/decade</a:t>
            </a:r>
            <a:r>
              <a:rPr lang="en-US" sz="1800" dirty="0">
                <a:solidFill>
                  <a:schemeClr val="accent6">
                    <a:lumMod val="50000"/>
                  </a:schemeClr>
                </a:solidFill>
                <a:effectLst/>
                <a:highlight>
                  <a:srgbClr val="FFFFFF"/>
                </a:highlight>
                <a:latin typeface="Times New Roman" panose="02020603050405020304" pitchFamily="18" charset="0"/>
                <a:ea typeface="Times" panose="02020603050405020304" pitchFamily="18" charset="0"/>
                <a:cs typeface="Times New Roman" panose="02020603050405020304" pitchFamily="18" charset="0"/>
              </a:rPr>
              <a:t> during that period</a:t>
            </a:r>
            <a:r>
              <a:rPr lang="en-US" sz="1800" dirty="0">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whereas, rise for overall period of 150 years </a:t>
            </a:r>
            <a:r>
              <a:rPr lang="en-US" sz="1800" dirty="0" err="1">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upto</a:t>
            </a:r>
            <a:r>
              <a:rPr lang="en-US" sz="1800" dirty="0">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2015 is 0.07ºC/decade. There was a slowdown of rise in global temp afterwards</a:t>
            </a:r>
            <a:r>
              <a:rPr lang="en-US" sz="1800" dirty="0">
                <a:solidFill>
                  <a:schemeClr val="accent6">
                    <a:lumMod val="50000"/>
                  </a:schemeClr>
                </a:solidFill>
                <a:latin typeface="Times New Roman" panose="02020603050405020304" pitchFamily="18" charset="0"/>
                <a:ea typeface="Times" panose="02020603050405020304" pitchFamily="18" charset="0"/>
                <a:cs typeface="Times New Roman" panose="02020603050405020304" pitchFamily="18" charset="0"/>
              </a:rPr>
              <a:t> around next 2 decades</a:t>
            </a:r>
            <a:r>
              <a:rPr lang="en-US" sz="1800" dirty="0">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a:t>
            </a:r>
            <a:endParaRPr lang="en-GB" sz="1800" dirty="0">
              <a:solidFill>
                <a:schemeClr val="accent6">
                  <a:lumMod val="50000"/>
                </a:schemeClr>
              </a:solidFill>
              <a:effectLst/>
              <a:latin typeface="Times New Roman" panose="02020603050405020304" pitchFamily="18" charset="0"/>
              <a:ea typeface="Times" panose="02020603050405020304" pitchFamily="18" charset="0"/>
              <a:cs typeface="Times New Roman" panose="02020603050405020304" pitchFamily="18" charset="0"/>
            </a:endParaRPr>
          </a:p>
        </p:txBody>
      </p:sp>
      <p:sp>
        <p:nvSpPr>
          <p:cNvPr id="2060" name="TextBox 2059">
            <a:extLst>
              <a:ext uri="{FF2B5EF4-FFF2-40B4-BE49-F238E27FC236}">
                <a16:creationId xmlns:a16="http://schemas.microsoft.com/office/drawing/2014/main" id="{CA700307-2069-122B-883D-779505769802}"/>
              </a:ext>
            </a:extLst>
          </p:cNvPr>
          <p:cNvSpPr txBox="1"/>
          <p:nvPr/>
        </p:nvSpPr>
        <p:spPr>
          <a:xfrm>
            <a:off x="756297" y="22268779"/>
            <a:ext cx="9433048" cy="1477328"/>
          </a:xfrm>
          <a:prstGeom prst="rect">
            <a:avLst/>
          </a:prstGeom>
          <a:noFill/>
        </p:spPr>
        <p:txBody>
          <a:bodyPr wrap="square">
            <a:spAutoFit/>
          </a:bodyPr>
          <a:lstStyle/>
          <a:p>
            <a:pPr algn="just"/>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Studies indicated ENSO, Indian Summer Monsoon (ISM) usual teleconnection weakened in later two decades of the last century, which reverted back again in recent decades.  In period of disruption, teleconnection of ISM via north Atlantic and Eurasian sector was strengthened. That feature of ISM disruption was identified using correlation between ISM (JJAS) and different regional temperature fields (Roy, 2018, not shown here).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062" name="TextBox 2061">
            <a:extLst>
              <a:ext uri="{FF2B5EF4-FFF2-40B4-BE49-F238E27FC236}">
                <a16:creationId xmlns:a16="http://schemas.microsoft.com/office/drawing/2014/main" id="{B54ABFC9-AECC-C313-DDC0-CC68FBF2CACB}"/>
              </a:ext>
            </a:extLst>
          </p:cNvPr>
          <p:cNvSpPr txBox="1"/>
          <p:nvPr/>
        </p:nvSpPr>
        <p:spPr>
          <a:xfrm>
            <a:off x="10801725" y="12997745"/>
            <a:ext cx="4644203" cy="2862322"/>
          </a:xfrm>
          <a:prstGeom prst="rect">
            <a:avLst/>
          </a:prstGeom>
          <a:noFill/>
        </p:spPr>
        <p:txBody>
          <a:bodyPr wrap="square">
            <a:spAutoFit/>
          </a:bodyPr>
          <a:lstStyle/>
          <a:p>
            <a:pPr algn="just"/>
            <a:r>
              <a:rPr lang="en-US" sz="1800" dirty="0">
                <a:solidFill>
                  <a:schemeClr val="accent2">
                    <a:lumMod val="50000"/>
                  </a:schemeClr>
                </a:solidFill>
                <a:latin typeface="Times New Roman" panose="02020603050405020304" pitchFamily="18" charset="0"/>
                <a:ea typeface="Times" panose="02020603050405020304" pitchFamily="18" charset="0"/>
                <a:cs typeface="Times New Roman" panose="02020603050405020304" pitchFamily="18" charset="0"/>
              </a:rPr>
              <a:t>W</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e also find the sun and ENSO (DJF) have different connections (which is cold event type) after 1998 and before 1957 in all active solar years (SSN &gt;120) and not only to solar maximum or peak years. Such feature is however missed by all CMIP models (Roy, 2018, not shown here).  Thus, the solar contribution to warming as observed via ENSO in the later decades of the 20</a:t>
            </a:r>
            <a:r>
              <a:rPr lang="en-US" sz="1800" baseline="300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th</a:t>
            </a:r>
            <a:r>
              <a:rPr lang="en-US" sz="1800" dirty="0">
                <a:solidFill>
                  <a:schemeClr val="accent2">
                    <a:lumMod val="50000"/>
                  </a:schemeClr>
                </a:solidFill>
                <a:effectLst/>
                <a:latin typeface="Times New Roman" panose="02020603050405020304" pitchFamily="18" charset="0"/>
                <a:ea typeface="Times" panose="02020603050405020304" pitchFamily="18" charset="0"/>
                <a:cs typeface="Times New Roman" panose="02020603050405020304" pitchFamily="18" charset="0"/>
              </a:rPr>
              <a:t> century is missing in all CMIP models.</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068" name="Picture 2067">
            <a:extLst>
              <a:ext uri="{FF2B5EF4-FFF2-40B4-BE49-F238E27FC236}">
                <a16:creationId xmlns:a16="http://schemas.microsoft.com/office/drawing/2014/main" id="{0865B43A-9B2C-4150-7788-75CDF14BD938}"/>
              </a:ext>
            </a:extLst>
          </p:cNvPr>
          <p:cNvPicPr>
            <a:picLocks noChangeAspect="1"/>
          </p:cNvPicPr>
          <p:nvPr/>
        </p:nvPicPr>
        <p:blipFill>
          <a:blip r:embed="rId13"/>
          <a:stretch>
            <a:fillRect/>
          </a:stretch>
        </p:blipFill>
        <p:spPr>
          <a:xfrm>
            <a:off x="15980480" y="4986859"/>
            <a:ext cx="4468648" cy="3042334"/>
          </a:xfrm>
          <a:prstGeom prst="rect">
            <a:avLst/>
          </a:prstGeom>
        </p:spPr>
      </p:pic>
      <p:sp>
        <p:nvSpPr>
          <p:cNvPr id="2070" name="TextBox 2069">
            <a:extLst>
              <a:ext uri="{FF2B5EF4-FFF2-40B4-BE49-F238E27FC236}">
                <a16:creationId xmlns:a16="http://schemas.microsoft.com/office/drawing/2014/main" id="{D35A48A3-5181-00CE-B71B-B1AA8E8E2CE1}"/>
              </a:ext>
            </a:extLst>
          </p:cNvPr>
          <p:cNvSpPr txBox="1"/>
          <p:nvPr/>
        </p:nvSpPr>
        <p:spPr>
          <a:xfrm>
            <a:off x="10807411" y="5608797"/>
            <a:ext cx="4638517" cy="1754326"/>
          </a:xfrm>
          <a:prstGeom prst="rect">
            <a:avLst/>
          </a:prstGeom>
          <a:noFill/>
        </p:spPr>
        <p:txBody>
          <a:bodyPr wrap="square">
            <a:spAutoFit/>
          </a:bodyPr>
          <a:lstStyle/>
          <a:p>
            <a:pPr algn="just"/>
            <a:r>
              <a:rPr lang="en-US" sz="1800" b="1"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Fig. 4. </a:t>
            </a:r>
            <a:r>
              <a:rPr lang="en-US" sz="1800" b="0"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Longitude vs. Height anomaly plot for Dec-Feb, (1979–1996 minus 1999–2017) averaging over 50N to 70N. Parameters used are air temperature (top) </a:t>
            </a:r>
            <a:r>
              <a:rPr lang="en-GB" sz="1800" b="0" i="0" u="none" strike="noStrike" baseline="0" dirty="0">
                <a:solidFill>
                  <a:schemeClr val="accent2">
                    <a:lumMod val="50000"/>
                  </a:schemeClr>
                </a:solidFill>
                <a:latin typeface="Times New Roman" panose="02020603050405020304" pitchFamily="18" charset="0"/>
                <a:cs typeface="Times New Roman" panose="02020603050405020304" pitchFamily="18" charset="0"/>
              </a:rPr>
              <a:t>and geopotential height (bottom). The signal in the north Atlantic region is seen even present high in the stratosphere.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710"/>
    </mc:Choice>
    <mc:Fallback xmlns="">
      <p:transition spd="slow" advTm="1710"/>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3938" rtl="0" eaLnBrk="1" fontAlgn="base" latinLnBrk="0" hangingPunct="1">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3938" rtl="0" eaLnBrk="1" fontAlgn="base" latinLnBrk="0" hangingPunct="1">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9304</TotalTime>
  <Words>1774</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Fielding</dc:creator>
  <cp:lastModifiedBy>Indrani Roy</cp:lastModifiedBy>
  <cp:revision>546</cp:revision>
  <cp:lastPrinted>2024-05-30T07:51:11Z</cp:lastPrinted>
  <dcterms:created xsi:type="dcterms:W3CDTF">2003-03-17T12:59:41Z</dcterms:created>
  <dcterms:modified xsi:type="dcterms:W3CDTF">2024-05-31T17:40:58Z</dcterms:modified>
</cp:coreProperties>
</file>