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30275213" cy="42803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6"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F5F8"/>
    <a:srgbClr val="8C736D"/>
    <a:srgbClr val="B0EAF4"/>
    <a:srgbClr val="F9BFA7"/>
    <a:srgbClr val="CBC2C0"/>
    <a:srgbClr val="38D6F3"/>
    <a:srgbClr val="F6EDDC"/>
    <a:srgbClr val="EAE3DA"/>
    <a:srgbClr val="FF6420"/>
    <a:srgbClr val="EAD4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3" autoAdjust="0"/>
    <p:restoredTop sz="94126" autoAdjust="0"/>
  </p:normalViewPr>
  <p:slideViewPr>
    <p:cSldViewPr snapToGrid="0">
      <p:cViewPr>
        <p:scale>
          <a:sx n="25" d="100"/>
          <a:sy n="25" d="100"/>
        </p:scale>
        <p:origin x="1243" y="82"/>
      </p:cViewPr>
      <p:guideLst/>
    </p:cSldViewPr>
  </p:slideViewPr>
  <p:notesTextViewPr>
    <p:cViewPr>
      <p:scale>
        <a:sx n="400" d="100"/>
        <a:sy n="4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E39B67-6B81-4778-9830-FBACCC52F9D9}" type="datetimeFigureOut">
              <a:rPr lang="en-IN" smtClean="0"/>
              <a:t>04-06-2024</a:t>
            </a:fld>
            <a:endParaRPr lang="en-IN"/>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6A6F91-78A6-43F7-BE16-F1A9A45ABBC6}" type="slidenum">
              <a:rPr lang="en-IN" smtClean="0"/>
              <a:t>‹#›</a:t>
            </a:fld>
            <a:endParaRPr lang="en-IN"/>
          </a:p>
        </p:txBody>
      </p:sp>
    </p:spTree>
    <p:extLst>
      <p:ext uri="{BB962C8B-B14F-4D97-AF65-F5344CB8AC3E}">
        <p14:creationId xmlns:p14="http://schemas.microsoft.com/office/powerpoint/2010/main" val="3722037497"/>
      </p:ext>
    </p:extLst>
  </p:cSld>
  <p:clrMap bg1="lt1" tx1="dk1" bg2="lt2" tx2="dk2" accent1="accent1" accent2="accent2" accent3="accent3" accent4="accent4" accent5="accent5" accent6="accent6" hlink="hlink" folHlink="folHlink"/>
  <p:notesStyle>
    <a:lvl1pPr marL="0" algn="l" defTabSz="3507730" rtl="0" eaLnBrk="1" latinLnBrk="0" hangingPunct="1">
      <a:defRPr sz="4603" kern="1200">
        <a:solidFill>
          <a:schemeClr val="tx1"/>
        </a:solidFill>
        <a:latin typeface="+mn-lt"/>
        <a:ea typeface="+mn-ea"/>
        <a:cs typeface="+mn-cs"/>
      </a:defRPr>
    </a:lvl1pPr>
    <a:lvl2pPr marL="1753865" algn="l" defTabSz="3507730" rtl="0" eaLnBrk="1" latinLnBrk="0" hangingPunct="1">
      <a:defRPr sz="4603" kern="1200">
        <a:solidFill>
          <a:schemeClr val="tx1"/>
        </a:solidFill>
        <a:latin typeface="+mn-lt"/>
        <a:ea typeface="+mn-ea"/>
        <a:cs typeface="+mn-cs"/>
      </a:defRPr>
    </a:lvl2pPr>
    <a:lvl3pPr marL="3507730" algn="l" defTabSz="3507730" rtl="0" eaLnBrk="1" latinLnBrk="0" hangingPunct="1">
      <a:defRPr sz="4603" kern="1200">
        <a:solidFill>
          <a:schemeClr val="tx1"/>
        </a:solidFill>
        <a:latin typeface="+mn-lt"/>
        <a:ea typeface="+mn-ea"/>
        <a:cs typeface="+mn-cs"/>
      </a:defRPr>
    </a:lvl3pPr>
    <a:lvl4pPr marL="5261595" algn="l" defTabSz="3507730" rtl="0" eaLnBrk="1" latinLnBrk="0" hangingPunct="1">
      <a:defRPr sz="4603" kern="1200">
        <a:solidFill>
          <a:schemeClr val="tx1"/>
        </a:solidFill>
        <a:latin typeface="+mn-lt"/>
        <a:ea typeface="+mn-ea"/>
        <a:cs typeface="+mn-cs"/>
      </a:defRPr>
    </a:lvl4pPr>
    <a:lvl5pPr marL="7015460" algn="l" defTabSz="3507730" rtl="0" eaLnBrk="1" latinLnBrk="0" hangingPunct="1">
      <a:defRPr sz="4603" kern="1200">
        <a:solidFill>
          <a:schemeClr val="tx1"/>
        </a:solidFill>
        <a:latin typeface="+mn-lt"/>
        <a:ea typeface="+mn-ea"/>
        <a:cs typeface="+mn-cs"/>
      </a:defRPr>
    </a:lvl5pPr>
    <a:lvl6pPr marL="8769325" algn="l" defTabSz="3507730" rtl="0" eaLnBrk="1" latinLnBrk="0" hangingPunct="1">
      <a:defRPr sz="4603" kern="1200">
        <a:solidFill>
          <a:schemeClr val="tx1"/>
        </a:solidFill>
        <a:latin typeface="+mn-lt"/>
        <a:ea typeface="+mn-ea"/>
        <a:cs typeface="+mn-cs"/>
      </a:defRPr>
    </a:lvl6pPr>
    <a:lvl7pPr marL="10523190" algn="l" defTabSz="3507730" rtl="0" eaLnBrk="1" latinLnBrk="0" hangingPunct="1">
      <a:defRPr sz="4603" kern="1200">
        <a:solidFill>
          <a:schemeClr val="tx1"/>
        </a:solidFill>
        <a:latin typeface="+mn-lt"/>
        <a:ea typeface="+mn-ea"/>
        <a:cs typeface="+mn-cs"/>
      </a:defRPr>
    </a:lvl7pPr>
    <a:lvl8pPr marL="12277054" algn="l" defTabSz="3507730" rtl="0" eaLnBrk="1" latinLnBrk="0" hangingPunct="1">
      <a:defRPr sz="4603" kern="1200">
        <a:solidFill>
          <a:schemeClr val="tx1"/>
        </a:solidFill>
        <a:latin typeface="+mn-lt"/>
        <a:ea typeface="+mn-ea"/>
        <a:cs typeface="+mn-cs"/>
      </a:defRPr>
    </a:lvl8pPr>
    <a:lvl9pPr marL="14030919" algn="l" defTabSz="3507730" rtl="0" eaLnBrk="1" latinLnBrk="0" hangingPunct="1">
      <a:defRPr sz="460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F96A6F91-78A6-43F7-BE16-F1A9A45ABBC6}" type="slidenum">
              <a:rPr lang="en-IN" smtClean="0"/>
              <a:t>1</a:t>
            </a:fld>
            <a:endParaRPr lang="en-IN"/>
          </a:p>
        </p:txBody>
      </p:sp>
    </p:spTree>
    <p:extLst>
      <p:ext uri="{BB962C8B-B14F-4D97-AF65-F5344CB8AC3E}">
        <p14:creationId xmlns:p14="http://schemas.microsoft.com/office/powerpoint/2010/main" val="3284055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en-US"/>
              <a:t>Click to edit Master title style</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F73AD38-E543-43DC-B27A-08ECF027C89D}" type="datetimeFigureOut">
              <a:rPr lang="en-IN" smtClean="0"/>
              <a:t>04-06-2024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42FA641-0280-4B80-820D-5BB9AD0FB142}" type="slidenum">
              <a:rPr lang="en-IN" smtClean="0"/>
              <a:t>‹#›</a:t>
            </a:fld>
            <a:endParaRPr lang="en-IN"/>
          </a:p>
        </p:txBody>
      </p:sp>
    </p:spTree>
    <p:extLst>
      <p:ext uri="{BB962C8B-B14F-4D97-AF65-F5344CB8AC3E}">
        <p14:creationId xmlns:p14="http://schemas.microsoft.com/office/powerpoint/2010/main" val="2381904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73AD38-E543-43DC-B27A-08ECF027C89D}" type="datetimeFigureOut">
              <a:rPr lang="en-IN" smtClean="0"/>
              <a:t>04-06-2024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42FA641-0280-4B80-820D-5BB9AD0FB142}" type="slidenum">
              <a:rPr lang="en-IN" smtClean="0"/>
              <a:t>‹#›</a:t>
            </a:fld>
            <a:endParaRPr lang="en-IN"/>
          </a:p>
        </p:txBody>
      </p:sp>
    </p:spTree>
    <p:extLst>
      <p:ext uri="{BB962C8B-B14F-4D97-AF65-F5344CB8AC3E}">
        <p14:creationId xmlns:p14="http://schemas.microsoft.com/office/powerpoint/2010/main" val="311659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73AD38-E543-43DC-B27A-08ECF027C89D}" type="datetimeFigureOut">
              <a:rPr lang="en-IN" smtClean="0"/>
              <a:t>04-06-2024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42FA641-0280-4B80-820D-5BB9AD0FB142}" type="slidenum">
              <a:rPr lang="en-IN" smtClean="0"/>
              <a:t>‹#›</a:t>
            </a:fld>
            <a:endParaRPr lang="en-IN"/>
          </a:p>
        </p:txBody>
      </p:sp>
    </p:spTree>
    <p:extLst>
      <p:ext uri="{BB962C8B-B14F-4D97-AF65-F5344CB8AC3E}">
        <p14:creationId xmlns:p14="http://schemas.microsoft.com/office/powerpoint/2010/main" val="644306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73AD38-E543-43DC-B27A-08ECF027C89D}" type="datetimeFigureOut">
              <a:rPr lang="en-IN" smtClean="0"/>
              <a:t>04-06-2024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42FA641-0280-4B80-820D-5BB9AD0FB142}" type="slidenum">
              <a:rPr lang="en-IN" smtClean="0"/>
              <a:t>‹#›</a:t>
            </a:fld>
            <a:endParaRPr lang="en-IN"/>
          </a:p>
        </p:txBody>
      </p:sp>
    </p:spTree>
    <p:extLst>
      <p:ext uri="{BB962C8B-B14F-4D97-AF65-F5344CB8AC3E}">
        <p14:creationId xmlns:p14="http://schemas.microsoft.com/office/powerpoint/2010/main" val="3939066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en-US"/>
              <a:t>Click to edit Master title style</a:t>
            </a:r>
            <a:endParaRPr lang="en-US" dirty="0"/>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73AD38-E543-43DC-B27A-08ECF027C89D}" type="datetimeFigureOut">
              <a:rPr lang="en-IN" smtClean="0"/>
              <a:t>04-06-2024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42FA641-0280-4B80-820D-5BB9AD0FB142}" type="slidenum">
              <a:rPr lang="en-IN" smtClean="0"/>
              <a:t>‹#›</a:t>
            </a:fld>
            <a:endParaRPr lang="en-IN"/>
          </a:p>
        </p:txBody>
      </p:sp>
    </p:spTree>
    <p:extLst>
      <p:ext uri="{BB962C8B-B14F-4D97-AF65-F5344CB8AC3E}">
        <p14:creationId xmlns:p14="http://schemas.microsoft.com/office/powerpoint/2010/main" val="3889653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73AD38-E543-43DC-B27A-08ECF027C89D}" type="datetimeFigureOut">
              <a:rPr lang="en-IN" smtClean="0"/>
              <a:t>04-06-2024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42FA641-0280-4B80-820D-5BB9AD0FB142}" type="slidenum">
              <a:rPr lang="en-IN" smtClean="0"/>
              <a:t>‹#›</a:t>
            </a:fld>
            <a:endParaRPr lang="en-IN"/>
          </a:p>
        </p:txBody>
      </p:sp>
    </p:spTree>
    <p:extLst>
      <p:ext uri="{BB962C8B-B14F-4D97-AF65-F5344CB8AC3E}">
        <p14:creationId xmlns:p14="http://schemas.microsoft.com/office/powerpoint/2010/main" val="3681571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a:t>Click to edit Master text styles</a:t>
            </a:r>
          </a:p>
        </p:txBody>
      </p:sp>
      <p:sp>
        <p:nvSpPr>
          <p:cNvPr id="4" name="Content Placeholder 3"/>
          <p:cNvSpPr>
            <a:spLocks noGrp="1"/>
          </p:cNvSpPr>
          <p:nvPr>
            <p:ph sz="half" idx="2"/>
          </p:nvPr>
        </p:nvSpPr>
        <p:spPr>
          <a:xfrm>
            <a:off x="2085368" y="15635264"/>
            <a:ext cx="12807832" cy="22997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a:t>Click to edit Master text styles</a:t>
            </a:r>
          </a:p>
        </p:txBody>
      </p:sp>
      <p:sp>
        <p:nvSpPr>
          <p:cNvPr id="6" name="Content Placeholder 5"/>
          <p:cNvSpPr>
            <a:spLocks noGrp="1"/>
          </p:cNvSpPr>
          <p:nvPr>
            <p:ph sz="quarter" idx="4"/>
          </p:nvPr>
        </p:nvSpPr>
        <p:spPr>
          <a:xfrm>
            <a:off x="15326828" y="15635264"/>
            <a:ext cx="12870909" cy="22997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F73AD38-E543-43DC-B27A-08ECF027C89D}" type="datetimeFigureOut">
              <a:rPr lang="en-IN" smtClean="0"/>
              <a:t>04-06-2024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E42FA641-0280-4B80-820D-5BB9AD0FB142}" type="slidenum">
              <a:rPr lang="en-IN" smtClean="0"/>
              <a:t>‹#›</a:t>
            </a:fld>
            <a:endParaRPr lang="en-IN"/>
          </a:p>
        </p:txBody>
      </p:sp>
    </p:spTree>
    <p:extLst>
      <p:ext uri="{BB962C8B-B14F-4D97-AF65-F5344CB8AC3E}">
        <p14:creationId xmlns:p14="http://schemas.microsoft.com/office/powerpoint/2010/main" val="3807883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F73AD38-E543-43DC-B27A-08ECF027C89D}" type="datetimeFigureOut">
              <a:rPr lang="en-IN" smtClean="0"/>
              <a:t>04-06-2024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E42FA641-0280-4B80-820D-5BB9AD0FB142}" type="slidenum">
              <a:rPr lang="en-IN" smtClean="0"/>
              <a:t>‹#›</a:t>
            </a:fld>
            <a:endParaRPr lang="en-IN"/>
          </a:p>
        </p:txBody>
      </p:sp>
    </p:spTree>
    <p:extLst>
      <p:ext uri="{BB962C8B-B14F-4D97-AF65-F5344CB8AC3E}">
        <p14:creationId xmlns:p14="http://schemas.microsoft.com/office/powerpoint/2010/main" val="106152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73AD38-E543-43DC-B27A-08ECF027C89D}" type="datetimeFigureOut">
              <a:rPr lang="en-IN" smtClean="0"/>
              <a:t>04-06-2024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E42FA641-0280-4B80-820D-5BB9AD0FB142}" type="slidenum">
              <a:rPr lang="en-IN" smtClean="0"/>
              <a:t>‹#›</a:t>
            </a:fld>
            <a:endParaRPr lang="en-IN"/>
          </a:p>
        </p:txBody>
      </p:sp>
    </p:spTree>
    <p:extLst>
      <p:ext uri="{BB962C8B-B14F-4D97-AF65-F5344CB8AC3E}">
        <p14:creationId xmlns:p14="http://schemas.microsoft.com/office/powerpoint/2010/main" val="2169911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a:t>Click to edit Master title style</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a:t>Click to edit Master text styles</a:t>
            </a:r>
          </a:p>
        </p:txBody>
      </p:sp>
      <p:sp>
        <p:nvSpPr>
          <p:cNvPr id="5" name="Date Placeholder 4"/>
          <p:cNvSpPr>
            <a:spLocks noGrp="1"/>
          </p:cNvSpPr>
          <p:nvPr>
            <p:ph type="dt" sz="half" idx="10"/>
          </p:nvPr>
        </p:nvSpPr>
        <p:spPr/>
        <p:txBody>
          <a:bodyPr/>
          <a:lstStyle/>
          <a:p>
            <a:fld id="{DF73AD38-E543-43DC-B27A-08ECF027C89D}" type="datetimeFigureOut">
              <a:rPr lang="en-IN" smtClean="0"/>
              <a:t>04-06-2024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42FA641-0280-4B80-820D-5BB9AD0FB142}" type="slidenum">
              <a:rPr lang="en-IN" smtClean="0"/>
              <a:t>‹#›</a:t>
            </a:fld>
            <a:endParaRPr lang="en-IN"/>
          </a:p>
        </p:txBody>
      </p:sp>
    </p:spTree>
    <p:extLst>
      <p:ext uri="{BB962C8B-B14F-4D97-AF65-F5344CB8AC3E}">
        <p14:creationId xmlns:p14="http://schemas.microsoft.com/office/powerpoint/2010/main" val="3084508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a:t>Click to edit Master title style</a:t>
            </a:r>
            <a:endParaRPr lang="en-US" dirty="0"/>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en-US"/>
              <a:t>Click icon to add picture</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a:t>Click to edit Master text styles</a:t>
            </a:r>
          </a:p>
        </p:txBody>
      </p:sp>
      <p:sp>
        <p:nvSpPr>
          <p:cNvPr id="5" name="Date Placeholder 4"/>
          <p:cNvSpPr>
            <a:spLocks noGrp="1"/>
          </p:cNvSpPr>
          <p:nvPr>
            <p:ph type="dt" sz="half" idx="10"/>
          </p:nvPr>
        </p:nvSpPr>
        <p:spPr/>
        <p:txBody>
          <a:bodyPr/>
          <a:lstStyle/>
          <a:p>
            <a:fld id="{DF73AD38-E543-43DC-B27A-08ECF027C89D}" type="datetimeFigureOut">
              <a:rPr lang="en-IN" smtClean="0"/>
              <a:t>04-06-2024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42FA641-0280-4B80-820D-5BB9AD0FB142}" type="slidenum">
              <a:rPr lang="en-IN" smtClean="0"/>
              <a:t>‹#›</a:t>
            </a:fld>
            <a:endParaRPr lang="en-IN"/>
          </a:p>
        </p:txBody>
      </p:sp>
    </p:spTree>
    <p:extLst>
      <p:ext uri="{BB962C8B-B14F-4D97-AF65-F5344CB8AC3E}">
        <p14:creationId xmlns:p14="http://schemas.microsoft.com/office/powerpoint/2010/main" val="192599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DF73AD38-E543-43DC-B27A-08ECF027C89D}" type="datetimeFigureOut">
              <a:rPr lang="en-IN" smtClean="0"/>
              <a:t>04-06-2024</a:t>
            </a:fld>
            <a:endParaRPr lang="en-IN"/>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E42FA641-0280-4B80-820D-5BB9AD0FB142}" type="slidenum">
              <a:rPr lang="en-IN" smtClean="0"/>
              <a:t>‹#›</a:t>
            </a:fld>
            <a:endParaRPr lang="en-IN"/>
          </a:p>
        </p:txBody>
      </p:sp>
    </p:spTree>
    <p:extLst>
      <p:ext uri="{BB962C8B-B14F-4D97-AF65-F5344CB8AC3E}">
        <p14:creationId xmlns:p14="http://schemas.microsoft.com/office/powerpoint/2010/main" val="15109240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770CD47A-BF33-70A0-0EBA-EE836E8BF91B}"/>
              </a:ext>
            </a:extLst>
          </p:cNvPr>
          <p:cNvSpPr/>
          <p:nvPr/>
        </p:nvSpPr>
        <p:spPr>
          <a:xfrm>
            <a:off x="627540" y="41283782"/>
            <a:ext cx="18303909" cy="1299414"/>
          </a:xfrm>
          <a:prstGeom prst="roundRect">
            <a:avLst/>
          </a:prstGeom>
          <a:solidFill>
            <a:srgbClr val="E9F5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Rectangle: Rounded Corners 2">
            <a:extLst>
              <a:ext uri="{FF2B5EF4-FFF2-40B4-BE49-F238E27FC236}">
                <a16:creationId xmlns:a16="http://schemas.microsoft.com/office/drawing/2014/main" id="{810AE035-0F1E-36A5-1521-C6C700E59CD0}"/>
              </a:ext>
            </a:extLst>
          </p:cNvPr>
          <p:cNvSpPr/>
          <p:nvPr/>
        </p:nvSpPr>
        <p:spPr>
          <a:xfrm>
            <a:off x="15251257" y="35560000"/>
            <a:ext cx="3705750" cy="5432788"/>
          </a:xfrm>
          <a:prstGeom prst="roundRect">
            <a:avLst/>
          </a:prstGeom>
          <a:solidFill>
            <a:srgbClr val="E9F5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51" name="Rectangle: Rounded Corners 1150">
            <a:extLst>
              <a:ext uri="{FF2B5EF4-FFF2-40B4-BE49-F238E27FC236}">
                <a16:creationId xmlns:a16="http://schemas.microsoft.com/office/drawing/2014/main" id="{111D55BE-BDF5-B1DE-08F0-296A5F3D939D}"/>
              </a:ext>
            </a:extLst>
          </p:cNvPr>
          <p:cNvSpPr/>
          <p:nvPr/>
        </p:nvSpPr>
        <p:spPr>
          <a:xfrm>
            <a:off x="19955845" y="38383937"/>
            <a:ext cx="9945662" cy="4124857"/>
          </a:xfrm>
          <a:prstGeom prst="roundRect">
            <a:avLst/>
          </a:prstGeom>
          <a:solidFill>
            <a:srgbClr val="E9F5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50" name="Rectangle: Rounded Corners 1149">
            <a:extLst>
              <a:ext uri="{FF2B5EF4-FFF2-40B4-BE49-F238E27FC236}">
                <a16:creationId xmlns:a16="http://schemas.microsoft.com/office/drawing/2014/main" id="{7D487843-12DE-552F-8DAA-40AFE309AF1A}"/>
              </a:ext>
            </a:extLst>
          </p:cNvPr>
          <p:cNvSpPr/>
          <p:nvPr/>
        </p:nvSpPr>
        <p:spPr>
          <a:xfrm>
            <a:off x="586147" y="36854039"/>
            <a:ext cx="3705750" cy="4156396"/>
          </a:xfrm>
          <a:prstGeom prst="roundRect">
            <a:avLst/>
          </a:prstGeom>
          <a:solidFill>
            <a:srgbClr val="E9F5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49" name="Rectangle: Rounded Corners 1148">
            <a:extLst>
              <a:ext uri="{FF2B5EF4-FFF2-40B4-BE49-F238E27FC236}">
                <a16:creationId xmlns:a16="http://schemas.microsoft.com/office/drawing/2014/main" id="{D5786684-4BA2-2088-7419-23159689360A}"/>
              </a:ext>
            </a:extLst>
          </p:cNvPr>
          <p:cNvSpPr/>
          <p:nvPr/>
        </p:nvSpPr>
        <p:spPr>
          <a:xfrm>
            <a:off x="722119" y="25339647"/>
            <a:ext cx="14457060" cy="15564413"/>
          </a:xfrm>
          <a:prstGeom prst="roundRect">
            <a:avLst/>
          </a:prstGeom>
          <a:solidFill>
            <a:srgbClr val="E9F5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IN" sz="3500" dirty="0">
              <a:latin typeface="Times New Roman" panose="02020603050405020304" pitchFamily="18" charset="0"/>
              <a:cs typeface="Times New Roman" panose="02020603050405020304" pitchFamily="18" charset="0"/>
            </a:endParaRPr>
          </a:p>
        </p:txBody>
      </p:sp>
      <p:sp>
        <p:nvSpPr>
          <p:cNvPr id="1141" name="Rectangle 1140">
            <a:extLst>
              <a:ext uri="{FF2B5EF4-FFF2-40B4-BE49-F238E27FC236}">
                <a16:creationId xmlns:a16="http://schemas.microsoft.com/office/drawing/2014/main" id="{1CBA6E1F-E99D-DD77-2514-4C3F0B3F6229}"/>
              </a:ext>
            </a:extLst>
          </p:cNvPr>
          <p:cNvSpPr/>
          <p:nvPr/>
        </p:nvSpPr>
        <p:spPr>
          <a:xfrm>
            <a:off x="14836877" y="24972803"/>
            <a:ext cx="1242964" cy="15960301"/>
          </a:xfrm>
          <a:prstGeom prst="rect">
            <a:avLst/>
          </a:prstGeom>
          <a:solidFill>
            <a:srgbClr val="E9F5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12" name="Rectangle: Rounded Corners 1111">
            <a:extLst>
              <a:ext uri="{FF2B5EF4-FFF2-40B4-BE49-F238E27FC236}">
                <a16:creationId xmlns:a16="http://schemas.microsoft.com/office/drawing/2014/main" id="{05F7A814-0E34-1C87-31A1-2AA53FFA24F3}"/>
              </a:ext>
            </a:extLst>
          </p:cNvPr>
          <p:cNvSpPr/>
          <p:nvPr/>
        </p:nvSpPr>
        <p:spPr>
          <a:xfrm>
            <a:off x="15353251" y="17137332"/>
            <a:ext cx="14548256" cy="20033625"/>
          </a:xfrm>
          <a:prstGeom prst="roundRect">
            <a:avLst/>
          </a:prstGeom>
          <a:solidFill>
            <a:srgbClr val="E9F5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IN" sz="3500" dirty="0">
              <a:latin typeface="Times New Roman" panose="02020603050405020304" pitchFamily="18" charset="0"/>
              <a:cs typeface="Times New Roman" panose="02020603050405020304" pitchFamily="18" charset="0"/>
            </a:endParaRPr>
          </a:p>
        </p:txBody>
      </p:sp>
      <p:sp>
        <p:nvSpPr>
          <p:cNvPr id="1121" name="Rectangle 1120">
            <a:extLst>
              <a:ext uri="{FF2B5EF4-FFF2-40B4-BE49-F238E27FC236}">
                <a16:creationId xmlns:a16="http://schemas.microsoft.com/office/drawing/2014/main" id="{CE232093-19D2-87DA-A2CF-C7906C99325E}"/>
              </a:ext>
            </a:extLst>
          </p:cNvPr>
          <p:cNvSpPr/>
          <p:nvPr/>
        </p:nvSpPr>
        <p:spPr>
          <a:xfrm>
            <a:off x="11997394" y="23137910"/>
            <a:ext cx="4195827" cy="3244569"/>
          </a:xfrm>
          <a:prstGeom prst="rect">
            <a:avLst/>
          </a:prstGeom>
          <a:solidFill>
            <a:srgbClr val="E9F5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Rectangle: Rounded Corners 29">
            <a:extLst>
              <a:ext uri="{FF2B5EF4-FFF2-40B4-BE49-F238E27FC236}">
                <a16:creationId xmlns:a16="http://schemas.microsoft.com/office/drawing/2014/main" id="{BCE4FD83-C332-7C97-9F21-80E2F9AC6FC6}"/>
              </a:ext>
            </a:extLst>
          </p:cNvPr>
          <p:cNvSpPr/>
          <p:nvPr/>
        </p:nvSpPr>
        <p:spPr>
          <a:xfrm>
            <a:off x="15416763" y="6591302"/>
            <a:ext cx="14548256" cy="10354684"/>
          </a:xfrm>
          <a:prstGeom prst="roundRect">
            <a:avLst/>
          </a:prstGeom>
          <a:solidFill>
            <a:srgbClr val="E9F5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IN" sz="3500" dirty="0">
              <a:latin typeface="Times New Roman" panose="02020603050405020304" pitchFamily="18" charset="0"/>
              <a:cs typeface="Times New Roman" panose="02020603050405020304" pitchFamily="18" charset="0"/>
            </a:endParaRPr>
          </a:p>
        </p:txBody>
      </p:sp>
      <p:sp>
        <p:nvSpPr>
          <p:cNvPr id="1114" name="Rectangle 1113">
            <a:extLst>
              <a:ext uri="{FF2B5EF4-FFF2-40B4-BE49-F238E27FC236}">
                <a16:creationId xmlns:a16="http://schemas.microsoft.com/office/drawing/2014/main" id="{2EA753DC-3A26-BD8B-6175-1BB534BC0C91}"/>
              </a:ext>
            </a:extLst>
          </p:cNvPr>
          <p:cNvSpPr/>
          <p:nvPr/>
        </p:nvSpPr>
        <p:spPr>
          <a:xfrm>
            <a:off x="15690557" y="10672826"/>
            <a:ext cx="4077201" cy="5304871"/>
          </a:xfrm>
          <a:prstGeom prst="rect">
            <a:avLst/>
          </a:prstGeom>
          <a:noFill/>
          <a:ln>
            <a:solidFill>
              <a:srgbClr val="8C736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06" name="Rectangle: Rounded Corners 1105">
            <a:extLst>
              <a:ext uri="{FF2B5EF4-FFF2-40B4-BE49-F238E27FC236}">
                <a16:creationId xmlns:a16="http://schemas.microsoft.com/office/drawing/2014/main" id="{D4AD1DAA-148A-268B-2EDE-3B3F567D23FF}"/>
              </a:ext>
            </a:extLst>
          </p:cNvPr>
          <p:cNvSpPr/>
          <p:nvPr/>
        </p:nvSpPr>
        <p:spPr>
          <a:xfrm>
            <a:off x="589351" y="23126183"/>
            <a:ext cx="14457060" cy="17884252"/>
          </a:xfrm>
          <a:prstGeom prst="roundRect">
            <a:avLst/>
          </a:prstGeom>
          <a:solidFill>
            <a:srgbClr val="E9F5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IN" sz="3500" dirty="0">
              <a:latin typeface="Times New Roman" panose="02020603050405020304" pitchFamily="18" charset="0"/>
              <a:cs typeface="Times New Roman" panose="02020603050405020304" pitchFamily="18" charset="0"/>
            </a:endParaRPr>
          </a:p>
        </p:txBody>
      </p:sp>
      <p:sp>
        <p:nvSpPr>
          <p:cNvPr id="1109" name="Rectangle: Rounded Corners 1108">
            <a:extLst>
              <a:ext uri="{FF2B5EF4-FFF2-40B4-BE49-F238E27FC236}">
                <a16:creationId xmlns:a16="http://schemas.microsoft.com/office/drawing/2014/main" id="{3464C641-87C9-5065-DADE-388439D9D6B2}"/>
              </a:ext>
            </a:extLst>
          </p:cNvPr>
          <p:cNvSpPr/>
          <p:nvPr/>
        </p:nvSpPr>
        <p:spPr>
          <a:xfrm>
            <a:off x="1446002" y="22560716"/>
            <a:ext cx="8852134" cy="1209368"/>
          </a:xfrm>
          <a:prstGeom prst="roundRect">
            <a:avLst/>
          </a:prstGeom>
          <a:solidFill>
            <a:srgbClr val="EAE3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066800"/>
            <a:endParaRPr lang="en-GB" sz="1800" dirty="0">
              <a:ln w="0"/>
              <a:solidFill>
                <a:schemeClr val="bg1"/>
              </a:solidFill>
              <a:effectLst>
                <a:outerShdw blurRad="38100" dist="19050" dir="2700000" algn="tl" rotWithShape="0">
                  <a:schemeClr val="dk1">
                    <a:alpha val="40000"/>
                  </a:schemeClr>
                </a:outerShdw>
              </a:effectLst>
            </a:endParaRPr>
          </a:p>
        </p:txBody>
      </p:sp>
      <p:sp>
        <p:nvSpPr>
          <p:cNvPr id="35" name="Rectangle: Rounded Corners 34">
            <a:extLst>
              <a:ext uri="{FF2B5EF4-FFF2-40B4-BE49-F238E27FC236}">
                <a16:creationId xmlns:a16="http://schemas.microsoft.com/office/drawing/2014/main" id="{2D6A2629-758D-EF4B-1B84-4EE9149E0874}"/>
              </a:ext>
            </a:extLst>
          </p:cNvPr>
          <p:cNvSpPr/>
          <p:nvPr/>
        </p:nvSpPr>
        <p:spPr>
          <a:xfrm>
            <a:off x="559854" y="13554960"/>
            <a:ext cx="14548256" cy="8615467"/>
          </a:xfrm>
          <a:prstGeom prst="roundRect">
            <a:avLst/>
          </a:prstGeom>
          <a:solidFill>
            <a:srgbClr val="E9F5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IN" sz="3600" dirty="0">
              <a:solidFill>
                <a:schemeClr val="tx1"/>
              </a:solidFill>
              <a:latin typeface="Times New Roman" panose="02020603050405020304" pitchFamily="18" charset="0"/>
              <a:cs typeface="Times New Roman" panose="02020603050405020304" pitchFamily="18" charset="0"/>
            </a:endParaRPr>
          </a:p>
        </p:txBody>
      </p:sp>
      <p:sp>
        <p:nvSpPr>
          <p:cNvPr id="1094" name="Rectangle: Rounded Corners 1093">
            <a:extLst>
              <a:ext uri="{FF2B5EF4-FFF2-40B4-BE49-F238E27FC236}">
                <a16:creationId xmlns:a16="http://schemas.microsoft.com/office/drawing/2014/main" id="{861CD67A-A5B0-D1AC-2F3D-FFF119A2897F}"/>
              </a:ext>
            </a:extLst>
          </p:cNvPr>
          <p:cNvSpPr/>
          <p:nvPr/>
        </p:nvSpPr>
        <p:spPr>
          <a:xfrm>
            <a:off x="1117965" y="18391239"/>
            <a:ext cx="13739300" cy="1505002"/>
          </a:xfrm>
          <a:prstGeom prst="roundRect">
            <a:avLst/>
          </a:prstGeom>
          <a:solidFill>
            <a:srgbClr val="F9B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algn="just">
              <a:buFont typeface="Arial" panose="020B0604020202020204" pitchFamily="34" charset="0"/>
              <a:buChar char="•"/>
            </a:pPr>
            <a:r>
              <a:rPr lang="en-US" sz="3200" b="0" i="0" dirty="0">
                <a:solidFill>
                  <a:schemeClr val="tx1"/>
                </a:solidFill>
                <a:effectLst/>
                <a:latin typeface="Times New Roman" panose="02020603050405020304" pitchFamily="18" charset="0"/>
                <a:cs typeface="Times New Roman" panose="02020603050405020304" pitchFamily="18" charset="0"/>
              </a:rPr>
              <a:t>Soil moisture was measured using the gravimetric method, soil temperature was measured using a temperature probe, and daily rainfall data was collected from the rain gauge station installed in the study area</a:t>
            </a:r>
            <a:r>
              <a:rPr lang="en-US" sz="1800" b="0" i="0" dirty="0">
                <a:solidFill>
                  <a:schemeClr val="tx1"/>
                </a:solidFill>
                <a:effectLst/>
                <a:latin typeface="ui-sans-serif"/>
              </a:rPr>
              <a:t>.</a:t>
            </a:r>
            <a:endParaRPr lang="en-IN" sz="1800" dirty="0">
              <a:solidFill>
                <a:schemeClr val="tx1"/>
              </a:solidFill>
              <a:latin typeface="Times New Roman" panose="02020603050405020304" pitchFamily="18" charset="0"/>
              <a:cs typeface="Times New Roman" panose="02020603050405020304" pitchFamily="18" charset="0"/>
            </a:endParaRPr>
          </a:p>
        </p:txBody>
      </p:sp>
      <p:sp>
        <p:nvSpPr>
          <p:cNvPr id="23" name="Rectangle: Rounded Corners 22">
            <a:extLst>
              <a:ext uri="{FF2B5EF4-FFF2-40B4-BE49-F238E27FC236}">
                <a16:creationId xmlns:a16="http://schemas.microsoft.com/office/drawing/2014/main" id="{B07CF459-D7C4-222A-A5A0-B9244E26D382}"/>
              </a:ext>
            </a:extLst>
          </p:cNvPr>
          <p:cNvSpPr/>
          <p:nvPr/>
        </p:nvSpPr>
        <p:spPr>
          <a:xfrm>
            <a:off x="632531" y="6591300"/>
            <a:ext cx="14269099" cy="6234060"/>
          </a:xfrm>
          <a:prstGeom prst="roundRect">
            <a:avLst/>
          </a:prstGeom>
          <a:solidFill>
            <a:srgbClr val="E9F5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IN" sz="3500" dirty="0">
              <a:latin typeface="Times New Roman" panose="02020603050405020304" pitchFamily="18" charset="0"/>
              <a:cs typeface="Times New Roman" panose="02020603050405020304" pitchFamily="18" charset="0"/>
            </a:endParaRPr>
          </a:p>
        </p:txBody>
      </p:sp>
      <p:sp>
        <p:nvSpPr>
          <p:cNvPr id="19" name="Rectangle: Rounded Corners 18">
            <a:extLst>
              <a:ext uri="{FF2B5EF4-FFF2-40B4-BE49-F238E27FC236}">
                <a16:creationId xmlns:a16="http://schemas.microsoft.com/office/drawing/2014/main" id="{E4D25726-9348-A87D-DC96-694A791C4E4E}"/>
              </a:ext>
            </a:extLst>
          </p:cNvPr>
          <p:cNvSpPr/>
          <p:nvPr/>
        </p:nvSpPr>
        <p:spPr>
          <a:xfrm>
            <a:off x="589350" y="6215501"/>
            <a:ext cx="8852134" cy="1209368"/>
          </a:xfrm>
          <a:prstGeom prst="roundRect">
            <a:avLst/>
          </a:prstGeom>
          <a:solidFill>
            <a:srgbClr val="EAE3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066800"/>
            <a:endParaRPr lang="en-GB" sz="1800" dirty="0">
              <a:ln w="0"/>
              <a:solidFill>
                <a:schemeClr val="bg1"/>
              </a:solidFill>
              <a:effectLst>
                <a:outerShdw blurRad="38100" dist="19050" dir="2700000" algn="tl" rotWithShape="0">
                  <a:schemeClr val="dk1">
                    <a:alpha val="40000"/>
                  </a:schemeClr>
                </a:outerShdw>
              </a:effectLst>
            </a:endParaRPr>
          </a:p>
        </p:txBody>
      </p:sp>
      <p:sp>
        <p:nvSpPr>
          <p:cNvPr id="8" name="Rectangle: Rounded Corners 7">
            <a:extLst>
              <a:ext uri="{FF2B5EF4-FFF2-40B4-BE49-F238E27FC236}">
                <a16:creationId xmlns:a16="http://schemas.microsoft.com/office/drawing/2014/main" id="{6EAE565B-383A-5883-3ACD-1D965064D8A6}"/>
              </a:ext>
            </a:extLst>
          </p:cNvPr>
          <p:cNvSpPr/>
          <p:nvPr/>
        </p:nvSpPr>
        <p:spPr>
          <a:xfrm>
            <a:off x="202791" y="294968"/>
            <a:ext cx="29869631" cy="5429794"/>
          </a:xfrm>
          <a:prstGeom prst="roundRect">
            <a:avLst/>
          </a:prstGeom>
          <a:solidFill>
            <a:srgbClr val="EAE3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0" name="Picture 9">
            <a:extLst>
              <a:ext uri="{FF2B5EF4-FFF2-40B4-BE49-F238E27FC236}">
                <a16:creationId xmlns:a16="http://schemas.microsoft.com/office/drawing/2014/main" id="{E4173F33-B826-15CB-2EAB-686F9A77154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6827191" y="1308449"/>
            <a:ext cx="3245231" cy="3245231"/>
          </a:xfrm>
          <a:prstGeom prst="rect">
            <a:avLst/>
          </a:prstGeom>
        </p:spPr>
      </p:pic>
      <p:sp>
        <p:nvSpPr>
          <p:cNvPr id="12" name="TextBox 11">
            <a:extLst>
              <a:ext uri="{FF2B5EF4-FFF2-40B4-BE49-F238E27FC236}">
                <a16:creationId xmlns:a16="http://schemas.microsoft.com/office/drawing/2014/main" id="{7F92A5D6-A561-1E0F-62EC-5FA253C2CE29}"/>
              </a:ext>
            </a:extLst>
          </p:cNvPr>
          <p:cNvSpPr txBox="1"/>
          <p:nvPr/>
        </p:nvSpPr>
        <p:spPr>
          <a:xfrm>
            <a:off x="3498467" y="-424371"/>
            <a:ext cx="23493415" cy="3139321"/>
          </a:xfrm>
          <a:prstGeom prst="rect">
            <a:avLst/>
          </a:prstGeom>
          <a:noFill/>
        </p:spPr>
        <p:txBody>
          <a:bodyPr wrap="square">
            <a:spAutoFit/>
          </a:bodyPr>
          <a:lstStyle/>
          <a:p>
            <a:pPr algn="l"/>
            <a:endParaRPr lang="en-IN" sz="6000" b="0" i="0" u="none" strike="noStrike" baseline="0" dirty="0">
              <a:solidFill>
                <a:srgbClr val="000000"/>
              </a:solidFill>
              <a:latin typeface="Times New Roman" panose="02020603050405020304" pitchFamily="18" charset="0"/>
              <a:cs typeface="Times New Roman" panose="02020603050405020304" pitchFamily="18" charset="0"/>
            </a:endParaRPr>
          </a:p>
          <a:p>
            <a:pPr algn="ctr"/>
            <a:r>
              <a:rPr lang="en-US" sz="6000" b="0" i="0" u="none" strike="noStrike" baseline="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6000" b="1" i="0" u="none" strike="noStrike" baseline="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Field-Scale Investigation of Temporal Dynamics in Soil Moisture and Temperature Profiles in Response to Rainfall Events </a:t>
            </a:r>
          </a:p>
          <a:p>
            <a:pPr algn="l"/>
            <a:endParaRPr lang="en-IN" sz="1800" b="0" i="0" u="none" strike="noStrike" baseline="0" dirty="0">
              <a:solidFill>
                <a:srgbClr val="000000"/>
              </a:solidFill>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ADAEF0DE-25B1-C8E8-29AC-E9378A8EE4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791" y="1439895"/>
            <a:ext cx="3245231" cy="3245231"/>
          </a:xfrm>
          <a:prstGeom prst="rect">
            <a:avLst/>
          </a:prstGeom>
        </p:spPr>
      </p:pic>
      <p:sp>
        <p:nvSpPr>
          <p:cNvPr id="18" name="Oval 17">
            <a:extLst>
              <a:ext uri="{FF2B5EF4-FFF2-40B4-BE49-F238E27FC236}">
                <a16:creationId xmlns:a16="http://schemas.microsoft.com/office/drawing/2014/main" id="{E69A144B-9275-6F97-F5C8-0E56A03F4C9A}"/>
              </a:ext>
            </a:extLst>
          </p:cNvPr>
          <p:cNvSpPr/>
          <p:nvPr/>
        </p:nvSpPr>
        <p:spPr>
          <a:xfrm>
            <a:off x="310193" y="5924332"/>
            <a:ext cx="1725226" cy="1724400"/>
          </a:xfrm>
          <a:prstGeom prst="ellipse">
            <a:avLst/>
          </a:prstGeom>
          <a:solidFill>
            <a:schemeClr val="bg1"/>
          </a:solidFill>
          <a:ln>
            <a:solidFill>
              <a:srgbClr val="EAE3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6000" dirty="0">
                <a:ln w="0"/>
                <a:solidFill>
                  <a:schemeClr val="tx1"/>
                </a:solidFill>
                <a:effectLst>
                  <a:outerShdw blurRad="38100" dist="19050" dir="2700000" algn="tl" rotWithShape="0">
                    <a:schemeClr val="dk1">
                      <a:alpha val="40000"/>
                    </a:schemeClr>
                  </a:outerShdw>
                </a:effectLst>
              </a:rPr>
              <a:t>1</a:t>
            </a:r>
            <a:endParaRPr lang="en-GB" sz="6000" dirty="0">
              <a:ln w="0"/>
              <a:solidFill>
                <a:schemeClr val="tx1"/>
              </a:solidFill>
              <a:effectLst>
                <a:outerShdw blurRad="38100" dist="19050" dir="2700000" algn="tl" rotWithShape="0">
                  <a:schemeClr val="dk1">
                    <a:alpha val="40000"/>
                  </a:schemeClr>
                </a:outerShdw>
              </a:effectLst>
            </a:endParaRPr>
          </a:p>
        </p:txBody>
      </p:sp>
      <p:sp>
        <p:nvSpPr>
          <p:cNvPr id="21" name="TextBox 20">
            <a:extLst>
              <a:ext uri="{FF2B5EF4-FFF2-40B4-BE49-F238E27FC236}">
                <a16:creationId xmlns:a16="http://schemas.microsoft.com/office/drawing/2014/main" id="{727043D3-EE7A-C9FF-7BD1-7786265BD355}"/>
              </a:ext>
            </a:extLst>
          </p:cNvPr>
          <p:cNvSpPr txBox="1"/>
          <p:nvPr/>
        </p:nvSpPr>
        <p:spPr>
          <a:xfrm>
            <a:off x="1065404" y="6273256"/>
            <a:ext cx="15131844" cy="923330"/>
          </a:xfrm>
          <a:prstGeom prst="rect">
            <a:avLst/>
          </a:prstGeom>
          <a:noFill/>
        </p:spPr>
        <p:txBody>
          <a:bodyPr wrap="square">
            <a:spAutoFit/>
          </a:bodyPr>
          <a:lstStyle/>
          <a:p>
            <a:pPr marL="1066800"/>
            <a:r>
              <a:rPr lang="en-IN" sz="5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Introduction</a:t>
            </a:r>
            <a:endParaRPr lang="en-GB" sz="5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B4335AF7-3D88-3852-958D-0F703FD9D850}"/>
              </a:ext>
            </a:extLst>
          </p:cNvPr>
          <p:cNvSpPr txBox="1"/>
          <p:nvPr/>
        </p:nvSpPr>
        <p:spPr>
          <a:xfrm>
            <a:off x="1344562" y="7702278"/>
            <a:ext cx="13492315" cy="5016758"/>
          </a:xfrm>
          <a:prstGeom prst="rect">
            <a:avLst/>
          </a:prstGeom>
          <a:noFill/>
        </p:spPr>
        <p:txBody>
          <a:bodyPr wrap="square" rtlCol="0">
            <a:spAutoFit/>
          </a:bodyPr>
          <a:lstStyle/>
          <a:p>
            <a:pPr marL="457200" indent="-457200" algn="just">
              <a:buFont typeface="Arial" panose="020B0604020202020204" pitchFamily="34" charset="0"/>
              <a:buChar char="•"/>
            </a:pPr>
            <a:r>
              <a:rPr lang="en-US" sz="3200" b="0" i="0" dirty="0">
                <a:solidFill>
                  <a:srgbClr val="0D0D0D"/>
                </a:solidFill>
                <a:effectLst/>
                <a:latin typeface="Times New Roman" panose="02020603050405020304" pitchFamily="18" charset="0"/>
                <a:cs typeface="Times New Roman" panose="02020603050405020304" pitchFamily="18" charset="0"/>
              </a:rPr>
              <a:t>Soil moisture (SM) and soil temperature (ST) are critical factors influencing agricultural productivity, ecosystem health, and hydrological processes. Understanding their dynamics is essential for effective water resource management and predicting crop yield.</a:t>
            </a:r>
          </a:p>
          <a:p>
            <a:pPr marL="457200" indent="-457200" algn="just">
              <a:buFont typeface="Arial" panose="020B0604020202020204" pitchFamily="34" charset="0"/>
              <a:buChar char="•"/>
            </a:pPr>
            <a:r>
              <a:rPr lang="en-US" sz="3200" dirty="0">
                <a:solidFill>
                  <a:srgbClr val="0D0D0D"/>
                </a:solidFill>
                <a:latin typeface="Times New Roman" panose="02020603050405020304" pitchFamily="18" charset="0"/>
                <a:cs typeface="Times New Roman" panose="02020603050405020304" pitchFamily="18" charset="0"/>
              </a:rPr>
              <a:t>F</a:t>
            </a:r>
            <a:r>
              <a:rPr lang="en-US" sz="3200" b="0" i="0" dirty="0">
                <a:solidFill>
                  <a:srgbClr val="0D0D0D"/>
                </a:solidFill>
                <a:effectLst/>
                <a:latin typeface="Times New Roman" panose="02020603050405020304" pitchFamily="18" charset="0"/>
                <a:cs typeface="Times New Roman" panose="02020603050405020304" pitchFamily="18" charset="0"/>
              </a:rPr>
              <a:t>ield-scale studies provide insights into real-world conditions, capturing the complexity of soil heterogeneity, topography, and local climate influences on soil moisture and temperature dynamics.</a:t>
            </a:r>
          </a:p>
          <a:p>
            <a:pPr marL="457200" indent="-457200" algn="just">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The primary focus of this study is to identify the temporal </a:t>
            </a:r>
            <a:r>
              <a:rPr lang="en-US" sz="3200" dirty="0" err="1">
                <a:latin typeface="Times New Roman" panose="02020603050405020304" pitchFamily="18" charset="0"/>
                <a:cs typeface="Times New Roman" panose="02020603050405020304" pitchFamily="18" charset="0"/>
              </a:rPr>
              <a:t>behaviour</a:t>
            </a:r>
            <a:r>
              <a:rPr lang="en-US" sz="3200" dirty="0">
                <a:latin typeface="Times New Roman" panose="02020603050405020304" pitchFamily="18" charset="0"/>
                <a:cs typeface="Times New Roman" panose="02020603050405020304" pitchFamily="18" charset="0"/>
              </a:rPr>
              <a:t> and interrelationship of soil moisture and soil temperature with respect to rainfall and seasonal changes.</a:t>
            </a:r>
            <a:endParaRPr lang="en-IN" sz="3200" dirty="0">
              <a:latin typeface="Times New Roman" panose="02020603050405020304" pitchFamily="18" charset="0"/>
              <a:cs typeface="Times New Roman" panose="02020603050405020304" pitchFamily="18" charset="0"/>
            </a:endParaRPr>
          </a:p>
        </p:txBody>
      </p:sp>
      <p:sp>
        <p:nvSpPr>
          <p:cNvPr id="27" name="Rectangle: Rounded Corners 26">
            <a:extLst>
              <a:ext uri="{FF2B5EF4-FFF2-40B4-BE49-F238E27FC236}">
                <a16:creationId xmlns:a16="http://schemas.microsoft.com/office/drawing/2014/main" id="{FA6C9990-78EB-F907-B8F6-FEDED4EC557A}"/>
              </a:ext>
            </a:extLst>
          </p:cNvPr>
          <p:cNvSpPr/>
          <p:nvPr/>
        </p:nvSpPr>
        <p:spPr>
          <a:xfrm>
            <a:off x="15892817" y="6239078"/>
            <a:ext cx="8852134" cy="1209368"/>
          </a:xfrm>
          <a:prstGeom prst="roundRect">
            <a:avLst/>
          </a:prstGeom>
          <a:solidFill>
            <a:srgbClr val="EAE3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066800"/>
            <a:endParaRPr lang="en-GB" sz="1800" dirty="0">
              <a:ln w="0"/>
              <a:solidFill>
                <a:schemeClr val="bg1"/>
              </a:solidFill>
              <a:effectLst>
                <a:outerShdw blurRad="38100" dist="19050" dir="2700000" algn="tl" rotWithShape="0">
                  <a:schemeClr val="dk1">
                    <a:alpha val="40000"/>
                  </a:schemeClr>
                </a:outerShdw>
              </a:effectLst>
            </a:endParaRPr>
          </a:p>
        </p:txBody>
      </p:sp>
      <p:sp>
        <p:nvSpPr>
          <p:cNvPr id="28" name="Oval 27">
            <a:extLst>
              <a:ext uri="{FF2B5EF4-FFF2-40B4-BE49-F238E27FC236}">
                <a16:creationId xmlns:a16="http://schemas.microsoft.com/office/drawing/2014/main" id="{3B3BE242-1556-1A11-5614-617E29195F70}"/>
              </a:ext>
            </a:extLst>
          </p:cNvPr>
          <p:cNvSpPr/>
          <p:nvPr/>
        </p:nvSpPr>
        <p:spPr>
          <a:xfrm>
            <a:off x="15012582" y="6057762"/>
            <a:ext cx="1725226" cy="1724400"/>
          </a:xfrm>
          <a:prstGeom prst="ellipse">
            <a:avLst/>
          </a:prstGeom>
          <a:solidFill>
            <a:schemeClr val="bg1"/>
          </a:solidFill>
          <a:ln>
            <a:solidFill>
              <a:srgbClr val="EAE3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6000" dirty="0">
                <a:ln w="0"/>
                <a:solidFill>
                  <a:schemeClr val="tx1"/>
                </a:solidFill>
                <a:effectLst>
                  <a:outerShdw blurRad="38100" dist="19050" dir="2700000" algn="tl" rotWithShape="0">
                    <a:schemeClr val="dk1">
                      <a:alpha val="40000"/>
                    </a:schemeClr>
                  </a:outerShdw>
                </a:effectLst>
              </a:rPr>
              <a:t>2</a:t>
            </a:r>
            <a:endParaRPr lang="en-GB" sz="6000" dirty="0">
              <a:ln w="0"/>
              <a:solidFill>
                <a:schemeClr val="tx1"/>
              </a:solidFill>
              <a:effectLst>
                <a:outerShdw blurRad="38100" dist="19050" dir="2700000" algn="tl" rotWithShape="0">
                  <a:schemeClr val="dk1">
                    <a:alpha val="40000"/>
                  </a:schemeClr>
                </a:outerShdw>
              </a:effectLst>
            </a:endParaRPr>
          </a:p>
        </p:txBody>
      </p:sp>
      <p:sp>
        <p:nvSpPr>
          <p:cNvPr id="29" name="TextBox 28">
            <a:extLst>
              <a:ext uri="{FF2B5EF4-FFF2-40B4-BE49-F238E27FC236}">
                <a16:creationId xmlns:a16="http://schemas.microsoft.com/office/drawing/2014/main" id="{B8276A38-E9EA-531D-E3EC-E6D3D3DB4013}"/>
              </a:ext>
            </a:extLst>
          </p:cNvPr>
          <p:cNvSpPr txBox="1"/>
          <p:nvPr/>
        </p:nvSpPr>
        <p:spPr>
          <a:xfrm>
            <a:off x="15704856" y="6423336"/>
            <a:ext cx="15131844" cy="923330"/>
          </a:xfrm>
          <a:prstGeom prst="rect">
            <a:avLst/>
          </a:prstGeom>
          <a:noFill/>
        </p:spPr>
        <p:txBody>
          <a:bodyPr wrap="square">
            <a:spAutoFit/>
          </a:bodyPr>
          <a:lstStyle/>
          <a:p>
            <a:pPr marL="1066800"/>
            <a:r>
              <a:rPr lang="en-IN" sz="5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Study area</a:t>
            </a:r>
            <a:endParaRPr lang="en-GB" sz="5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32" name="Picture 31">
            <a:extLst>
              <a:ext uri="{FF2B5EF4-FFF2-40B4-BE49-F238E27FC236}">
                <a16:creationId xmlns:a16="http://schemas.microsoft.com/office/drawing/2014/main" id="{182A7299-E221-09E3-68DB-80D70A254FD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9912295" y="10418510"/>
            <a:ext cx="9136224" cy="6232005"/>
          </a:xfrm>
          <a:prstGeom prst="rect">
            <a:avLst/>
          </a:prstGeom>
          <a:ln>
            <a:noFill/>
          </a:ln>
          <a:effectLst>
            <a:outerShdw blurRad="292100" dist="139700" dir="2700000" algn="tl" rotWithShape="0">
              <a:srgbClr val="333333">
                <a:alpha val="65000"/>
              </a:srgbClr>
            </a:outerShdw>
          </a:effectLst>
        </p:spPr>
      </p:pic>
      <p:sp>
        <p:nvSpPr>
          <p:cNvPr id="33" name="TextBox 32">
            <a:extLst>
              <a:ext uri="{FF2B5EF4-FFF2-40B4-BE49-F238E27FC236}">
                <a16:creationId xmlns:a16="http://schemas.microsoft.com/office/drawing/2014/main" id="{0FA95DA6-7ABA-5633-C9E7-A9E15B2A2214}"/>
              </a:ext>
            </a:extLst>
          </p:cNvPr>
          <p:cNvSpPr txBox="1"/>
          <p:nvPr/>
        </p:nvSpPr>
        <p:spPr>
          <a:xfrm>
            <a:off x="15660118" y="7618210"/>
            <a:ext cx="13492315" cy="1569660"/>
          </a:xfrm>
          <a:prstGeom prst="rect">
            <a:avLst/>
          </a:prstGeom>
          <a:noFill/>
        </p:spPr>
        <p:txBody>
          <a:bodyPr wrap="square" rtlCol="0">
            <a:spAutoFit/>
          </a:bodyPr>
          <a:lstStyle/>
          <a:p>
            <a:pPr marL="457200" indent="-457200" algn="just">
              <a:buFont typeface="Arial" panose="020B0604020202020204" pitchFamily="34" charset="0"/>
              <a:buChar char="•"/>
            </a:pPr>
            <a:r>
              <a:rPr lang="en-US" sz="3200" b="0" i="0" dirty="0">
                <a:solidFill>
                  <a:srgbClr val="0D0D0D"/>
                </a:solidFill>
                <a:effectLst/>
                <a:latin typeface="Times New Roman" panose="02020603050405020304" pitchFamily="18" charset="0"/>
                <a:cs typeface="Times New Roman" panose="02020603050405020304" pitchFamily="18" charset="0"/>
              </a:rPr>
              <a:t>The study area (Figure 01) is located on the western margin of the Deccan plateau, at an altitude of 560 m above sea level. The area receives moderate rainfall, primarily from the southwest monsoon.</a:t>
            </a:r>
          </a:p>
        </p:txBody>
      </p:sp>
      <p:sp>
        <p:nvSpPr>
          <p:cNvPr id="34" name="TextBox 33">
            <a:extLst>
              <a:ext uri="{FF2B5EF4-FFF2-40B4-BE49-F238E27FC236}">
                <a16:creationId xmlns:a16="http://schemas.microsoft.com/office/drawing/2014/main" id="{EF3E0B06-CD7B-030A-8B87-095FCB5C5A5B}"/>
              </a:ext>
            </a:extLst>
          </p:cNvPr>
          <p:cNvSpPr txBox="1"/>
          <p:nvPr/>
        </p:nvSpPr>
        <p:spPr>
          <a:xfrm>
            <a:off x="15669005" y="10699142"/>
            <a:ext cx="4064058" cy="5016758"/>
          </a:xfrm>
          <a:prstGeom prst="rect">
            <a:avLst/>
          </a:prstGeom>
          <a:noFill/>
        </p:spPr>
        <p:txBody>
          <a:bodyPr wrap="square" rtlCol="0">
            <a:spAutoFit/>
          </a:bodyPr>
          <a:lstStyle/>
          <a:p>
            <a:pPr algn="just"/>
            <a:r>
              <a:rPr lang="en-US" sz="3200" b="0" i="0" dirty="0">
                <a:effectLst/>
                <a:latin typeface="Times New Roman" panose="02020603050405020304" pitchFamily="18" charset="0"/>
                <a:cs typeface="Times New Roman" panose="02020603050405020304" pitchFamily="18" charset="0"/>
              </a:rPr>
              <a:t>Figure 01. Location of the study area,</a:t>
            </a:r>
            <a:r>
              <a:rPr lang="en-IN" sz="3200" dirty="0">
                <a:effectLst/>
                <a:latin typeface="Times New Roman" panose="02020603050405020304" pitchFamily="18" charset="0"/>
                <a:ea typeface="Calibri" panose="020F0502020204030204" pitchFamily="34" charset="0"/>
                <a:cs typeface="Times New Roman" panose="02020603050405020304" pitchFamily="18" charset="0"/>
              </a:rPr>
              <a:t> a 75m radius circle was established from the point having </a:t>
            </a:r>
            <a:r>
              <a:rPr lang="pt-BR" sz="3200" dirty="0">
                <a:effectLst/>
                <a:latin typeface="Times New Roman" panose="02020603050405020304" pitchFamily="18" charset="0"/>
                <a:ea typeface="Calibri" panose="020F0502020204030204" pitchFamily="34" charset="0"/>
                <a:cs typeface="Times New Roman" panose="02020603050405020304" pitchFamily="18" charset="0"/>
              </a:rPr>
              <a:t>18.5374°N and 73.8054°E cordinates. Soil sampling locations are marked with yellow dots</a:t>
            </a:r>
            <a:endParaRPr lang="en-US" sz="3200" b="0" i="0" dirty="0">
              <a:effectLst/>
              <a:latin typeface="Times New Roman" panose="02020603050405020304" pitchFamily="18" charset="0"/>
              <a:cs typeface="Times New Roman" panose="02020603050405020304" pitchFamily="18" charset="0"/>
            </a:endParaRPr>
          </a:p>
        </p:txBody>
      </p:sp>
      <p:sp>
        <p:nvSpPr>
          <p:cNvPr id="36" name="Rectangle: Rounded Corners 35">
            <a:extLst>
              <a:ext uri="{FF2B5EF4-FFF2-40B4-BE49-F238E27FC236}">
                <a16:creationId xmlns:a16="http://schemas.microsoft.com/office/drawing/2014/main" id="{EF960E3F-2C8F-2328-2C5F-CEC241783670}"/>
              </a:ext>
            </a:extLst>
          </p:cNvPr>
          <p:cNvSpPr/>
          <p:nvPr/>
        </p:nvSpPr>
        <p:spPr>
          <a:xfrm>
            <a:off x="1530520" y="13143237"/>
            <a:ext cx="8852134" cy="1209368"/>
          </a:xfrm>
          <a:prstGeom prst="roundRect">
            <a:avLst/>
          </a:prstGeom>
          <a:solidFill>
            <a:srgbClr val="EAE3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066800"/>
            <a:endParaRPr lang="en-GB" sz="1800" dirty="0">
              <a:ln w="0"/>
              <a:solidFill>
                <a:schemeClr val="bg1"/>
              </a:solidFill>
              <a:effectLst>
                <a:outerShdw blurRad="38100" dist="19050" dir="2700000" algn="tl" rotWithShape="0">
                  <a:schemeClr val="dk1">
                    <a:alpha val="40000"/>
                  </a:schemeClr>
                </a:outerShdw>
              </a:effectLst>
            </a:endParaRPr>
          </a:p>
        </p:txBody>
      </p:sp>
      <p:sp>
        <p:nvSpPr>
          <p:cNvPr id="37" name="Oval 36">
            <a:extLst>
              <a:ext uri="{FF2B5EF4-FFF2-40B4-BE49-F238E27FC236}">
                <a16:creationId xmlns:a16="http://schemas.microsoft.com/office/drawing/2014/main" id="{A4B6DE36-EBA3-2DD1-C6AC-F93CD4CE48F4}"/>
              </a:ext>
            </a:extLst>
          </p:cNvPr>
          <p:cNvSpPr/>
          <p:nvPr/>
        </p:nvSpPr>
        <p:spPr>
          <a:xfrm>
            <a:off x="234964" y="12847232"/>
            <a:ext cx="1725226" cy="1724400"/>
          </a:xfrm>
          <a:prstGeom prst="ellipse">
            <a:avLst/>
          </a:prstGeom>
          <a:solidFill>
            <a:schemeClr val="bg1"/>
          </a:solidFill>
          <a:ln>
            <a:solidFill>
              <a:srgbClr val="EAE3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6000" dirty="0">
                <a:ln w="0"/>
                <a:solidFill>
                  <a:schemeClr val="tx1"/>
                </a:solidFill>
                <a:effectLst>
                  <a:outerShdw blurRad="38100" dist="19050" dir="2700000" algn="tl" rotWithShape="0">
                    <a:schemeClr val="dk1">
                      <a:alpha val="40000"/>
                    </a:schemeClr>
                  </a:outerShdw>
                </a:effectLst>
              </a:rPr>
              <a:t>3</a:t>
            </a:r>
            <a:endParaRPr lang="en-GB" sz="6000" dirty="0">
              <a:ln w="0"/>
              <a:solidFill>
                <a:schemeClr val="tx1"/>
              </a:solidFill>
              <a:effectLst>
                <a:outerShdw blurRad="38100" dist="19050" dir="2700000" algn="tl" rotWithShape="0">
                  <a:schemeClr val="dk1">
                    <a:alpha val="40000"/>
                  </a:schemeClr>
                </a:outerShdw>
              </a:effectLst>
            </a:endParaRPr>
          </a:p>
        </p:txBody>
      </p:sp>
      <p:sp>
        <p:nvSpPr>
          <p:cNvPr id="38" name="TextBox 37">
            <a:extLst>
              <a:ext uri="{FF2B5EF4-FFF2-40B4-BE49-F238E27FC236}">
                <a16:creationId xmlns:a16="http://schemas.microsoft.com/office/drawing/2014/main" id="{B4BFF474-5994-FD35-EAC7-DD0A587C09F4}"/>
              </a:ext>
            </a:extLst>
          </p:cNvPr>
          <p:cNvSpPr txBox="1"/>
          <p:nvPr/>
        </p:nvSpPr>
        <p:spPr>
          <a:xfrm>
            <a:off x="982976" y="13268300"/>
            <a:ext cx="15131844" cy="923330"/>
          </a:xfrm>
          <a:prstGeom prst="rect">
            <a:avLst/>
          </a:prstGeom>
          <a:noFill/>
        </p:spPr>
        <p:txBody>
          <a:bodyPr wrap="square">
            <a:spAutoFit/>
          </a:bodyPr>
          <a:lstStyle/>
          <a:p>
            <a:pPr marL="1066800"/>
            <a:r>
              <a:rPr lang="en-IN" sz="5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Methodology </a:t>
            </a:r>
            <a:endParaRPr lang="en-GB" sz="5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043" name="Google Shape;207;p15">
            <a:extLst>
              <a:ext uri="{FF2B5EF4-FFF2-40B4-BE49-F238E27FC236}">
                <a16:creationId xmlns:a16="http://schemas.microsoft.com/office/drawing/2014/main" id="{3DF8F97F-3EDF-2A22-755C-E526650CA15D}"/>
              </a:ext>
            </a:extLst>
          </p:cNvPr>
          <p:cNvSpPr/>
          <p:nvPr/>
        </p:nvSpPr>
        <p:spPr>
          <a:xfrm>
            <a:off x="1841073" y="14683538"/>
            <a:ext cx="3993670" cy="1058366"/>
          </a:xfrm>
          <a:custGeom>
            <a:avLst/>
            <a:gdLst/>
            <a:ahLst/>
            <a:cxnLst/>
            <a:rect l="l" t="t" r="r" b="b"/>
            <a:pathLst>
              <a:path w="1301" h="627" extrusionOk="0">
                <a:moveTo>
                  <a:pt x="1048" y="622"/>
                </a:moveTo>
                <a:lnTo>
                  <a:pt x="1301" y="311"/>
                </a:lnTo>
                <a:lnTo>
                  <a:pt x="1048" y="0"/>
                </a:lnTo>
                <a:lnTo>
                  <a:pt x="0" y="0"/>
                </a:lnTo>
                <a:lnTo>
                  <a:pt x="214" y="314"/>
                </a:lnTo>
                <a:lnTo>
                  <a:pt x="4" y="627"/>
                </a:lnTo>
                <a:lnTo>
                  <a:pt x="1048" y="622"/>
                </a:lnTo>
                <a:close/>
              </a:path>
            </a:pathLst>
          </a:custGeom>
          <a:solidFill>
            <a:srgbClr val="CBC2C0"/>
          </a:solidFill>
          <a:ln>
            <a:noFill/>
          </a:ln>
        </p:spPr>
        <p:txBody>
          <a:bodyPr spcFirstLastPara="1" wrap="square" lIns="182850" tIns="91400" rIns="182850" bIns="91400"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1828800">
              <a:buClr>
                <a:srgbClr val="000000"/>
              </a:buClr>
            </a:pPr>
            <a:endParaRPr sz="3200" kern="0">
              <a:solidFill>
                <a:srgbClr val="000000"/>
              </a:solidFill>
              <a:ea typeface="Calibri"/>
              <a:cs typeface="Calibri"/>
              <a:sym typeface="Calibri"/>
            </a:endParaRPr>
          </a:p>
        </p:txBody>
      </p:sp>
      <p:sp>
        <p:nvSpPr>
          <p:cNvPr id="1044" name="Google Shape;212;p15">
            <a:extLst>
              <a:ext uri="{FF2B5EF4-FFF2-40B4-BE49-F238E27FC236}">
                <a16:creationId xmlns:a16="http://schemas.microsoft.com/office/drawing/2014/main" id="{EA48057F-C502-FEAD-8B83-17CEF33532F9}"/>
              </a:ext>
            </a:extLst>
          </p:cNvPr>
          <p:cNvSpPr/>
          <p:nvPr/>
        </p:nvSpPr>
        <p:spPr>
          <a:xfrm>
            <a:off x="4297451" y="14606985"/>
            <a:ext cx="1532153" cy="603325"/>
          </a:xfrm>
          <a:custGeom>
            <a:avLst/>
            <a:gdLst/>
            <a:ahLst/>
            <a:cxnLst/>
            <a:rect l="l" t="t" r="r" b="b"/>
            <a:pathLst>
              <a:path w="978" h="540" extrusionOk="0">
                <a:moveTo>
                  <a:pt x="978" y="540"/>
                </a:moveTo>
                <a:lnTo>
                  <a:pt x="540" y="0"/>
                </a:lnTo>
                <a:lnTo>
                  <a:pt x="0" y="0"/>
                </a:lnTo>
                <a:lnTo>
                  <a:pt x="439" y="540"/>
                </a:lnTo>
                <a:lnTo>
                  <a:pt x="978" y="540"/>
                </a:lnTo>
                <a:close/>
              </a:path>
            </a:pathLst>
          </a:custGeom>
          <a:solidFill>
            <a:srgbClr val="8C736D"/>
          </a:solidFill>
          <a:ln>
            <a:noFill/>
          </a:ln>
        </p:spPr>
        <p:txBody>
          <a:bodyPr spcFirstLastPara="1" wrap="square" lIns="182850" tIns="91400" rIns="182850" bIns="91400"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1828800">
              <a:buClr>
                <a:srgbClr val="000000"/>
              </a:buClr>
            </a:pPr>
            <a:endParaRPr sz="3200" kern="0">
              <a:solidFill>
                <a:srgbClr val="000000"/>
              </a:solidFill>
              <a:ea typeface="Calibri"/>
              <a:cs typeface="Calibri"/>
              <a:sym typeface="Calibri"/>
            </a:endParaRPr>
          </a:p>
        </p:txBody>
      </p:sp>
      <p:sp>
        <p:nvSpPr>
          <p:cNvPr id="1045" name="Google Shape;213;p15">
            <a:extLst>
              <a:ext uri="{FF2B5EF4-FFF2-40B4-BE49-F238E27FC236}">
                <a16:creationId xmlns:a16="http://schemas.microsoft.com/office/drawing/2014/main" id="{25D291F9-03A3-F67A-A5C5-A19A7D7F8930}"/>
              </a:ext>
            </a:extLst>
          </p:cNvPr>
          <p:cNvSpPr/>
          <p:nvPr/>
        </p:nvSpPr>
        <p:spPr>
          <a:xfrm>
            <a:off x="4291897" y="15210310"/>
            <a:ext cx="1532153" cy="603325"/>
          </a:xfrm>
          <a:custGeom>
            <a:avLst/>
            <a:gdLst/>
            <a:ahLst/>
            <a:cxnLst/>
            <a:rect l="l" t="t" r="r" b="b"/>
            <a:pathLst>
              <a:path w="978" h="540" extrusionOk="0">
                <a:moveTo>
                  <a:pt x="540" y="540"/>
                </a:moveTo>
                <a:lnTo>
                  <a:pt x="978" y="0"/>
                </a:lnTo>
                <a:lnTo>
                  <a:pt x="439" y="0"/>
                </a:lnTo>
                <a:lnTo>
                  <a:pt x="0" y="540"/>
                </a:lnTo>
                <a:lnTo>
                  <a:pt x="540" y="540"/>
                </a:lnTo>
                <a:close/>
              </a:path>
            </a:pathLst>
          </a:custGeom>
          <a:solidFill>
            <a:srgbClr val="78625D"/>
          </a:solidFill>
          <a:ln>
            <a:noFill/>
          </a:ln>
        </p:spPr>
        <p:txBody>
          <a:bodyPr spcFirstLastPara="1" wrap="square" lIns="182850" tIns="91400" rIns="182850" bIns="91400"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1828800">
              <a:buClr>
                <a:srgbClr val="000000"/>
              </a:buClr>
            </a:pPr>
            <a:endParaRPr sz="3200" kern="0">
              <a:solidFill>
                <a:srgbClr val="000000"/>
              </a:solidFill>
              <a:ea typeface="Calibri"/>
              <a:cs typeface="Calibri"/>
              <a:sym typeface="Calibri"/>
            </a:endParaRPr>
          </a:p>
        </p:txBody>
      </p:sp>
      <p:sp>
        <p:nvSpPr>
          <p:cNvPr id="1057" name="Oval 1056">
            <a:extLst>
              <a:ext uri="{FF2B5EF4-FFF2-40B4-BE49-F238E27FC236}">
                <a16:creationId xmlns:a16="http://schemas.microsoft.com/office/drawing/2014/main" id="{5919BD56-56DC-C130-4506-3884FC14ED95}"/>
              </a:ext>
            </a:extLst>
          </p:cNvPr>
          <p:cNvSpPr/>
          <p:nvPr/>
        </p:nvSpPr>
        <p:spPr>
          <a:xfrm>
            <a:off x="1117965" y="14497092"/>
            <a:ext cx="1532153" cy="1532153"/>
          </a:xfrm>
          <a:prstGeom prst="ellipse">
            <a:avLst/>
          </a:prstGeom>
          <a:blipFill rotWithShape="0">
            <a:blip r:embed="rId6">
              <a:extLst>
                <a:ext uri="{28A0092B-C50C-407E-A947-70E740481C1C}">
                  <a14:useLocalDpi xmlns:a14="http://schemas.microsoft.com/office/drawing/2010/main" val="0"/>
                </a:ext>
              </a:extLst>
            </a:blip>
            <a:srcRect/>
            <a:stretch>
              <a:fillRect l="-46000" r="-46000"/>
            </a:stretch>
          </a:blip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066" name="TextBox 1065">
            <a:extLst>
              <a:ext uri="{FF2B5EF4-FFF2-40B4-BE49-F238E27FC236}">
                <a16:creationId xmlns:a16="http://schemas.microsoft.com/office/drawing/2014/main" id="{1AA7BCB2-8290-6A30-8FF4-CE759A22041F}"/>
              </a:ext>
            </a:extLst>
          </p:cNvPr>
          <p:cNvSpPr txBox="1"/>
          <p:nvPr/>
        </p:nvSpPr>
        <p:spPr>
          <a:xfrm>
            <a:off x="2643143" y="14664685"/>
            <a:ext cx="2218720" cy="1077218"/>
          </a:xfrm>
          <a:prstGeom prst="rect">
            <a:avLst/>
          </a:prstGeom>
          <a:noFill/>
        </p:spPr>
        <p:txBody>
          <a:bodyPr wrap="square" rtlCol="0">
            <a:spAutoFit/>
          </a:bodyPr>
          <a:lstStyle/>
          <a:p>
            <a:r>
              <a:rPr lang="en-IN" sz="3200" dirty="0">
                <a:latin typeface="Times New Roman" panose="02020603050405020304" pitchFamily="18" charset="0"/>
                <a:cs typeface="Times New Roman" panose="02020603050405020304" pitchFamily="18" charset="0"/>
              </a:rPr>
              <a:t>Soil sample </a:t>
            </a:r>
          </a:p>
          <a:p>
            <a:r>
              <a:rPr lang="en-IN" sz="3200" dirty="0">
                <a:latin typeface="Times New Roman" panose="02020603050405020304" pitchFamily="18" charset="0"/>
                <a:cs typeface="Times New Roman" panose="02020603050405020304" pitchFamily="18" charset="0"/>
              </a:rPr>
              <a:t>collection</a:t>
            </a:r>
          </a:p>
        </p:txBody>
      </p:sp>
      <p:sp>
        <p:nvSpPr>
          <p:cNvPr id="1067" name="Google Shape;205;p15">
            <a:extLst>
              <a:ext uri="{FF2B5EF4-FFF2-40B4-BE49-F238E27FC236}">
                <a16:creationId xmlns:a16="http://schemas.microsoft.com/office/drawing/2014/main" id="{CE1AB9CB-6DEC-D32E-7793-EEB0D35573BF}"/>
              </a:ext>
            </a:extLst>
          </p:cNvPr>
          <p:cNvSpPr/>
          <p:nvPr/>
        </p:nvSpPr>
        <p:spPr>
          <a:xfrm>
            <a:off x="6391821" y="14741423"/>
            <a:ext cx="4130674" cy="1033650"/>
          </a:xfrm>
          <a:custGeom>
            <a:avLst/>
            <a:gdLst/>
            <a:ahLst/>
            <a:cxnLst/>
            <a:rect l="l" t="t" r="r" b="b"/>
            <a:pathLst>
              <a:path w="1301" h="630" extrusionOk="0">
                <a:moveTo>
                  <a:pt x="1048" y="625"/>
                </a:moveTo>
                <a:lnTo>
                  <a:pt x="1301" y="314"/>
                </a:lnTo>
                <a:lnTo>
                  <a:pt x="1048" y="0"/>
                </a:lnTo>
                <a:lnTo>
                  <a:pt x="0" y="0"/>
                </a:lnTo>
                <a:lnTo>
                  <a:pt x="214" y="316"/>
                </a:lnTo>
                <a:lnTo>
                  <a:pt x="4" y="630"/>
                </a:lnTo>
                <a:lnTo>
                  <a:pt x="1048" y="625"/>
                </a:lnTo>
                <a:close/>
              </a:path>
            </a:pathLst>
          </a:custGeom>
          <a:solidFill>
            <a:srgbClr val="F9BFA7"/>
          </a:solidFill>
          <a:ln>
            <a:noFill/>
          </a:ln>
        </p:spPr>
        <p:txBody>
          <a:bodyPr spcFirstLastPara="1" wrap="square" lIns="182850" tIns="91400" rIns="182850" bIns="91400" anchor="t" anchorCtr="0">
            <a:noAutofit/>
          </a:bodyPr>
          <a:lstStyle/>
          <a:p>
            <a:pPr defTabSz="1828800">
              <a:buClr>
                <a:srgbClr val="000000"/>
              </a:buClr>
            </a:pPr>
            <a:endParaRPr sz="3200" kern="0">
              <a:solidFill>
                <a:srgbClr val="000000"/>
              </a:solidFill>
              <a:ea typeface="Calibri"/>
              <a:cs typeface="Calibri"/>
              <a:sym typeface="Calibri"/>
            </a:endParaRPr>
          </a:p>
        </p:txBody>
      </p:sp>
      <p:sp>
        <p:nvSpPr>
          <p:cNvPr id="1068" name="Google Shape;216;p15">
            <a:extLst>
              <a:ext uri="{FF2B5EF4-FFF2-40B4-BE49-F238E27FC236}">
                <a16:creationId xmlns:a16="http://schemas.microsoft.com/office/drawing/2014/main" id="{1BCD1E13-5BD9-ACDA-17A4-A651D29E425C}"/>
              </a:ext>
            </a:extLst>
          </p:cNvPr>
          <p:cNvSpPr/>
          <p:nvPr/>
        </p:nvSpPr>
        <p:spPr>
          <a:xfrm>
            <a:off x="8984882" y="15230403"/>
            <a:ext cx="1562635" cy="584987"/>
          </a:xfrm>
          <a:custGeom>
            <a:avLst/>
            <a:gdLst/>
            <a:ahLst/>
            <a:cxnLst/>
            <a:rect l="l" t="t" r="r" b="b"/>
            <a:pathLst>
              <a:path w="976" h="540" extrusionOk="0">
                <a:moveTo>
                  <a:pt x="0" y="540"/>
                </a:moveTo>
                <a:lnTo>
                  <a:pt x="540" y="540"/>
                </a:lnTo>
                <a:lnTo>
                  <a:pt x="976" y="0"/>
                </a:lnTo>
                <a:lnTo>
                  <a:pt x="436" y="0"/>
                </a:lnTo>
                <a:lnTo>
                  <a:pt x="0" y="540"/>
                </a:lnTo>
                <a:close/>
              </a:path>
            </a:pathLst>
          </a:custGeom>
          <a:solidFill>
            <a:srgbClr val="EC5D1D"/>
          </a:solidFill>
          <a:ln>
            <a:noFill/>
          </a:ln>
        </p:spPr>
        <p:txBody>
          <a:bodyPr spcFirstLastPara="1" wrap="square" lIns="182850" tIns="91400" rIns="182850" bIns="91400" anchor="t" anchorCtr="0">
            <a:noAutofit/>
          </a:bodyPr>
          <a:lstStyle/>
          <a:p>
            <a:pPr defTabSz="1828800">
              <a:buClr>
                <a:srgbClr val="000000"/>
              </a:buClr>
            </a:pPr>
            <a:endParaRPr sz="3200" kern="0">
              <a:solidFill>
                <a:srgbClr val="000000"/>
              </a:solidFill>
              <a:ea typeface="Calibri"/>
              <a:cs typeface="Calibri"/>
              <a:sym typeface="Calibri"/>
            </a:endParaRPr>
          </a:p>
        </p:txBody>
      </p:sp>
      <p:sp>
        <p:nvSpPr>
          <p:cNvPr id="1069" name="Google Shape;217;p15">
            <a:extLst>
              <a:ext uri="{FF2B5EF4-FFF2-40B4-BE49-F238E27FC236}">
                <a16:creationId xmlns:a16="http://schemas.microsoft.com/office/drawing/2014/main" id="{535EF413-F0C5-9C31-5A56-9CF651CB58CE}"/>
              </a:ext>
            </a:extLst>
          </p:cNvPr>
          <p:cNvSpPr/>
          <p:nvPr/>
        </p:nvSpPr>
        <p:spPr>
          <a:xfrm>
            <a:off x="8999171" y="14625802"/>
            <a:ext cx="1545081" cy="603325"/>
          </a:xfrm>
          <a:custGeom>
            <a:avLst/>
            <a:gdLst/>
            <a:ahLst/>
            <a:cxnLst/>
            <a:rect l="l" t="t" r="r" b="b"/>
            <a:pathLst>
              <a:path w="978" h="540" extrusionOk="0">
                <a:moveTo>
                  <a:pt x="540" y="0"/>
                </a:moveTo>
                <a:lnTo>
                  <a:pt x="0" y="0"/>
                </a:lnTo>
                <a:lnTo>
                  <a:pt x="439" y="540"/>
                </a:lnTo>
                <a:lnTo>
                  <a:pt x="436" y="540"/>
                </a:lnTo>
                <a:lnTo>
                  <a:pt x="976" y="540"/>
                </a:lnTo>
                <a:lnTo>
                  <a:pt x="978" y="540"/>
                </a:lnTo>
                <a:lnTo>
                  <a:pt x="540" y="0"/>
                </a:lnTo>
                <a:close/>
              </a:path>
            </a:pathLst>
          </a:custGeom>
          <a:solidFill>
            <a:srgbClr val="FF6420"/>
          </a:solidFill>
          <a:ln>
            <a:noFill/>
          </a:ln>
        </p:spPr>
        <p:txBody>
          <a:bodyPr spcFirstLastPara="1" wrap="square" lIns="182850" tIns="91400" rIns="182850" bIns="91400" anchor="t" anchorCtr="0">
            <a:noAutofit/>
          </a:bodyPr>
          <a:lstStyle/>
          <a:p>
            <a:pPr defTabSz="1828800">
              <a:buClr>
                <a:srgbClr val="000000"/>
              </a:buClr>
            </a:pPr>
            <a:endParaRPr sz="3200" kern="0">
              <a:solidFill>
                <a:srgbClr val="000000"/>
              </a:solidFill>
              <a:ea typeface="Calibri"/>
              <a:cs typeface="Calibri"/>
              <a:sym typeface="Calibri"/>
            </a:endParaRPr>
          </a:p>
        </p:txBody>
      </p:sp>
      <p:sp>
        <p:nvSpPr>
          <p:cNvPr id="1073" name="TextBox 1072">
            <a:extLst>
              <a:ext uri="{FF2B5EF4-FFF2-40B4-BE49-F238E27FC236}">
                <a16:creationId xmlns:a16="http://schemas.microsoft.com/office/drawing/2014/main" id="{EBE86003-C3F8-078D-C45B-F4EAB509AE98}"/>
              </a:ext>
            </a:extLst>
          </p:cNvPr>
          <p:cNvSpPr txBox="1"/>
          <p:nvPr/>
        </p:nvSpPr>
        <p:spPr>
          <a:xfrm>
            <a:off x="7324764" y="14701106"/>
            <a:ext cx="2218720" cy="1077218"/>
          </a:xfrm>
          <a:prstGeom prst="rect">
            <a:avLst/>
          </a:prstGeom>
          <a:noFill/>
        </p:spPr>
        <p:txBody>
          <a:bodyPr wrap="square" rtlCol="0">
            <a:spAutoFit/>
          </a:bodyPr>
          <a:lstStyle/>
          <a:p>
            <a:r>
              <a:rPr lang="en-IN" sz="3200" dirty="0">
                <a:latin typeface="Times New Roman" panose="02020603050405020304" pitchFamily="18" charset="0"/>
                <a:cs typeface="Times New Roman" panose="02020603050405020304" pitchFamily="18" charset="0"/>
              </a:rPr>
              <a:t>Gravimetric analysis</a:t>
            </a:r>
          </a:p>
        </p:txBody>
      </p:sp>
      <p:sp>
        <p:nvSpPr>
          <p:cNvPr id="1083" name="Oval 1082">
            <a:extLst>
              <a:ext uri="{FF2B5EF4-FFF2-40B4-BE49-F238E27FC236}">
                <a16:creationId xmlns:a16="http://schemas.microsoft.com/office/drawing/2014/main" id="{8BDBF2A8-BB17-5F83-2036-E03729C339D6}"/>
              </a:ext>
            </a:extLst>
          </p:cNvPr>
          <p:cNvSpPr/>
          <p:nvPr/>
        </p:nvSpPr>
        <p:spPr>
          <a:xfrm>
            <a:off x="5794806" y="14439124"/>
            <a:ext cx="1526599" cy="1584261"/>
          </a:xfrm>
          <a:prstGeom prst="ellipse">
            <a:avLst/>
          </a:prstGeom>
          <a:blipFill rotWithShape="1">
            <a:blip r:embed="rId7"/>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84" name="Google Shape;203;p15">
            <a:extLst>
              <a:ext uri="{FF2B5EF4-FFF2-40B4-BE49-F238E27FC236}">
                <a16:creationId xmlns:a16="http://schemas.microsoft.com/office/drawing/2014/main" id="{285CA455-59E6-F009-54F7-4F23AB5C84DE}"/>
              </a:ext>
            </a:extLst>
          </p:cNvPr>
          <p:cNvSpPr/>
          <p:nvPr/>
        </p:nvSpPr>
        <p:spPr>
          <a:xfrm rot="10800000">
            <a:off x="10858159" y="14830781"/>
            <a:ext cx="3875490" cy="1006516"/>
          </a:xfrm>
          <a:custGeom>
            <a:avLst/>
            <a:gdLst/>
            <a:ahLst/>
            <a:cxnLst/>
            <a:rect l="l" t="t" r="r" b="b"/>
            <a:pathLst>
              <a:path w="1301" h="627" extrusionOk="0">
                <a:moveTo>
                  <a:pt x="252" y="3"/>
                </a:moveTo>
                <a:lnTo>
                  <a:pt x="0" y="316"/>
                </a:lnTo>
                <a:lnTo>
                  <a:pt x="252" y="627"/>
                </a:lnTo>
                <a:lnTo>
                  <a:pt x="1301" y="627"/>
                </a:lnTo>
                <a:lnTo>
                  <a:pt x="1086" y="311"/>
                </a:lnTo>
                <a:lnTo>
                  <a:pt x="1296" y="0"/>
                </a:lnTo>
                <a:lnTo>
                  <a:pt x="252" y="3"/>
                </a:lnTo>
                <a:close/>
              </a:path>
            </a:pathLst>
          </a:custGeom>
          <a:solidFill>
            <a:srgbClr val="B0EAF4"/>
          </a:solidFill>
          <a:ln>
            <a:noFill/>
          </a:ln>
        </p:spPr>
        <p:txBody>
          <a:bodyPr spcFirstLastPara="1" wrap="square" lIns="182850" tIns="91400" rIns="182850" bIns="91400" anchor="t" anchorCtr="0">
            <a:noAutofit/>
          </a:bodyPr>
          <a:lstStyle/>
          <a:p>
            <a:pPr defTabSz="1828800">
              <a:buClr>
                <a:srgbClr val="000000"/>
              </a:buClr>
            </a:pPr>
            <a:endParaRPr sz="3200" kern="0">
              <a:solidFill>
                <a:srgbClr val="000000"/>
              </a:solidFill>
              <a:ea typeface="Calibri"/>
              <a:cs typeface="Calibri"/>
              <a:sym typeface="Calibri"/>
            </a:endParaRPr>
          </a:p>
        </p:txBody>
      </p:sp>
      <p:sp>
        <p:nvSpPr>
          <p:cNvPr id="1085" name="Google Shape;208;p15">
            <a:extLst>
              <a:ext uri="{FF2B5EF4-FFF2-40B4-BE49-F238E27FC236}">
                <a16:creationId xmlns:a16="http://schemas.microsoft.com/office/drawing/2014/main" id="{46506994-BFF8-EE38-5D93-171C1F078FBB}"/>
              </a:ext>
            </a:extLst>
          </p:cNvPr>
          <p:cNvSpPr/>
          <p:nvPr/>
        </p:nvSpPr>
        <p:spPr>
          <a:xfrm flipH="1">
            <a:off x="13520168" y="15326216"/>
            <a:ext cx="1562635" cy="589514"/>
          </a:xfrm>
          <a:custGeom>
            <a:avLst/>
            <a:gdLst/>
            <a:ahLst/>
            <a:cxnLst/>
            <a:rect l="l" t="t" r="r" b="b"/>
            <a:pathLst>
              <a:path w="978" h="540" extrusionOk="0">
                <a:moveTo>
                  <a:pt x="540" y="0"/>
                </a:moveTo>
                <a:lnTo>
                  <a:pt x="0" y="0"/>
                </a:lnTo>
                <a:lnTo>
                  <a:pt x="438" y="540"/>
                </a:lnTo>
                <a:lnTo>
                  <a:pt x="978" y="540"/>
                </a:lnTo>
                <a:lnTo>
                  <a:pt x="540" y="0"/>
                </a:lnTo>
                <a:close/>
              </a:path>
            </a:pathLst>
          </a:custGeom>
          <a:solidFill>
            <a:srgbClr val="34C5E0"/>
          </a:solidFill>
          <a:ln>
            <a:noFill/>
          </a:ln>
        </p:spPr>
        <p:txBody>
          <a:bodyPr spcFirstLastPara="1" wrap="square" lIns="182850" tIns="91400" rIns="182850" bIns="91400" anchor="t" anchorCtr="0">
            <a:noAutofit/>
          </a:bodyPr>
          <a:lstStyle/>
          <a:p>
            <a:pPr defTabSz="1828800">
              <a:buClr>
                <a:srgbClr val="000000"/>
              </a:buClr>
            </a:pPr>
            <a:endParaRPr sz="3200" kern="0">
              <a:solidFill>
                <a:srgbClr val="000000"/>
              </a:solidFill>
              <a:ea typeface="Calibri"/>
              <a:cs typeface="Calibri"/>
              <a:sym typeface="Calibri"/>
            </a:endParaRPr>
          </a:p>
        </p:txBody>
      </p:sp>
      <p:sp>
        <p:nvSpPr>
          <p:cNvPr id="1086" name="Google Shape;209;p15">
            <a:extLst>
              <a:ext uri="{FF2B5EF4-FFF2-40B4-BE49-F238E27FC236}">
                <a16:creationId xmlns:a16="http://schemas.microsoft.com/office/drawing/2014/main" id="{437166B1-EC12-A6CF-1FA2-159E62F7E5D8}"/>
              </a:ext>
            </a:extLst>
          </p:cNvPr>
          <p:cNvSpPr/>
          <p:nvPr/>
        </p:nvSpPr>
        <p:spPr>
          <a:xfrm rot="10800000" flipH="1">
            <a:off x="13524932" y="14702369"/>
            <a:ext cx="1562635" cy="631670"/>
          </a:xfrm>
          <a:custGeom>
            <a:avLst/>
            <a:gdLst/>
            <a:ahLst/>
            <a:cxnLst/>
            <a:rect l="l" t="t" r="r" b="b"/>
            <a:pathLst>
              <a:path w="978" h="540" extrusionOk="0">
                <a:moveTo>
                  <a:pt x="978" y="0"/>
                </a:moveTo>
                <a:lnTo>
                  <a:pt x="438" y="0"/>
                </a:lnTo>
                <a:lnTo>
                  <a:pt x="0" y="540"/>
                </a:lnTo>
                <a:lnTo>
                  <a:pt x="540" y="540"/>
                </a:lnTo>
                <a:lnTo>
                  <a:pt x="978" y="0"/>
                </a:lnTo>
                <a:close/>
              </a:path>
            </a:pathLst>
          </a:custGeom>
          <a:solidFill>
            <a:srgbClr val="38D6F3"/>
          </a:solidFill>
          <a:ln>
            <a:noFill/>
          </a:ln>
        </p:spPr>
        <p:txBody>
          <a:bodyPr spcFirstLastPara="1" wrap="square" lIns="182850" tIns="91400" rIns="182850" bIns="91400" anchor="t" anchorCtr="0">
            <a:noAutofit/>
          </a:bodyPr>
          <a:lstStyle/>
          <a:p>
            <a:pPr defTabSz="1828800">
              <a:buClr>
                <a:srgbClr val="000000"/>
              </a:buClr>
            </a:pPr>
            <a:endParaRPr sz="3200" kern="0">
              <a:solidFill>
                <a:srgbClr val="000000"/>
              </a:solidFill>
              <a:ea typeface="Calibri"/>
              <a:cs typeface="Calibri"/>
              <a:sym typeface="Calibri"/>
            </a:endParaRPr>
          </a:p>
        </p:txBody>
      </p:sp>
      <p:sp>
        <p:nvSpPr>
          <p:cNvPr id="1088" name="Oval 1087">
            <a:extLst>
              <a:ext uri="{FF2B5EF4-FFF2-40B4-BE49-F238E27FC236}">
                <a16:creationId xmlns:a16="http://schemas.microsoft.com/office/drawing/2014/main" id="{C7E6F51E-9E22-552E-B495-9C893D0F63D6}"/>
              </a:ext>
            </a:extLst>
          </p:cNvPr>
          <p:cNvSpPr/>
          <p:nvPr/>
        </p:nvSpPr>
        <p:spPr>
          <a:xfrm>
            <a:off x="10522495" y="14444532"/>
            <a:ext cx="1526599" cy="1607008"/>
          </a:xfrm>
          <a:prstGeom prst="ellipse">
            <a:avLst/>
          </a:prstGeom>
          <a:blipFill rotWithShape="1">
            <a:blip r:embed="rId8"/>
            <a:srcRect/>
            <a:stretch>
              <a:fillRect l="-51000" r="-51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89" name="TextBox 1088">
            <a:extLst>
              <a:ext uri="{FF2B5EF4-FFF2-40B4-BE49-F238E27FC236}">
                <a16:creationId xmlns:a16="http://schemas.microsoft.com/office/drawing/2014/main" id="{98A6A9FA-92BE-5BF1-56D9-8348F826A176}"/>
              </a:ext>
            </a:extLst>
          </p:cNvPr>
          <p:cNvSpPr txBox="1"/>
          <p:nvPr/>
        </p:nvSpPr>
        <p:spPr>
          <a:xfrm>
            <a:off x="12053982" y="14759162"/>
            <a:ext cx="2218720" cy="1077218"/>
          </a:xfrm>
          <a:prstGeom prst="rect">
            <a:avLst/>
          </a:prstGeom>
          <a:noFill/>
        </p:spPr>
        <p:txBody>
          <a:bodyPr wrap="square" rtlCol="0">
            <a:spAutoFit/>
          </a:bodyPr>
          <a:lstStyle/>
          <a:p>
            <a:r>
              <a:rPr lang="en-IN" sz="3200" dirty="0">
                <a:latin typeface="Times New Roman" panose="02020603050405020304" pitchFamily="18" charset="0"/>
                <a:cs typeface="Times New Roman" panose="02020603050405020304" pitchFamily="18" charset="0"/>
              </a:rPr>
              <a:t>Data analysis</a:t>
            </a:r>
          </a:p>
        </p:txBody>
      </p:sp>
      <p:sp>
        <p:nvSpPr>
          <p:cNvPr id="1090" name="Rectangle: Rounded Corners 1089">
            <a:extLst>
              <a:ext uri="{FF2B5EF4-FFF2-40B4-BE49-F238E27FC236}">
                <a16:creationId xmlns:a16="http://schemas.microsoft.com/office/drawing/2014/main" id="{AB94E7F1-44A1-05E5-F4D7-A1C0DAC2B79A}"/>
              </a:ext>
            </a:extLst>
          </p:cNvPr>
          <p:cNvSpPr/>
          <p:nvPr/>
        </p:nvSpPr>
        <p:spPr>
          <a:xfrm>
            <a:off x="1097577" y="16155825"/>
            <a:ext cx="13739300" cy="2116454"/>
          </a:xfrm>
          <a:prstGeom prst="roundRect">
            <a:avLst/>
          </a:prstGeom>
          <a:solidFill>
            <a:srgbClr val="CBC2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algn="just">
              <a:buFont typeface="Arial" panose="020B0604020202020204" pitchFamily="34" charset="0"/>
              <a:buChar char="•"/>
            </a:pPr>
            <a:r>
              <a:rPr lang="en-IN"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IN"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 total of 151 Soil profiles (area-averaged) were collected at various depths, i.e., at 5cm, 15cm, 25cm, 35 cm, 45 cm, 55 cm, 65 cm, 75 cm, 85 cm, 95 cm, thereby making 1661 number of soil samples analysed.</a:t>
            </a:r>
          </a:p>
          <a:p>
            <a:pPr marL="457200" indent="-457200" algn="just">
              <a:buFont typeface="Arial" panose="020B0604020202020204" pitchFamily="34" charset="0"/>
              <a:buChar char="•"/>
            </a:pPr>
            <a:r>
              <a:rPr lang="en-IN"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Study period: 09/2022 to 11/2023</a:t>
            </a:r>
            <a:endParaRPr lang="en-IN" sz="32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95" name="Rectangle: Rounded Corners 1094">
            <a:extLst>
              <a:ext uri="{FF2B5EF4-FFF2-40B4-BE49-F238E27FC236}">
                <a16:creationId xmlns:a16="http://schemas.microsoft.com/office/drawing/2014/main" id="{64218F38-1170-39EC-F84D-B7A961C5EC60}"/>
              </a:ext>
            </a:extLst>
          </p:cNvPr>
          <p:cNvSpPr/>
          <p:nvPr/>
        </p:nvSpPr>
        <p:spPr>
          <a:xfrm>
            <a:off x="1097577" y="20072318"/>
            <a:ext cx="13791861" cy="1505002"/>
          </a:xfrm>
          <a:prstGeom prst="roundRect">
            <a:avLst/>
          </a:prstGeom>
          <a:solidFill>
            <a:srgbClr val="B0EA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71500" indent="-571500" algn="just">
              <a:buFont typeface="Arial" panose="020B0604020202020204" pitchFamily="34" charset="0"/>
              <a:buChar char="•"/>
            </a:pPr>
            <a:r>
              <a:rPr lang="en-US" sz="3200" b="0" i="0" dirty="0">
                <a:solidFill>
                  <a:schemeClr val="tx1"/>
                </a:solidFill>
                <a:effectLst/>
                <a:latin typeface="Times New Roman" panose="02020603050405020304" pitchFamily="18" charset="0"/>
                <a:cs typeface="Times New Roman" panose="02020603050405020304" pitchFamily="18" charset="0"/>
              </a:rPr>
              <a:t>For data analysis, the study </a:t>
            </a:r>
            <a:r>
              <a:rPr lang="en-US" sz="3200" b="0" i="0" dirty="0" err="1">
                <a:solidFill>
                  <a:schemeClr val="tx1"/>
                </a:solidFill>
                <a:effectLst/>
                <a:latin typeface="Times New Roman" panose="02020603050405020304" pitchFamily="18" charset="0"/>
                <a:cs typeface="Times New Roman" panose="02020603050405020304" pitchFamily="18" charset="0"/>
              </a:rPr>
              <a:t>utilised</a:t>
            </a:r>
            <a:r>
              <a:rPr lang="en-US" sz="3200" b="0" i="0" dirty="0">
                <a:solidFill>
                  <a:schemeClr val="tx1"/>
                </a:solidFill>
                <a:effectLst/>
                <a:latin typeface="Times New Roman" panose="02020603050405020304" pitchFamily="18" charset="0"/>
                <a:cs typeface="Times New Roman" panose="02020603050405020304" pitchFamily="18" charset="0"/>
              </a:rPr>
              <a:t> descriptive statistics and time series analysis, and for change detection, the Pruned Exact Linear Time (PELT) algorithm was used.</a:t>
            </a:r>
            <a:endParaRPr lang="en-IN" sz="3200" dirty="0">
              <a:solidFill>
                <a:schemeClr val="tx1"/>
              </a:solidFill>
              <a:latin typeface="Times New Roman" panose="02020603050405020304" pitchFamily="18" charset="0"/>
              <a:cs typeface="Times New Roman" panose="02020603050405020304" pitchFamily="18" charset="0"/>
            </a:endParaRPr>
          </a:p>
        </p:txBody>
      </p:sp>
      <p:pic>
        <p:nvPicPr>
          <p:cNvPr id="1099" name="Picture 1098">
            <a:extLst>
              <a:ext uri="{FF2B5EF4-FFF2-40B4-BE49-F238E27FC236}">
                <a16:creationId xmlns:a16="http://schemas.microsoft.com/office/drawing/2014/main" id="{4F5DEB32-EE29-EDF6-16B9-EBE2F2A6AE8A}"/>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5045789" y="26134600"/>
            <a:ext cx="6395131" cy="6749083"/>
          </a:xfrm>
          <a:prstGeom prst="rect">
            <a:avLst/>
          </a:prstGeom>
          <a:ln>
            <a:noFill/>
          </a:ln>
          <a:effectLst>
            <a:outerShdw blurRad="292100" dist="139700" dir="2700000" algn="tl" rotWithShape="0">
              <a:srgbClr val="333333">
                <a:alpha val="65000"/>
              </a:srgbClr>
            </a:outerShdw>
          </a:effectLst>
        </p:spPr>
      </p:pic>
      <p:sp>
        <p:nvSpPr>
          <p:cNvPr id="1107" name="Oval 1106">
            <a:extLst>
              <a:ext uri="{FF2B5EF4-FFF2-40B4-BE49-F238E27FC236}">
                <a16:creationId xmlns:a16="http://schemas.microsoft.com/office/drawing/2014/main" id="{D7924B25-9877-4527-A064-584064EFA86E}"/>
              </a:ext>
            </a:extLst>
          </p:cNvPr>
          <p:cNvSpPr/>
          <p:nvPr/>
        </p:nvSpPr>
        <p:spPr>
          <a:xfrm>
            <a:off x="373130" y="22266333"/>
            <a:ext cx="1725226" cy="1724400"/>
          </a:xfrm>
          <a:prstGeom prst="ellipse">
            <a:avLst/>
          </a:prstGeom>
          <a:solidFill>
            <a:schemeClr val="bg1"/>
          </a:solidFill>
          <a:ln>
            <a:solidFill>
              <a:srgbClr val="EAE3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6000" dirty="0">
                <a:ln w="0"/>
                <a:solidFill>
                  <a:schemeClr val="tx1"/>
                </a:solidFill>
                <a:effectLst>
                  <a:outerShdw blurRad="38100" dist="19050" dir="2700000" algn="tl" rotWithShape="0">
                    <a:schemeClr val="dk1">
                      <a:alpha val="40000"/>
                    </a:schemeClr>
                  </a:outerShdw>
                </a:effectLst>
              </a:rPr>
              <a:t>4</a:t>
            </a:r>
            <a:endParaRPr lang="en-GB" sz="6000" dirty="0">
              <a:ln w="0"/>
              <a:solidFill>
                <a:schemeClr val="tx1"/>
              </a:solidFill>
              <a:effectLst>
                <a:outerShdw blurRad="38100" dist="19050" dir="2700000" algn="tl" rotWithShape="0">
                  <a:schemeClr val="dk1">
                    <a:alpha val="40000"/>
                  </a:schemeClr>
                </a:outerShdw>
              </a:effectLst>
            </a:endParaRPr>
          </a:p>
        </p:txBody>
      </p:sp>
      <p:sp>
        <p:nvSpPr>
          <p:cNvPr id="1108" name="TextBox 1107">
            <a:extLst>
              <a:ext uri="{FF2B5EF4-FFF2-40B4-BE49-F238E27FC236}">
                <a16:creationId xmlns:a16="http://schemas.microsoft.com/office/drawing/2014/main" id="{FB52F46F-7AD9-4FAF-96F1-40C0BB5A028D}"/>
              </a:ext>
            </a:extLst>
          </p:cNvPr>
          <p:cNvSpPr txBox="1"/>
          <p:nvPr/>
        </p:nvSpPr>
        <p:spPr>
          <a:xfrm>
            <a:off x="1117965" y="22618191"/>
            <a:ext cx="8425519" cy="923330"/>
          </a:xfrm>
          <a:prstGeom prst="rect">
            <a:avLst/>
          </a:prstGeom>
          <a:noFill/>
        </p:spPr>
        <p:txBody>
          <a:bodyPr wrap="square">
            <a:spAutoFit/>
          </a:bodyPr>
          <a:lstStyle/>
          <a:p>
            <a:pPr marL="1066800"/>
            <a:r>
              <a:rPr lang="en-GB" sz="5400" dirty="0">
                <a:ln w="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Results &amp; Discussion</a:t>
            </a:r>
          </a:p>
        </p:txBody>
      </p:sp>
      <p:pic>
        <p:nvPicPr>
          <p:cNvPr id="1105" name="Picture 1104">
            <a:extLst>
              <a:ext uri="{FF2B5EF4-FFF2-40B4-BE49-F238E27FC236}">
                <a16:creationId xmlns:a16="http://schemas.microsoft.com/office/drawing/2014/main" id="{016BFF4E-0EBF-4C5E-B61A-CA678D309FFD}"/>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22255401" y="28425406"/>
            <a:ext cx="7430461" cy="5859668"/>
          </a:xfrm>
          <a:prstGeom prst="rect">
            <a:avLst/>
          </a:prstGeom>
          <a:ln>
            <a:noFill/>
          </a:ln>
          <a:effectLst>
            <a:outerShdw blurRad="292100" dist="139700" dir="2700000" algn="tl" rotWithShape="0">
              <a:srgbClr val="333333">
                <a:alpha val="65000"/>
              </a:srgbClr>
            </a:outerShdw>
          </a:effectLst>
        </p:spPr>
      </p:pic>
      <p:sp>
        <p:nvSpPr>
          <p:cNvPr id="1113" name="TextBox 1112">
            <a:extLst>
              <a:ext uri="{FF2B5EF4-FFF2-40B4-BE49-F238E27FC236}">
                <a16:creationId xmlns:a16="http://schemas.microsoft.com/office/drawing/2014/main" id="{6AFF52BA-20AA-3F7B-2DDA-5B461326485D}"/>
              </a:ext>
            </a:extLst>
          </p:cNvPr>
          <p:cNvSpPr txBox="1"/>
          <p:nvPr/>
        </p:nvSpPr>
        <p:spPr>
          <a:xfrm>
            <a:off x="5060894" y="32958703"/>
            <a:ext cx="6491275" cy="1569660"/>
          </a:xfrm>
          <a:prstGeom prst="rect">
            <a:avLst/>
          </a:prstGeom>
          <a:noFill/>
        </p:spPr>
        <p:txBody>
          <a:bodyPr wrap="square" rtlCol="0">
            <a:spAutoFit/>
          </a:bodyPr>
          <a:lstStyle/>
          <a:p>
            <a:pPr algn="just"/>
            <a:r>
              <a:rPr lang="en-IN" sz="3200" dirty="0">
                <a:latin typeface="Times New Roman" panose="02020603050405020304" pitchFamily="18" charset="0"/>
                <a:cs typeface="Times New Roman" panose="02020603050405020304" pitchFamily="18" charset="0"/>
              </a:rPr>
              <a:t>Figure 02. Soil moisture and soil temperature heat map compared with rainfall </a:t>
            </a:r>
          </a:p>
        </p:txBody>
      </p:sp>
      <p:sp>
        <p:nvSpPr>
          <p:cNvPr id="1115" name="Rectangle 1114">
            <a:extLst>
              <a:ext uri="{FF2B5EF4-FFF2-40B4-BE49-F238E27FC236}">
                <a16:creationId xmlns:a16="http://schemas.microsoft.com/office/drawing/2014/main" id="{E55B3E26-0828-9B3B-E381-D78569BB9A64}"/>
              </a:ext>
            </a:extLst>
          </p:cNvPr>
          <p:cNvSpPr/>
          <p:nvPr/>
        </p:nvSpPr>
        <p:spPr>
          <a:xfrm>
            <a:off x="4986537" y="33062511"/>
            <a:ext cx="6530161" cy="1440737"/>
          </a:xfrm>
          <a:prstGeom prst="rect">
            <a:avLst/>
          </a:prstGeom>
          <a:noFill/>
          <a:ln>
            <a:solidFill>
              <a:srgbClr val="8C736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22" name="Rectangle 1121">
            <a:extLst>
              <a:ext uri="{FF2B5EF4-FFF2-40B4-BE49-F238E27FC236}">
                <a16:creationId xmlns:a16="http://schemas.microsoft.com/office/drawing/2014/main" id="{54315399-4C2F-3A99-536B-4D9A22DF0E61}"/>
              </a:ext>
            </a:extLst>
          </p:cNvPr>
          <p:cNvSpPr/>
          <p:nvPr/>
        </p:nvSpPr>
        <p:spPr>
          <a:xfrm>
            <a:off x="11800243" y="39486577"/>
            <a:ext cx="6217600" cy="1517508"/>
          </a:xfrm>
          <a:prstGeom prst="rect">
            <a:avLst/>
          </a:prstGeom>
          <a:solidFill>
            <a:srgbClr val="E9F5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24" name="TextBox 1123">
            <a:extLst>
              <a:ext uri="{FF2B5EF4-FFF2-40B4-BE49-F238E27FC236}">
                <a16:creationId xmlns:a16="http://schemas.microsoft.com/office/drawing/2014/main" id="{88511D28-F782-A41D-1BB2-4C7CBDA20A88}"/>
              </a:ext>
            </a:extLst>
          </p:cNvPr>
          <p:cNvSpPr txBox="1"/>
          <p:nvPr/>
        </p:nvSpPr>
        <p:spPr>
          <a:xfrm>
            <a:off x="959459" y="24043431"/>
            <a:ext cx="10655417" cy="2108269"/>
          </a:xfrm>
          <a:prstGeom prst="rect">
            <a:avLst/>
          </a:prstGeom>
          <a:noFill/>
        </p:spPr>
        <p:txBody>
          <a:bodyPr wrap="square" rtlCol="0">
            <a:spAutoFit/>
          </a:bodyPr>
          <a:lstStyle/>
          <a:p>
            <a:pPr marL="457200" indent="-457200" algn="just">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The field-scale SM &amp; ST exhibit notable</a:t>
            </a:r>
            <a:r>
              <a:rPr lang="en-US" sz="3200" b="1" dirty="0">
                <a:solidFill>
                  <a:srgbClr val="C00000"/>
                </a:solidFill>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variations across different depths and seasons (Figure 02).</a:t>
            </a:r>
          </a:p>
          <a:p>
            <a:pPr marL="457200" indent="-457200" algn="just">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SM and rainfall exhibit a direct relationship, whereas ST and rainfall show an inverse relationship.</a:t>
            </a:r>
            <a:endParaRPr lang="en-IN" sz="3200" dirty="0">
              <a:latin typeface="Times New Roman" panose="02020603050405020304" pitchFamily="18" charset="0"/>
              <a:cs typeface="Times New Roman" panose="02020603050405020304" pitchFamily="18" charset="0"/>
            </a:endParaRPr>
          </a:p>
        </p:txBody>
      </p:sp>
      <p:sp>
        <p:nvSpPr>
          <p:cNvPr id="1125" name="TextBox 1124">
            <a:extLst>
              <a:ext uri="{FF2B5EF4-FFF2-40B4-BE49-F238E27FC236}">
                <a16:creationId xmlns:a16="http://schemas.microsoft.com/office/drawing/2014/main" id="{3C3E06CB-8069-353C-F1B7-F46F7E74B6DB}"/>
              </a:ext>
            </a:extLst>
          </p:cNvPr>
          <p:cNvSpPr txBox="1"/>
          <p:nvPr/>
        </p:nvSpPr>
        <p:spPr>
          <a:xfrm>
            <a:off x="572057" y="26013014"/>
            <a:ext cx="4349318" cy="8463855"/>
          </a:xfrm>
          <a:prstGeom prst="rect">
            <a:avLst/>
          </a:prstGeom>
          <a:noFill/>
        </p:spPr>
        <p:txBody>
          <a:bodyPr wrap="square" rtlCol="0">
            <a:spAutoFit/>
          </a:bodyPr>
          <a:lstStyle/>
          <a:p>
            <a:pPr marL="457200" indent="-457200" algn="just">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Rainfall and SM of surface layers (&lt;35cm) have a higher positive correlation (r=0.29) than sub-surface (&gt;35cm) layers (r=0.15). </a:t>
            </a:r>
          </a:p>
          <a:p>
            <a:pPr marL="457200" indent="-457200" algn="just">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This suggests that rainfall has an instantaneous impact on surface soil layers compared to sub-surface layers.</a:t>
            </a:r>
          </a:p>
          <a:p>
            <a:pPr marL="457200" indent="-457200" algn="just">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Rainfall and ST of measured depths exhibit less correlation (r&lt;0.31). </a:t>
            </a:r>
            <a:endParaRPr lang="en-IN" sz="3200" dirty="0">
              <a:latin typeface="Times New Roman" panose="02020603050405020304" pitchFamily="18" charset="0"/>
              <a:cs typeface="Times New Roman" panose="02020603050405020304" pitchFamily="18" charset="0"/>
            </a:endParaRPr>
          </a:p>
        </p:txBody>
      </p:sp>
      <p:sp>
        <p:nvSpPr>
          <p:cNvPr id="1127" name="TextBox 1126">
            <a:extLst>
              <a:ext uri="{FF2B5EF4-FFF2-40B4-BE49-F238E27FC236}">
                <a16:creationId xmlns:a16="http://schemas.microsoft.com/office/drawing/2014/main" id="{53CC7E04-B191-952A-F669-F61FCC302887}"/>
              </a:ext>
            </a:extLst>
          </p:cNvPr>
          <p:cNvSpPr txBox="1"/>
          <p:nvPr/>
        </p:nvSpPr>
        <p:spPr>
          <a:xfrm>
            <a:off x="577380" y="34543494"/>
            <a:ext cx="11104762" cy="5016758"/>
          </a:xfrm>
          <a:prstGeom prst="rect">
            <a:avLst/>
          </a:prstGeom>
          <a:noFill/>
        </p:spPr>
        <p:txBody>
          <a:bodyPr wrap="square" rtlCol="0">
            <a:spAutoFit/>
          </a:bodyPr>
          <a:lstStyle/>
          <a:p>
            <a:pPr marL="457200" indent="-457200" algn="just">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ST across various depths demonstrate better correlations with one another (r&gt;0.79) </a:t>
            </a:r>
          </a:p>
          <a:p>
            <a:pPr marL="457200" indent="-457200" algn="just">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The change point detection plots show (Figure 03) that SM at shallower depths (5 to 55 cm) exhibits continuous changes during winter, whereas from 55 to 95 cm, it exhibits continuous changes during summer.</a:t>
            </a:r>
          </a:p>
          <a:p>
            <a:pPr marL="457200" indent="-457200" algn="just">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The change point detection analysis indicates a consistent pattern in ST across different depths, with a generally consistent trend. However, the topmost layer displays a distinct pattern compared to the other layers.</a:t>
            </a:r>
          </a:p>
        </p:txBody>
      </p:sp>
      <p:sp>
        <p:nvSpPr>
          <p:cNvPr id="1116" name="Rectangle 1115">
            <a:extLst>
              <a:ext uri="{FF2B5EF4-FFF2-40B4-BE49-F238E27FC236}">
                <a16:creationId xmlns:a16="http://schemas.microsoft.com/office/drawing/2014/main" id="{94E13226-BAEF-1F18-F8F9-F718E3B21C07}"/>
              </a:ext>
            </a:extLst>
          </p:cNvPr>
          <p:cNvSpPr/>
          <p:nvPr/>
        </p:nvSpPr>
        <p:spPr>
          <a:xfrm>
            <a:off x="11683878" y="23953358"/>
            <a:ext cx="3779899" cy="3869543"/>
          </a:xfrm>
          <a:prstGeom prst="rect">
            <a:avLst/>
          </a:prstGeom>
          <a:noFill/>
          <a:ln>
            <a:solidFill>
              <a:srgbClr val="8C736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18" name="TextBox 1117">
            <a:extLst>
              <a:ext uri="{FF2B5EF4-FFF2-40B4-BE49-F238E27FC236}">
                <a16:creationId xmlns:a16="http://schemas.microsoft.com/office/drawing/2014/main" id="{F302B9E9-6743-CADC-B979-BA9D04692BD9}"/>
              </a:ext>
            </a:extLst>
          </p:cNvPr>
          <p:cNvSpPr txBox="1"/>
          <p:nvPr/>
        </p:nvSpPr>
        <p:spPr>
          <a:xfrm>
            <a:off x="11728256" y="23961216"/>
            <a:ext cx="3757265" cy="3647152"/>
          </a:xfrm>
          <a:prstGeom prst="rect">
            <a:avLst/>
          </a:prstGeom>
          <a:noFill/>
        </p:spPr>
        <p:txBody>
          <a:bodyPr wrap="square" rtlCol="0">
            <a:spAutoFit/>
          </a:bodyPr>
          <a:lstStyle/>
          <a:p>
            <a:pPr algn="just"/>
            <a:r>
              <a:rPr lang="en-IN" sz="3200" dirty="0">
                <a:latin typeface="Times New Roman" panose="02020603050405020304" pitchFamily="18" charset="0"/>
                <a:cs typeface="Times New Roman" panose="02020603050405020304" pitchFamily="18" charset="0"/>
              </a:rPr>
              <a:t>Figure 03. </a:t>
            </a:r>
            <a:r>
              <a:rPr lang="en-US" sz="3200" dirty="0">
                <a:latin typeface="Times New Roman" panose="02020603050405020304" pitchFamily="18" charset="0"/>
                <a:cs typeface="Times New Roman" panose="02020603050405020304" pitchFamily="18" charset="0"/>
              </a:rPr>
              <a:t>Change point detection plots of soil moisture and soil temperature profiles (SM in % and ST in degrees Celsius)</a:t>
            </a:r>
            <a:endParaRPr lang="en-IN" sz="3200" dirty="0">
              <a:latin typeface="Times New Roman" panose="02020603050405020304" pitchFamily="18" charset="0"/>
              <a:cs typeface="Times New Roman" panose="02020603050405020304" pitchFamily="18" charset="0"/>
            </a:endParaRPr>
          </a:p>
        </p:txBody>
      </p:sp>
      <p:sp>
        <p:nvSpPr>
          <p:cNvPr id="1130" name="TextBox 1129">
            <a:extLst>
              <a:ext uri="{FF2B5EF4-FFF2-40B4-BE49-F238E27FC236}">
                <a16:creationId xmlns:a16="http://schemas.microsoft.com/office/drawing/2014/main" id="{65E7E0DE-908E-7E9A-053E-49079D86A256}"/>
              </a:ext>
            </a:extLst>
          </p:cNvPr>
          <p:cNvSpPr txBox="1"/>
          <p:nvPr/>
        </p:nvSpPr>
        <p:spPr>
          <a:xfrm>
            <a:off x="593421" y="39339187"/>
            <a:ext cx="10726331" cy="1569660"/>
          </a:xfrm>
          <a:prstGeom prst="rect">
            <a:avLst/>
          </a:prstGeom>
          <a:noFill/>
        </p:spPr>
        <p:txBody>
          <a:bodyPr wrap="square" rtlCol="0">
            <a:spAutoFit/>
          </a:bodyPr>
          <a:lstStyle/>
          <a:p>
            <a:pPr marL="285750" indent="-285750" algn="just">
              <a:buFont typeface="Arial" panose="020B0604020202020204" pitchFamily="34" charset="0"/>
              <a:buChar char="•"/>
            </a:pPr>
            <a:r>
              <a:rPr lang="en-US" sz="3200" b="0" i="0" u="none" strike="noStrike" dirty="0">
                <a:effectLst/>
                <a:latin typeface="Times New Roman" panose="02020603050405020304" pitchFamily="18" charset="0"/>
                <a:cs typeface="Times New Roman" panose="02020603050405020304" pitchFamily="18" charset="0"/>
              </a:rPr>
              <a:t>The unique pattern observed in the topmost layer, especially during winter and monsoon, could be linked to the process of land-atmosphere interaction</a:t>
            </a:r>
            <a:endParaRPr lang="en-IN" sz="3200" dirty="0">
              <a:latin typeface="Times New Roman" panose="02020603050405020304" pitchFamily="18" charset="0"/>
              <a:cs typeface="Times New Roman" panose="02020603050405020304" pitchFamily="18" charset="0"/>
            </a:endParaRPr>
          </a:p>
        </p:txBody>
      </p:sp>
      <p:sp>
        <p:nvSpPr>
          <p:cNvPr id="1132" name="TextBox 1131">
            <a:extLst>
              <a:ext uri="{FF2B5EF4-FFF2-40B4-BE49-F238E27FC236}">
                <a16:creationId xmlns:a16="http://schemas.microsoft.com/office/drawing/2014/main" id="{8C170266-B680-6160-11E5-0FBFC527BEE3}"/>
              </a:ext>
            </a:extLst>
          </p:cNvPr>
          <p:cNvSpPr txBox="1"/>
          <p:nvPr/>
        </p:nvSpPr>
        <p:spPr>
          <a:xfrm>
            <a:off x="15463777" y="9388549"/>
            <a:ext cx="13688656" cy="1569660"/>
          </a:xfrm>
          <a:prstGeom prst="rect">
            <a:avLst/>
          </a:prstGeom>
          <a:noFill/>
        </p:spPr>
        <p:txBody>
          <a:bodyPr wrap="square" rtlCol="0">
            <a:spAutoFit/>
          </a:bodyPr>
          <a:lstStyle/>
          <a:p>
            <a:pPr marL="457200" indent="-457200" algn="just">
              <a:buFont typeface="Arial" panose="020B0604020202020204" pitchFamily="34" charset="0"/>
              <a:buChar char="•"/>
            </a:pPr>
            <a:r>
              <a:rPr lang="en-US" sz="3200" b="0" i="0" dirty="0">
                <a:solidFill>
                  <a:srgbClr val="0D0D0D"/>
                </a:solidFill>
                <a:effectLst/>
                <a:latin typeface="Times New Roman" panose="02020603050405020304" pitchFamily="18" charset="0"/>
                <a:cs typeface="Times New Roman" panose="02020603050405020304" pitchFamily="18" charset="0"/>
              </a:rPr>
              <a:t>The study area is mainly </a:t>
            </a:r>
            <a:r>
              <a:rPr lang="en-US" sz="3200" b="0" i="0" dirty="0" err="1">
                <a:solidFill>
                  <a:srgbClr val="0D0D0D"/>
                </a:solidFill>
                <a:effectLst/>
                <a:latin typeface="Times New Roman" panose="02020603050405020304" pitchFamily="18" charset="0"/>
                <a:cs typeface="Times New Roman" panose="02020603050405020304" pitchFamily="18" charset="0"/>
              </a:rPr>
              <a:t>characterised</a:t>
            </a:r>
            <a:r>
              <a:rPr lang="en-US" sz="3200" b="0" i="0" dirty="0">
                <a:solidFill>
                  <a:srgbClr val="0D0D0D"/>
                </a:solidFill>
                <a:effectLst/>
                <a:latin typeface="Times New Roman" panose="02020603050405020304" pitchFamily="18" charset="0"/>
                <a:cs typeface="Times New Roman" panose="02020603050405020304" pitchFamily="18" charset="0"/>
              </a:rPr>
              <a:t> by black cotton soil and features a land use pattern of mixed vegetation, including native trees (Mujumdar et al., 2021).</a:t>
            </a:r>
          </a:p>
          <a:p>
            <a:endParaRPr lang="en-IN" sz="3200" dirty="0"/>
          </a:p>
        </p:txBody>
      </p:sp>
      <p:pic>
        <p:nvPicPr>
          <p:cNvPr id="1135" name="Picture 1134">
            <a:extLst>
              <a:ext uri="{FF2B5EF4-FFF2-40B4-BE49-F238E27FC236}">
                <a16:creationId xmlns:a16="http://schemas.microsoft.com/office/drawing/2014/main" id="{77C34CF6-638E-3857-A373-FB287C8C9D78}"/>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15828743" y="18479413"/>
            <a:ext cx="7828225" cy="7152501"/>
          </a:xfrm>
          <a:prstGeom prst="rect">
            <a:avLst/>
          </a:prstGeom>
          <a:ln>
            <a:noFill/>
          </a:ln>
          <a:effectLst>
            <a:outerShdw blurRad="292100" dist="139700" dir="2700000" algn="tl" rotWithShape="0">
              <a:srgbClr val="333333">
                <a:alpha val="65000"/>
              </a:srgbClr>
            </a:outerShdw>
          </a:effectLst>
        </p:spPr>
      </p:pic>
      <p:sp>
        <p:nvSpPr>
          <p:cNvPr id="1136" name="Rectangle 1135">
            <a:extLst>
              <a:ext uri="{FF2B5EF4-FFF2-40B4-BE49-F238E27FC236}">
                <a16:creationId xmlns:a16="http://schemas.microsoft.com/office/drawing/2014/main" id="{024C633F-0BA1-09BD-BD6D-E10AF476427F}"/>
              </a:ext>
            </a:extLst>
          </p:cNvPr>
          <p:cNvSpPr/>
          <p:nvPr/>
        </p:nvSpPr>
        <p:spPr>
          <a:xfrm>
            <a:off x="15789780" y="25776100"/>
            <a:ext cx="8018088" cy="2394799"/>
          </a:xfrm>
          <a:prstGeom prst="rect">
            <a:avLst/>
          </a:prstGeom>
          <a:noFill/>
          <a:ln>
            <a:solidFill>
              <a:srgbClr val="8C736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200" b="0" i="0" dirty="0">
                <a:solidFill>
                  <a:schemeClr val="tx1"/>
                </a:solidFill>
                <a:effectLst/>
                <a:latin typeface="Times New Roman" panose="02020603050405020304" pitchFamily="18" charset="0"/>
                <a:cs typeface="Times New Roman" panose="02020603050405020304" pitchFamily="18" charset="0"/>
              </a:rPr>
              <a:t>Figure 04. </a:t>
            </a:r>
            <a:r>
              <a:rPr lang="en-IN" sz="3200" b="0" i="0" dirty="0">
                <a:solidFill>
                  <a:schemeClr val="tx1"/>
                </a:solidFill>
                <a:effectLst/>
                <a:latin typeface="Times New Roman" panose="02020603050405020304" pitchFamily="18" charset="0"/>
                <a:cs typeface="Times New Roman" panose="02020603050405020304" pitchFamily="18" charset="0"/>
              </a:rPr>
              <a:t>Time series surface (5 to 35cm) and subsurface (35cm to 105 cm) SM. The green dashed line represents </a:t>
            </a:r>
            <a:r>
              <a:rPr lang="en-US" sz="3200" b="0" i="0" dirty="0">
                <a:solidFill>
                  <a:schemeClr val="tx1"/>
                </a:solidFill>
                <a:effectLst/>
                <a:latin typeface="Times New Roman" panose="02020603050405020304" pitchFamily="18" charset="0"/>
                <a:cs typeface="Times New Roman" panose="02020603050405020304" pitchFamily="18" charset="0"/>
              </a:rPr>
              <a:t>the 40</a:t>
            </a:r>
            <a:r>
              <a:rPr lang="en-US" sz="3200" b="0" i="0" baseline="30000" dirty="0">
                <a:solidFill>
                  <a:schemeClr val="tx1"/>
                </a:solidFill>
                <a:effectLst/>
                <a:latin typeface="Times New Roman" panose="02020603050405020304" pitchFamily="18" charset="0"/>
                <a:cs typeface="Times New Roman" panose="02020603050405020304" pitchFamily="18" charset="0"/>
              </a:rPr>
              <a:t>th</a:t>
            </a:r>
            <a:r>
              <a:rPr lang="en-US" sz="3200" b="0" i="0" dirty="0">
                <a:solidFill>
                  <a:schemeClr val="tx1"/>
                </a:solidFill>
                <a:effectLst/>
                <a:latin typeface="Times New Roman" panose="02020603050405020304" pitchFamily="18" charset="0"/>
                <a:cs typeface="Times New Roman" panose="02020603050405020304" pitchFamily="18" charset="0"/>
              </a:rPr>
              <a:t> percentile, and the red dashed line represents the </a:t>
            </a:r>
            <a:r>
              <a:rPr lang="en-IN" sz="3200" b="0" i="0" dirty="0">
                <a:solidFill>
                  <a:schemeClr val="tx1"/>
                </a:solidFill>
                <a:effectLst/>
                <a:latin typeface="Times New Roman" panose="02020603050405020304" pitchFamily="18" charset="0"/>
                <a:cs typeface="Times New Roman" panose="02020603050405020304" pitchFamily="18" charset="0"/>
              </a:rPr>
              <a:t>20</a:t>
            </a:r>
            <a:r>
              <a:rPr lang="en-IN" sz="3200" b="0" i="0" baseline="30000" dirty="0">
                <a:solidFill>
                  <a:schemeClr val="tx1"/>
                </a:solidFill>
                <a:effectLst/>
                <a:latin typeface="Times New Roman" panose="02020603050405020304" pitchFamily="18" charset="0"/>
                <a:cs typeface="Times New Roman" panose="02020603050405020304" pitchFamily="18" charset="0"/>
              </a:rPr>
              <a:t>th</a:t>
            </a:r>
            <a:r>
              <a:rPr lang="en-IN" sz="3200" b="0" i="0" dirty="0">
                <a:solidFill>
                  <a:schemeClr val="tx1"/>
                </a:solidFill>
                <a:effectLst/>
                <a:latin typeface="Times New Roman" panose="02020603050405020304" pitchFamily="18" charset="0"/>
                <a:cs typeface="Times New Roman" panose="02020603050405020304" pitchFamily="18" charset="0"/>
              </a:rPr>
              <a:t> percentile. </a:t>
            </a:r>
            <a:endParaRPr lang="en-US" sz="3200" b="0" i="0" dirty="0">
              <a:solidFill>
                <a:schemeClr val="tx1"/>
              </a:solidFill>
              <a:effectLst/>
              <a:latin typeface="Times New Roman" panose="02020603050405020304" pitchFamily="18" charset="0"/>
              <a:cs typeface="Times New Roman" panose="02020603050405020304" pitchFamily="18" charset="0"/>
            </a:endParaRPr>
          </a:p>
        </p:txBody>
      </p:sp>
      <p:sp>
        <p:nvSpPr>
          <p:cNvPr id="1137" name="TextBox 1136">
            <a:extLst>
              <a:ext uri="{FF2B5EF4-FFF2-40B4-BE49-F238E27FC236}">
                <a16:creationId xmlns:a16="http://schemas.microsoft.com/office/drawing/2014/main" id="{3496946A-6073-5DA4-5ECE-8D30F385C7F0}"/>
              </a:ext>
            </a:extLst>
          </p:cNvPr>
          <p:cNvSpPr txBox="1"/>
          <p:nvPr/>
        </p:nvSpPr>
        <p:spPr>
          <a:xfrm>
            <a:off x="16396968" y="17413115"/>
            <a:ext cx="12939859" cy="1077218"/>
          </a:xfrm>
          <a:prstGeom prst="rect">
            <a:avLst/>
          </a:prstGeom>
          <a:noFill/>
        </p:spPr>
        <p:txBody>
          <a:bodyPr wrap="square" rtlCol="0">
            <a:spAutoFit/>
          </a:bodyPr>
          <a:lstStyle/>
          <a:p>
            <a:pPr marL="457200" indent="-457200">
              <a:buFont typeface="Arial" panose="020B0604020202020204" pitchFamily="34" charset="0"/>
              <a:buChar char="•"/>
            </a:pPr>
            <a:r>
              <a:rPr lang="en-IN" sz="3200" dirty="0">
                <a:latin typeface="Times New Roman" panose="02020603050405020304" pitchFamily="18" charset="0"/>
                <a:cs typeface="Times New Roman" panose="02020603050405020304" pitchFamily="18" charset="0"/>
              </a:rPr>
              <a:t>Flash-drought conditions were observed in the study area both in surface and sub-surface soils, especially during summer </a:t>
            </a:r>
          </a:p>
        </p:txBody>
      </p:sp>
      <p:sp>
        <p:nvSpPr>
          <p:cNvPr id="1139" name="TextBox 1138">
            <a:extLst>
              <a:ext uri="{FF2B5EF4-FFF2-40B4-BE49-F238E27FC236}">
                <a16:creationId xmlns:a16="http://schemas.microsoft.com/office/drawing/2014/main" id="{7145A534-5A5B-6179-B91F-4953D27C563E}"/>
              </a:ext>
            </a:extLst>
          </p:cNvPr>
          <p:cNvSpPr txBox="1"/>
          <p:nvPr/>
        </p:nvSpPr>
        <p:spPr>
          <a:xfrm>
            <a:off x="23701301" y="18520136"/>
            <a:ext cx="5907758" cy="9941183"/>
          </a:xfrm>
          <a:prstGeom prst="rect">
            <a:avLst/>
          </a:prstGeom>
          <a:noFill/>
        </p:spPr>
        <p:txBody>
          <a:bodyPr wrap="square" rtlCol="0">
            <a:spAutoFit/>
          </a:bodyPr>
          <a:lstStyle/>
          <a:p>
            <a:pPr marL="285750" indent="-285750" algn="just">
              <a:buFont typeface="Arial" panose="020B0604020202020204" pitchFamily="34" charset="0"/>
              <a:buChar char="•"/>
            </a:pPr>
            <a:r>
              <a:rPr lang="en-IN" sz="3200" dirty="0">
                <a:latin typeface="Times New Roman" panose="02020603050405020304" pitchFamily="18" charset="0"/>
                <a:cs typeface="Times New Roman" panose="02020603050405020304" pitchFamily="18" charset="0"/>
              </a:rPr>
              <a:t>The </a:t>
            </a:r>
            <a:r>
              <a:rPr lang="en-US" sz="3200" dirty="0">
                <a:latin typeface="Times New Roman" panose="02020603050405020304" pitchFamily="18" charset="0"/>
                <a:cs typeface="Times New Roman" panose="02020603050405020304" pitchFamily="18" charset="0"/>
              </a:rPr>
              <a:t>flash drought frequency is higher on the surface than on the </a:t>
            </a:r>
            <a:r>
              <a:rPr lang="en-IN" sz="3200" dirty="0">
                <a:latin typeface="Times New Roman" panose="02020603050405020304" pitchFamily="18" charset="0"/>
                <a:cs typeface="Times New Roman" panose="02020603050405020304" pitchFamily="18" charset="0"/>
              </a:rPr>
              <a:t>sub-surface (Figure 04). </a:t>
            </a:r>
          </a:p>
          <a:p>
            <a:pPr marL="285750" indent="-285750" algn="just">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The flash drought frequency is higher on the surface than the sub-surface, primarily because the surface soil layer, directly exposed to atmospheric elements and sunlight, is prone to quick moisture fluctuations. </a:t>
            </a:r>
          </a:p>
          <a:p>
            <a:pPr marL="285750" indent="-285750" algn="just">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In contrast, the sub-surface layers, shielded from immediate atmospheric impact, undergo slower moisture changes due to reduced evaporation rates and the buffering effect of soil moisture memory (Goswami et al., 2023), which helps to mitigate the impact of sudden atmospheric moisture changes.</a:t>
            </a:r>
            <a:endParaRPr lang="en-IN" sz="3200" dirty="0">
              <a:latin typeface="Times New Roman" panose="02020603050405020304" pitchFamily="18" charset="0"/>
              <a:cs typeface="Times New Roman" panose="02020603050405020304" pitchFamily="18" charset="0"/>
            </a:endParaRPr>
          </a:p>
        </p:txBody>
      </p:sp>
      <p:sp>
        <p:nvSpPr>
          <p:cNvPr id="1140" name="TextBox 1139">
            <a:extLst>
              <a:ext uri="{FF2B5EF4-FFF2-40B4-BE49-F238E27FC236}">
                <a16:creationId xmlns:a16="http://schemas.microsoft.com/office/drawing/2014/main" id="{78A6E1CD-197C-8459-A2C7-AA9727167C09}"/>
              </a:ext>
            </a:extLst>
          </p:cNvPr>
          <p:cNvSpPr txBox="1"/>
          <p:nvPr/>
        </p:nvSpPr>
        <p:spPr>
          <a:xfrm>
            <a:off x="19472980" y="28387882"/>
            <a:ext cx="2583089" cy="5853141"/>
          </a:xfrm>
          <a:prstGeom prst="rect">
            <a:avLst/>
          </a:prstGeom>
          <a:noFill/>
        </p:spPr>
        <p:txBody>
          <a:bodyPr wrap="square" rtlCol="0">
            <a:spAutoFit/>
          </a:bodyPr>
          <a:lstStyle/>
          <a:p>
            <a:pPr algn="just">
              <a:lnSpc>
                <a:spcPct val="107000"/>
              </a:lnSpc>
              <a:spcAft>
                <a:spcPts val="800"/>
              </a:spcAft>
            </a:pPr>
            <a:r>
              <a:rPr lang="en-IN" sz="3200" kern="100" dirty="0">
                <a:effectLst/>
                <a:latin typeface="Times New Roman" panose="02020603050405020304" pitchFamily="18" charset="0"/>
                <a:ea typeface="Calibri" panose="020F0502020204030204" pitchFamily="34" charset="0"/>
                <a:cs typeface="Times New Roman" panose="02020603050405020304" pitchFamily="18" charset="0"/>
              </a:rPr>
              <a:t>Figure 05. Seasonal variation of field-scale ST (a), SM(b), standard deviation of ST (c) and standard deviation of ST (d)</a:t>
            </a:r>
          </a:p>
        </p:txBody>
      </p:sp>
      <p:pic>
        <p:nvPicPr>
          <p:cNvPr id="1120" name="Picture 1119">
            <a:extLst>
              <a:ext uri="{FF2B5EF4-FFF2-40B4-BE49-F238E27FC236}">
                <a16:creationId xmlns:a16="http://schemas.microsoft.com/office/drawing/2014/main" id="{732D19A4-8446-4105-595E-8D2F9806AF40}"/>
              </a:ext>
            </a:extLst>
          </p:cNvPr>
          <p:cNvPicPr>
            <a:picLocks noChangeAspect="1"/>
          </p:cNvPicPr>
          <p:nvPr/>
        </p:nvPicPr>
        <p:blipFill rotWithShape="1">
          <a:blip r:embed="rId12">
            <a:extLst>
              <a:ext uri="{28A0092B-C50C-407E-A947-70E740481C1C}">
                <a14:useLocalDpi xmlns:a14="http://schemas.microsoft.com/office/drawing/2010/main" val="0"/>
              </a:ext>
            </a:extLst>
          </a:blip>
          <a:srcRect r="1666"/>
          <a:stretch/>
        </p:blipFill>
        <p:spPr>
          <a:xfrm>
            <a:off x="11767814" y="28290266"/>
            <a:ext cx="7132503" cy="12208805"/>
          </a:xfrm>
          <a:prstGeom prst="rect">
            <a:avLst/>
          </a:prstGeom>
          <a:ln>
            <a:noFill/>
          </a:ln>
          <a:effectLst>
            <a:outerShdw blurRad="292100" dist="139700" dir="2700000" algn="tl" rotWithShape="0">
              <a:srgbClr val="333333">
                <a:alpha val="65000"/>
              </a:srgbClr>
            </a:outerShdw>
          </a:effectLst>
        </p:spPr>
      </p:pic>
      <p:sp>
        <p:nvSpPr>
          <p:cNvPr id="1143" name="TextBox 1142">
            <a:extLst>
              <a:ext uri="{FF2B5EF4-FFF2-40B4-BE49-F238E27FC236}">
                <a16:creationId xmlns:a16="http://schemas.microsoft.com/office/drawing/2014/main" id="{99C6EA1F-7978-0972-5E61-D52CEC8FE985}"/>
              </a:ext>
            </a:extLst>
          </p:cNvPr>
          <p:cNvSpPr txBox="1"/>
          <p:nvPr/>
        </p:nvSpPr>
        <p:spPr>
          <a:xfrm>
            <a:off x="19267084" y="34418005"/>
            <a:ext cx="9870023" cy="2554545"/>
          </a:xfrm>
          <a:prstGeom prst="rect">
            <a:avLst/>
          </a:prstGeom>
          <a:noFill/>
        </p:spPr>
        <p:txBody>
          <a:bodyPr wrap="square" rtlCol="0">
            <a:spAutoFit/>
          </a:bodyPr>
          <a:lstStyle/>
          <a:p>
            <a:pPr marL="285750" indent="-285750" algn="just">
              <a:buFont typeface="Arial" panose="020B0604020202020204" pitchFamily="34" charset="0"/>
              <a:buChar char="•"/>
            </a:pPr>
            <a:r>
              <a:rPr lang="en-IN" sz="3200" dirty="0">
                <a:latin typeface="Times New Roman" panose="02020603050405020304" pitchFamily="18" charset="0"/>
                <a:cs typeface="Times New Roman" panose="02020603050405020304" pitchFamily="18" charset="0"/>
              </a:rPr>
              <a:t>The standard deviation of field-scale  ST decreases with depth (Figure 05).</a:t>
            </a:r>
          </a:p>
          <a:p>
            <a:pPr marL="285750" indent="-285750" algn="just">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The standard deviation of field-scale SM is decreasing with depth in all seasons except winter and summer, where it increases at mid-depths.</a:t>
            </a:r>
            <a:endParaRPr lang="en-IN" sz="3200" dirty="0">
              <a:latin typeface="Times New Roman" panose="02020603050405020304" pitchFamily="18" charset="0"/>
              <a:cs typeface="Times New Roman" panose="02020603050405020304" pitchFamily="18" charset="0"/>
            </a:endParaRPr>
          </a:p>
        </p:txBody>
      </p:sp>
      <p:sp>
        <p:nvSpPr>
          <p:cNvPr id="1144" name="Rectangle 1143">
            <a:extLst>
              <a:ext uri="{FF2B5EF4-FFF2-40B4-BE49-F238E27FC236}">
                <a16:creationId xmlns:a16="http://schemas.microsoft.com/office/drawing/2014/main" id="{937B1961-D3E5-7482-1AA1-B0EA84030CEE}"/>
              </a:ext>
            </a:extLst>
          </p:cNvPr>
          <p:cNvSpPr/>
          <p:nvPr/>
        </p:nvSpPr>
        <p:spPr>
          <a:xfrm>
            <a:off x="19355685" y="28396484"/>
            <a:ext cx="2778650" cy="5867695"/>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IN"/>
          </a:p>
        </p:txBody>
      </p:sp>
      <p:sp>
        <p:nvSpPr>
          <p:cNvPr id="1145" name="TextBox 1144">
            <a:extLst>
              <a:ext uri="{FF2B5EF4-FFF2-40B4-BE49-F238E27FC236}">
                <a16:creationId xmlns:a16="http://schemas.microsoft.com/office/drawing/2014/main" id="{0F03CDA2-0DE8-0938-4B73-143CF5BF4324}"/>
              </a:ext>
            </a:extLst>
          </p:cNvPr>
          <p:cNvSpPr txBox="1"/>
          <p:nvPr/>
        </p:nvSpPr>
        <p:spPr>
          <a:xfrm>
            <a:off x="3498467" y="2589186"/>
            <a:ext cx="23278279" cy="3754874"/>
          </a:xfrm>
          <a:prstGeom prst="rect">
            <a:avLst/>
          </a:prstGeom>
          <a:noFill/>
        </p:spPr>
        <p:txBody>
          <a:bodyPr wrap="square" rtlCol="0">
            <a:spAutoFit/>
          </a:bodyPr>
          <a:lstStyle/>
          <a:p>
            <a:pPr algn="ctr"/>
            <a:r>
              <a:rPr lang="en-IN" sz="4200" b="0" i="0" u="none" strike="noStrike" baseline="0" dirty="0">
                <a:solidFill>
                  <a:srgbClr val="000000"/>
                </a:solidFill>
                <a:latin typeface="Times New Roman" panose="02020603050405020304" pitchFamily="18" charset="0"/>
                <a:cs typeface="Times New Roman" panose="02020603050405020304" pitchFamily="18" charset="0"/>
              </a:rPr>
              <a:t> Aju C.D</a:t>
            </a:r>
            <a:r>
              <a:rPr lang="en-IN" sz="4200" b="0" i="0" u="none" strike="noStrike" baseline="30000" dirty="0">
                <a:solidFill>
                  <a:srgbClr val="000000"/>
                </a:solidFill>
                <a:latin typeface="Times New Roman" panose="02020603050405020304" pitchFamily="18" charset="0"/>
                <a:cs typeface="Times New Roman" panose="02020603050405020304" pitchFamily="18" charset="0"/>
              </a:rPr>
              <a:t>1</a:t>
            </a:r>
            <a:r>
              <a:rPr lang="en-IN" sz="4200" b="0" i="0" u="none" strike="noStrike" baseline="0" dirty="0">
                <a:solidFill>
                  <a:srgbClr val="000000"/>
                </a:solidFill>
                <a:latin typeface="Times New Roman" panose="02020603050405020304" pitchFamily="18" charset="0"/>
                <a:cs typeface="Times New Roman" panose="02020603050405020304" pitchFamily="18" charset="0"/>
              </a:rPr>
              <a:t>, Milind Mujumdar</a:t>
            </a:r>
            <a:r>
              <a:rPr lang="en-IN" sz="4200" b="0" i="0" u="none" strike="noStrike" baseline="30000" dirty="0">
                <a:solidFill>
                  <a:srgbClr val="000000"/>
                </a:solidFill>
                <a:latin typeface="Times New Roman" panose="02020603050405020304" pitchFamily="18" charset="0"/>
                <a:cs typeface="Times New Roman" panose="02020603050405020304" pitchFamily="18" charset="0"/>
              </a:rPr>
              <a:t>1</a:t>
            </a:r>
            <a:r>
              <a:rPr lang="en-IN" sz="4200" b="0" i="0" u="none" strike="noStrike" baseline="0" dirty="0">
                <a:solidFill>
                  <a:srgbClr val="000000"/>
                </a:solidFill>
                <a:latin typeface="Times New Roman" panose="02020603050405020304" pitchFamily="18" charset="0"/>
                <a:cs typeface="Times New Roman" panose="02020603050405020304" pitchFamily="18" charset="0"/>
              </a:rPr>
              <a:t>*, Bhupendra Bahadur Sing</a:t>
            </a:r>
            <a:r>
              <a:rPr lang="en-IN" sz="4200" b="0" i="0" u="none" strike="noStrike" baseline="30000" dirty="0">
                <a:solidFill>
                  <a:srgbClr val="000000"/>
                </a:solidFill>
                <a:latin typeface="Times New Roman" panose="02020603050405020304" pitchFamily="18" charset="0"/>
                <a:cs typeface="Times New Roman" panose="02020603050405020304" pitchFamily="18" charset="0"/>
              </a:rPr>
              <a:t>1</a:t>
            </a:r>
            <a:r>
              <a:rPr lang="en-IN" sz="4200" b="0" i="0" u="none" strike="noStrike" baseline="0" dirty="0">
                <a:solidFill>
                  <a:srgbClr val="000000"/>
                </a:solidFill>
                <a:latin typeface="Times New Roman" panose="02020603050405020304" pitchFamily="18" charset="0"/>
                <a:cs typeface="Times New Roman" panose="02020603050405020304" pitchFamily="18" charset="0"/>
              </a:rPr>
              <a:t>, Mangesh Goswami</a:t>
            </a:r>
            <a:r>
              <a:rPr lang="en-IN" sz="4200" b="0" i="0" u="none" strike="noStrike" baseline="30000" dirty="0">
                <a:solidFill>
                  <a:srgbClr val="000000"/>
                </a:solidFill>
                <a:latin typeface="Times New Roman" panose="02020603050405020304" pitchFamily="18" charset="0"/>
                <a:cs typeface="Times New Roman" panose="02020603050405020304" pitchFamily="18" charset="0"/>
              </a:rPr>
              <a:t>1</a:t>
            </a:r>
            <a:r>
              <a:rPr lang="en-IN" sz="4200" b="0" i="0" u="none" strike="noStrike" baseline="0" dirty="0">
                <a:solidFill>
                  <a:srgbClr val="000000"/>
                </a:solidFill>
                <a:latin typeface="Times New Roman" panose="02020603050405020304" pitchFamily="18" charset="0"/>
                <a:cs typeface="Times New Roman" panose="02020603050405020304" pitchFamily="18" charset="0"/>
              </a:rPr>
              <a:t>, Madhusudan Ingale</a:t>
            </a:r>
            <a:r>
              <a:rPr lang="en-IN" sz="4200" b="0" i="0" u="none" strike="noStrike" baseline="30000" dirty="0">
                <a:solidFill>
                  <a:srgbClr val="000000"/>
                </a:solidFill>
                <a:latin typeface="Times New Roman" panose="02020603050405020304" pitchFamily="18" charset="0"/>
                <a:cs typeface="Times New Roman" panose="02020603050405020304" pitchFamily="18" charset="0"/>
              </a:rPr>
              <a:t>1</a:t>
            </a:r>
            <a:r>
              <a:rPr lang="en-IN" sz="4200" b="0" i="0" u="none" strike="noStrike" baseline="0" dirty="0">
                <a:solidFill>
                  <a:srgbClr val="000000"/>
                </a:solidFill>
                <a:latin typeface="Times New Roman" panose="02020603050405020304" pitchFamily="18" charset="0"/>
                <a:cs typeface="Times New Roman" panose="02020603050405020304" pitchFamily="18" charset="0"/>
              </a:rPr>
              <a:t>, Naresh Ganeshi</a:t>
            </a:r>
            <a:r>
              <a:rPr lang="en-IN" sz="4200" b="0" i="0" u="none" strike="noStrike" baseline="30000" dirty="0">
                <a:solidFill>
                  <a:srgbClr val="000000"/>
                </a:solidFill>
                <a:latin typeface="Times New Roman" panose="02020603050405020304" pitchFamily="18" charset="0"/>
                <a:cs typeface="Times New Roman" panose="02020603050405020304" pitchFamily="18" charset="0"/>
              </a:rPr>
              <a:t>2</a:t>
            </a:r>
            <a:r>
              <a:rPr lang="en-IN" sz="4200" b="0" i="0" u="none" strike="noStrike" baseline="0" dirty="0">
                <a:solidFill>
                  <a:srgbClr val="000000"/>
                </a:solidFill>
                <a:latin typeface="Times New Roman" panose="02020603050405020304" pitchFamily="18" charset="0"/>
                <a:cs typeface="Times New Roman" panose="02020603050405020304" pitchFamily="18" charset="0"/>
              </a:rPr>
              <a:t> </a:t>
            </a:r>
          </a:p>
          <a:p>
            <a:pPr algn="ctr"/>
            <a:r>
              <a:rPr lang="en-US" sz="3400" b="0" i="0" u="none" strike="noStrike" baseline="30000" dirty="0">
                <a:solidFill>
                  <a:srgbClr val="000000"/>
                </a:solidFill>
                <a:latin typeface="Times New Roman" panose="02020603050405020304" pitchFamily="18" charset="0"/>
                <a:cs typeface="Times New Roman" panose="02020603050405020304" pitchFamily="18" charset="0"/>
              </a:rPr>
              <a:t>1</a:t>
            </a:r>
            <a:r>
              <a:rPr lang="en-US" sz="3400" b="0" i="0" u="none" strike="noStrike" baseline="0" dirty="0">
                <a:solidFill>
                  <a:srgbClr val="000000"/>
                </a:solidFill>
                <a:latin typeface="Times New Roman" panose="02020603050405020304" pitchFamily="18" charset="0"/>
                <a:cs typeface="Times New Roman" panose="02020603050405020304" pitchFamily="18" charset="0"/>
              </a:rPr>
              <a:t> Center for Climate Change Research, Indian Institute of Tropical Meteorology, Pune </a:t>
            </a:r>
          </a:p>
          <a:p>
            <a:pPr algn="ctr"/>
            <a:r>
              <a:rPr lang="en-US" sz="3400" b="0" i="0" u="none" strike="noStrike" baseline="30000" dirty="0">
                <a:solidFill>
                  <a:srgbClr val="000000"/>
                </a:solidFill>
                <a:latin typeface="Times New Roman" panose="02020603050405020304" pitchFamily="18" charset="0"/>
                <a:cs typeface="Times New Roman" panose="02020603050405020304" pitchFamily="18" charset="0"/>
              </a:rPr>
              <a:t>2</a:t>
            </a:r>
            <a:r>
              <a:rPr lang="en-US" sz="3400" b="0" i="0" u="none" strike="noStrike" baseline="0" dirty="0">
                <a:solidFill>
                  <a:srgbClr val="000000"/>
                </a:solidFill>
                <a:latin typeface="Times New Roman" panose="02020603050405020304" pitchFamily="18" charset="0"/>
                <a:cs typeface="Times New Roman" panose="02020603050405020304" pitchFamily="18" charset="0"/>
              </a:rPr>
              <a:t>Department of Atmosphere, Ocean and Earth System Modelling Research, Meteorological Research Institute, Tsukuba, Japan</a:t>
            </a:r>
          </a:p>
          <a:p>
            <a:pPr algn="ctr"/>
            <a:r>
              <a:rPr lang="en-IN" sz="3400" kern="100" dirty="0">
                <a:effectLst/>
                <a:latin typeface="Times New Roman" panose="02020603050405020304" pitchFamily="18" charset="0"/>
                <a:ea typeface="Calibri" panose="020F0502020204030204" pitchFamily="34" charset="0"/>
                <a:cs typeface="Times New Roman" panose="02020603050405020304" pitchFamily="18" charset="0"/>
              </a:rPr>
              <a:t>*Corresponding author email address: mujum@tropmet.res.in</a:t>
            </a:r>
          </a:p>
          <a:p>
            <a:pPr algn="ctr"/>
            <a:r>
              <a:rPr lang="en-US" sz="3400" b="0" i="0" u="none" strike="noStrike" baseline="0" dirty="0">
                <a:solidFill>
                  <a:srgbClr val="000000"/>
                </a:solidFill>
                <a:latin typeface="Times New Roman" panose="02020603050405020304" pitchFamily="18" charset="0"/>
                <a:cs typeface="Times New Roman" panose="02020603050405020304" pitchFamily="18" charset="0"/>
              </a:rPr>
              <a:t> </a:t>
            </a:r>
            <a:endParaRPr lang="en-IN" sz="3400" dirty="0">
              <a:latin typeface="Times New Roman" panose="02020603050405020304" pitchFamily="18" charset="0"/>
              <a:cs typeface="Times New Roman" panose="02020603050405020304" pitchFamily="18" charset="0"/>
            </a:endParaRPr>
          </a:p>
          <a:p>
            <a:endParaRPr lang="en-IN" dirty="0"/>
          </a:p>
        </p:txBody>
      </p:sp>
      <p:sp>
        <p:nvSpPr>
          <p:cNvPr id="1146" name="Rectangle: Rounded Corners 1145">
            <a:extLst>
              <a:ext uri="{FF2B5EF4-FFF2-40B4-BE49-F238E27FC236}">
                <a16:creationId xmlns:a16="http://schemas.microsoft.com/office/drawing/2014/main" id="{E798643E-CBC3-3F79-D936-307DF53A5F93}"/>
              </a:ext>
            </a:extLst>
          </p:cNvPr>
          <p:cNvSpPr/>
          <p:nvPr/>
        </p:nvSpPr>
        <p:spPr>
          <a:xfrm>
            <a:off x="20284973" y="37460607"/>
            <a:ext cx="8852134" cy="1044480"/>
          </a:xfrm>
          <a:prstGeom prst="roundRect">
            <a:avLst/>
          </a:prstGeom>
          <a:solidFill>
            <a:srgbClr val="EAE3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066800"/>
            <a:endParaRPr lang="en-GB" sz="1800" dirty="0">
              <a:ln w="0"/>
              <a:solidFill>
                <a:schemeClr val="bg1"/>
              </a:solidFill>
              <a:effectLst>
                <a:outerShdw blurRad="38100" dist="19050" dir="2700000" algn="tl" rotWithShape="0">
                  <a:schemeClr val="dk1">
                    <a:alpha val="40000"/>
                  </a:schemeClr>
                </a:outerShdw>
              </a:effectLst>
            </a:endParaRPr>
          </a:p>
        </p:txBody>
      </p:sp>
      <p:sp>
        <p:nvSpPr>
          <p:cNvPr id="1147" name="Oval 1146">
            <a:extLst>
              <a:ext uri="{FF2B5EF4-FFF2-40B4-BE49-F238E27FC236}">
                <a16:creationId xmlns:a16="http://schemas.microsoft.com/office/drawing/2014/main" id="{7C1B7AE0-727D-2911-E0C9-554A4F88790A}"/>
              </a:ext>
            </a:extLst>
          </p:cNvPr>
          <p:cNvSpPr/>
          <p:nvPr/>
        </p:nvSpPr>
        <p:spPr>
          <a:xfrm>
            <a:off x="19093232" y="37239764"/>
            <a:ext cx="1725226" cy="1724400"/>
          </a:xfrm>
          <a:prstGeom prst="ellipse">
            <a:avLst/>
          </a:prstGeom>
          <a:solidFill>
            <a:schemeClr val="bg1"/>
          </a:solidFill>
          <a:ln>
            <a:solidFill>
              <a:srgbClr val="EAE3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6000" dirty="0">
                <a:ln w="0"/>
                <a:solidFill>
                  <a:schemeClr val="tx1"/>
                </a:solidFill>
                <a:effectLst>
                  <a:outerShdw blurRad="38100" dist="19050" dir="2700000" algn="tl" rotWithShape="0">
                    <a:schemeClr val="dk1">
                      <a:alpha val="40000"/>
                    </a:schemeClr>
                  </a:outerShdw>
                </a:effectLst>
              </a:rPr>
              <a:t>5</a:t>
            </a:r>
            <a:endParaRPr lang="en-GB" sz="6000" dirty="0">
              <a:ln w="0"/>
              <a:solidFill>
                <a:schemeClr val="tx1"/>
              </a:solidFill>
              <a:effectLst>
                <a:outerShdw blurRad="38100" dist="19050" dir="2700000" algn="tl" rotWithShape="0">
                  <a:schemeClr val="dk1">
                    <a:alpha val="40000"/>
                  </a:schemeClr>
                </a:outerShdw>
              </a:effectLst>
            </a:endParaRPr>
          </a:p>
        </p:txBody>
      </p:sp>
      <p:sp>
        <p:nvSpPr>
          <p:cNvPr id="1148" name="TextBox 1147">
            <a:extLst>
              <a:ext uri="{FF2B5EF4-FFF2-40B4-BE49-F238E27FC236}">
                <a16:creationId xmlns:a16="http://schemas.microsoft.com/office/drawing/2014/main" id="{C3B7A0A6-7F72-B1B7-B486-F7970A5618ED}"/>
              </a:ext>
            </a:extLst>
          </p:cNvPr>
          <p:cNvSpPr txBox="1"/>
          <p:nvPr/>
        </p:nvSpPr>
        <p:spPr>
          <a:xfrm>
            <a:off x="20003968" y="37431110"/>
            <a:ext cx="15131844" cy="923330"/>
          </a:xfrm>
          <a:prstGeom prst="rect">
            <a:avLst/>
          </a:prstGeom>
          <a:noFill/>
        </p:spPr>
        <p:txBody>
          <a:bodyPr wrap="square">
            <a:spAutoFit/>
          </a:bodyPr>
          <a:lstStyle/>
          <a:p>
            <a:pPr marL="1066800"/>
            <a:r>
              <a:rPr lang="en-GB" sz="5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Conclusion</a:t>
            </a:r>
          </a:p>
        </p:txBody>
      </p:sp>
      <p:sp>
        <p:nvSpPr>
          <p:cNvPr id="1152" name="TextBox 1151">
            <a:extLst>
              <a:ext uri="{FF2B5EF4-FFF2-40B4-BE49-F238E27FC236}">
                <a16:creationId xmlns:a16="http://schemas.microsoft.com/office/drawing/2014/main" id="{7FD926D9-CB5A-D138-540F-1335DE83D8B1}"/>
              </a:ext>
            </a:extLst>
          </p:cNvPr>
          <p:cNvSpPr txBox="1"/>
          <p:nvPr/>
        </p:nvSpPr>
        <p:spPr>
          <a:xfrm>
            <a:off x="20039014" y="38723044"/>
            <a:ext cx="9767914" cy="3539430"/>
          </a:xfrm>
          <a:prstGeom prst="rect">
            <a:avLst/>
          </a:prstGeom>
          <a:noFill/>
        </p:spPr>
        <p:txBody>
          <a:bodyPr wrap="square" rtlCol="0">
            <a:spAutoFit/>
          </a:bodyPr>
          <a:lstStyle/>
          <a:p>
            <a:pPr marL="285750" indent="-285750" algn="just">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The study identifies distinct seasonal variations in SM and ST profiles, with notable shifts aligning with transitions between seasons. </a:t>
            </a:r>
          </a:p>
          <a:p>
            <a:pPr marL="285750" indent="-285750" algn="just">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The study shows depth-dependent dynamics in both ST and SM, noting that surface layers respond more substantially to land-atmosphere interactions than sub-surface layers.</a:t>
            </a:r>
          </a:p>
        </p:txBody>
      </p:sp>
      <p:sp>
        <p:nvSpPr>
          <p:cNvPr id="4" name="Rectangle: Rounded Corners 3">
            <a:extLst>
              <a:ext uri="{FF2B5EF4-FFF2-40B4-BE49-F238E27FC236}">
                <a16:creationId xmlns:a16="http://schemas.microsoft.com/office/drawing/2014/main" id="{3C6D49DD-0815-C3E7-C3B3-DF0C5E2B25D8}"/>
              </a:ext>
            </a:extLst>
          </p:cNvPr>
          <p:cNvSpPr/>
          <p:nvPr/>
        </p:nvSpPr>
        <p:spPr>
          <a:xfrm>
            <a:off x="888545" y="41168875"/>
            <a:ext cx="4858861" cy="407028"/>
          </a:xfrm>
          <a:prstGeom prst="roundRect">
            <a:avLst/>
          </a:prstGeom>
          <a:solidFill>
            <a:srgbClr val="EAE3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066800"/>
            <a:endParaRPr lang="en-GB"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14E66A34-5992-FA51-F921-F946CE31D07F}"/>
              </a:ext>
            </a:extLst>
          </p:cNvPr>
          <p:cNvSpPr txBox="1"/>
          <p:nvPr/>
        </p:nvSpPr>
        <p:spPr>
          <a:xfrm>
            <a:off x="1076027" y="41030441"/>
            <a:ext cx="2371996" cy="646331"/>
          </a:xfrm>
          <a:prstGeom prst="rect">
            <a:avLst/>
          </a:prstGeom>
          <a:noFill/>
        </p:spPr>
        <p:txBody>
          <a:bodyPr wrap="square" rtlCol="0">
            <a:spAutoFit/>
          </a:bodyPr>
          <a:lstStyle/>
          <a:p>
            <a:r>
              <a:rPr lang="en-IN" sz="3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Reference</a:t>
            </a:r>
          </a:p>
        </p:txBody>
      </p:sp>
      <p:sp>
        <p:nvSpPr>
          <p:cNvPr id="7" name="TextBox 6">
            <a:extLst>
              <a:ext uri="{FF2B5EF4-FFF2-40B4-BE49-F238E27FC236}">
                <a16:creationId xmlns:a16="http://schemas.microsoft.com/office/drawing/2014/main" id="{BDDF3AD7-514C-EA7A-079E-794F2600C804}"/>
              </a:ext>
            </a:extLst>
          </p:cNvPr>
          <p:cNvSpPr txBox="1"/>
          <p:nvPr/>
        </p:nvSpPr>
        <p:spPr>
          <a:xfrm>
            <a:off x="627540" y="41505978"/>
            <a:ext cx="18178198" cy="1077218"/>
          </a:xfrm>
          <a:prstGeom prst="rect">
            <a:avLst/>
          </a:prstGeom>
          <a:noFill/>
        </p:spPr>
        <p:txBody>
          <a:bodyPr wrap="square" rtlCol="0">
            <a:spAutoFit/>
          </a:bodyPr>
          <a:lstStyle/>
          <a:p>
            <a:pPr marL="285750" indent="-285750">
              <a:buFont typeface="Arial" panose="020B0604020202020204" pitchFamily="34" charset="0"/>
              <a:buChar char="•"/>
            </a:pPr>
            <a:r>
              <a:rPr lang="en-IN" sz="1600" b="0" dirty="0">
                <a:solidFill>
                  <a:srgbClr val="222222"/>
                </a:solidFill>
                <a:effectLst/>
                <a:latin typeface="Times New Roman" panose="02020603050405020304" pitchFamily="18" charset="0"/>
                <a:cs typeface="Times New Roman" panose="02020603050405020304" pitchFamily="18" charset="0"/>
              </a:rPr>
              <a:t>Goswami, M. M., Mujumdar, M., Singh, B. B., </a:t>
            </a:r>
            <a:r>
              <a:rPr lang="en-IN" sz="1600" b="0" dirty="0" err="1">
                <a:solidFill>
                  <a:srgbClr val="222222"/>
                </a:solidFill>
                <a:effectLst/>
                <a:latin typeface="Times New Roman" panose="02020603050405020304" pitchFamily="18" charset="0"/>
                <a:cs typeface="Times New Roman" panose="02020603050405020304" pitchFamily="18" charset="0"/>
              </a:rPr>
              <a:t>Ingale</a:t>
            </a:r>
            <a:r>
              <a:rPr lang="en-IN" sz="1600" b="0" dirty="0">
                <a:solidFill>
                  <a:srgbClr val="222222"/>
                </a:solidFill>
                <a:effectLst/>
                <a:latin typeface="Times New Roman" panose="02020603050405020304" pitchFamily="18" charset="0"/>
                <a:cs typeface="Times New Roman" panose="02020603050405020304" pitchFamily="18" charset="0"/>
              </a:rPr>
              <a:t>, M., Ganeshi, N., </a:t>
            </a:r>
            <a:r>
              <a:rPr lang="en-IN" sz="1600" b="0" dirty="0" err="1">
                <a:solidFill>
                  <a:srgbClr val="222222"/>
                </a:solidFill>
                <a:effectLst/>
                <a:latin typeface="Times New Roman" panose="02020603050405020304" pitchFamily="18" charset="0"/>
                <a:cs typeface="Times New Roman" panose="02020603050405020304" pitchFamily="18" charset="0"/>
              </a:rPr>
              <a:t>Ranalkar</a:t>
            </a:r>
            <a:r>
              <a:rPr lang="en-IN" sz="1600" b="0" dirty="0">
                <a:solidFill>
                  <a:srgbClr val="222222"/>
                </a:solidFill>
                <a:effectLst/>
                <a:latin typeface="Times New Roman" panose="02020603050405020304" pitchFamily="18" charset="0"/>
                <a:cs typeface="Times New Roman" panose="02020603050405020304" pitchFamily="18" charset="0"/>
              </a:rPr>
              <a:t>, M., ... &amp; Patil, S. N. (2023). Understanding the soil water dynamics during excess and deficit rainfall conditions over the core monsoon zone of India. Environmental Research Letters, 18(11), 114011.</a:t>
            </a:r>
          </a:p>
          <a:p>
            <a:pPr marL="285750" indent="-285750">
              <a:buFont typeface="Arial" panose="020B0604020202020204" pitchFamily="34" charset="0"/>
              <a:buChar char="•"/>
            </a:pPr>
            <a:r>
              <a:rPr lang="en-IN" sz="1600" dirty="0">
                <a:latin typeface="Times New Roman" panose="02020603050405020304" pitchFamily="18" charset="0"/>
                <a:cs typeface="Times New Roman" panose="02020603050405020304" pitchFamily="18" charset="0"/>
              </a:rPr>
              <a:t>Mujumdar, M., Goswami, M. M., Morrison, R., Evans, J. G., Ganeshi, N., </a:t>
            </a:r>
            <a:r>
              <a:rPr lang="en-IN" sz="1600" dirty="0" err="1">
                <a:latin typeface="Times New Roman" panose="02020603050405020304" pitchFamily="18" charset="0"/>
                <a:cs typeface="Times New Roman" panose="02020603050405020304" pitchFamily="18" charset="0"/>
              </a:rPr>
              <a:t>Sabade</a:t>
            </a:r>
            <a:r>
              <a:rPr lang="en-IN" sz="1600" dirty="0">
                <a:latin typeface="Times New Roman" panose="02020603050405020304" pitchFamily="18" charset="0"/>
                <a:cs typeface="Times New Roman" panose="02020603050405020304" pitchFamily="18" charset="0"/>
              </a:rPr>
              <a:t>, S. S., ... &amp; Patil, S. N. (2021). A study of field-scale soil moisture variability using the </a:t>
            </a:r>
            <a:r>
              <a:rPr lang="en-IN" sz="1600" dirty="0" err="1">
                <a:latin typeface="Times New Roman" panose="02020603050405020304" pitchFamily="18" charset="0"/>
                <a:cs typeface="Times New Roman" panose="02020603050405020304" pitchFamily="18" charset="0"/>
              </a:rPr>
              <a:t>COsmic</a:t>
            </a:r>
            <a:r>
              <a:rPr lang="en-IN" sz="1600" dirty="0">
                <a:latin typeface="Times New Roman" panose="02020603050405020304" pitchFamily="18" charset="0"/>
                <a:cs typeface="Times New Roman" panose="02020603050405020304" pitchFamily="18" charset="0"/>
              </a:rPr>
              <a:t>-ray Soil Moisture Observing System (COSMOS) at IITM Pune site. Journal of Hydrology, 597, 126102.</a:t>
            </a:r>
          </a:p>
        </p:txBody>
      </p:sp>
      <p:sp>
        <p:nvSpPr>
          <p:cNvPr id="2" name="Rectangle 1">
            <a:extLst>
              <a:ext uri="{FF2B5EF4-FFF2-40B4-BE49-F238E27FC236}">
                <a16:creationId xmlns:a16="http://schemas.microsoft.com/office/drawing/2014/main" id="{FA7DEE03-99C2-7DF0-11B9-F150B2610EAE}"/>
              </a:ext>
            </a:extLst>
          </p:cNvPr>
          <p:cNvSpPr/>
          <p:nvPr/>
        </p:nvSpPr>
        <p:spPr>
          <a:xfrm>
            <a:off x="15018029" y="21216422"/>
            <a:ext cx="237566" cy="369332"/>
          </a:xfrm>
          <a:prstGeom prst="rect">
            <a:avLst/>
          </a:prstGeom>
        </p:spPr>
        <p:txBody>
          <a:bodyPr wrap="none">
            <a:spAutoFit/>
          </a:bodyPr>
          <a:lstStyle/>
          <a:p>
            <a:r>
              <a:rPr lang="en-IN" dirty="0"/>
              <a:t> </a:t>
            </a:r>
          </a:p>
        </p:txBody>
      </p:sp>
    </p:spTree>
    <p:extLst>
      <p:ext uri="{BB962C8B-B14F-4D97-AF65-F5344CB8AC3E}">
        <p14:creationId xmlns:p14="http://schemas.microsoft.com/office/powerpoint/2010/main" val="350933284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73492F72-795E-42B5-943C-5AEE7F10F869}">
  <we:reference id="wa200005669" version="2.0.0.0" store="en-US" storeType="OMEX"/>
  <we:alternateReferences>
    <we:reference id="wa200005669" version="2.0.0.0" store="wa200005669"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TM04033917[[fn=Berlin]]</Template>
  <TotalTime>10025</TotalTime>
  <Words>1095</Words>
  <Application>Microsoft Office PowerPoint</Application>
  <PresentationFormat>Custom</PresentationFormat>
  <Paragraphs>57</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Times New Roman</vt:lpstr>
      <vt:lpstr>ui-sans-serif</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aju cd</dc:creator>
  <cp:lastModifiedBy>aju cd</cp:lastModifiedBy>
  <cp:revision>34</cp:revision>
  <dcterms:created xsi:type="dcterms:W3CDTF">2024-05-22T09:05:25Z</dcterms:created>
  <dcterms:modified xsi:type="dcterms:W3CDTF">2024-06-04T11:47:39Z</dcterms:modified>
</cp:coreProperties>
</file>