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175200" cy="42062400"/>
  <p:notesSz cx="6858000" cy="9144000"/>
  <p:defaultTextStyle>
    <a:defPPr>
      <a:defRPr lang="en-US"/>
    </a:defPPr>
    <a:lvl1pPr marL="0" algn="l" defTabSz="3510998" rtl="0" eaLnBrk="1" latinLnBrk="0" hangingPunct="1">
      <a:defRPr sz="6900" kern="1200">
        <a:solidFill>
          <a:schemeClr val="tx1"/>
        </a:solidFill>
        <a:latin typeface="+mn-lt"/>
        <a:ea typeface="+mn-ea"/>
        <a:cs typeface="+mn-cs"/>
      </a:defRPr>
    </a:lvl1pPr>
    <a:lvl2pPr marL="1755498" algn="l" defTabSz="3510998" rtl="0" eaLnBrk="1" latinLnBrk="0" hangingPunct="1">
      <a:defRPr sz="6900" kern="1200">
        <a:solidFill>
          <a:schemeClr val="tx1"/>
        </a:solidFill>
        <a:latin typeface="+mn-lt"/>
        <a:ea typeface="+mn-ea"/>
        <a:cs typeface="+mn-cs"/>
      </a:defRPr>
    </a:lvl2pPr>
    <a:lvl3pPr marL="3510998" algn="l" defTabSz="3510998" rtl="0" eaLnBrk="1" latinLnBrk="0" hangingPunct="1">
      <a:defRPr sz="6900" kern="1200">
        <a:solidFill>
          <a:schemeClr val="tx1"/>
        </a:solidFill>
        <a:latin typeface="+mn-lt"/>
        <a:ea typeface="+mn-ea"/>
        <a:cs typeface="+mn-cs"/>
      </a:defRPr>
    </a:lvl3pPr>
    <a:lvl4pPr marL="5266496" algn="l" defTabSz="3510998" rtl="0" eaLnBrk="1" latinLnBrk="0" hangingPunct="1">
      <a:defRPr sz="6900" kern="1200">
        <a:solidFill>
          <a:schemeClr val="tx1"/>
        </a:solidFill>
        <a:latin typeface="+mn-lt"/>
        <a:ea typeface="+mn-ea"/>
        <a:cs typeface="+mn-cs"/>
      </a:defRPr>
    </a:lvl4pPr>
    <a:lvl5pPr marL="7021995" algn="l" defTabSz="3510998" rtl="0" eaLnBrk="1" latinLnBrk="0" hangingPunct="1">
      <a:defRPr sz="6900" kern="1200">
        <a:solidFill>
          <a:schemeClr val="tx1"/>
        </a:solidFill>
        <a:latin typeface="+mn-lt"/>
        <a:ea typeface="+mn-ea"/>
        <a:cs typeface="+mn-cs"/>
      </a:defRPr>
    </a:lvl5pPr>
    <a:lvl6pPr marL="8777494" algn="l" defTabSz="3510998" rtl="0" eaLnBrk="1" latinLnBrk="0" hangingPunct="1">
      <a:defRPr sz="6900" kern="1200">
        <a:solidFill>
          <a:schemeClr val="tx1"/>
        </a:solidFill>
        <a:latin typeface="+mn-lt"/>
        <a:ea typeface="+mn-ea"/>
        <a:cs typeface="+mn-cs"/>
      </a:defRPr>
    </a:lvl6pPr>
    <a:lvl7pPr marL="10532992" algn="l" defTabSz="3510998" rtl="0" eaLnBrk="1" latinLnBrk="0" hangingPunct="1">
      <a:defRPr sz="6900" kern="1200">
        <a:solidFill>
          <a:schemeClr val="tx1"/>
        </a:solidFill>
        <a:latin typeface="+mn-lt"/>
        <a:ea typeface="+mn-ea"/>
        <a:cs typeface="+mn-cs"/>
      </a:defRPr>
    </a:lvl7pPr>
    <a:lvl8pPr marL="12288492" algn="l" defTabSz="3510998" rtl="0" eaLnBrk="1" latinLnBrk="0" hangingPunct="1">
      <a:defRPr sz="6900" kern="1200">
        <a:solidFill>
          <a:schemeClr val="tx1"/>
        </a:solidFill>
        <a:latin typeface="+mn-lt"/>
        <a:ea typeface="+mn-ea"/>
        <a:cs typeface="+mn-cs"/>
      </a:defRPr>
    </a:lvl8pPr>
    <a:lvl9pPr marL="14043990" algn="l" defTabSz="3510998"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824" userDrawn="1">
          <p15:clr>
            <a:srgbClr val="A4A3A4"/>
          </p15:clr>
        </p15:guide>
        <p15:guide id="2" pos="10368" userDrawn="1">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9B3E9"/>
    <a:srgbClr val="C8A1CB"/>
    <a:srgbClr val="CCCC00"/>
    <a:srgbClr val="C0C0C0"/>
    <a:srgbClr val="00CC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07" autoAdjust="0"/>
    <p:restoredTop sz="96404" autoAdjust="0"/>
  </p:normalViewPr>
  <p:slideViewPr>
    <p:cSldViewPr snapToGrid="0" showGuides="1">
      <p:cViewPr>
        <p:scale>
          <a:sx n="50" d="100"/>
          <a:sy n="50" d="100"/>
        </p:scale>
        <p:origin x="-582" y="-72"/>
      </p:cViewPr>
      <p:guideLst>
        <p:guide orient="horz" pos="13248"/>
        <p:guide pos="9504"/>
      </p:guideLst>
    </p:cSldViewPr>
  </p:slideViewPr>
  <p:outlineViewPr>
    <p:cViewPr>
      <p:scale>
        <a:sx n="33" d="100"/>
        <a:sy n="33" d="100"/>
      </p:scale>
      <p:origin x="0" y="0"/>
    </p:cViewPr>
  </p:outlineViewPr>
  <p:notesTextViewPr>
    <p:cViewPr>
      <p:scale>
        <a:sx n="300" d="100"/>
        <a:sy n="300" d="100"/>
      </p:scale>
      <p:origin x="0" y="162"/>
    </p:cViewPr>
  </p:notesTextViewPr>
  <p:sorterViewPr>
    <p:cViewPr>
      <p:scale>
        <a:sx n="100" d="100"/>
        <a:sy n="100" d="100"/>
      </p:scale>
      <p:origin x="0" y="-72"/>
    </p:cViewPr>
  </p:sorterViewPr>
  <p:notesViewPr>
    <p:cSldViewPr snapToGrid="0" showGuides="1">
      <p:cViewPr varScale="1">
        <p:scale>
          <a:sx n="85" d="100"/>
          <a:sy n="85" d="100"/>
        </p:scale>
        <p:origin x="38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261F6-F5F4-4F64-8616-E81A4DD60151}" type="datetimeFigureOut">
              <a:rPr lang="en-IN" smtClean="0"/>
              <a:t>04-06-2024</a:t>
            </a:fld>
            <a:endParaRPr lang="en-IN"/>
          </a:p>
        </p:txBody>
      </p:sp>
      <p:sp>
        <p:nvSpPr>
          <p:cNvPr id="4" name="Slide Image Placeholder 3"/>
          <p:cNvSpPr>
            <a:spLocks noGrp="1" noRot="1" noChangeAspect="1"/>
          </p:cNvSpPr>
          <p:nvPr>
            <p:ph type="sldImg" idx="2"/>
          </p:nvPr>
        </p:nvSpPr>
        <p:spPr>
          <a:xfrm>
            <a:off x="2322513" y="1143000"/>
            <a:ext cx="221297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FB1CF-1E81-4182-94C3-92E58B5534A1}" type="slidenum">
              <a:rPr lang="en-IN" smtClean="0"/>
              <a:t>‹#›</a:t>
            </a:fld>
            <a:endParaRPr lang="en-IN"/>
          </a:p>
        </p:txBody>
      </p:sp>
    </p:spTree>
    <p:extLst>
      <p:ext uri="{BB962C8B-B14F-4D97-AF65-F5344CB8AC3E}">
        <p14:creationId xmlns:p14="http://schemas.microsoft.com/office/powerpoint/2010/main" val="1356275932"/>
      </p:ext>
    </p:extLst>
  </p:cSld>
  <p:clrMap bg1="lt1" tx1="dk1" bg2="lt2" tx2="dk2" accent1="accent1" accent2="accent2" accent3="accent3" accent4="accent4" accent5="accent5" accent6="accent6" hlink="hlink" folHlink="folHlink"/>
  <p:notesStyle>
    <a:lvl1pPr marL="0" algn="l" defTabSz="3510998" rtl="0" eaLnBrk="1" latinLnBrk="0" hangingPunct="1">
      <a:defRPr sz="4600" kern="1200">
        <a:solidFill>
          <a:schemeClr val="tx1"/>
        </a:solidFill>
        <a:latin typeface="+mn-lt"/>
        <a:ea typeface="+mn-ea"/>
        <a:cs typeface="+mn-cs"/>
      </a:defRPr>
    </a:lvl1pPr>
    <a:lvl2pPr marL="1755498" algn="l" defTabSz="3510998" rtl="0" eaLnBrk="1" latinLnBrk="0" hangingPunct="1">
      <a:defRPr sz="4600" kern="1200">
        <a:solidFill>
          <a:schemeClr val="tx1"/>
        </a:solidFill>
        <a:latin typeface="+mn-lt"/>
        <a:ea typeface="+mn-ea"/>
        <a:cs typeface="+mn-cs"/>
      </a:defRPr>
    </a:lvl2pPr>
    <a:lvl3pPr marL="3510998" algn="l" defTabSz="3510998" rtl="0" eaLnBrk="1" latinLnBrk="0" hangingPunct="1">
      <a:defRPr sz="4600" kern="1200">
        <a:solidFill>
          <a:schemeClr val="tx1"/>
        </a:solidFill>
        <a:latin typeface="+mn-lt"/>
        <a:ea typeface="+mn-ea"/>
        <a:cs typeface="+mn-cs"/>
      </a:defRPr>
    </a:lvl3pPr>
    <a:lvl4pPr marL="5266496" algn="l" defTabSz="3510998" rtl="0" eaLnBrk="1" latinLnBrk="0" hangingPunct="1">
      <a:defRPr sz="4600" kern="1200">
        <a:solidFill>
          <a:schemeClr val="tx1"/>
        </a:solidFill>
        <a:latin typeface="+mn-lt"/>
        <a:ea typeface="+mn-ea"/>
        <a:cs typeface="+mn-cs"/>
      </a:defRPr>
    </a:lvl4pPr>
    <a:lvl5pPr marL="7021995" algn="l" defTabSz="3510998" rtl="0" eaLnBrk="1" latinLnBrk="0" hangingPunct="1">
      <a:defRPr sz="4600" kern="1200">
        <a:solidFill>
          <a:schemeClr val="tx1"/>
        </a:solidFill>
        <a:latin typeface="+mn-lt"/>
        <a:ea typeface="+mn-ea"/>
        <a:cs typeface="+mn-cs"/>
      </a:defRPr>
    </a:lvl5pPr>
    <a:lvl6pPr marL="8777494" algn="l" defTabSz="3510998" rtl="0" eaLnBrk="1" latinLnBrk="0" hangingPunct="1">
      <a:defRPr sz="4600" kern="1200">
        <a:solidFill>
          <a:schemeClr val="tx1"/>
        </a:solidFill>
        <a:latin typeface="+mn-lt"/>
        <a:ea typeface="+mn-ea"/>
        <a:cs typeface="+mn-cs"/>
      </a:defRPr>
    </a:lvl6pPr>
    <a:lvl7pPr marL="10532992" algn="l" defTabSz="3510998" rtl="0" eaLnBrk="1" latinLnBrk="0" hangingPunct="1">
      <a:defRPr sz="4600" kern="1200">
        <a:solidFill>
          <a:schemeClr val="tx1"/>
        </a:solidFill>
        <a:latin typeface="+mn-lt"/>
        <a:ea typeface="+mn-ea"/>
        <a:cs typeface="+mn-cs"/>
      </a:defRPr>
    </a:lvl7pPr>
    <a:lvl8pPr marL="12288492" algn="l" defTabSz="3510998" rtl="0" eaLnBrk="1" latinLnBrk="0" hangingPunct="1">
      <a:defRPr sz="4600" kern="1200">
        <a:solidFill>
          <a:schemeClr val="tx1"/>
        </a:solidFill>
        <a:latin typeface="+mn-lt"/>
        <a:ea typeface="+mn-ea"/>
        <a:cs typeface="+mn-cs"/>
      </a:defRPr>
    </a:lvl8pPr>
    <a:lvl9pPr marL="14043990" algn="l" defTabSz="3510998"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1143000"/>
            <a:ext cx="2212975"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DFFB1CF-1E81-4182-94C3-92E58B5534A1}" type="slidenum">
              <a:rPr lang="en-IN" smtClean="0"/>
              <a:t>1</a:t>
            </a:fld>
            <a:endParaRPr lang="en-IN"/>
          </a:p>
        </p:txBody>
      </p:sp>
    </p:spTree>
    <p:extLst>
      <p:ext uri="{BB962C8B-B14F-4D97-AF65-F5344CB8AC3E}">
        <p14:creationId xmlns:p14="http://schemas.microsoft.com/office/powerpoint/2010/main" val="373034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6883827"/>
            <a:ext cx="25648920" cy="14643947"/>
          </a:xfrm>
        </p:spPr>
        <p:txBody>
          <a:bodyPr anchor="b"/>
          <a:lstStyle>
            <a:lvl1pPr algn="ctr">
              <a:defRPr sz="20600"/>
            </a:lvl1pPr>
          </a:lstStyle>
          <a:p>
            <a:r>
              <a:rPr lang="en-US" smtClean="0"/>
              <a:t>Click to edit Master title style</a:t>
            </a:r>
            <a:endParaRPr lang="en-US" dirty="0"/>
          </a:p>
        </p:txBody>
      </p:sp>
      <p:sp>
        <p:nvSpPr>
          <p:cNvPr id="3" name="Subtitle 2"/>
          <p:cNvSpPr>
            <a:spLocks noGrp="1"/>
          </p:cNvSpPr>
          <p:nvPr>
            <p:ph type="subTitle" idx="1"/>
          </p:nvPr>
        </p:nvSpPr>
        <p:spPr>
          <a:xfrm>
            <a:off x="3771900" y="22092500"/>
            <a:ext cx="22631400" cy="10155340"/>
          </a:xfrm>
        </p:spPr>
        <p:txBody>
          <a:bodyPr/>
          <a:lstStyle>
            <a:lvl1pPr marL="0" indent="0" algn="ctr">
              <a:buNone/>
              <a:defRPr sz="8200"/>
            </a:lvl1pPr>
            <a:lvl2pPr marL="1567410" indent="0" algn="ctr">
              <a:buNone/>
              <a:defRPr sz="6900"/>
            </a:lvl2pPr>
            <a:lvl3pPr marL="3134819" indent="0" algn="ctr">
              <a:buNone/>
              <a:defRPr sz="6200"/>
            </a:lvl3pPr>
            <a:lvl4pPr marL="4702229" indent="0" algn="ctr">
              <a:buNone/>
              <a:defRPr sz="5500"/>
            </a:lvl4pPr>
            <a:lvl5pPr marL="6269638" indent="0" algn="ctr">
              <a:buNone/>
              <a:defRPr sz="5500"/>
            </a:lvl5pPr>
            <a:lvl6pPr marL="7837048" indent="0" algn="ctr">
              <a:buNone/>
              <a:defRPr sz="5500"/>
            </a:lvl6pPr>
            <a:lvl7pPr marL="9404458" indent="0" algn="ctr">
              <a:buNone/>
              <a:defRPr sz="5500"/>
            </a:lvl7pPr>
            <a:lvl8pPr marL="10971867" indent="0" algn="ctr">
              <a:buNone/>
              <a:defRPr sz="5500"/>
            </a:lvl8pPr>
            <a:lvl9pPr marL="12539277" indent="0" algn="ctr">
              <a:buNone/>
              <a:defRPr sz="5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5FE919-40A9-4C54-91F8-ACC2704A47E9}"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1043541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5FE919-40A9-4C54-91F8-ACC2704A47E9}"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162472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94130" y="2239434"/>
            <a:ext cx="6506528" cy="3564594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74547" y="2239434"/>
            <a:ext cx="19142393" cy="3564594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5FE919-40A9-4C54-91F8-ACC2704A47E9}"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91180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5FE919-40A9-4C54-91F8-ACC2704A47E9}"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79977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8830" y="10486404"/>
            <a:ext cx="26026110" cy="17496787"/>
          </a:xfrm>
        </p:spPr>
        <p:txBody>
          <a:bodyPr anchor="b"/>
          <a:lstStyle>
            <a:lvl1pPr>
              <a:defRPr sz="20600"/>
            </a:lvl1pPr>
          </a:lstStyle>
          <a:p>
            <a:r>
              <a:rPr lang="en-US" smtClean="0"/>
              <a:t>Click to edit Master title style</a:t>
            </a:r>
            <a:endParaRPr lang="en-US" dirty="0"/>
          </a:p>
        </p:txBody>
      </p:sp>
      <p:sp>
        <p:nvSpPr>
          <p:cNvPr id="3" name="Text Placeholder 2"/>
          <p:cNvSpPr>
            <a:spLocks noGrp="1"/>
          </p:cNvSpPr>
          <p:nvPr>
            <p:ph type="body" idx="1"/>
          </p:nvPr>
        </p:nvSpPr>
        <p:spPr>
          <a:xfrm>
            <a:off x="2058830" y="28148717"/>
            <a:ext cx="26026110" cy="9201147"/>
          </a:xfrm>
        </p:spPr>
        <p:txBody>
          <a:bodyPr/>
          <a:lstStyle>
            <a:lvl1pPr marL="0" indent="0">
              <a:buNone/>
              <a:defRPr sz="8200">
                <a:solidFill>
                  <a:schemeClr val="tx1"/>
                </a:solidFill>
              </a:defRPr>
            </a:lvl1pPr>
            <a:lvl2pPr marL="1567410" indent="0">
              <a:buNone/>
              <a:defRPr sz="6900">
                <a:solidFill>
                  <a:schemeClr val="tx1">
                    <a:tint val="75000"/>
                  </a:schemeClr>
                </a:solidFill>
              </a:defRPr>
            </a:lvl2pPr>
            <a:lvl3pPr marL="3134819" indent="0">
              <a:buNone/>
              <a:defRPr sz="6200">
                <a:solidFill>
                  <a:schemeClr val="tx1">
                    <a:tint val="75000"/>
                  </a:schemeClr>
                </a:solidFill>
              </a:defRPr>
            </a:lvl3pPr>
            <a:lvl4pPr marL="4702229" indent="0">
              <a:buNone/>
              <a:defRPr sz="5500">
                <a:solidFill>
                  <a:schemeClr val="tx1">
                    <a:tint val="75000"/>
                  </a:schemeClr>
                </a:solidFill>
              </a:defRPr>
            </a:lvl4pPr>
            <a:lvl5pPr marL="6269638" indent="0">
              <a:buNone/>
              <a:defRPr sz="5500">
                <a:solidFill>
                  <a:schemeClr val="tx1">
                    <a:tint val="75000"/>
                  </a:schemeClr>
                </a:solidFill>
              </a:defRPr>
            </a:lvl5pPr>
            <a:lvl6pPr marL="7837048" indent="0">
              <a:buNone/>
              <a:defRPr sz="5500">
                <a:solidFill>
                  <a:schemeClr val="tx1">
                    <a:tint val="75000"/>
                  </a:schemeClr>
                </a:solidFill>
              </a:defRPr>
            </a:lvl6pPr>
            <a:lvl7pPr marL="9404458" indent="0">
              <a:buNone/>
              <a:defRPr sz="5500">
                <a:solidFill>
                  <a:schemeClr val="tx1">
                    <a:tint val="75000"/>
                  </a:schemeClr>
                </a:solidFill>
              </a:defRPr>
            </a:lvl7pPr>
            <a:lvl8pPr marL="10971867" indent="0">
              <a:buNone/>
              <a:defRPr sz="5500">
                <a:solidFill>
                  <a:schemeClr val="tx1">
                    <a:tint val="75000"/>
                  </a:schemeClr>
                </a:solidFill>
              </a:defRPr>
            </a:lvl8pPr>
            <a:lvl9pPr marL="12539277" indent="0">
              <a:buNone/>
              <a:defRPr sz="5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5FE919-40A9-4C54-91F8-ACC2704A47E9}"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279446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74545" y="11197167"/>
            <a:ext cx="12824460" cy="266882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276195" y="11197167"/>
            <a:ext cx="12824460" cy="266882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5FE919-40A9-4C54-91F8-ACC2704A47E9}"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109922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239443"/>
            <a:ext cx="26026110" cy="81301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78479" y="10311134"/>
            <a:ext cx="12765522" cy="5053327"/>
          </a:xfrm>
        </p:spPr>
        <p:txBody>
          <a:bodyPr anchor="b"/>
          <a:lstStyle>
            <a:lvl1pPr marL="0" indent="0">
              <a:buNone/>
              <a:defRPr sz="8200" b="1"/>
            </a:lvl1pPr>
            <a:lvl2pPr marL="1567410" indent="0">
              <a:buNone/>
              <a:defRPr sz="6900" b="1"/>
            </a:lvl2pPr>
            <a:lvl3pPr marL="3134819" indent="0">
              <a:buNone/>
              <a:defRPr sz="6200" b="1"/>
            </a:lvl3pPr>
            <a:lvl4pPr marL="4702229" indent="0">
              <a:buNone/>
              <a:defRPr sz="5500" b="1"/>
            </a:lvl4pPr>
            <a:lvl5pPr marL="6269638" indent="0">
              <a:buNone/>
              <a:defRPr sz="5500" b="1"/>
            </a:lvl5pPr>
            <a:lvl6pPr marL="7837048" indent="0">
              <a:buNone/>
              <a:defRPr sz="5500" b="1"/>
            </a:lvl6pPr>
            <a:lvl7pPr marL="9404458" indent="0">
              <a:buNone/>
              <a:defRPr sz="5500" b="1"/>
            </a:lvl7pPr>
            <a:lvl8pPr marL="10971867" indent="0">
              <a:buNone/>
              <a:defRPr sz="5500" b="1"/>
            </a:lvl8pPr>
            <a:lvl9pPr marL="12539277" indent="0">
              <a:buNone/>
              <a:defRPr sz="5500" b="1"/>
            </a:lvl9pPr>
          </a:lstStyle>
          <a:p>
            <a:pPr lvl="0"/>
            <a:r>
              <a:rPr lang="en-US" smtClean="0"/>
              <a:t>Edit Master text styles</a:t>
            </a:r>
          </a:p>
        </p:txBody>
      </p:sp>
      <p:sp>
        <p:nvSpPr>
          <p:cNvPr id="4" name="Content Placeholder 3"/>
          <p:cNvSpPr>
            <a:spLocks noGrp="1"/>
          </p:cNvSpPr>
          <p:nvPr>
            <p:ph sz="half" idx="2"/>
          </p:nvPr>
        </p:nvSpPr>
        <p:spPr>
          <a:xfrm>
            <a:off x="2078479" y="15364461"/>
            <a:ext cx="12765522" cy="225988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276197" y="10311134"/>
            <a:ext cx="12828391" cy="5053327"/>
          </a:xfrm>
        </p:spPr>
        <p:txBody>
          <a:bodyPr anchor="b"/>
          <a:lstStyle>
            <a:lvl1pPr marL="0" indent="0">
              <a:buNone/>
              <a:defRPr sz="8200" b="1"/>
            </a:lvl1pPr>
            <a:lvl2pPr marL="1567410" indent="0">
              <a:buNone/>
              <a:defRPr sz="6900" b="1"/>
            </a:lvl2pPr>
            <a:lvl3pPr marL="3134819" indent="0">
              <a:buNone/>
              <a:defRPr sz="6200" b="1"/>
            </a:lvl3pPr>
            <a:lvl4pPr marL="4702229" indent="0">
              <a:buNone/>
              <a:defRPr sz="5500" b="1"/>
            </a:lvl4pPr>
            <a:lvl5pPr marL="6269638" indent="0">
              <a:buNone/>
              <a:defRPr sz="5500" b="1"/>
            </a:lvl5pPr>
            <a:lvl6pPr marL="7837048" indent="0">
              <a:buNone/>
              <a:defRPr sz="5500" b="1"/>
            </a:lvl6pPr>
            <a:lvl7pPr marL="9404458" indent="0">
              <a:buNone/>
              <a:defRPr sz="5500" b="1"/>
            </a:lvl7pPr>
            <a:lvl8pPr marL="10971867" indent="0">
              <a:buNone/>
              <a:defRPr sz="5500" b="1"/>
            </a:lvl8pPr>
            <a:lvl9pPr marL="12539277" indent="0">
              <a:buNone/>
              <a:defRPr sz="5500" b="1"/>
            </a:lvl9pPr>
          </a:lstStyle>
          <a:p>
            <a:pPr lvl="0"/>
            <a:r>
              <a:rPr lang="en-US" smtClean="0"/>
              <a:t>Edit Master text styles</a:t>
            </a:r>
          </a:p>
        </p:txBody>
      </p:sp>
      <p:sp>
        <p:nvSpPr>
          <p:cNvPr id="6" name="Content Placeholder 5"/>
          <p:cNvSpPr>
            <a:spLocks noGrp="1"/>
          </p:cNvSpPr>
          <p:nvPr>
            <p:ph sz="quarter" idx="4"/>
          </p:nvPr>
        </p:nvSpPr>
        <p:spPr>
          <a:xfrm>
            <a:off x="15276197" y="15364461"/>
            <a:ext cx="12828391" cy="225988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5FE919-40A9-4C54-91F8-ACC2704A47E9}" type="datetimeFigureOut">
              <a:rPr lang="en-IN" smtClean="0"/>
              <a:t>04-06-2024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272650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5FE919-40A9-4C54-91F8-ACC2704A47E9}" type="datetimeFigureOut">
              <a:rPr lang="en-IN" smtClean="0"/>
              <a:t>04-06-2024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365104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FE919-40A9-4C54-91F8-ACC2704A47E9}" type="datetimeFigureOut">
              <a:rPr lang="en-IN" smtClean="0"/>
              <a:t>04-06-2024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399417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804160"/>
            <a:ext cx="9732287" cy="9814560"/>
          </a:xfrm>
        </p:spPr>
        <p:txBody>
          <a:bodyPr anchor="b"/>
          <a:lstStyle>
            <a:lvl1pPr>
              <a:defRPr sz="11000"/>
            </a:lvl1pPr>
          </a:lstStyle>
          <a:p>
            <a:r>
              <a:rPr lang="en-US" smtClean="0"/>
              <a:t>Click to edit Master title style</a:t>
            </a:r>
            <a:endParaRPr lang="en-US" dirty="0"/>
          </a:p>
        </p:txBody>
      </p:sp>
      <p:sp>
        <p:nvSpPr>
          <p:cNvPr id="3" name="Content Placeholder 2"/>
          <p:cNvSpPr>
            <a:spLocks noGrp="1"/>
          </p:cNvSpPr>
          <p:nvPr>
            <p:ph idx="1"/>
          </p:nvPr>
        </p:nvSpPr>
        <p:spPr>
          <a:xfrm>
            <a:off x="12828391" y="6056217"/>
            <a:ext cx="15276195" cy="29891567"/>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78476" y="12618720"/>
            <a:ext cx="9732287" cy="23377740"/>
          </a:xfrm>
        </p:spPr>
        <p:txBody>
          <a:bodyPr/>
          <a:lstStyle>
            <a:lvl1pPr marL="0" indent="0">
              <a:buNone/>
              <a:defRPr sz="5500"/>
            </a:lvl1pPr>
            <a:lvl2pPr marL="1567410" indent="0">
              <a:buNone/>
              <a:defRPr sz="4800"/>
            </a:lvl2pPr>
            <a:lvl3pPr marL="3134819" indent="0">
              <a:buNone/>
              <a:defRPr sz="4100"/>
            </a:lvl3pPr>
            <a:lvl4pPr marL="4702229" indent="0">
              <a:buNone/>
              <a:defRPr sz="3400"/>
            </a:lvl4pPr>
            <a:lvl5pPr marL="6269638" indent="0">
              <a:buNone/>
              <a:defRPr sz="3400"/>
            </a:lvl5pPr>
            <a:lvl6pPr marL="7837048" indent="0">
              <a:buNone/>
              <a:defRPr sz="3400"/>
            </a:lvl6pPr>
            <a:lvl7pPr marL="9404458" indent="0">
              <a:buNone/>
              <a:defRPr sz="3400"/>
            </a:lvl7pPr>
            <a:lvl8pPr marL="10971867" indent="0">
              <a:buNone/>
              <a:defRPr sz="3400"/>
            </a:lvl8pPr>
            <a:lvl9pPr marL="12539277" indent="0">
              <a:buNone/>
              <a:defRPr sz="3400"/>
            </a:lvl9pPr>
          </a:lstStyle>
          <a:p>
            <a:pPr lvl="0"/>
            <a:r>
              <a:rPr lang="en-US" smtClean="0"/>
              <a:t>Edit Master text styles</a:t>
            </a:r>
          </a:p>
        </p:txBody>
      </p:sp>
      <p:sp>
        <p:nvSpPr>
          <p:cNvPr id="5" name="Date Placeholder 4"/>
          <p:cNvSpPr>
            <a:spLocks noGrp="1"/>
          </p:cNvSpPr>
          <p:nvPr>
            <p:ph type="dt" sz="half" idx="10"/>
          </p:nvPr>
        </p:nvSpPr>
        <p:spPr/>
        <p:txBody>
          <a:bodyPr/>
          <a:lstStyle/>
          <a:p>
            <a:fld id="{355FE919-40A9-4C54-91F8-ACC2704A47E9}"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87881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804160"/>
            <a:ext cx="9732287" cy="9814560"/>
          </a:xfrm>
        </p:spPr>
        <p:txBody>
          <a:bodyPr anchor="b"/>
          <a:lstStyle>
            <a:lvl1pPr>
              <a:defRPr sz="11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28391" y="6056217"/>
            <a:ext cx="15276195" cy="29891567"/>
          </a:xfrm>
        </p:spPr>
        <p:txBody>
          <a:bodyPr anchor="t"/>
          <a:lstStyle>
            <a:lvl1pPr marL="0" indent="0">
              <a:buNone/>
              <a:defRPr sz="11000"/>
            </a:lvl1pPr>
            <a:lvl2pPr marL="1567410" indent="0">
              <a:buNone/>
              <a:defRPr sz="9600"/>
            </a:lvl2pPr>
            <a:lvl3pPr marL="3134819" indent="0">
              <a:buNone/>
              <a:defRPr sz="8200"/>
            </a:lvl3pPr>
            <a:lvl4pPr marL="4702229" indent="0">
              <a:buNone/>
              <a:defRPr sz="6900"/>
            </a:lvl4pPr>
            <a:lvl5pPr marL="6269638" indent="0">
              <a:buNone/>
              <a:defRPr sz="6900"/>
            </a:lvl5pPr>
            <a:lvl6pPr marL="7837048" indent="0">
              <a:buNone/>
              <a:defRPr sz="6900"/>
            </a:lvl6pPr>
            <a:lvl7pPr marL="9404458" indent="0">
              <a:buNone/>
              <a:defRPr sz="6900"/>
            </a:lvl7pPr>
            <a:lvl8pPr marL="10971867" indent="0">
              <a:buNone/>
              <a:defRPr sz="6900"/>
            </a:lvl8pPr>
            <a:lvl9pPr marL="12539277" indent="0">
              <a:buNone/>
              <a:defRPr sz="6900"/>
            </a:lvl9pPr>
          </a:lstStyle>
          <a:p>
            <a:r>
              <a:rPr lang="en-US" smtClean="0"/>
              <a:t>Click icon to add picture</a:t>
            </a:r>
            <a:endParaRPr lang="en-US" dirty="0"/>
          </a:p>
        </p:txBody>
      </p:sp>
      <p:sp>
        <p:nvSpPr>
          <p:cNvPr id="4" name="Text Placeholder 3"/>
          <p:cNvSpPr>
            <a:spLocks noGrp="1"/>
          </p:cNvSpPr>
          <p:nvPr>
            <p:ph type="body" sz="half" idx="2"/>
          </p:nvPr>
        </p:nvSpPr>
        <p:spPr>
          <a:xfrm>
            <a:off x="2078476" y="12618720"/>
            <a:ext cx="9732287" cy="23377740"/>
          </a:xfrm>
        </p:spPr>
        <p:txBody>
          <a:bodyPr/>
          <a:lstStyle>
            <a:lvl1pPr marL="0" indent="0">
              <a:buNone/>
              <a:defRPr sz="5500"/>
            </a:lvl1pPr>
            <a:lvl2pPr marL="1567410" indent="0">
              <a:buNone/>
              <a:defRPr sz="4800"/>
            </a:lvl2pPr>
            <a:lvl3pPr marL="3134819" indent="0">
              <a:buNone/>
              <a:defRPr sz="4100"/>
            </a:lvl3pPr>
            <a:lvl4pPr marL="4702229" indent="0">
              <a:buNone/>
              <a:defRPr sz="3400"/>
            </a:lvl4pPr>
            <a:lvl5pPr marL="6269638" indent="0">
              <a:buNone/>
              <a:defRPr sz="3400"/>
            </a:lvl5pPr>
            <a:lvl6pPr marL="7837048" indent="0">
              <a:buNone/>
              <a:defRPr sz="3400"/>
            </a:lvl6pPr>
            <a:lvl7pPr marL="9404458" indent="0">
              <a:buNone/>
              <a:defRPr sz="3400"/>
            </a:lvl7pPr>
            <a:lvl8pPr marL="10971867" indent="0">
              <a:buNone/>
              <a:defRPr sz="3400"/>
            </a:lvl8pPr>
            <a:lvl9pPr marL="12539277" indent="0">
              <a:buNone/>
              <a:defRPr sz="3400"/>
            </a:lvl9pPr>
          </a:lstStyle>
          <a:p>
            <a:pPr lvl="0"/>
            <a:r>
              <a:rPr lang="en-US" smtClean="0"/>
              <a:t>Edit Master text styles</a:t>
            </a:r>
          </a:p>
        </p:txBody>
      </p:sp>
      <p:sp>
        <p:nvSpPr>
          <p:cNvPr id="5" name="Date Placeholder 4"/>
          <p:cNvSpPr>
            <a:spLocks noGrp="1"/>
          </p:cNvSpPr>
          <p:nvPr>
            <p:ph type="dt" sz="half" idx="10"/>
          </p:nvPr>
        </p:nvSpPr>
        <p:spPr/>
        <p:txBody>
          <a:bodyPr/>
          <a:lstStyle/>
          <a:p>
            <a:fld id="{355FE919-40A9-4C54-91F8-ACC2704A47E9}"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9FC447-A812-4880-9BDF-859D09FC4EB8}" type="slidenum">
              <a:rPr lang="en-IN" smtClean="0"/>
              <a:t>‹#›</a:t>
            </a:fld>
            <a:endParaRPr lang="en-IN"/>
          </a:p>
        </p:txBody>
      </p:sp>
    </p:spTree>
    <p:extLst>
      <p:ext uri="{BB962C8B-B14F-4D97-AF65-F5344CB8AC3E}">
        <p14:creationId xmlns:p14="http://schemas.microsoft.com/office/powerpoint/2010/main" val="370382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4545" y="2239443"/>
            <a:ext cx="26026110" cy="8130120"/>
          </a:xfrm>
          <a:prstGeom prst="rect">
            <a:avLst/>
          </a:prstGeom>
        </p:spPr>
        <p:txBody>
          <a:bodyPr vert="horz" lIns="87078" tIns="43539" rIns="87078" bIns="4353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74545" y="11197167"/>
            <a:ext cx="26026110" cy="26688206"/>
          </a:xfrm>
          <a:prstGeom prst="rect">
            <a:avLst/>
          </a:prstGeom>
        </p:spPr>
        <p:txBody>
          <a:bodyPr vert="horz" lIns="87078" tIns="43539" rIns="87078" bIns="4353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74545" y="38985624"/>
            <a:ext cx="6789420" cy="2239433"/>
          </a:xfrm>
          <a:prstGeom prst="rect">
            <a:avLst/>
          </a:prstGeom>
        </p:spPr>
        <p:txBody>
          <a:bodyPr vert="horz" lIns="87078" tIns="43539" rIns="87078" bIns="43539" rtlCol="0" anchor="ctr"/>
          <a:lstStyle>
            <a:lvl1pPr algn="l">
              <a:defRPr sz="4100">
                <a:solidFill>
                  <a:schemeClr val="tx1">
                    <a:tint val="75000"/>
                  </a:schemeClr>
                </a:solidFill>
              </a:defRPr>
            </a:lvl1pPr>
          </a:lstStyle>
          <a:p>
            <a:fld id="{355FE919-40A9-4C54-91F8-ACC2704A47E9}" type="datetimeFigureOut">
              <a:rPr lang="en-IN" smtClean="0"/>
              <a:t>04-06-2024</a:t>
            </a:fld>
            <a:endParaRPr lang="en-IN"/>
          </a:p>
        </p:txBody>
      </p:sp>
      <p:sp>
        <p:nvSpPr>
          <p:cNvPr id="5" name="Footer Placeholder 4"/>
          <p:cNvSpPr>
            <a:spLocks noGrp="1"/>
          </p:cNvSpPr>
          <p:nvPr>
            <p:ph type="ftr" sz="quarter" idx="3"/>
          </p:nvPr>
        </p:nvSpPr>
        <p:spPr>
          <a:xfrm>
            <a:off x="9995535" y="38985624"/>
            <a:ext cx="10184130" cy="2239433"/>
          </a:xfrm>
          <a:prstGeom prst="rect">
            <a:avLst/>
          </a:prstGeom>
        </p:spPr>
        <p:txBody>
          <a:bodyPr vert="horz" lIns="87078" tIns="43539" rIns="87078" bIns="43539" rtlCol="0" anchor="ctr"/>
          <a:lstStyle>
            <a:lvl1pPr algn="ctr">
              <a:defRPr sz="41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1311235" y="38985624"/>
            <a:ext cx="6789420" cy="2239433"/>
          </a:xfrm>
          <a:prstGeom prst="rect">
            <a:avLst/>
          </a:prstGeom>
        </p:spPr>
        <p:txBody>
          <a:bodyPr vert="horz" lIns="87078" tIns="43539" rIns="87078" bIns="43539" rtlCol="0" anchor="ctr"/>
          <a:lstStyle>
            <a:lvl1pPr algn="r">
              <a:defRPr sz="4100">
                <a:solidFill>
                  <a:schemeClr val="tx1">
                    <a:tint val="75000"/>
                  </a:schemeClr>
                </a:solidFill>
              </a:defRPr>
            </a:lvl1pPr>
          </a:lstStyle>
          <a:p>
            <a:fld id="{CF9FC447-A812-4880-9BDF-859D09FC4EB8}" type="slidenum">
              <a:rPr lang="en-IN" smtClean="0"/>
              <a:t>‹#›</a:t>
            </a:fld>
            <a:endParaRPr lang="en-IN"/>
          </a:p>
        </p:txBody>
      </p:sp>
    </p:spTree>
    <p:extLst>
      <p:ext uri="{BB962C8B-B14F-4D97-AF65-F5344CB8AC3E}">
        <p14:creationId xmlns:p14="http://schemas.microsoft.com/office/powerpoint/2010/main" val="4191751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134819" rtl="0" eaLnBrk="1" latinLnBrk="0" hangingPunct="1">
        <a:lnSpc>
          <a:spcPct val="90000"/>
        </a:lnSpc>
        <a:spcBef>
          <a:spcPct val="0"/>
        </a:spcBef>
        <a:buNone/>
        <a:defRPr sz="15100" kern="1200">
          <a:solidFill>
            <a:schemeClr val="tx1"/>
          </a:solidFill>
          <a:latin typeface="+mj-lt"/>
          <a:ea typeface="+mj-ea"/>
          <a:cs typeface="+mj-cs"/>
        </a:defRPr>
      </a:lvl1pPr>
    </p:titleStyle>
    <p:bodyStyle>
      <a:lvl1pPr marL="783705" indent="-783705" algn="l" defTabSz="3134819" rtl="0" eaLnBrk="1" latinLnBrk="0" hangingPunct="1">
        <a:lnSpc>
          <a:spcPct val="90000"/>
        </a:lnSpc>
        <a:spcBef>
          <a:spcPts val="3428"/>
        </a:spcBef>
        <a:buFont typeface="Arial" panose="020B0604020202020204" pitchFamily="34" charset="0"/>
        <a:buChar char="•"/>
        <a:defRPr sz="9600" kern="1200">
          <a:solidFill>
            <a:schemeClr val="tx1"/>
          </a:solidFill>
          <a:latin typeface="+mn-lt"/>
          <a:ea typeface="+mn-ea"/>
          <a:cs typeface="+mn-cs"/>
        </a:defRPr>
      </a:lvl1pPr>
      <a:lvl2pPr marL="2351114" indent="-783705" algn="l" defTabSz="3134819" rtl="0" eaLnBrk="1" latinLnBrk="0" hangingPunct="1">
        <a:lnSpc>
          <a:spcPct val="90000"/>
        </a:lnSpc>
        <a:spcBef>
          <a:spcPts val="1714"/>
        </a:spcBef>
        <a:buFont typeface="Arial" panose="020B0604020202020204" pitchFamily="34" charset="0"/>
        <a:buChar char="•"/>
        <a:defRPr sz="8200" kern="1200">
          <a:solidFill>
            <a:schemeClr val="tx1"/>
          </a:solidFill>
          <a:latin typeface="+mn-lt"/>
          <a:ea typeface="+mn-ea"/>
          <a:cs typeface="+mn-cs"/>
        </a:defRPr>
      </a:lvl2pPr>
      <a:lvl3pPr marL="3918524" indent="-783705" algn="l" defTabSz="3134819" rtl="0" eaLnBrk="1" latinLnBrk="0" hangingPunct="1">
        <a:lnSpc>
          <a:spcPct val="90000"/>
        </a:lnSpc>
        <a:spcBef>
          <a:spcPts val="1714"/>
        </a:spcBef>
        <a:buFont typeface="Arial" panose="020B0604020202020204" pitchFamily="34" charset="0"/>
        <a:buChar char="•"/>
        <a:defRPr sz="6900" kern="1200">
          <a:solidFill>
            <a:schemeClr val="tx1"/>
          </a:solidFill>
          <a:latin typeface="+mn-lt"/>
          <a:ea typeface="+mn-ea"/>
          <a:cs typeface="+mn-cs"/>
        </a:defRPr>
      </a:lvl3pPr>
      <a:lvl4pPr marL="5485934" indent="-783705" algn="l" defTabSz="3134819"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4pPr>
      <a:lvl5pPr marL="7053343" indent="-783705" algn="l" defTabSz="3134819"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5pPr>
      <a:lvl6pPr marL="8620753" indent="-783705" algn="l" defTabSz="3134819"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6pPr>
      <a:lvl7pPr marL="10188163" indent="-783705" algn="l" defTabSz="3134819"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7pPr>
      <a:lvl8pPr marL="11755572" indent="-783705" algn="l" defTabSz="3134819"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8pPr>
      <a:lvl9pPr marL="13322982" indent="-783705" algn="l" defTabSz="3134819"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9pPr>
    </p:bodyStyle>
    <p:otherStyle>
      <a:defPPr>
        <a:defRPr lang="en-US"/>
      </a:defPPr>
      <a:lvl1pPr marL="0" algn="l" defTabSz="3134819" rtl="0" eaLnBrk="1" latinLnBrk="0" hangingPunct="1">
        <a:defRPr sz="6200" kern="1200">
          <a:solidFill>
            <a:schemeClr val="tx1"/>
          </a:solidFill>
          <a:latin typeface="+mn-lt"/>
          <a:ea typeface="+mn-ea"/>
          <a:cs typeface="+mn-cs"/>
        </a:defRPr>
      </a:lvl1pPr>
      <a:lvl2pPr marL="1567410" algn="l" defTabSz="3134819" rtl="0" eaLnBrk="1" latinLnBrk="0" hangingPunct="1">
        <a:defRPr sz="6200" kern="1200">
          <a:solidFill>
            <a:schemeClr val="tx1"/>
          </a:solidFill>
          <a:latin typeface="+mn-lt"/>
          <a:ea typeface="+mn-ea"/>
          <a:cs typeface="+mn-cs"/>
        </a:defRPr>
      </a:lvl2pPr>
      <a:lvl3pPr marL="3134819" algn="l" defTabSz="3134819" rtl="0" eaLnBrk="1" latinLnBrk="0" hangingPunct="1">
        <a:defRPr sz="6200" kern="1200">
          <a:solidFill>
            <a:schemeClr val="tx1"/>
          </a:solidFill>
          <a:latin typeface="+mn-lt"/>
          <a:ea typeface="+mn-ea"/>
          <a:cs typeface="+mn-cs"/>
        </a:defRPr>
      </a:lvl3pPr>
      <a:lvl4pPr marL="4702229" algn="l" defTabSz="3134819" rtl="0" eaLnBrk="1" latinLnBrk="0" hangingPunct="1">
        <a:defRPr sz="6200" kern="1200">
          <a:solidFill>
            <a:schemeClr val="tx1"/>
          </a:solidFill>
          <a:latin typeface="+mn-lt"/>
          <a:ea typeface="+mn-ea"/>
          <a:cs typeface="+mn-cs"/>
        </a:defRPr>
      </a:lvl4pPr>
      <a:lvl5pPr marL="6269638" algn="l" defTabSz="3134819" rtl="0" eaLnBrk="1" latinLnBrk="0" hangingPunct="1">
        <a:defRPr sz="6200" kern="1200">
          <a:solidFill>
            <a:schemeClr val="tx1"/>
          </a:solidFill>
          <a:latin typeface="+mn-lt"/>
          <a:ea typeface="+mn-ea"/>
          <a:cs typeface="+mn-cs"/>
        </a:defRPr>
      </a:lvl5pPr>
      <a:lvl6pPr marL="7837048" algn="l" defTabSz="3134819" rtl="0" eaLnBrk="1" latinLnBrk="0" hangingPunct="1">
        <a:defRPr sz="6200" kern="1200">
          <a:solidFill>
            <a:schemeClr val="tx1"/>
          </a:solidFill>
          <a:latin typeface="+mn-lt"/>
          <a:ea typeface="+mn-ea"/>
          <a:cs typeface="+mn-cs"/>
        </a:defRPr>
      </a:lvl6pPr>
      <a:lvl7pPr marL="9404458" algn="l" defTabSz="3134819" rtl="0" eaLnBrk="1" latinLnBrk="0" hangingPunct="1">
        <a:defRPr sz="6200" kern="1200">
          <a:solidFill>
            <a:schemeClr val="tx1"/>
          </a:solidFill>
          <a:latin typeface="+mn-lt"/>
          <a:ea typeface="+mn-ea"/>
          <a:cs typeface="+mn-cs"/>
        </a:defRPr>
      </a:lvl7pPr>
      <a:lvl8pPr marL="10971867" algn="l" defTabSz="3134819" rtl="0" eaLnBrk="1" latinLnBrk="0" hangingPunct="1">
        <a:defRPr sz="6200" kern="1200">
          <a:solidFill>
            <a:schemeClr val="tx1"/>
          </a:solidFill>
          <a:latin typeface="+mn-lt"/>
          <a:ea typeface="+mn-ea"/>
          <a:cs typeface="+mn-cs"/>
        </a:defRPr>
      </a:lvl8pPr>
      <a:lvl9pPr marL="12539277" algn="l" defTabSz="3134819"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doi.org/10.1016/j.jhydrol.2022.127634" TargetMode="External"/><Relationship Id="rId1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s://doi.org/10.1088/1748-9326/acffdf" TargetMode="Externa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Pr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30175200" cy="4180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078" tIns="43539" rIns="87078" bIns="43539" rtlCol="0" anchor="ctr"/>
          <a:lstStyle/>
          <a:p>
            <a:pPr algn="ctr"/>
            <a:endParaRPr lang="en-IN">
              <a:latin typeface="Times New Roman" panose="02020603050405020304" pitchFamily="18" charset="0"/>
              <a:cs typeface="Times New Roman" panose="02020603050405020304" pitchFamily="18" charset="0"/>
            </a:endParaRPr>
          </a:p>
        </p:txBody>
      </p:sp>
      <p:pic>
        <p:nvPicPr>
          <p:cNvPr id="7" name="Picture 14" descr="C:\Users\iitm\Desktop\Poster Data\CCCR_logo.png"/>
          <p:cNvPicPr>
            <a:picLocks noChangeAspect="1" noChangeArrowheads="1"/>
          </p:cNvPicPr>
          <p:nvPr/>
        </p:nvPicPr>
        <p:blipFill>
          <a:blip r:embed="rId3"/>
          <a:srcRect/>
          <a:stretch>
            <a:fillRect/>
          </a:stretch>
        </p:blipFill>
        <p:spPr bwMode="auto">
          <a:xfrm>
            <a:off x="26754605" y="320725"/>
            <a:ext cx="3251150" cy="2378137"/>
          </a:xfrm>
          <a:prstGeom prst="rect">
            <a:avLst/>
          </a:prstGeom>
          <a:noFill/>
        </p:spPr>
      </p:pic>
      <p:pic>
        <p:nvPicPr>
          <p:cNvPr id="8" name="Picture 15" descr="C:\Users\iitm\Desktop\Poster Data\IITMlogo.png"/>
          <p:cNvPicPr>
            <a:picLocks noChangeAspect="1" noChangeArrowheads="1"/>
          </p:cNvPicPr>
          <p:nvPr/>
        </p:nvPicPr>
        <p:blipFill>
          <a:blip r:embed="rId4"/>
          <a:srcRect/>
          <a:stretch>
            <a:fillRect/>
          </a:stretch>
        </p:blipFill>
        <p:spPr bwMode="auto">
          <a:xfrm>
            <a:off x="24312848" y="421220"/>
            <a:ext cx="2307336" cy="2295384"/>
          </a:xfrm>
          <a:prstGeom prst="rect">
            <a:avLst/>
          </a:prstGeom>
          <a:noFill/>
        </p:spPr>
      </p:pic>
      <p:sp>
        <p:nvSpPr>
          <p:cNvPr id="9" name="Rectangle 8"/>
          <p:cNvSpPr/>
          <p:nvPr/>
        </p:nvSpPr>
        <p:spPr>
          <a:xfrm>
            <a:off x="408660" y="2984758"/>
            <a:ext cx="29015085" cy="1195924"/>
          </a:xfrm>
          <a:prstGeom prst="rect">
            <a:avLst/>
          </a:prstGeom>
        </p:spPr>
        <p:txBody>
          <a:bodyPr wrap="square" lIns="87078" tIns="43539" rIns="87078" bIns="43539">
            <a:spAutoFit/>
          </a:bodyPr>
          <a:lstStyle/>
          <a:p>
            <a:pPr algn="r"/>
            <a:r>
              <a:rPr lang="en-IN" sz="3600" b="1" dirty="0" err="1" smtClean="0"/>
              <a:t>Mangesh</a:t>
            </a:r>
            <a:r>
              <a:rPr lang="en-IN" sz="3600" b="1" dirty="0" smtClean="0"/>
              <a:t> </a:t>
            </a:r>
            <a:r>
              <a:rPr lang="en-IN" sz="3600" b="1" dirty="0"/>
              <a:t>M. Goswami</a:t>
            </a:r>
            <a:r>
              <a:rPr lang="en-IN" sz="3600" b="1" baseline="30000" dirty="0"/>
              <a:t>1,2</a:t>
            </a:r>
            <a:r>
              <a:rPr lang="en-IN" sz="3600" b="1" dirty="0"/>
              <a:t>, </a:t>
            </a:r>
            <a:r>
              <a:rPr lang="en-IN" sz="3600" b="1" dirty="0" err="1"/>
              <a:t>Milind</a:t>
            </a:r>
            <a:r>
              <a:rPr lang="en-IN" sz="3600" b="1" dirty="0"/>
              <a:t> Mujumdar</a:t>
            </a:r>
            <a:r>
              <a:rPr lang="en-IN" sz="3600" b="1" baseline="30000" dirty="0"/>
              <a:t>1</a:t>
            </a:r>
            <a:r>
              <a:rPr lang="en-IN" sz="3600" b="1" dirty="0"/>
              <a:t>, </a:t>
            </a:r>
            <a:r>
              <a:rPr lang="en-IN" sz="3600" b="1" dirty="0" err="1"/>
              <a:t>Bhupendra</a:t>
            </a:r>
            <a:r>
              <a:rPr lang="en-IN" sz="3600" b="1" dirty="0"/>
              <a:t> </a:t>
            </a:r>
            <a:r>
              <a:rPr lang="en-IN" sz="3600" b="1" dirty="0" err="1"/>
              <a:t>Bahadur</a:t>
            </a:r>
            <a:r>
              <a:rPr lang="en-IN" sz="3600" b="1" dirty="0"/>
              <a:t> Singh</a:t>
            </a:r>
            <a:r>
              <a:rPr lang="en-IN" sz="3600" b="1" baseline="30000" dirty="0"/>
              <a:t>1</a:t>
            </a:r>
            <a:r>
              <a:rPr lang="en-IN" sz="3600" b="1" dirty="0"/>
              <a:t>, </a:t>
            </a:r>
            <a:r>
              <a:rPr lang="en-IN" sz="3600" b="1" dirty="0" err="1"/>
              <a:t>Madhusudan</a:t>
            </a:r>
            <a:r>
              <a:rPr lang="en-IN" sz="3600" b="1" dirty="0"/>
              <a:t> Ingale</a:t>
            </a:r>
            <a:r>
              <a:rPr lang="en-IN" sz="3600" b="1" baseline="30000" dirty="0"/>
              <a:t>1</a:t>
            </a:r>
            <a:r>
              <a:rPr lang="en-IN" sz="3600" b="1" dirty="0"/>
              <a:t>, </a:t>
            </a:r>
            <a:r>
              <a:rPr lang="en-IN" sz="3600" b="1" dirty="0" err="1"/>
              <a:t>Naresh</a:t>
            </a:r>
            <a:r>
              <a:rPr lang="en-IN" sz="3600" b="1" dirty="0"/>
              <a:t> Ganeshi</a:t>
            </a:r>
            <a:r>
              <a:rPr lang="en-IN" sz="3600" b="1" baseline="30000" dirty="0"/>
              <a:t>1</a:t>
            </a:r>
            <a:r>
              <a:rPr lang="en-IN" sz="3600" b="1" dirty="0"/>
              <a:t>, S.  N. Patil</a:t>
            </a:r>
            <a:r>
              <a:rPr lang="en-IN" sz="3600" b="1" baseline="30000" dirty="0"/>
              <a:t>2</a:t>
            </a:r>
            <a:r>
              <a:rPr lang="en-IN" sz="3600" b="1" dirty="0"/>
              <a:t>, and R. </a:t>
            </a:r>
            <a:r>
              <a:rPr lang="en-IN" sz="3600" b="1" dirty="0" smtClean="0"/>
              <a:t>Krishnan</a:t>
            </a:r>
            <a:r>
              <a:rPr lang="en-IN" sz="3600" b="1" baseline="30000" dirty="0" smtClean="0"/>
              <a:t>1</a:t>
            </a:r>
            <a:r>
              <a:rPr lang="en-IN" sz="3600" b="1" dirty="0" smtClean="0"/>
              <a:t>.</a:t>
            </a:r>
          </a:p>
          <a:p>
            <a:pPr algn="r"/>
            <a:r>
              <a:rPr lang="en-IN" sz="3600" b="1" baseline="30000" dirty="0" smtClean="0"/>
              <a:t>1</a:t>
            </a:r>
            <a:r>
              <a:rPr lang="en-IN" sz="3600" b="1" dirty="0" smtClean="0"/>
              <a:t>Indian Institute of Tropical Meteorology, Pune-411008. </a:t>
            </a:r>
            <a:r>
              <a:rPr lang="en-IN" sz="3600" b="1" baseline="30000" dirty="0" smtClean="0"/>
              <a:t>2</a:t>
            </a:r>
            <a:r>
              <a:rPr lang="en-IN" sz="3600" b="1" dirty="0" smtClean="0"/>
              <a:t>Kaviyatri </a:t>
            </a:r>
            <a:r>
              <a:rPr lang="en-IN" sz="3600" b="1" dirty="0" err="1" smtClean="0"/>
              <a:t>Bahinabai</a:t>
            </a:r>
            <a:r>
              <a:rPr lang="en-IN" sz="3600" b="1" dirty="0" smtClean="0"/>
              <a:t> </a:t>
            </a:r>
            <a:r>
              <a:rPr lang="en-IN" sz="3600" b="1" dirty="0" err="1" smtClean="0"/>
              <a:t>Chaudhari</a:t>
            </a:r>
            <a:r>
              <a:rPr lang="en-IN" sz="3600" b="1" dirty="0" smtClean="0"/>
              <a:t> North Maharashtra University, Jalgaon-425001</a:t>
            </a:r>
          </a:p>
        </p:txBody>
      </p:sp>
      <p:pic>
        <p:nvPicPr>
          <p:cNvPr id="14" name="Picture 13" descr="CMZ"/>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7722" y="7270484"/>
            <a:ext cx="5691446" cy="6955053"/>
          </a:xfrm>
          <a:prstGeom prst="rect">
            <a:avLst/>
          </a:prstGeom>
          <a:noFill/>
          <a:ln>
            <a:noFill/>
          </a:ln>
        </p:spPr>
      </p:pic>
      <p:sp>
        <p:nvSpPr>
          <p:cNvPr id="15" name="Rectangle 14"/>
          <p:cNvSpPr/>
          <p:nvPr/>
        </p:nvSpPr>
        <p:spPr>
          <a:xfrm>
            <a:off x="1160385" y="14483301"/>
            <a:ext cx="13927215" cy="1072813"/>
          </a:xfrm>
          <a:prstGeom prst="rect">
            <a:avLst/>
          </a:prstGeom>
          <a:ln>
            <a:noFill/>
          </a:ln>
        </p:spPr>
        <p:txBody>
          <a:bodyPr wrap="square" lIns="87078" tIns="43539" rIns="87078" bIns="43539">
            <a:spAutoFit/>
          </a:bodyPr>
          <a:lstStyle/>
          <a:p>
            <a:pPr algn="just"/>
            <a:r>
              <a:rPr lang="en-IN" sz="3200" b="1" dirty="0">
                <a:ea typeface="Times New Roman" panose="02020603050405020304" pitchFamily="18" charset="0"/>
                <a:cs typeface="Times New Roman" panose="02020603050405020304" pitchFamily="18" charset="0"/>
              </a:rPr>
              <a:t>Figure.1: </a:t>
            </a:r>
            <a:r>
              <a:rPr lang="en-IN" sz="3200" dirty="0">
                <a:ea typeface="Times New Roman" panose="02020603050405020304" pitchFamily="18" charset="0"/>
                <a:cs typeface="Times New Roman" panose="02020603050405020304" pitchFamily="18" charset="0"/>
              </a:rPr>
              <a:t>Various IMD Hydro-meteorological observation stations across the core monsoon zone (CMZ) of India (represented by distinct colour inside the CMZ box).</a:t>
            </a:r>
            <a:endParaRPr lang="en-IN" sz="3200" dirty="0">
              <a:ea typeface="Arial" panose="020B0604020202020204" pitchFamily="34" charset="0"/>
              <a:cs typeface="Times New Roman" panose="02020603050405020304" pitchFamily="18" charset="0"/>
            </a:endParaRPr>
          </a:p>
        </p:txBody>
      </p:sp>
      <p:sp>
        <p:nvSpPr>
          <p:cNvPr id="17" name="Rectangle 16"/>
          <p:cNvSpPr/>
          <p:nvPr/>
        </p:nvSpPr>
        <p:spPr>
          <a:xfrm>
            <a:off x="408660" y="4109553"/>
            <a:ext cx="14417824" cy="3596581"/>
          </a:xfrm>
          <a:prstGeom prst="rect">
            <a:avLst/>
          </a:prstGeom>
          <a:ln>
            <a:noFill/>
          </a:ln>
        </p:spPr>
        <p:txBody>
          <a:bodyPr wrap="square" lIns="87078" tIns="43539" rIns="87078" bIns="43539">
            <a:spAutoFit/>
          </a:bodyPr>
          <a:lstStyle/>
          <a:p>
            <a:r>
              <a:rPr lang="en-US" sz="4800" b="1" dirty="0">
                <a:solidFill>
                  <a:srgbClr val="0000FF"/>
                </a:solidFill>
              </a:rPr>
              <a:t>Motivation</a:t>
            </a:r>
            <a:r>
              <a:rPr lang="en-US" sz="4800" b="1" dirty="0">
                <a:solidFill>
                  <a:srgbClr val="002060"/>
                </a:solidFill>
              </a:rPr>
              <a:t>: </a:t>
            </a:r>
            <a:endParaRPr lang="en-US" sz="4800" dirty="0">
              <a:solidFill>
                <a:srgbClr val="002060"/>
              </a:solidFill>
            </a:endParaRPr>
          </a:p>
          <a:p>
            <a:pPr marL="623895" indent="-623895">
              <a:buFont typeface="Wingdings" pitchFamily="2" charset="2"/>
              <a:buChar char="§"/>
            </a:pPr>
            <a:r>
              <a:rPr lang="en-US" sz="3600" dirty="0"/>
              <a:t>Understand the surface and subsurface processes and their linkage to land-atmosphere energy exchanges. </a:t>
            </a:r>
          </a:p>
          <a:p>
            <a:pPr marL="623895" indent="-623895">
              <a:buFont typeface="Wingdings" pitchFamily="2" charset="2"/>
              <a:buChar char="§"/>
            </a:pPr>
            <a:r>
              <a:rPr lang="en-US" sz="3600" dirty="0"/>
              <a:t>Understanding the profound influence of soil moisture is paramount in deciphering the intricate dynamics of regional hydro-meteorological extremes</a:t>
            </a:r>
            <a:r>
              <a:rPr lang="en-US" sz="3600" dirty="0" smtClean="0"/>
              <a:t>.</a:t>
            </a:r>
            <a:endParaRPr lang="en-US" sz="3600" dirty="0"/>
          </a:p>
        </p:txBody>
      </p:sp>
      <p:grpSp>
        <p:nvGrpSpPr>
          <p:cNvPr id="18" name="Group 17"/>
          <p:cNvGrpSpPr/>
          <p:nvPr/>
        </p:nvGrpSpPr>
        <p:grpSpPr>
          <a:xfrm>
            <a:off x="15143717" y="4348676"/>
            <a:ext cx="14443043" cy="9831625"/>
            <a:chOff x="421041" y="32560316"/>
            <a:chExt cx="14880711" cy="9831625"/>
          </a:xfrm>
        </p:grpSpPr>
        <p:sp>
          <p:nvSpPr>
            <p:cNvPr id="19" name="Rectangle 18"/>
            <p:cNvSpPr/>
            <p:nvPr/>
          </p:nvSpPr>
          <p:spPr>
            <a:xfrm>
              <a:off x="421041" y="32560316"/>
              <a:ext cx="14880711" cy="697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078" tIns="43539" rIns="87078" bIns="43539" rtlCol="0" anchor="ctr"/>
            <a:lstStyle/>
            <a:p>
              <a:r>
                <a:rPr lang="en-US" sz="4800" b="1" dirty="0">
                  <a:solidFill>
                    <a:srgbClr val="0000FF"/>
                  </a:solidFill>
                  <a:cs typeface="Times New Roman" panose="02020603050405020304" pitchFamily="18" charset="0"/>
                </a:rPr>
                <a:t>Methodology</a:t>
              </a:r>
            </a:p>
          </p:txBody>
        </p:sp>
        <mc:AlternateContent xmlns:mc="http://schemas.openxmlformats.org/markup-compatibility/2006">
          <mc:Choice xmlns:a14="http://schemas.microsoft.com/office/drawing/2010/main" Requires="a14">
            <p:sp>
              <p:nvSpPr>
                <p:cNvPr id="20" name="Rectangle 19"/>
                <p:cNvSpPr/>
                <p:nvPr/>
              </p:nvSpPr>
              <p:spPr>
                <a:xfrm>
                  <a:off x="421043" y="33440048"/>
                  <a:ext cx="14880709" cy="8951893"/>
                </a:xfrm>
                <a:prstGeom prst="rect">
                  <a:avLst/>
                </a:prstGeom>
                <a:ln>
                  <a:noFill/>
                </a:ln>
              </p:spPr>
              <p:txBody>
                <a:bodyPr wrap="square" lIns="87078" tIns="43539" rIns="87078" bIns="43539">
                  <a:spAutoFit/>
                </a:bodyPr>
                <a:lstStyle/>
                <a:p>
                  <a:pPr algn="just"/>
                  <a:r>
                    <a:rPr lang="en-IN" sz="3600" dirty="0" smtClean="0">
                      <a:cs typeface="Times New Roman" panose="02020603050405020304" pitchFamily="18" charset="0"/>
                    </a:rPr>
                    <a:t>In the present study, we implemented two different approaches to find out the linkage between surface and subsurface SM.</a:t>
                  </a:r>
                </a:p>
                <a:p>
                  <a:pPr algn="just"/>
                  <a:r>
                    <a:rPr lang="en-IN" sz="3600" b="1" dirty="0">
                      <a:solidFill>
                        <a:srgbClr val="0000FF"/>
                      </a:solidFill>
                      <a:cs typeface="Times New Roman" panose="02020603050405020304" pitchFamily="18" charset="0"/>
                    </a:rPr>
                    <a:t> (1) Regression analysis (</a:t>
                  </a:r>
                  <a:r>
                    <a:rPr lang="en-IN" sz="3600" b="1" dirty="0" err="1">
                      <a:solidFill>
                        <a:srgbClr val="0000FF"/>
                      </a:solidFill>
                      <a:cs typeface="Times New Roman" panose="02020603050405020304" pitchFamily="18" charset="0"/>
                    </a:rPr>
                    <a:t>Dirmeyer</a:t>
                  </a:r>
                  <a:r>
                    <a:rPr lang="en-IN" sz="3600" b="1" dirty="0">
                      <a:solidFill>
                        <a:srgbClr val="0000FF"/>
                      </a:solidFill>
                      <a:cs typeface="Times New Roman" panose="02020603050405020304" pitchFamily="18" charset="0"/>
                    </a:rPr>
                    <a:t>, 2011):</a:t>
                  </a:r>
                </a:p>
                <a:p>
                  <a:pPr marL="435392" indent="-435392" algn="just" defTabSz="870783" eaLnBrk="0" fontAlgn="base" hangingPunct="0">
                    <a:spcBef>
                      <a:spcPct val="0"/>
                    </a:spcBef>
                    <a:spcAft>
                      <a:spcPct val="0"/>
                    </a:spcAft>
                    <a:buFont typeface="Wingdings" panose="05000000000000000000" pitchFamily="2" charset="2"/>
                    <a:buChar char="§"/>
                  </a:pPr>
                  <a:r>
                    <a:rPr lang="en-US" altLang="en-US" sz="3600" dirty="0">
                      <a:ea typeface="Times New Roman" panose="02020603050405020304" pitchFamily="18" charset="0"/>
                      <a:cs typeface="Times New Roman" panose="02020603050405020304" pitchFamily="18" charset="0"/>
                    </a:rPr>
                    <a:t>Linear regression of weekly surface SM on subsurface SM anomalies is evaluated at each grid point to estimate the slope </a:t>
                  </a:r>
                  <a:r>
                    <a:rPr lang="en-US" altLang="en-US" sz="3600" i="1" dirty="0" err="1">
                      <a:ea typeface="Times New Roman" panose="02020603050405020304" pitchFamily="18" charset="0"/>
                      <a:cs typeface="Times New Roman" panose="02020603050405020304" pitchFamily="18" charset="0"/>
                    </a:rPr>
                    <a:t>Rc</a:t>
                  </a:r>
                  <a:r>
                    <a:rPr lang="en-US" altLang="en-US" sz="3600" dirty="0">
                      <a:ea typeface="Times New Roman" panose="02020603050405020304" pitchFamily="18" charset="0"/>
                      <a:cs typeface="Times New Roman" panose="02020603050405020304" pitchFamily="18" charset="0"/>
                    </a:rPr>
                    <a:t>  for each year during 2000 - 2021.</a:t>
                  </a:r>
                </a:p>
                <a:p>
                  <a:pPr marL="435392" indent="-435392" algn="just" defTabSz="870783" eaLnBrk="0" fontAlgn="base" hangingPunct="0">
                    <a:spcBef>
                      <a:spcPct val="0"/>
                    </a:spcBef>
                    <a:spcAft>
                      <a:spcPct val="0"/>
                    </a:spcAft>
                    <a:buFont typeface="Wingdings" panose="05000000000000000000" pitchFamily="2" charset="2"/>
                    <a:buChar char="§"/>
                  </a:pPr>
                  <a:r>
                    <a:rPr lang="en-US" altLang="en-US" sz="3600" dirty="0">
                      <a:ea typeface="Times New Roman" panose="02020603050405020304" pitchFamily="18" charset="0"/>
                      <a:cs typeface="Times New Roman" panose="02020603050405020304" pitchFamily="18" charset="0"/>
                    </a:rPr>
                    <a:t>To account for the influence of SM variability on the slope (indicative of the strength of correlation), we also computed the standard deviation of weekly surface SM (</a:t>
                  </a:r>
                  <a14:m>
                    <m:oMath xmlns:m="http://schemas.openxmlformats.org/officeDocument/2006/math">
                      <m:sSub>
                        <m:sSubPr>
                          <m:ctrlPr>
                            <a:rPr lang="en-IN" sz="3600" b="1" i="1">
                              <a:latin typeface="Cambria Math"/>
                            </a:rPr>
                          </m:ctrlPr>
                        </m:sSubPr>
                        <m:e>
                          <m:r>
                            <a:rPr lang="en-IN" sz="3600" b="1">
                              <a:latin typeface="Cambria Math"/>
                            </a:rPr>
                            <m:t>𝜎</m:t>
                          </m:r>
                        </m:e>
                        <m:sub>
                          <m:r>
                            <a:rPr lang="en-IN" sz="3600" b="1">
                              <a:latin typeface="Cambria Math"/>
                            </a:rPr>
                            <m:t>𝑆𝑀</m:t>
                          </m:r>
                        </m:sub>
                      </m:sSub>
                    </m:oMath>
                  </a14:m>
                  <a:r>
                    <a:rPr lang="en-US" altLang="en-US" sz="3600" dirty="0">
                      <a:ea typeface="Times New Roman" panose="02020603050405020304" pitchFamily="18" charset="0"/>
                      <a:cs typeface="Times New Roman" panose="02020603050405020304" pitchFamily="18" charset="0"/>
                    </a:rPr>
                    <a:t>) for each year across the study period. The coupling strength is therefore given by (</a:t>
                  </a:r>
                  <a:r>
                    <a:rPr lang="en-US" altLang="en-US" sz="3600" dirty="0" err="1">
                      <a:ea typeface="Times New Roman" panose="02020603050405020304" pitchFamily="18" charset="0"/>
                      <a:cs typeface="Times New Roman" panose="02020603050405020304" pitchFamily="18" charset="0"/>
                    </a:rPr>
                    <a:t>Dirmeyer</a:t>
                  </a:r>
                  <a:r>
                    <a:rPr lang="en-US" altLang="en-US" sz="3600" dirty="0">
                      <a:ea typeface="Times New Roman" panose="02020603050405020304" pitchFamily="18" charset="0"/>
                      <a:cs typeface="Times New Roman" panose="02020603050405020304" pitchFamily="18" charset="0"/>
                    </a:rPr>
                    <a:t>, 2011) </a:t>
                  </a:r>
                  <a:endParaRPr lang="hi-IN" altLang="en-US" sz="3600" dirty="0">
                    <a:ea typeface="Times New Roman" panose="02020603050405020304" pitchFamily="18" charset="0"/>
                  </a:endParaRPr>
                </a:p>
                <a:p>
                  <a:pPr algn="just" fontAlgn="t"/>
                  <a:r>
                    <a:rPr lang="en-IN" sz="3600" b="1" dirty="0">
                      <a:cs typeface="Times New Roman" panose="02020603050405020304" pitchFamily="18" charset="0"/>
                    </a:rPr>
                    <a:t> </a:t>
                  </a:r>
                  <a14:m>
                    <m:oMath xmlns:m="http://schemas.openxmlformats.org/officeDocument/2006/math">
                      <m:r>
                        <a:rPr lang="en-US" sz="3600" b="1" i="0" smtClean="0">
                          <a:latin typeface="Cambria Math"/>
                        </a:rPr>
                        <m:t>                           </m:t>
                      </m:r>
                      <m:r>
                        <m:rPr>
                          <m:sty m:val="p"/>
                        </m:rPr>
                        <a:rPr lang="en-IN" sz="3600" b="1">
                          <a:latin typeface="Cambria Math"/>
                        </a:rPr>
                        <m:t>Ω</m:t>
                      </m:r>
                      <m:r>
                        <a:rPr lang="en-IN" sz="3600" b="1">
                          <a:latin typeface="Cambria Math"/>
                        </a:rPr>
                        <m:t>=</m:t>
                      </m:r>
                      <m:sSub>
                        <m:sSubPr>
                          <m:ctrlPr>
                            <a:rPr lang="en-IN" sz="3600" b="1" i="1">
                              <a:latin typeface="Cambria Math"/>
                            </a:rPr>
                          </m:ctrlPr>
                        </m:sSubPr>
                        <m:e>
                          <m:r>
                            <a:rPr lang="en-IN" sz="3600" b="1">
                              <a:latin typeface="Cambria Math"/>
                            </a:rPr>
                            <m:t>𝜎</m:t>
                          </m:r>
                        </m:e>
                        <m:sub>
                          <m:r>
                            <a:rPr lang="en-IN" sz="3600" b="1">
                              <a:latin typeface="Cambria Math"/>
                            </a:rPr>
                            <m:t>𝑆𝑀</m:t>
                          </m:r>
                        </m:sub>
                      </m:sSub>
                      <m:r>
                        <a:rPr lang="en-IN" sz="3600" b="1">
                          <a:latin typeface="Cambria Math"/>
                        </a:rPr>
                        <m:t>×</m:t>
                      </m:r>
                      <m:sSub>
                        <m:sSubPr>
                          <m:ctrlPr>
                            <a:rPr lang="en-IN" sz="3600" b="1" i="1">
                              <a:latin typeface="Cambria Math"/>
                            </a:rPr>
                          </m:ctrlPr>
                        </m:sSubPr>
                        <m:e>
                          <m:r>
                            <a:rPr lang="en-IN" sz="3600" b="1">
                              <a:latin typeface="Cambria Math"/>
                            </a:rPr>
                            <m:t>𝑅</m:t>
                          </m:r>
                        </m:e>
                        <m:sub>
                          <m:r>
                            <a:rPr lang="en-IN" sz="3600" b="1">
                              <a:latin typeface="Cambria Math"/>
                            </a:rPr>
                            <m:t>𝑐</m:t>
                          </m:r>
                        </m:sub>
                      </m:sSub>
                    </m:oMath>
                  </a14:m>
                  <a:r>
                    <a:rPr lang="en-IN" sz="3600" b="1" dirty="0">
                      <a:cs typeface="Times New Roman" panose="02020603050405020304" pitchFamily="18" charset="0"/>
                    </a:rPr>
                    <a:t>		(1)</a:t>
                  </a:r>
                  <a:endParaRPr lang="en-IN" sz="3600" dirty="0">
                    <a:cs typeface="Times New Roman" panose="02020603050405020304" pitchFamily="18" charset="0"/>
                  </a:endParaRPr>
                </a:p>
                <a:p>
                  <a:pPr marL="435392" indent="-435392" algn="just">
                    <a:buFont typeface="Wingdings" panose="05000000000000000000" pitchFamily="2" charset="2"/>
                    <a:buChar char="§"/>
                  </a:pPr>
                  <a:r>
                    <a:rPr lang="en-IN" sz="3600" dirty="0">
                      <a:cs typeface="Times New Roman" panose="02020603050405020304" pitchFamily="18" charset="0"/>
                    </a:rPr>
                    <a:t>Higher positive (negative) </a:t>
                  </a:r>
                  <a14:m>
                    <m:oMath xmlns:m="http://schemas.openxmlformats.org/officeDocument/2006/math">
                      <m:r>
                        <m:rPr>
                          <m:sty m:val="p"/>
                        </m:rPr>
                        <a:rPr lang="en-IN" sz="3600">
                          <a:latin typeface="Cambria Math"/>
                        </a:rPr>
                        <m:t>Ω</m:t>
                      </m:r>
                      <m:r>
                        <a:rPr lang="en-US" sz="3600">
                          <a:latin typeface="Cambria Math"/>
                        </a:rPr>
                        <m:t>: </m:t>
                      </m:r>
                    </m:oMath>
                  </a14:m>
                  <a:r>
                    <a:rPr lang="en-IN" sz="3600" dirty="0">
                      <a:cs typeface="Times New Roman" panose="02020603050405020304" pitchFamily="18" charset="0"/>
                    </a:rPr>
                    <a:t>regions where surface SM has a dominant (weak) impact on subsurface SM variability</a:t>
                  </a:r>
                </a:p>
                <a:p>
                  <a:pPr marL="435392" indent="-435392" algn="just">
                    <a:buFont typeface="Wingdings" panose="05000000000000000000" pitchFamily="2" charset="2"/>
                    <a:buChar char="§"/>
                  </a:pPr>
                  <a:r>
                    <a:rPr lang="en-IN" sz="3600" b="1" dirty="0">
                      <a:solidFill>
                        <a:srgbClr val="0000FF"/>
                      </a:solidFill>
                      <a:cs typeface="Times New Roman" panose="02020603050405020304" pitchFamily="18" charset="0"/>
                    </a:rPr>
                    <a:t> (2) Cross-correlation analysis (Xu et al., 2022)</a:t>
                  </a:r>
                </a:p>
                <a:p>
                  <a:pPr marL="544239" indent="-544239" algn="just">
                    <a:buFont typeface="Wingdings" panose="05000000000000000000" pitchFamily="2" charset="2"/>
                    <a:buChar char="§"/>
                  </a:pPr>
                  <a:r>
                    <a:rPr lang="en-IN" sz="3600" dirty="0">
                      <a:cs typeface="Times New Roman" panose="02020603050405020304" pitchFamily="18" charset="0"/>
                    </a:rPr>
                    <a:t>Cross-correlation analysis: characterizes lead/lag relationship between the surface and subsurface SM at different depths.</a:t>
                  </a:r>
                </a:p>
              </p:txBody>
            </p:sp>
          </mc:Choice>
          <mc:Fallback>
            <p:sp>
              <p:nvSpPr>
                <p:cNvPr id="20" name="Rectangle 19"/>
                <p:cNvSpPr>
                  <a:spLocks noRot="1" noChangeAspect="1" noMove="1" noResize="1" noEditPoints="1" noAdjustHandles="1" noChangeArrowheads="1" noChangeShapeType="1" noTextEdit="1"/>
                </p:cNvSpPr>
                <p:nvPr/>
              </p:nvSpPr>
              <p:spPr>
                <a:xfrm>
                  <a:off x="421043" y="33440048"/>
                  <a:ext cx="14880709" cy="8951893"/>
                </a:xfrm>
                <a:prstGeom prst="rect">
                  <a:avLst/>
                </a:prstGeom>
                <a:blipFill rotWithShape="1">
                  <a:blip r:embed="rId6"/>
                  <a:stretch>
                    <a:fillRect l="-1309" t="-1090" r="-1351" b="-1635"/>
                  </a:stretch>
                </a:blipFill>
                <a:ln>
                  <a:noFill/>
                </a:ln>
              </p:spPr>
              <p:txBody>
                <a:bodyPr/>
                <a:lstStyle/>
                <a:p>
                  <a:r>
                    <a:rPr lang="en-IN">
                      <a:noFill/>
                    </a:rPr>
                    <a:t> </a:t>
                  </a:r>
                </a:p>
              </p:txBody>
            </p:sp>
          </mc:Fallback>
        </mc:AlternateContent>
      </p:grpSp>
      <p:pic>
        <p:nvPicPr>
          <p:cNvPr id="25" name="Picture 24" descr="C:\Users\acer\Desktop\Insitu_Water_Budget\analysis_v1\Analysis\Figure2\CMZ\modified_reviw_figure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540" y="16210019"/>
            <a:ext cx="14143160" cy="9270721"/>
          </a:xfrm>
          <a:prstGeom prst="rect">
            <a:avLst/>
          </a:prstGeom>
          <a:noFill/>
          <a:ln>
            <a:noFill/>
          </a:ln>
        </p:spPr>
      </p:pic>
      <p:sp>
        <p:nvSpPr>
          <p:cNvPr id="26" name="Rectangle 25"/>
          <p:cNvSpPr/>
          <p:nvPr/>
        </p:nvSpPr>
        <p:spPr>
          <a:xfrm>
            <a:off x="708541" y="15403285"/>
            <a:ext cx="14379060" cy="697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078" tIns="43539" rIns="87078" bIns="43539" rtlCol="0" anchor="ctr"/>
          <a:lstStyle/>
          <a:p>
            <a:r>
              <a:rPr lang="en-US" sz="4800" b="1" dirty="0">
                <a:solidFill>
                  <a:srgbClr val="0000FF"/>
                </a:solidFill>
                <a:cs typeface="Times New Roman" panose="02020603050405020304" pitchFamily="18" charset="0"/>
              </a:rPr>
              <a:t>Result</a:t>
            </a:r>
            <a:r>
              <a:rPr lang="en-US" sz="4800" b="1" dirty="0">
                <a:solidFill>
                  <a:srgbClr val="002060"/>
                </a:solidFill>
                <a:cs typeface="Times New Roman" panose="02020603050405020304" pitchFamily="18" charset="0"/>
              </a:rPr>
              <a:t>: </a:t>
            </a:r>
          </a:p>
        </p:txBody>
      </p:sp>
      <p:pic>
        <p:nvPicPr>
          <p:cNvPr id="28" name="Picture 27" descr="C:\Users\acer\Downloads\rfBr_plot_sn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37123" y="14141008"/>
            <a:ext cx="14276093" cy="5194167"/>
          </a:xfrm>
          <a:prstGeom prst="rect">
            <a:avLst/>
          </a:prstGeom>
          <a:noFill/>
          <a:ln>
            <a:noFill/>
          </a:ln>
        </p:spPr>
      </p:pic>
      <p:pic>
        <p:nvPicPr>
          <p:cNvPr id="29" name="Picture 28" descr="C:\Users\acer\Desktop\Insitu_Water_Budget\analysis_v1\Analysis\Figure6b\Temp_Review\temp_2019_review.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37123" y="22022699"/>
            <a:ext cx="7051496" cy="8254845"/>
          </a:xfrm>
          <a:prstGeom prst="rect">
            <a:avLst/>
          </a:prstGeom>
          <a:noFill/>
          <a:ln>
            <a:noFill/>
          </a:ln>
        </p:spPr>
      </p:pic>
      <p:pic>
        <p:nvPicPr>
          <p:cNvPr id="30" name="Picture 29" descr="C:\Users\acer\Desktop\Insitu_Water_Budget\Analysis\Figure6b\For SM\SM_2019.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599354" y="21980633"/>
            <a:ext cx="7069642" cy="8317456"/>
          </a:xfrm>
          <a:prstGeom prst="rect">
            <a:avLst/>
          </a:prstGeom>
          <a:noFill/>
          <a:ln>
            <a:noFill/>
          </a:ln>
        </p:spPr>
      </p:pic>
      <p:grpSp>
        <p:nvGrpSpPr>
          <p:cNvPr id="12" name="Group 11"/>
          <p:cNvGrpSpPr/>
          <p:nvPr/>
        </p:nvGrpSpPr>
        <p:grpSpPr>
          <a:xfrm>
            <a:off x="581793" y="28305702"/>
            <a:ext cx="13912774" cy="10585653"/>
            <a:chOff x="15801883" y="5149428"/>
            <a:chExt cx="14748132" cy="10625585"/>
          </a:xfrm>
        </p:grpSpPr>
        <p:pic>
          <p:nvPicPr>
            <p:cNvPr id="27" name="Picture 26" descr="C:\Users\acer\Desktop\Insitu_Water_Budget\analysis_v1\Analysis\Figure_Lag_coupling_v1\IMD_LEAD_LAG\2000_2021_IMD_Autocorelation2023-07-28.png"/>
            <p:cNvPicPr/>
            <p:nvPr/>
          </p:nvPicPr>
          <p:blipFill rotWithShape="1">
            <a:blip r:embed="rId11" cstate="print">
              <a:extLst>
                <a:ext uri="{28A0092B-C50C-407E-A947-70E740481C1C}">
                  <a14:useLocalDpi xmlns:a14="http://schemas.microsoft.com/office/drawing/2010/main" val="0"/>
                </a:ext>
              </a:extLst>
            </a:blip>
            <a:srcRect l="4285" t="9799"/>
            <a:stretch/>
          </p:blipFill>
          <p:spPr bwMode="auto">
            <a:xfrm>
              <a:off x="23180021" y="5149428"/>
              <a:ext cx="7369994" cy="6541985"/>
            </a:xfrm>
            <a:prstGeom prst="rect">
              <a:avLst/>
            </a:prstGeom>
            <a:noFill/>
            <a:ln>
              <a:noFill/>
            </a:ln>
            <a:extLst>
              <a:ext uri="{53640926-AAD7-44D8-BBD7-CCE9431645EC}">
                <a14:shadowObscured xmlns:a14="http://schemas.microsoft.com/office/drawing/2010/main"/>
              </a:ext>
            </a:extLst>
          </p:spPr>
        </p:pic>
        <p:pic>
          <p:nvPicPr>
            <p:cNvPr id="31" name="Picture 30" descr="Figure_4_combine2023-06-03"/>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801884" y="5171398"/>
              <a:ext cx="7103967" cy="6520015"/>
            </a:xfrm>
            <a:prstGeom prst="rect">
              <a:avLst/>
            </a:prstGeom>
            <a:noFill/>
            <a:ln>
              <a:noFill/>
            </a:ln>
          </p:spPr>
        </p:pic>
        <p:grpSp>
          <p:nvGrpSpPr>
            <p:cNvPr id="2" name="Group 1"/>
            <p:cNvGrpSpPr/>
            <p:nvPr/>
          </p:nvGrpSpPr>
          <p:grpSpPr>
            <a:xfrm>
              <a:off x="15801883" y="11794139"/>
              <a:ext cx="14748131" cy="3980874"/>
              <a:chOff x="15801883" y="11794139"/>
              <a:chExt cx="14748131" cy="3980874"/>
            </a:xfrm>
          </p:grpSpPr>
          <p:sp>
            <p:nvSpPr>
              <p:cNvPr id="32" name="Rectangle 31"/>
              <p:cNvSpPr/>
              <p:nvPr/>
            </p:nvSpPr>
            <p:spPr>
              <a:xfrm>
                <a:off x="15801883" y="11794139"/>
                <a:ext cx="7103968" cy="3980874"/>
              </a:xfrm>
              <a:prstGeom prst="rect">
                <a:avLst/>
              </a:prstGeom>
            </p:spPr>
            <p:txBody>
              <a:bodyPr wrap="square" lIns="87078" tIns="43539" rIns="87078" bIns="43539">
                <a:spAutoFit/>
              </a:bodyPr>
              <a:lstStyle/>
              <a:p>
                <a:pPr algn="just"/>
                <a:r>
                  <a:rPr lang="en-IN" sz="2800" b="1" dirty="0">
                    <a:ea typeface="Times New Roman" pitchFamily="18" charset="0"/>
                    <a:cs typeface="Times New Roman" pitchFamily="18" charset="0"/>
                  </a:rPr>
                  <a:t>Figure 3: </a:t>
                </a:r>
                <a:r>
                  <a:rPr lang="en-IN" sz="2800" dirty="0">
                    <a:ea typeface="Times New Roman" pitchFamily="18" charset="0"/>
                    <a:cs typeface="Times New Roman" pitchFamily="18" charset="0"/>
                  </a:rPr>
                  <a:t> Upper and middle panels represent monthly surface and subsurface SM variability respectively as a Box and Whisker plot. Last panel shows lag-correlation between surface and subsurface SM. All the left panels (a), (c) and (f) are for the deficit year (2002). Whereas all the right panels (b), (d) and (f) are for the excess year (2019).</a:t>
                </a:r>
                <a:endParaRPr lang="en-IN" sz="2800" dirty="0">
                  <a:ea typeface="Arial" panose="020B0604020202020204" pitchFamily="34" charset="0"/>
                  <a:cs typeface="Times New Roman" panose="02020603050405020304" pitchFamily="18" charset="0"/>
                </a:endParaRPr>
              </a:p>
            </p:txBody>
          </p:sp>
          <p:sp>
            <p:nvSpPr>
              <p:cNvPr id="33" name="Rectangle 32"/>
              <p:cNvSpPr/>
              <p:nvPr/>
            </p:nvSpPr>
            <p:spPr>
              <a:xfrm>
                <a:off x="23142621" y="11898104"/>
                <a:ext cx="7407393" cy="3411915"/>
              </a:xfrm>
              <a:prstGeom prst="rect">
                <a:avLst/>
              </a:prstGeom>
            </p:spPr>
            <p:txBody>
              <a:bodyPr wrap="square" lIns="87078" tIns="43539" rIns="87078" bIns="43539">
                <a:spAutoFit/>
              </a:bodyPr>
              <a:lstStyle/>
              <a:p>
                <a:pPr algn="just"/>
                <a:r>
                  <a:rPr lang="en-IN" sz="2700" b="1" dirty="0">
                    <a:ea typeface="Times New Roman" panose="02020603050405020304" pitchFamily="18" charset="0"/>
                    <a:cs typeface="Times New Roman" panose="02020603050405020304" pitchFamily="18" charset="0"/>
                  </a:rPr>
                  <a:t>Figure 4: </a:t>
                </a:r>
                <a:r>
                  <a:rPr lang="en-IN" sz="2700" dirty="0">
                    <a:ea typeface="Times New Roman" panose="02020603050405020304" pitchFamily="18" charset="0"/>
                    <a:cs typeface="Times New Roman" panose="02020603050405020304" pitchFamily="18" charset="0"/>
                  </a:rPr>
                  <a:t>Estimates of surface (Red) and subsurface (Blue) SM persistence timescale (Soil moisture memory) during the period of 2000-2021 using 52-week lag auto-correlation function over the CMZ of India. (a) Deficit years are represented by the dotted lines and (b) excess years by the dashed lines. The dashed green line indicates 95% significance level.</a:t>
                </a:r>
                <a:endParaRPr lang="en-IN" sz="2700" dirty="0">
                  <a:ea typeface="Arial" panose="020B0604020202020204" pitchFamily="34" charset="0"/>
                  <a:cs typeface="Times New Roman" panose="02020603050405020304" pitchFamily="18" charset="0"/>
                </a:endParaRPr>
              </a:p>
            </p:txBody>
          </p:sp>
        </p:grpSp>
      </p:grpSp>
      <p:sp>
        <p:nvSpPr>
          <p:cNvPr id="34" name="Rectangle 33"/>
          <p:cNvSpPr/>
          <p:nvPr/>
        </p:nvSpPr>
        <p:spPr>
          <a:xfrm>
            <a:off x="15516433" y="19399763"/>
            <a:ext cx="14276094" cy="2580919"/>
          </a:xfrm>
          <a:prstGeom prst="rect">
            <a:avLst/>
          </a:prstGeom>
        </p:spPr>
        <p:txBody>
          <a:bodyPr wrap="square" lIns="87078" tIns="43539" rIns="87078" bIns="43539">
            <a:spAutoFit/>
          </a:bodyPr>
          <a:lstStyle/>
          <a:p>
            <a:pPr algn="just"/>
            <a:r>
              <a:rPr lang="en-IN" sz="2700" b="1" dirty="0">
                <a:latin typeface="Times New Roman" panose="02020603050405020304" pitchFamily="18" charset="0"/>
                <a:ea typeface="Times New Roman" panose="02020603050405020304" pitchFamily="18" charset="0"/>
                <a:cs typeface="Times New Roman" panose="02020603050405020304" pitchFamily="18" charset="0"/>
              </a:rPr>
              <a:t>Figure 5:</a:t>
            </a:r>
            <a:r>
              <a:rPr lang="en-IN" sz="2700" dirty="0">
                <a:latin typeface="Times New Roman" panose="02020603050405020304" pitchFamily="18" charset="0"/>
                <a:ea typeface="Times New Roman" panose="02020603050405020304" pitchFamily="18" charset="0"/>
                <a:cs typeface="Times New Roman" panose="02020603050405020304" pitchFamily="18" charset="0"/>
              </a:rPr>
              <a:t> The monthly mean rainfall anomaly (mm/day) and Bowen ratio (ratio of sensible to latent heat flux) are shown for the period of 2000-2021 over the CMZ of India. The dark red and green colour bars indicate negative and positive rainfall anomalies respectively, while grey bars indicate Bowen ratio. The hatched region with red (green) shading represents the June-December months of deficit (excess) years. Whereas the plane shaded region with red(green) depicts the successive winter and pre-monsoon season. </a:t>
            </a:r>
            <a:endParaRPr lang="en-IN" sz="27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6" name="Rectangle 35"/>
          <p:cNvSpPr/>
          <p:nvPr/>
        </p:nvSpPr>
        <p:spPr>
          <a:xfrm>
            <a:off x="581793" y="25901332"/>
            <a:ext cx="14219474" cy="2242364"/>
          </a:xfrm>
          <a:prstGeom prst="rect">
            <a:avLst/>
          </a:prstGeom>
          <a:ln>
            <a:noFill/>
          </a:ln>
        </p:spPr>
        <p:txBody>
          <a:bodyPr wrap="square" lIns="87078" tIns="43539" rIns="87078" bIns="43539">
            <a:spAutoFit/>
          </a:bodyPr>
          <a:lstStyle/>
          <a:p>
            <a:pPr algn="just"/>
            <a:r>
              <a:rPr lang="en-IN" sz="2800" dirty="0">
                <a:ea typeface="Times New Roman" panose="02020603050405020304" pitchFamily="18" charset="0"/>
                <a:cs typeface="Times New Roman" panose="02020603050405020304" pitchFamily="18" charset="0"/>
              </a:rPr>
              <a:t> </a:t>
            </a:r>
            <a:r>
              <a:rPr lang="en-IN" sz="2800" b="1" dirty="0">
                <a:ea typeface="Times New Roman" panose="02020603050405020304" pitchFamily="18" charset="0"/>
                <a:cs typeface="Times New Roman" panose="02020603050405020304" pitchFamily="18" charset="0"/>
              </a:rPr>
              <a:t>Figure. 2: </a:t>
            </a:r>
            <a:r>
              <a:rPr lang="en-IN" sz="2800" dirty="0">
                <a:ea typeface="Times New Roman" panose="02020603050405020304" pitchFamily="18" charset="0"/>
                <a:cs typeface="Times New Roman" panose="02020603050405020304" pitchFamily="18" charset="0"/>
              </a:rPr>
              <a:t>Time series of monthly (a) rainfall anomaly (mm) and (b) 2M temperature anomaly (°C). Monthly statistics represented as Box and Whisker plots for weekly (c) surface, and (d) subsurface volumetric SM (%) content based on IMD in-situ observations over the CMZ of India for the period 2000–2021. The dotted red line indicates the monsoon months (JJAS). The shaded area in red and blue indicates the deficit and excess years respectively. </a:t>
            </a:r>
            <a:endParaRPr lang="en-IN" sz="2800" dirty="0">
              <a:ea typeface="Arial" panose="020B0604020202020204" pitchFamily="34" charset="0"/>
              <a:cs typeface="Times New Roman" panose="02020603050405020304" pitchFamily="18" charset="0"/>
            </a:endParaRPr>
          </a:p>
        </p:txBody>
      </p:sp>
      <p:sp>
        <p:nvSpPr>
          <p:cNvPr id="37" name="Rectangle 36"/>
          <p:cNvSpPr/>
          <p:nvPr/>
        </p:nvSpPr>
        <p:spPr>
          <a:xfrm>
            <a:off x="15123998" y="30302775"/>
            <a:ext cx="14542205" cy="2165420"/>
          </a:xfrm>
          <a:prstGeom prst="rect">
            <a:avLst/>
          </a:prstGeom>
        </p:spPr>
        <p:txBody>
          <a:bodyPr wrap="square" lIns="87078" tIns="43539" rIns="87078" bIns="43539">
            <a:spAutoFit/>
          </a:bodyPr>
          <a:lstStyle/>
          <a:p>
            <a:pPr algn="just"/>
            <a:r>
              <a:rPr lang="en-IN" sz="2700" b="1" dirty="0">
                <a:latin typeface="Times New Roman" panose="02020603050405020304" pitchFamily="18" charset="0"/>
                <a:ea typeface="Times New Roman" panose="02020603050405020304" pitchFamily="18" charset="0"/>
                <a:cs typeface="Times New Roman" panose="02020603050405020304" pitchFamily="18" charset="0"/>
              </a:rPr>
              <a:t>Figure 6</a:t>
            </a:r>
            <a:r>
              <a:rPr lang="en-IN" sz="2700" dirty="0">
                <a:latin typeface="Times New Roman" panose="02020603050405020304" pitchFamily="18" charset="0"/>
                <a:ea typeface="Times New Roman" panose="02020603050405020304" pitchFamily="18" charset="0"/>
                <a:cs typeface="Times New Roman" panose="02020603050405020304" pitchFamily="18" charset="0"/>
              </a:rPr>
              <a:t> The probability density function of surface and subsurface (a) soil temperature (ST, ° C) and (b) soil moisture (SM, VWC %) for each month of the period between 2019 and 2022, using in-situ measurements at the COSMOS-IITM, Pune. The dashed red lines indicate the threshold for extremely dry (warm) SM (ST) conditions, whereas the dotted blue line, indicates the threshold for extremely wet (cool) SM (ST) conditions.</a:t>
            </a:r>
            <a:r>
              <a:rPr lang="en-IN" sz="27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27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5" name="Rectangle 34"/>
          <p:cNvSpPr/>
          <p:nvPr/>
        </p:nvSpPr>
        <p:spPr>
          <a:xfrm>
            <a:off x="15052024" y="32213944"/>
            <a:ext cx="14371722" cy="910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078" tIns="43539" rIns="87078" bIns="43539" rtlCol="0" anchor="ctr"/>
          <a:lstStyle/>
          <a:p>
            <a:pPr lvl="0"/>
            <a:r>
              <a:rPr lang="en-IN" sz="4800" b="1" dirty="0">
                <a:solidFill>
                  <a:srgbClr val="0000FF"/>
                </a:solidFill>
                <a:cs typeface="Times New Roman" panose="02020603050405020304" pitchFamily="18" charset="0"/>
              </a:rPr>
              <a:t>Summary and </a:t>
            </a:r>
            <a:r>
              <a:rPr lang="en-IN" sz="4800" b="1" dirty="0" smtClean="0">
                <a:solidFill>
                  <a:srgbClr val="0000FF"/>
                </a:solidFill>
                <a:cs typeface="Times New Roman" panose="02020603050405020304" pitchFamily="18" charset="0"/>
              </a:rPr>
              <a:t>conclusion</a:t>
            </a:r>
            <a:r>
              <a:rPr lang="en-IN" sz="4800" b="1" dirty="0" smtClean="0">
                <a:solidFill>
                  <a:srgbClr val="0000FF"/>
                </a:solidFill>
                <a:cs typeface="Times New Roman" panose="02020603050405020304" pitchFamily="18" charset="0"/>
              </a:rPr>
              <a:t>:</a:t>
            </a:r>
            <a:endParaRPr lang="en-US" sz="4800" b="1" dirty="0">
              <a:solidFill>
                <a:srgbClr val="0000FF"/>
              </a:solidFill>
              <a:cs typeface="Times New Roman" panose="02020603050405020304" pitchFamily="18" charset="0"/>
            </a:endParaRPr>
          </a:p>
        </p:txBody>
      </p:sp>
      <p:sp>
        <p:nvSpPr>
          <p:cNvPr id="39" name="Rectangle 38"/>
          <p:cNvSpPr/>
          <p:nvPr/>
        </p:nvSpPr>
        <p:spPr>
          <a:xfrm>
            <a:off x="14801268" y="32882553"/>
            <a:ext cx="14867729" cy="6389653"/>
          </a:xfrm>
          <a:prstGeom prst="rect">
            <a:avLst/>
          </a:prstGeom>
          <a:ln>
            <a:noFill/>
          </a:ln>
        </p:spPr>
        <p:txBody>
          <a:bodyPr wrap="square" lIns="87078" tIns="43539" rIns="87078" bIns="43539">
            <a:spAutoFit/>
          </a:bodyPr>
          <a:lstStyle/>
          <a:p>
            <a:pPr marL="435392" indent="-435392" algn="just">
              <a:buFont typeface="Wingdings" panose="05000000000000000000" pitchFamily="2" charset="2"/>
              <a:buChar char="§"/>
            </a:pPr>
            <a:r>
              <a:rPr lang="en-US" sz="3150" dirty="0" smtClean="0">
                <a:latin typeface="Times New Roman" panose="02020603050405020304" pitchFamily="18" charset="0"/>
                <a:cs typeface="Times New Roman" panose="02020603050405020304" pitchFamily="18" charset="0"/>
              </a:rPr>
              <a:t>Surface soil moisture (SM) shows higher variability year-round, while subsurface SM variability is more pronounced during extreme wet or dry conditions.</a:t>
            </a:r>
          </a:p>
          <a:p>
            <a:pPr marL="435392" indent="-435392" algn="just">
              <a:buFont typeface="Wingdings" panose="05000000000000000000" pitchFamily="2" charset="2"/>
              <a:buChar char="§"/>
            </a:pPr>
            <a:r>
              <a:rPr lang="en-US" sz="3150" dirty="0" smtClean="0">
                <a:latin typeface="Times New Roman" panose="02020603050405020304" pitchFamily="18" charset="0"/>
                <a:cs typeface="Times New Roman" panose="02020603050405020304" pitchFamily="18" charset="0"/>
              </a:rPr>
              <a:t>Coupling strength is significantly higher during excess monsoon years (e.g., 2019) compared to deficit years (e.g., 2002).</a:t>
            </a:r>
          </a:p>
          <a:p>
            <a:pPr marL="435392" indent="-435392" algn="just">
              <a:buFont typeface="Wingdings" panose="05000000000000000000" pitchFamily="2" charset="2"/>
              <a:buChar char="§"/>
            </a:pPr>
            <a:r>
              <a:rPr lang="en-US" sz="3150" dirty="0" smtClean="0">
                <a:latin typeface="Times New Roman" panose="02020603050405020304" pitchFamily="18" charset="0"/>
                <a:cs typeface="Times New Roman" panose="02020603050405020304" pitchFamily="18" charset="0"/>
              </a:rPr>
              <a:t>In general Soil moisture memory (SMM) is about 6-7 weeks at the surface and 9-10 weeks at the subsurface level during the study period 2000 to 2021. Interestingly, In deficit years, subsurface SMM decreases by ~50%, while in excess years, it increases by around 7-10%.</a:t>
            </a:r>
          </a:p>
          <a:p>
            <a:pPr marL="435392" indent="-435392" algn="just">
              <a:buFont typeface="Wingdings" panose="05000000000000000000" pitchFamily="2" charset="2"/>
              <a:buChar char="§"/>
            </a:pPr>
            <a:r>
              <a:rPr lang="en-US" sz="3150" dirty="0" smtClean="0">
                <a:latin typeface="Times New Roman" panose="02020603050405020304" pitchFamily="18" charset="0"/>
                <a:cs typeface="Times New Roman" panose="02020603050405020304" pitchFamily="18" charset="0"/>
              </a:rPr>
              <a:t>For deficit or excess years, SMM and coupling strength during post-monsoon seasons influence the balance between sensible and latent heat fluxes which in turn affect convective activities during successive winter and pre-monsoon seasons.</a:t>
            </a:r>
          </a:p>
          <a:p>
            <a:pPr marL="435392" indent="-435392" algn="just">
              <a:buFont typeface="Wingdings" panose="05000000000000000000" pitchFamily="2" charset="2"/>
              <a:buChar char="§"/>
            </a:pPr>
            <a:r>
              <a:rPr lang="en-US" sz="3150" dirty="0" smtClean="0">
                <a:latin typeface="Times New Roman" panose="02020603050405020304" pitchFamily="18" charset="0"/>
                <a:cs typeface="Times New Roman" panose="02020603050405020304" pitchFamily="18" charset="0"/>
              </a:rPr>
              <a:t>SMM during the Indian summer monsoon season has a notable impact on land-atmosphere energy exchange.</a:t>
            </a:r>
            <a:endParaRPr lang="en-US" sz="3150" dirty="0">
              <a:latin typeface="Times New Roman" panose="02020603050405020304" pitchFamily="18" charset="0"/>
              <a:cs typeface="Times New Roman" panose="02020603050405020304" pitchFamily="18" charset="0"/>
            </a:endParaRPr>
          </a:p>
        </p:txBody>
      </p:sp>
      <p:sp>
        <p:nvSpPr>
          <p:cNvPr id="41" name="Rectangle 40"/>
          <p:cNvSpPr/>
          <p:nvPr/>
        </p:nvSpPr>
        <p:spPr>
          <a:xfrm>
            <a:off x="516112" y="39509700"/>
            <a:ext cx="29152883" cy="2476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078" tIns="43539" rIns="87078" bIns="43539" rtlCol="0" anchor="ctr"/>
          <a:lstStyle/>
          <a:p>
            <a:r>
              <a:rPr lang="en-US" altLang="en-US" sz="3200" b="1" dirty="0" smtClean="0">
                <a:solidFill>
                  <a:srgbClr val="0000FF"/>
                </a:solidFill>
                <a:ea typeface="Cambria" panose="02040503050406030204" pitchFamily="18" charset="0"/>
                <a:cs typeface="Times New Roman" pitchFamily="18" charset="0"/>
              </a:rPr>
              <a:t>REFERENCES</a:t>
            </a:r>
            <a:r>
              <a:rPr lang="en-US" altLang="en-US" sz="2400" b="1" dirty="0" smtClean="0">
                <a:solidFill>
                  <a:schemeClr val="tx1"/>
                </a:solidFill>
                <a:ea typeface="Cambria" panose="02040503050406030204" pitchFamily="18" charset="0"/>
                <a:cs typeface="Times New Roman" pitchFamily="18" charset="0"/>
              </a:rPr>
              <a:t>:  </a:t>
            </a:r>
            <a:r>
              <a:rPr lang="en-IN" sz="2800" dirty="0" err="1">
                <a:solidFill>
                  <a:schemeClr val="tx1"/>
                </a:solidFill>
              </a:rPr>
              <a:t>Xu</a:t>
            </a:r>
            <a:r>
              <a:rPr lang="en-IN" sz="2800" dirty="0">
                <a:solidFill>
                  <a:schemeClr val="tx1"/>
                </a:solidFill>
              </a:rPr>
              <a:t>, Z., Man, X., </a:t>
            </a:r>
            <a:r>
              <a:rPr lang="en-IN" sz="2800" dirty="0" err="1">
                <a:solidFill>
                  <a:schemeClr val="tx1"/>
                </a:solidFill>
              </a:rPr>
              <a:t>Duan</a:t>
            </a:r>
            <a:r>
              <a:rPr lang="en-IN" sz="2800" dirty="0">
                <a:solidFill>
                  <a:schemeClr val="tx1"/>
                </a:solidFill>
              </a:rPr>
              <a:t>, L., </a:t>
            </a:r>
            <a:r>
              <a:rPr lang="en-IN" sz="2800" dirty="0" err="1">
                <a:solidFill>
                  <a:schemeClr val="tx1"/>
                </a:solidFill>
              </a:rPr>
              <a:t>Cai</a:t>
            </a:r>
            <a:r>
              <a:rPr lang="en-IN" sz="2800" dirty="0">
                <a:solidFill>
                  <a:schemeClr val="tx1"/>
                </a:solidFill>
              </a:rPr>
              <a:t>, T., 2022. Improved subsurface soil moisture prediction from surface soil moisture through the integration of the (de)coupling effect. J. </a:t>
            </a:r>
            <a:r>
              <a:rPr lang="en-IN" sz="2800" dirty="0" err="1">
                <a:solidFill>
                  <a:schemeClr val="tx1"/>
                </a:solidFill>
              </a:rPr>
              <a:t>Hydrol</a:t>
            </a:r>
            <a:r>
              <a:rPr lang="en-IN" sz="2800" dirty="0">
                <a:solidFill>
                  <a:schemeClr val="tx1"/>
                </a:solidFill>
              </a:rPr>
              <a:t>. 608, 127634. </a:t>
            </a:r>
            <a:r>
              <a:rPr lang="en-IN" sz="2800" u="sng" dirty="0">
                <a:solidFill>
                  <a:schemeClr val="tx1"/>
                </a:solidFill>
                <a:hlinkClick r:id="rId13"/>
              </a:rPr>
              <a:t>https://doi.org/10.1016/j.jhydrol.2022.127634</a:t>
            </a:r>
            <a:r>
              <a:rPr lang="en-IN" sz="2800" u="sng" dirty="0">
                <a:solidFill>
                  <a:schemeClr val="tx1"/>
                </a:solidFill>
              </a:rPr>
              <a:t> </a:t>
            </a:r>
            <a:r>
              <a:rPr lang="en-IN" sz="2800" u="sng" dirty="0" smtClean="0">
                <a:solidFill>
                  <a:schemeClr val="tx1"/>
                </a:solidFill>
              </a:rPr>
              <a:t>. </a:t>
            </a:r>
            <a:r>
              <a:rPr lang="en-IN" sz="2800" dirty="0" err="1" smtClean="0">
                <a:solidFill>
                  <a:schemeClr val="tx1"/>
                </a:solidFill>
              </a:rPr>
              <a:t>Dirmeyer</a:t>
            </a:r>
            <a:r>
              <a:rPr lang="en-IN" sz="2800" dirty="0">
                <a:solidFill>
                  <a:schemeClr val="tx1"/>
                </a:solidFill>
              </a:rPr>
              <a:t>, P. A. (Aug. 2011). The terrestrial segment of soil moisture–climate coupling. Geophysical Research Letters, 38(16), L16702.</a:t>
            </a:r>
            <a:r>
              <a:rPr lang="en-US" sz="2800" dirty="0">
                <a:solidFill>
                  <a:schemeClr val="tx1"/>
                </a:solidFill>
                <a:cs typeface="Times New Roman" panose="02020603050405020304" pitchFamily="18" charset="0"/>
              </a:rPr>
              <a:t> </a:t>
            </a:r>
            <a:endParaRPr lang="en-US" sz="2800" dirty="0" smtClean="0">
              <a:solidFill>
                <a:schemeClr val="tx1"/>
              </a:solidFill>
              <a:cs typeface="Times New Roman" panose="02020603050405020304" pitchFamily="18" charset="0"/>
            </a:endParaRPr>
          </a:p>
          <a:p>
            <a:r>
              <a:rPr lang="en-US" sz="2800" dirty="0" err="1">
                <a:solidFill>
                  <a:schemeClr val="tx1"/>
                </a:solidFill>
                <a:cs typeface="Times New Roman" panose="02020603050405020304" pitchFamily="18" charset="0"/>
              </a:rPr>
              <a:t>Goswami</a:t>
            </a:r>
            <a:r>
              <a:rPr lang="en-US" sz="2800" dirty="0">
                <a:solidFill>
                  <a:schemeClr val="tx1"/>
                </a:solidFill>
                <a:cs typeface="Times New Roman" panose="02020603050405020304" pitchFamily="18" charset="0"/>
              </a:rPr>
              <a:t>, M.M., </a:t>
            </a:r>
            <a:r>
              <a:rPr lang="en-US" sz="2800" dirty="0" err="1">
                <a:solidFill>
                  <a:schemeClr val="tx1"/>
                </a:solidFill>
                <a:cs typeface="Times New Roman" panose="02020603050405020304" pitchFamily="18" charset="0"/>
              </a:rPr>
              <a:t>Mujumdar</a:t>
            </a:r>
            <a:r>
              <a:rPr lang="en-US" sz="2800" dirty="0">
                <a:solidFill>
                  <a:schemeClr val="tx1"/>
                </a:solidFill>
                <a:cs typeface="Times New Roman" panose="02020603050405020304" pitchFamily="18" charset="0"/>
              </a:rPr>
              <a:t>, M., Singh, B.B., </a:t>
            </a:r>
            <a:r>
              <a:rPr lang="en-US" sz="2800" dirty="0" err="1">
                <a:solidFill>
                  <a:schemeClr val="tx1"/>
                </a:solidFill>
                <a:cs typeface="Times New Roman" panose="02020603050405020304" pitchFamily="18" charset="0"/>
              </a:rPr>
              <a:t>Ingale</a:t>
            </a:r>
            <a:r>
              <a:rPr lang="en-US" sz="2800" dirty="0">
                <a:solidFill>
                  <a:schemeClr val="tx1"/>
                </a:solidFill>
                <a:cs typeface="Times New Roman" panose="02020603050405020304" pitchFamily="18" charset="0"/>
              </a:rPr>
              <a:t>, M., </a:t>
            </a:r>
            <a:r>
              <a:rPr lang="en-US" sz="2800" dirty="0" err="1">
                <a:solidFill>
                  <a:schemeClr val="tx1"/>
                </a:solidFill>
                <a:cs typeface="Times New Roman" panose="02020603050405020304" pitchFamily="18" charset="0"/>
              </a:rPr>
              <a:t>Ganeshi</a:t>
            </a:r>
            <a:r>
              <a:rPr lang="en-US" sz="2800" dirty="0">
                <a:solidFill>
                  <a:schemeClr val="tx1"/>
                </a:solidFill>
                <a:cs typeface="Times New Roman" panose="02020603050405020304" pitchFamily="18" charset="0"/>
              </a:rPr>
              <a:t>, N., </a:t>
            </a:r>
            <a:r>
              <a:rPr lang="en-US" sz="2800" dirty="0" err="1">
                <a:solidFill>
                  <a:schemeClr val="tx1"/>
                </a:solidFill>
                <a:cs typeface="Times New Roman" panose="02020603050405020304" pitchFamily="18" charset="0"/>
              </a:rPr>
              <a:t>Ranalkar</a:t>
            </a:r>
            <a:r>
              <a:rPr lang="en-US" sz="2800" dirty="0">
                <a:solidFill>
                  <a:schemeClr val="tx1"/>
                </a:solidFill>
                <a:cs typeface="Times New Roman" panose="02020603050405020304" pitchFamily="18" charset="0"/>
              </a:rPr>
              <a:t>, M., Franz, T.E., </a:t>
            </a:r>
            <a:r>
              <a:rPr lang="en-US" sz="2800" dirty="0" err="1">
                <a:solidFill>
                  <a:schemeClr val="tx1"/>
                </a:solidFill>
                <a:cs typeface="Times New Roman" panose="02020603050405020304" pitchFamily="18" charset="0"/>
              </a:rPr>
              <a:t>Srivastav</a:t>
            </a:r>
            <a:r>
              <a:rPr lang="en-US" sz="2800" dirty="0">
                <a:solidFill>
                  <a:schemeClr val="tx1"/>
                </a:solidFill>
                <a:cs typeface="Times New Roman" panose="02020603050405020304" pitchFamily="18" charset="0"/>
              </a:rPr>
              <a:t>, P., </a:t>
            </a:r>
            <a:r>
              <a:rPr lang="en-US" sz="2800" dirty="0" err="1">
                <a:solidFill>
                  <a:schemeClr val="tx1"/>
                </a:solidFill>
                <a:cs typeface="Times New Roman" panose="02020603050405020304" pitchFamily="18" charset="0"/>
              </a:rPr>
              <a:t>Niyogi</a:t>
            </a:r>
            <a:r>
              <a:rPr lang="en-US" sz="2800" dirty="0">
                <a:solidFill>
                  <a:schemeClr val="tx1"/>
                </a:solidFill>
                <a:cs typeface="Times New Roman" panose="02020603050405020304" pitchFamily="18" charset="0"/>
              </a:rPr>
              <a:t>, D., Krishnan, R., </a:t>
            </a:r>
            <a:r>
              <a:rPr lang="en-US" sz="2800" dirty="0" err="1">
                <a:solidFill>
                  <a:schemeClr val="tx1"/>
                </a:solidFill>
                <a:cs typeface="Times New Roman" panose="02020603050405020304" pitchFamily="18" charset="0"/>
              </a:rPr>
              <a:t>Patil</a:t>
            </a:r>
            <a:r>
              <a:rPr lang="en-US" sz="2800" dirty="0">
                <a:solidFill>
                  <a:schemeClr val="tx1"/>
                </a:solidFill>
                <a:cs typeface="Times New Roman" panose="02020603050405020304" pitchFamily="18" charset="0"/>
              </a:rPr>
              <a:t>, S.N., 2023. Understanding the soil water dynamics during excess and deficit rainfall conditions over the core monsoon zone of India. </a:t>
            </a:r>
            <a:r>
              <a:rPr lang="en-US" sz="2800" dirty="0">
                <a:solidFill>
                  <a:schemeClr val="tx1"/>
                </a:solidFill>
                <a:cs typeface="Times New Roman" panose="02020603050405020304" pitchFamily="18" charset="0"/>
                <a:hlinkClick r:id="rId14" action="ppaction://hlinkfile"/>
              </a:rPr>
              <a:t>Environ. Res. </a:t>
            </a:r>
            <a:r>
              <a:rPr lang="en-US" sz="2800" dirty="0" err="1">
                <a:solidFill>
                  <a:schemeClr val="tx1"/>
                </a:solidFill>
                <a:cs typeface="Times New Roman" panose="02020603050405020304" pitchFamily="18" charset="0"/>
                <a:hlinkClick r:id="rId14" action="ppaction://hlinkfile"/>
              </a:rPr>
              <a:t>Lett</a:t>
            </a:r>
            <a:r>
              <a:rPr lang="en-US" sz="2800" dirty="0">
                <a:solidFill>
                  <a:schemeClr val="tx1"/>
                </a:solidFill>
                <a:cs typeface="Times New Roman" panose="02020603050405020304" pitchFamily="18" charset="0"/>
                <a:hlinkClick r:id="rId14" action="ppaction://hlinkfile"/>
              </a:rPr>
              <a:t>. 18, 114011. </a:t>
            </a:r>
            <a:r>
              <a:rPr lang="en-US" sz="2800" dirty="0">
                <a:solidFill>
                  <a:schemeClr val="tx1"/>
                </a:solidFill>
                <a:cs typeface="Times New Roman" panose="02020603050405020304" pitchFamily="18" charset="0"/>
                <a:hlinkClick r:id="rId15"/>
              </a:rPr>
              <a:t>https://</a:t>
            </a:r>
            <a:r>
              <a:rPr lang="en-US" sz="2800" dirty="0" smtClean="0">
                <a:solidFill>
                  <a:schemeClr val="tx1"/>
                </a:solidFill>
                <a:cs typeface="Times New Roman" panose="02020603050405020304" pitchFamily="18" charset="0"/>
                <a:hlinkClick r:id="rId15"/>
              </a:rPr>
              <a:t>doi.org/10.1088/1748-9326/acffdf</a:t>
            </a:r>
            <a:endParaRPr lang="en-US" sz="2800" dirty="0" smtClean="0">
              <a:solidFill>
                <a:schemeClr val="tx1"/>
              </a:solidFill>
              <a:cs typeface="Times New Roman" panose="02020603050405020304" pitchFamily="18" charset="0"/>
            </a:endParaRPr>
          </a:p>
          <a:p>
            <a:r>
              <a:rPr lang="en-US" altLang="en-US" sz="3200" b="1" dirty="0" smtClean="0">
                <a:solidFill>
                  <a:srgbClr val="0000FF"/>
                </a:solidFill>
                <a:ea typeface="Cambria" panose="02040503050406030204" pitchFamily="18" charset="0"/>
                <a:cs typeface="Times New Roman" pitchFamily="18" charset="0"/>
              </a:rPr>
              <a:t>ACKNOWLEDGMENT</a:t>
            </a:r>
            <a:r>
              <a:rPr lang="en-US" altLang="en-US" sz="2400" b="1" dirty="0" smtClean="0">
                <a:solidFill>
                  <a:schemeClr val="tx1"/>
                </a:solidFill>
                <a:ea typeface="Cambria" panose="02040503050406030204" pitchFamily="18" charset="0"/>
                <a:cs typeface="Times New Roman" pitchFamily="18" charset="0"/>
              </a:rPr>
              <a:t>: </a:t>
            </a:r>
            <a:r>
              <a:rPr lang="en-IN" sz="2800" dirty="0" smtClean="0">
                <a:solidFill>
                  <a:schemeClr val="tx1"/>
                </a:solidFill>
              </a:rPr>
              <a:t>we are graceful to the  Director </a:t>
            </a:r>
            <a:r>
              <a:rPr lang="en-IN" sz="2800" dirty="0" smtClean="0">
                <a:solidFill>
                  <a:schemeClr val="tx1"/>
                </a:solidFill>
              </a:rPr>
              <a:t>IITM and organiser of this workshop</a:t>
            </a:r>
            <a:endParaRPr lang="en-US" altLang="en-US" sz="2800" dirty="0" smtClean="0">
              <a:solidFill>
                <a:schemeClr val="tx1"/>
              </a:solidFill>
              <a:ea typeface="Cambria" panose="02040503050406030204" pitchFamily="18" charset="0"/>
              <a:cs typeface="Times New Roman" pitchFamily="18" charset="0"/>
            </a:endParaRPr>
          </a:p>
        </p:txBody>
      </p:sp>
      <p:sp>
        <p:nvSpPr>
          <p:cNvPr id="42" name="Text Box 4"/>
          <p:cNvSpPr txBox="1">
            <a:spLocks noChangeArrowheads="1"/>
          </p:cNvSpPr>
          <p:nvPr/>
        </p:nvSpPr>
        <p:spPr bwMode="auto">
          <a:xfrm>
            <a:off x="2989123" y="276750"/>
            <a:ext cx="21602186" cy="2708008"/>
          </a:xfrm>
          <a:prstGeom prst="rect">
            <a:avLst/>
          </a:prstGeom>
          <a:noFill/>
          <a:ln>
            <a:noFill/>
          </a:ln>
          <a:effectLst>
            <a:outerShdw dist="107763" dir="2700000" algn="ctr" rotWithShape="0">
              <a:schemeClr val="bg2">
                <a:alpha val="50000"/>
              </a:schemeClr>
            </a:outerShdw>
          </a:effectLst>
        </p:spPr>
        <p:txBody>
          <a:bodyPr lIns="124779" tIns="62390" rIns="124779" bIns="62390"/>
          <a:lstStyle>
            <a:lvl1pPr defTabSz="4075113">
              <a:defRPr sz="8000">
                <a:solidFill>
                  <a:schemeClr val="tx1"/>
                </a:solidFill>
                <a:latin typeface="Arial" charset="0"/>
              </a:defRPr>
            </a:lvl1pPr>
            <a:lvl2pPr marL="742950" indent="-285750" defTabSz="4075113">
              <a:defRPr sz="8000">
                <a:solidFill>
                  <a:schemeClr val="tx1"/>
                </a:solidFill>
                <a:latin typeface="Arial" charset="0"/>
              </a:defRPr>
            </a:lvl2pPr>
            <a:lvl3pPr marL="1143000" indent="-228600" defTabSz="4075113">
              <a:defRPr sz="8000">
                <a:solidFill>
                  <a:schemeClr val="tx1"/>
                </a:solidFill>
                <a:latin typeface="Arial" charset="0"/>
              </a:defRPr>
            </a:lvl3pPr>
            <a:lvl4pPr marL="1600200" indent="-228600" defTabSz="4075113">
              <a:defRPr sz="8000">
                <a:solidFill>
                  <a:schemeClr val="tx1"/>
                </a:solidFill>
                <a:latin typeface="Arial" charset="0"/>
              </a:defRPr>
            </a:lvl4pPr>
            <a:lvl5pPr marL="2057400" indent="-228600" defTabSz="4075113">
              <a:defRPr sz="8000">
                <a:solidFill>
                  <a:schemeClr val="tx1"/>
                </a:solidFill>
                <a:latin typeface="Arial" charset="0"/>
              </a:defRPr>
            </a:lvl5pPr>
            <a:lvl6pPr marL="2514600" indent="-228600" defTabSz="4075113" eaLnBrk="0" fontAlgn="base" hangingPunct="0">
              <a:spcBef>
                <a:spcPct val="0"/>
              </a:spcBef>
              <a:spcAft>
                <a:spcPct val="0"/>
              </a:spcAft>
              <a:defRPr sz="8000">
                <a:solidFill>
                  <a:schemeClr val="tx1"/>
                </a:solidFill>
                <a:latin typeface="Arial" charset="0"/>
              </a:defRPr>
            </a:lvl6pPr>
            <a:lvl7pPr marL="2971800" indent="-228600" defTabSz="4075113" eaLnBrk="0" fontAlgn="base" hangingPunct="0">
              <a:spcBef>
                <a:spcPct val="0"/>
              </a:spcBef>
              <a:spcAft>
                <a:spcPct val="0"/>
              </a:spcAft>
              <a:defRPr sz="8000">
                <a:solidFill>
                  <a:schemeClr val="tx1"/>
                </a:solidFill>
                <a:latin typeface="Arial" charset="0"/>
              </a:defRPr>
            </a:lvl7pPr>
            <a:lvl8pPr marL="3429000" indent="-228600" defTabSz="4075113" eaLnBrk="0" fontAlgn="base" hangingPunct="0">
              <a:spcBef>
                <a:spcPct val="0"/>
              </a:spcBef>
              <a:spcAft>
                <a:spcPct val="0"/>
              </a:spcAft>
              <a:defRPr sz="8000">
                <a:solidFill>
                  <a:schemeClr val="tx1"/>
                </a:solidFill>
                <a:latin typeface="Arial" charset="0"/>
              </a:defRPr>
            </a:lvl8pPr>
            <a:lvl9pPr marL="3886200" indent="-228600" defTabSz="4075113" eaLnBrk="0" fontAlgn="base" hangingPunct="0">
              <a:spcBef>
                <a:spcPct val="0"/>
              </a:spcBef>
              <a:spcAft>
                <a:spcPct val="0"/>
              </a:spcAft>
              <a:defRPr sz="8000">
                <a:solidFill>
                  <a:schemeClr val="tx1"/>
                </a:solidFill>
                <a:latin typeface="Arial" charset="0"/>
              </a:defRPr>
            </a:lvl9pPr>
          </a:lstStyle>
          <a:p>
            <a:pPr algn="ctr"/>
            <a:r>
              <a:rPr lang="en-US" sz="5400" dirty="0">
                <a:latin typeface="Arial Black" pitchFamily="34" charset="0"/>
              </a:rPr>
              <a:t>Understanding the soil water dynamics during the excess and deficit monsoon: the role of surface and subsurface soil moisture </a:t>
            </a:r>
            <a:endParaRPr lang="en-US" altLang="en-US" sz="5400" b="1" dirty="0">
              <a:latin typeface="Arial Black" pitchFamily="34" charset="0"/>
              <a:ea typeface="Cambria" panose="02040503050406030204" pitchFamily="18" charset="0"/>
              <a:cs typeface="Times New Roman" panose="02020603050405020304" pitchFamily="18" charset="0"/>
            </a:endParaRPr>
          </a:p>
        </p:txBody>
      </p:sp>
      <p:sp>
        <p:nvSpPr>
          <p:cNvPr id="21" name="Rectangle 20"/>
          <p:cNvSpPr/>
          <p:nvPr/>
        </p:nvSpPr>
        <p:spPr>
          <a:xfrm>
            <a:off x="408661" y="7903383"/>
            <a:ext cx="8502071" cy="6924973"/>
          </a:xfrm>
          <a:prstGeom prst="rect">
            <a:avLst/>
          </a:prstGeom>
        </p:spPr>
        <p:txBody>
          <a:bodyPr wrap="square">
            <a:spAutoFit/>
          </a:bodyPr>
          <a:lstStyle/>
          <a:p>
            <a:r>
              <a:rPr lang="en-US" sz="4800" b="1" dirty="0">
                <a:solidFill>
                  <a:srgbClr val="0000FF"/>
                </a:solidFill>
              </a:rPr>
              <a:t>Objectives</a:t>
            </a:r>
            <a:r>
              <a:rPr lang="en-US" sz="3600" b="1" dirty="0">
                <a:solidFill>
                  <a:srgbClr val="0070C0"/>
                </a:solidFill>
              </a:rPr>
              <a:t>:</a:t>
            </a:r>
          </a:p>
          <a:p>
            <a:pPr marL="623895" indent="-623895">
              <a:buFont typeface="Wingdings" pitchFamily="2" charset="2"/>
              <a:buChar char="§"/>
            </a:pPr>
            <a:r>
              <a:rPr lang="en-US" sz="3600" dirty="0">
                <a:cs typeface="Times New Roman" panose="02020603050405020304" pitchFamily="18" charset="0"/>
              </a:rPr>
              <a:t>To understand surface and subsurface soil water dynamics during the wet and dry SM conditions for the period 2000 -2022.</a:t>
            </a:r>
          </a:p>
          <a:p>
            <a:pPr marL="623895" indent="-623895">
              <a:buFont typeface="Wingdings" pitchFamily="2" charset="2"/>
              <a:buChar char="§"/>
            </a:pPr>
            <a:r>
              <a:rPr lang="en-US" sz="3600" dirty="0"/>
              <a:t>Understanding Soil Water Dynamics (SWD) during regional extremes, particularly in successive winter and pre-monsoon conditions.</a:t>
            </a:r>
          </a:p>
          <a:p>
            <a:pPr marL="798819" indent="-798819" algn="just">
              <a:buFont typeface="Wingdings" pitchFamily="2" charset="2"/>
              <a:buChar char="§"/>
            </a:pPr>
            <a:r>
              <a:rPr lang="en-US" sz="3600" dirty="0">
                <a:cs typeface="Times New Roman" panose="02020603050405020304" pitchFamily="18" charset="0"/>
              </a:rPr>
              <a:t>To study the impact of rainfall extremes the surface and subsurface SMM and coupling strength. </a:t>
            </a:r>
          </a:p>
        </p:txBody>
      </p:sp>
      <p:cxnSp>
        <p:nvCxnSpPr>
          <p:cNvPr id="43" name="Straight Connector 42"/>
          <p:cNvCxnSpPr/>
          <p:nvPr/>
        </p:nvCxnSpPr>
        <p:spPr>
          <a:xfrm>
            <a:off x="581794" y="4257089"/>
            <a:ext cx="2908440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1779772" y="8130360"/>
            <a:ext cx="2862713" cy="813454"/>
          </a:xfrm>
          <a:prstGeom prst="rect">
            <a:avLst/>
          </a:prstGeom>
          <a:noFill/>
        </p:spPr>
        <p:txBody>
          <a:bodyPr wrap="square" lIns="87078" tIns="43539" rIns="87078" bIns="43539" rtlCol="0">
            <a:spAutoFit/>
          </a:bodyPr>
          <a:lstStyle/>
          <a:p>
            <a:r>
              <a:rPr lang="en-US" sz="2300" dirty="0">
                <a:latin typeface="Times New Roman" panose="02020603050405020304" pitchFamily="18" charset="0"/>
                <a:cs typeface="Times New Roman" panose="02020603050405020304" pitchFamily="18" charset="0"/>
              </a:rPr>
              <a:t>Core monsoon</a:t>
            </a:r>
          </a:p>
          <a:p>
            <a:r>
              <a:rPr lang="en-US" sz="2300" dirty="0">
                <a:latin typeface="Times New Roman" panose="02020603050405020304" pitchFamily="18" charset="0"/>
                <a:cs typeface="Times New Roman" panose="02020603050405020304" pitchFamily="18" charset="0"/>
              </a:rPr>
              <a:t>  zone (CMZ)</a:t>
            </a:r>
          </a:p>
        </p:txBody>
      </p:sp>
      <p:pic>
        <p:nvPicPr>
          <p:cNvPr id="53" name="Picture 2" descr="C:\Users\acer\Downloads\Research paper.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963731" y="40499671"/>
            <a:ext cx="1644912" cy="148653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23387489" y="40932368"/>
            <a:ext cx="3140155" cy="584775"/>
          </a:xfrm>
          <a:prstGeom prst="rect">
            <a:avLst/>
          </a:prstGeom>
          <a:noFill/>
        </p:spPr>
        <p:txBody>
          <a:bodyPr wrap="none" rtlCol="0">
            <a:spAutoFit/>
          </a:bodyPr>
          <a:lstStyle/>
          <a:p>
            <a:r>
              <a:rPr lang="en-IN" sz="3200" b="1" dirty="0" smtClean="0">
                <a:solidFill>
                  <a:srgbClr val="0000FF"/>
                </a:solidFill>
              </a:rPr>
              <a:t>For more details  </a:t>
            </a:r>
            <a:endParaRPr lang="en-IN" sz="3200" b="1" dirty="0">
              <a:solidFill>
                <a:srgbClr val="0000FF"/>
              </a:solidFill>
            </a:endParaRPr>
          </a:p>
        </p:txBody>
      </p:sp>
      <p:pic>
        <p:nvPicPr>
          <p:cNvPr id="1027" name="Picture 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4815" t="21833" r="13228" b="32315"/>
          <a:stretch/>
        </p:blipFill>
        <p:spPr bwMode="auto">
          <a:xfrm flipH="1">
            <a:off x="26363289" y="40828093"/>
            <a:ext cx="997319" cy="79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V="1">
            <a:off x="627051" y="39320858"/>
            <a:ext cx="28907633"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6" name="Picture 2" descr="STIPMEX 2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000" y="421220"/>
            <a:ext cx="2838122" cy="266403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2654479" y="41583000"/>
            <a:ext cx="4334969" cy="461665"/>
          </a:xfrm>
          <a:prstGeom prst="rect">
            <a:avLst/>
          </a:prstGeom>
          <a:noFill/>
        </p:spPr>
        <p:txBody>
          <a:bodyPr wrap="none" rtlCol="0">
            <a:spAutoFit/>
          </a:bodyPr>
          <a:lstStyle/>
          <a:p>
            <a:r>
              <a:rPr lang="en-IN" sz="2400" b="1" dirty="0" smtClean="0">
                <a:solidFill>
                  <a:srgbClr val="0000FF"/>
                </a:solidFill>
              </a:rPr>
              <a:t>Email: Mangesh@tropmet.res.in</a:t>
            </a:r>
            <a:endParaRPr lang="en-IN" sz="2400" b="1" dirty="0">
              <a:solidFill>
                <a:srgbClr val="0000FF"/>
              </a:solidFill>
            </a:endParaRPr>
          </a:p>
        </p:txBody>
      </p:sp>
    </p:spTree>
    <p:extLst>
      <p:ext uri="{BB962C8B-B14F-4D97-AF65-F5344CB8AC3E}">
        <p14:creationId xmlns:p14="http://schemas.microsoft.com/office/powerpoint/2010/main" val="995966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2116</TotalTime>
  <Words>1071</Words>
  <Application>Microsoft Office PowerPoint</Application>
  <PresentationFormat>Custom</PresentationFormat>
  <Paragraphs>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50</cp:revision>
  <dcterms:created xsi:type="dcterms:W3CDTF">2023-09-08T06:25:34Z</dcterms:created>
  <dcterms:modified xsi:type="dcterms:W3CDTF">2024-06-04T07:10:50Z</dcterms:modified>
</cp:coreProperties>
</file>