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40288" cy="424799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E399"/>
    <a:srgbClr val="B3D79D"/>
    <a:srgbClr val="44546A"/>
    <a:srgbClr val="EEEBE6"/>
    <a:srgbClr val="BBC6CF"/>
    <a:srgbClr val="BC7D3E"/>
    <a:srgbClr val="996633"/>
    <a:srgbClr val="00FF99"/>
    <a:srgbClr val="0BE764"/>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13" autoAdjust="0"/>
    <p:restoredTop sz="95861" autoAdjust="0"/>
  </p:normalViewPr>
  <p:slideViewPr>
    <p:cSldViewPr snapToGrid="0">
      <p:cViewPr varScale="1">
        <p:scale>
          <a:sx n="16" d="100"/>
          <a:sy n="16" d="100"/>
        </p:scale>
        <p:origin x="2655"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F765-EC35-3249-AEAF-D23D7FDB6DDD}"/>
              </a:ext>
            </a:extLst>
          </p:cNvPr>
          <p:cNvSpPr>
            <a:spLocks noGrp="1"/>
          </p:cNvSpPr>
          <p:nvPr>
            <p:ph type="ctrTitle"/>
          </p:nvPr>
        </p:nvSpPr>
        <p:spPr>
          <a:xfrm>
            <a:off x="3780036" y="6952156"/>
            <a:ext cx="22680216" cy="14789303"/>
          </a:xfrm>
        </p:spPr>
        <p:txBody>
          <a:bodyPr anchor="b"/>
          <a:lstStyle>
            <a:lvl1pPr algn="ctr">
              <a:defRPr sz="14882"/>
            </a:lvl1pPr>
          </a:lstStyle>
          <a:p>
            <a:r>
              <a:rPr lang="en-US"/>
              <a:t>Click to edit Master title style</a:t>
            </a:r>
            <a:endParaRPr lang="en-IN"/>
          </a:p>
        </p:txBody>
      </p:sp>
      <p:sp>
        <p:nvSpPr>
          <p:cNvPr id="3" name="Subtitle 2">
            <a:extLst>
              <a:ext uri="{FF2B5EF4-FFF2-40B4-BE49-F238E27FC236}">
                <a16:creationId xmlns:a16="http://schemas.microsoft.com/office/drawing/2014/main" id="{0B637022-3363-E41B-517D-5DE1BB3C7C93}"/>
              </a:ext>
            </a:extLst>
          </p:cNvPr>
          <p:cNvSpPr>
            <a:spLocks noGrp="1"/>
          </p:cNvSpPr>
          <p:nvPr>
            <p:ph type="subTitle" idx="1"/>
          </p:nvPr>
        </p:nvSpPr>
        <p:spPr>
          <a:xfrm>
            <a:off x="3780036" y="22311791"/>
            <a:ext cx="22680216" cy="10256143"/>
          </a:xfrm>
        </p:spPr>
        <p:txBody>
          <a:bodyPr/>
          <a:lstStyle>
            <a:lvl1pPr marL="0" indent="0" algn="ctr">
              <a:buNone/>
              <a:defRPr sz="5953"/>
            </a:lvl1pPr>
            <a:lvl2pPr marL="1133993" indent="0" algn="ctr">
              <a:buNone/>
              <a:defRPr sz="4961"/>
            </a:lvl2pPr>
            <a:lvl3pPr marL="2267986" indent="0" algn="ctr">
              <a:buNone/>
              <a:defRPr sz="4465"/>
            </a:lvl3pPr>
            <a:lvl4pPr marL="3401979" indent="0" algn="ctr">
              <a:buNone/>
              <a:defRPr sz="3968"/>
            </a:lvl4pPr>
            <a:lvl5pPr marL="4535973" indent="0" algn="ctr">
              <a:buNone/>
              <a:defRPr sz="3968"/>
            </a:lvl5pPr>
            <a:lvl6pPr marL="5669966" indent="0" algn="ctr">
              <a:buNone/>
              <a:defRPr sz="3968"/>
            </a:lvl6pPr>
            <a:lvl7pPr marL="6803959" indent="0" algn="ctr">
              <a:buNone/>
              <a:defRPr sz="3968"/>
            </a:lvl7pPr>
            <a:lvl8pPr marL="7937952" indent="0" algn="ctr">
              <a:buNone/>
              <a:defRPr sz="3968"/>
            </a:lvl8pPr>
            <a:lvl9pPr marL="9071945" indent="0" algn="ctr">
              <a:buNone/>
              <a:defRPr sz="3968"/>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8350F4F-B021-E08E-40C8-4BD9F0486232}"/>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5" name="Footer Placeholder 4">
            <a:extLst>
              <a:ext uri="{FF2B5EF4-FFF2-40B4-BE49-F238E27FC236}">
                <a16:creationId xmlns:a16="http://schemas.microsoft.com/office/drawing/2014/main" id="{C45F848E-DE6F-8DE6-2AF2-B440191B9C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267011-AFA8-C668-851E-5C787B3F6446}"/>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347303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3BD7-02F1-9D6F-724E-F9A27D6B1D6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F33112-7EFA-A8EF-E2DB-81988D517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4CE70A-3701-2287-5123-DAD38A8BAC36}"/>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5" name="Footer Placeholder 4">
            <a:extLst>
              <a:ext uri="{FF2B5EF4-FFF2-40B4-BE49-F238E27FC236}">
                <a16:creationId xmlns:a16="http://schemas.microsoft.com/office/drawing/2014/main" id="{964A7585-06F3-A612-E383-61D19D103F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8A3B33-EC99-5C17-9E9B-6B2D6B93D75D}"/>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300722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0E2D1-49F2-B02D-AE48-CCF0F10FD867}"/>
              </a:ext>
            </a:extLst>
          </p:cNvPr>
          <p:cNvSpPr>
            <a:spLocks noGrp="1"/>
          </p:cNvSpPr>
          <p:nvPr>
            <p:ph type="title" orient="vert"/>
          </p:nvPr>
        </p:nvSpPr>
        <p:spPr>
          <a:xfrm>
            <a:off x="21640706" y="2261662"/>
            <a:ext cx="6520562" cy="35999763"/>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59A566-21FC-80F2-6544-CDA7ADE5E18C}"/>
              </a:ext>
            </a:extLst>
          </p:cNvPr>
          <p:cNvSpPr>
            <a:spLocks noGrp="1"/>
          </p:cNvSpPr>
          <p:nvPr>
            <p:ph type="body" orient="vert" idx="1"/>
          </p:nvPr>
        </p:nvSpPr>
        <p:spPr>
          <a:xfrm>
            <a:off x="2079020" y="2261662"/>
            <a:ext cx="19183683" cy="3599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462B43-D03A-7312-15AD-460368872551}"/>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5" name="Footer Placeholder 4">
            <a:extLst>
              <a:ext uri="{FF2B5EF4-FFF2-40B4-BE49-F238E27FC236}">
                <a16:creationId xmlns:a16="http://schemas.microsoft.com/office/drawing/2014/main" id="{3CDA4D80-8D90-A9F9-4E97-EB04F61FB79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B118A4-7A1B-85C8-D980-320420319B9B}"/>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39664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6485-5F0B-3010-BCD0-2844F487478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902229-1669-B681-D514-53766E5977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B78298-543C-3F06-F001-8188A0A1E4E9}"/>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5" name="Footer Placeholder 4">
            <a:extLst>
              <a:ext uri="{FF2B5EF4-FFF2-40B4-BE49-F238E27FC236}">
                <a16:creationId xmlns:a16="http://schemas.microsoft.com/office/drawing/2014/main" id="{E11FA09D-E951-5CFE-F1DA-D76BACEDDD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7E7D2DE-FBC0-DD45-69F5-F5AF2908559C}"/>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62227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0B1D-340A-80FA-7836-BC5FE4E3FD37}"/>
              </a:ext>
            </a:extLst>
          </p:cNvPr>
          <p:cNvSpPr>
            <a:spLocks noGrp="1"/>
          </p:cNvSpPr>
          <p:nvPr>
            <p:ph type="title"/>
          </p:nvPr>
        </p:nvSpPr>
        <p:spPr>
          <a:xfrm>
            <a:off x="2063270" y="10590484"/>
            <a:ext cx="26082248" cy="17670461"/>
          </a:xfrm>
        </p:spPr>
        <p:txBody>
          <a:bodyPr anchor="b"/>
          <a:lstStyle>
            <a:lvl1pPr>
              <a:defRPr sz="14882"/>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E54B817-69D2-9E3B-1D47-EEC438F980CD}"/>
              </a:ext>
            </a:extLst>
          </p:cNvPr>
          <p:cNvSpPr>
            <a:spLocks noGrp="1"/>
          </p:cNvSpPr>
          <p:nvPr>
            <p:ph type="body" idx="1"/>
          </p:nvPr>
        </p:nvSpPr>
        <p:spPr>
          <a:xfrm>
            <a:off x="2063270" y="28428115"/>
            <a:ext cx="26082248" cy="9292478"/>
          </a:xfrm>
        </p:spPr>
        <p:txBody>
          <a:bodyPr/>
          <a:lstStyle>
            <a:lvl1pPr marL="0" indent="0">
              <a:buNone/>
              <a:defRPr sz="5953">
                <a:solidFill>
                  <a:schemeClr val="tx1">
                    <a:tint val="75000"/>
                  </a:schemeClr>
                </a:solidFill>
              </a:defRPr>
            </a:lvl1pPr>
            <a:lvl2pPr marL="1133993" indent="0">
              <a:buNone/>
              <a:defRPr sz="4961">
                <a:solidFill>
                  <a:schemeClr val="tx1">
                    <a:tint val="75000"/>
                  </a:schemeClr>
                </a:solidFill>
              </a:defRPr>
            </a:lvl2pPr>
            <a:lvl3pPr marL="2267986" indent="0">
              <a:buNone/>
              <a:defRPr sz="4465">
                <a:solidFill>
                  <a:schemeClr val="tx1">
                    <a:tint val="75000"/>
                  </a:schemeClr>
                </a:solidFill>
              </a:defRPr>
            </a:lvl3pPr>
            <a:lvl4pPr marL="3401979" indent="0">
              <a:buNone/>
              <a:defRPr sz="3968">
                <a:solidFill>
                  <a:schemeClr val="tx1">
                    <a:tint val="75000"/>
                  </a:schemeClr>
                </a:solidFill>
              </a:defRPr>
            </a:lvl4pPr>
            <a:lvl5pPr marL="4535973" indent="0">
              <a:buNone/>
              <a:defRPr sz="3968">
                <a:solidFill>
                  <a:schemeClr val="tx1">
                    <a:tint val="75000"/>
                  </a:schemeClr>
                </a:solidFill>
              </a:defRPr>
            </a:lvl5pPr>
            <a:lvl6pPr marL="5669966" indent="0">
              <a:buNone/>
              <a:defRPr sz="3968">
                <a:solidFill>
                  <a:schemeClr val="tx1">
                    <a:tint val="75000"/>
                  </a:schemeClr>
                </a:solidFill>
              </a:defRPr>
            </a:lvl6pPr>
            <a:lvl7pPr marL="6803959" indent="0">
              <a:buNone/>
              <a:defRPr sz="3968">
                <a:solidFill>
                  <a:schemeClr val="tx1">
                    <a:tint val="75000"/>
                  </a:schemeClr>
                </a:solidFill>
              </a:defRPr>
            </a:lvl7pPr>
            <a:lvl8pPr marL="7937952" indent="0">
              <a:buNone/>
              <a:defRPr sz="3968">
                <a:solidFill>
                  <a:schemeClr val="tx1">
                    <a:tint val="75000"/>
                  </a:schemeClr>
                </a:solidFill>
              </a:defRPr>
            </a:lvl8pPr>
            <a:lvl9pPr marL="9071945" indent="0">
              <a:buNone/>
              <a:defRPr sz="3968">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E18A01-A884-19F2-7090-5B1D35287FBD}"/>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5" name="Footer Placeholder 4">
            <a:extLst>
              <a:ext uri="{FF2B5EF4-FFF2-40B4-BE49-F238E27FC236}">
                <a16:creationId xmlns:a16="http://schemas.microsoft.com/office/drawing/2014/main" id="{024565E9-7935-3CE0-0F31-C638340AC7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04579B-88A0-3155-922F-1DDFECE92EE9}"/>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144036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E194-57F2-E110-25C0-A3EE8B8922B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6B80069-9A0D-B224-ED19-9C10806755CF}"/>
              </a:ext>
            </a:extLst>
          </p:cNvPr>
          <p:cNvSpPr>
            <a:spLocks noGrp="1"/>
          </p:cNvSpPr>
          <p:nvPr>
            <p:ph sz="half" idx="1"/>
          </p:nvPr>
        </p:nvSpPr>
        <p:spPr>
          <a:xfrm>
            <a:off x="2079020"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B26025-7700-9507-D409-76716B736BCA}"/>
              </a:ext>
            </a:extLst>
          </p:cNvPr>
          <p:cNvSpPr>
            <a:spLocks noGrp="1"/>
          </p:cNvSpPr>
          <p:nvPr>
            <p:ph sz="half" idx="2"/>
          </p:nvPr>
        </p:nvSpPr>
        <p:spPr>
          <a:xfrm>
            <a:off x="15309146" y="11308310"/>
            <a:ext cx="12852122" cy="2695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9835E8D-1CBF-A45F-710E-1BAA7671FCC1}"/>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6" name="Footer Placeholder 5">
            <a:extLst>
              <a:ext uri="{FF2B5EF4-FFF2-40B4-BE49-F238E27FC236}">
                <a16:creationId xmlns:a16="http://schemas.microsoft.com/office/drawing/2014/main" id="{B4AFF1D6-3BF5-6AC0-6985-AD874C2882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704F2D-E985-6592-69BA-F5AC8F8A734E}"/>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72945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3079-6BAA-EF2E-5060-2AA6F596133D}"/>
              </a:ext>
            </a:extLst>
          </p:cNvPr>
          <p:cNvSpPr>
            <a:spLocks noGrp="1"/>
          </p:cNvSpPr>
          <p:nvPr>
            <p:ph type="title"/>
          </p:nvPr>
        </p:nvSpPr>
        <p:spPr>
          <a:xfrm>
            <a:off x="2082959" y="2261665"/>
            <a:ext cx="26082248" cy="8210820"/>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BFD6F6A-F9B0-5125-ED14-19CD48C587F6}"/>
              </a:ext>
            </a:extLst>
          </p:cNvPr>
          <p:cNvSpPr>
            <a:spLocks noGrp="1"/>
          </p:cNvSpPr>
          <p:nvPr>
            <p:ph type="body" idx="1"/>
          </p:nvPr>
        </p:nvSpPr>
        <p:spPr>
          <a:xfrm>
            <a:off x="2082960" y="10413482"/>
            <a:ext cx="12793058" cy="5103486"/>
          </a:xfrm>
        </p:spPr>
        <p:txBody>
          <a:bodyPr anchor="b"/>
          <a:lstStyle>
            <a:lvl1pPr marL="0" indent="0">
              <a:buNone/>
              <a:defRPr sz="5953" b="1"/>
            </a:lvl1pPr>
            <a:lvl2pPr marL="1133993" indent="0">
              <a:buNone/>
              <a:defRPr sz="4961" b="1"/>
            </a:lvl2pPr>
            <a:lvl3pPr marL="2267986" indent="0">
              <a:buNone/>
              <a:defRPr sz="4465" b="1"/>
            </a:lvl3pPr>
            <a:lvl4pPr marL="3401979" indent="0">
              <a:buNone/>
              <a:defRPr sz="3968" b="1"/>
            </a:lvl4pPr>
            <a:lvl5pPr marL="4535973" indent="0">
              <a:buNone/>
              <a:defRPr sz="3968" b="1"/>
            </a:lvl5pPr>
            <a:lvl6pPr marL="5669966" indent="0">
              <a:buNone/>
              <a:defRPr sz="3968" b="1"/>
            </a:lvl6pPr>
            <a:lvl7pPr marL="6803959" indent="0">
              <a:buNone/>
              <a:defRPr sz="3968" b="1"/>
            </a:lvl7pPr>
            <a:lvl8pPr marL="7937952" indent="0">
              <a:buNone/>
              <a:defRPr sz="3968" b="1"/>
            </a:lvl8pPr>
            <a:lvl9pPr marL="9071945" indent="0">
              <a:buNone/>
              <a:defRPr sz="3968" b="1"/>
            </a:lvl9pPr>
          </a:lstStyle>
          <a:p>
            <a:pPr lvl="0"/>
            <a:r>
              <a:rPr lang="en-US"/>
              <a:t>Click to edit Master text styles</a:t>
            </a:r>
          </a:p>
        </p:txBody>
      </p:sp>
      <p:sp>
        <p:nvSpPr>
          <p:cNvPr id="4" name="Content Placeholder 3">
            <a:extLst>
              <a:ext uri="{FF2B5EF4-FFF2-40B4-BE49-F238E27FC236}">
                <a16:creationId xmlns:a16="http://schemas.microsoft.com/office/drawing/2014/main" id="{C7459196-6712-F081-83C4-AD16F2E2FED1}"/>
              </a:ext>
            </a:extLst>
          </p:cNvPr>
          <p:cNvSpPr>
            <a:spLocks noGrp="1"/>
          </p:cNvSpPr>
          <p:nvPr>
            <p:ph sz="half" idx="2"/>
          </p:nvPr>
        </p:nvSpPr>
        <p:spPr>
          <a:xfrm>
            <a:off x="2082960" y="15516968"/>
            <a:ext cx="12793058"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723279-C46A-AC3A-616F-75B1595149E0}"/>
              </a:ext>
            </a:extLst>
          </p:cNvPr>
          <p:cNvSpPr>
            <a:spLocks noGrp="1"/>
          </p:cNvSpPr>
          <p:nvPr>
            <p:ph type="body" sz="quarter" idx="3"/>
          </p:nvPr>
        </p:nvSpPr>
        <p:spPr>
          <a:xfrm>
            <a:off x="15309146" y="10413482"/>
            <a:ext cx="12856061" cy="5103486"/>
          </a:xfrm>
        </p:spPr>
        <p:txBody>
          <a:bodyPr anchor="b"/>
          <a:lstStyle>
            <a:lvl1pPr marL="0" indent="0">
              <a:buNone/>
              <a:defRPr sz="5953" b="1"/>
            </a:lvl1pPr>
            <a:lvl2pPr marL="1133993" indent="0">
              <a:buNone/>
              <a:defRPr sz="4961" b="1"/>
            </a:lvl2pPr>
            <a:lvl3pPr marL="2267986" indent="0">
              <a:buNone/>
              <a:defRPr sz="4465" b="1"/>
            </a:lvl3pPr>
            <a:lvl4pPr marL="3401979" indent="0">
              <a:buNone/>
              <a:defRPr sz="3968" b="1"/>
            </a:lvl4pPr>
            <a:lvl5pPr marL="4535973" indent="0">
              <a:buNone/>
              <a:defRPr sz="3968" b="1"/>
            </a:lvl5pPr>
            <a:lvl6pPr marL="5669966" indent="0">
              <a:buNone/>
              <a:defRPr sz="3968" b="1"/>
            </a:lvl6pPr>
            <a:lvl7pPr marL="6803959" indent="0">
              <a:buNone/>
              <a:defRPr sz="3968" b="1"/>
            </a:lvl7pPr>
            <a:lvl8pPr marL="7937952" indent="0">
              <a:buNone/>
              <a:defRPr sz="3968" b="1"/>
            </a:lvl8pPr>
            <a:lvl9pPr marL="9071945" indent="0">
              <a:buNone/>
              <a:defRPr sz="3968" b="1"/>
            </a:lvl9pPr>
          </a:lstStyle>
          <a:p>
            <a:pPr lvl="0"/>
            <a:r>
              <a:rPr lang="en-US"/>
              <a:t>Click to edit Master text styles</a:t>
            </a:r>
          </a:p>
        </p:txBody>
      </p:sp>
      <p:sp>
        <p:nvSpPr>
          <p:cNvPr id="6" name="Content Placeholder 5">
            <a:extLst>
              <a:ext uri="{FF2B5EF4-FFF2-40B4-BE49-F238E27FC236}">
                <a16:creationId xmlns:a16="http://schemas.microsoft.com/office/drawing/2014/main" id="{5AD767B8-C9AD-BC53-1709-CC0B431514AB}"/>
              </a:ext>
            </a:extLst>
          </p:cNvPr>
          <p:cNvSpPr>
            <a:spLocks noGrp="1"/>
          </p:cNvSpPr>
          <p:nvPr>
            <p:ph sz="quarter" idx="4"/>
          </p:nvPr>
        </p:nvSpPr>
        <p:spPr>
          <a:xfrm>
            <a:off x="15309146" y="15516968"/>
            <a:ext cx="12856061" cy="22823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B5321D6-D001-5FE9-CE81-F778179D969C}"/>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8" name="Footer Placeholder 7">
            <a:extLst>
              <a:ext uri="{FF2B5EF4-FFF2-40B4-BE49-F238E27FC236}">
                <a16:creationId xmlns:a16="http://schemas.microsoft.com/office/drawing/2014/main" id="{8E6259F8-3B83-DA0D-1ABB-D741BC0C49D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FD5D51F-C3FE-951C-8AFE-5B05007348C2}"/>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1860875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6AA8-846E-D00D-684C-4691C52642A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6929FA-2675-116A-5B73-9E08822F816A}"/>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4" name="Footer Placeholder 3">
            <a:extLst>
              <a:ext uri="{FF2B5EF4-FFF2-40B4-BE49-F238E27FC236}">
                <a16:creationId xmlns:a16="http://schemas.microsoft.com/office/drawing/2014/main" id="{7DA2B837-4DA2-4AD2-0B05-DCAC441FBC3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13CDC6D-0EF7-3CCE-A749-3C4388526D5D}"/>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403511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8DF390-E7A1-36FB-CC6F-8F2CA6EBE781}"/>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3" name="Footer Placeholder 2">
            <a:extLst>
              <a:ext uri="{FF2B5EF4-FFF2-40B4-BE49-F238E27FC236}">
                <a16:creationId xmlns:a16="http://schemas.microsoft.com/office/drawing/2014/main" id="{FC2413FF-55B6-2B21-6687-1FC87279EFB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A05A0FF-B683-F505-46BB-EFBCC28C0F72}"/>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341193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D682-CD77-318F-8406-D50DEDA44EC5}"/>
              </a:ext>
            </a:extLst>
          </p:cNvPr>
          <p:cNvSpPr>
            <a:spLocks noGrp="1"/>
          </p:cNvSpPr>
          <p:nvPr>
            <p:ph type="title"/>
          </p:nvPr>
        </p:nvSpPr>
        <p:spPr>
          <a:xfrm>
            <a:off x="2082960" y="2831994"/>
            <a:ext cx="9753279" cy="9911980"/>
          </a:xfrm>
        </p:spPr>
        <p:txBody>
          <a:bodyPr anchor="b"/>
          <a:lstStyle>
            <a:lvl1pPr>
              <a:defRPr sz="7937"/>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810BD5-F212-B363-E9D9-B5720430AEB7}"/>
              </a:ext>
            </a:extLst>
          </p:cNvPr>
          <p:cNvSpPr>
            <a:spLocks noGrp="1"/>
          </p:cNvSpPr>
          <p:nvPr>
            <p:ph idx="1"/>
          </p:nvPr>
        </p:nvSpPr>
        <p:spPr>
          <a:xfrm>
            <a:off x="12856061" y="6116324"/>
            <a:ext cx="15309146" cy="30188272"/>
          </a:xfrm>
        </p:spPr>
        <p:txBody>
          <a:bodyPr/>
          <a:lstStyle>
            <a:lvl1pPr>
              <a:defRPr sz="7937"/>
            </a:lvl1pPr>
            <a:lvl2pPr>
              <a:defRPr sz="6945"/>
            </a:lvl2pPr>
            <a:lvl3pPr>
              <a:defRPr sz="5953"/>
            </a:lvl3pPr>
            <a:lvl4pPr>
              <a:defRPr sz="4961"/>
            </a:lvl4pPr>
            <a:lvl5pPr>
              <a:defRPr sz="4961"/>
            </a:lvl5pPr>
            <a:lvl6pPr>
              <a:defRPr sz="4961"/>
            </a:lvl6pPr>
            <a:lvl7pPr>
              <a:defRPr sz="4961"/>
            </a:lvl7pPr>
            <a:lvl8pPr>
              <a:defRPr sz="4961"/>
            </a:lvl8pPr>
            <a:lvl9pPr>
              <a:defRPr sz="49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E2EAC7-BE32-54E3-D6C4-30564B1A03C1}"/>
              </a:ext>
            </a:extLst>
          </p:cNvPr>
          <p:cNvSpPr>
            <a:spLocks noGrp="1"/>
          </p:cNvSpPr>
          <p:nvPr>
            <p:ph type="body" sz="half" idx="2"/>
          </p:nvPr>
        </p:nvSpPr>
        <p:spPr>
          <a:xfrm>
            <a:off x="2082960" y="12743974"/>
            <a:ext cx="9753279" cy="23609788"/>
          </a:xfrm>
        </p:spPr>
        <p:txBody>
          <a:bodyPr/>
          <a:lstStyle>
            <a:lvl1pPr marL="0" indent="0">
              <a:buNone/>
              <a:defRPr sz="3968"/>
            </a:lvl1pPr>
            <a:lvl2pPr marL="1133993" indent="0">
              <a:buNone/>
              <a:defRPr sz="3472"/>
            </a:lvl2pPr>
            <a:lvl3pPr marL="2267986" indent="0">
              <a:buNone/>
              <a:defRPr sz="2976"/>
            </a:lvl3pPr>
            <a:lvl4pPr marL="3401979" indent="0">
              <a:buNone/>
              <a:defRPr sz="2480"/>
            </a:lvl4pPr>
            <a:lvl5pPr marL="4535973" indent="0">
              <a:buNone/>
              <a:defRPr sz="2480"/>
            </a:lvl5pPr>
            <a:lvl6pPr marL="5669966" indent="0">
              <a:buNone/>
              <a:defRPr sz="2480"/>
            </a:lvl6pPr>
            <a:lvl7pPr marL="6803959" indent="0">
              <a:buNone/>
              <a:defRPr sz="2480"/>
            </a:lvl7pPr>
            <a:lvl8pPr marL="7937952" indent="0">
              <a:buNone/>
              <a:defRPr sz="2480"/>
            </a:lvl8pPr>
            <a:lvl9pPr marL="9071945" indent="0">
              <a:buNone/>
              <a:defRPr sz="2480"/>
            </a:lvl9pPr>
          </a:lstStyle>
          <a:p>
            <a:pPr lvl="0"/>
            <a:r>
              <a:rPr lang="en-US"/>
              <a:t>Click to edit Master text styles</a:t>
            </a:r>
          </a:p>
        </p:txBody>
      </p:sp>
      <p:sp>
        <p:nvSpPr>
          <p:cNvPr id="5" name="Date Placeholder 4">
            <a:extLst>
              <a:ext uri="{FF2B5EF4-FFF2-40B4-BE49-F238E27FC236}">
                <a16:creationId xmlns:a16="http://schemas.microsoft.com/office/drawing/2014/main" id="{0E3020E8-343B-AC2E-4710-F68AF0DE0A9E}"/>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6" name="Footer Placeholder 5">
            <a:extLst>
              <a:ext uri="{FF2B5EF4-FFF2-40B4-BE49-F238E27FC236}">
                <a16:creationId xmlns:a16="http://schemas.microsoft.com/office/drawing/2014/main" id="{DF745B23-FC22-9EFA-F5DB-69A7F6FF8F6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992452-2CE6-B04B-E104-6DB089C16D90}"/>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119102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28B70-FB8A-9B4B-540E-4F1C0E2C7757}"/>
              </a:ext>
            </a:extLst>
          </p:cNvPr>
          <p:cNvSpPr>
            <a:spLocks noGrp="1"/>
          </p:cNvSpPr>
          <p:nvPr>
            <p:ph type="title"/>
          </p:nvPr>
        </p:nvSpPr>
        <p:spPr>
          <a:xfrm>
            <a:off x="2082960" y="2831994"/>
            <a:ext cx="9753279" cy="9911980"/>
          </a:xfrm>
        </p:spPr>
        <p:txBody>
          <a:bodyPr anchor="b"/>
          <a:lstStyle>
            <a:lvl1pPr>
              <a:defRPr sz="7937"/>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E9ED03A-55CC-57FC-A41F-83DBC6B414D8}"/>
              </a:ext>
            </a:extLst>
          </p:cNvPr>
          <p:cNvSpPr>
            <a:spLocks noGrp="1"/>
          </p:cNvSpPr>
          <p:nvPr>
            <p:ph type="pic" idx="1"/>
          </p:nvPr>
        </p:nvSpPr>
        <p:spPr>
          <a:xfrm>
            <a:off x="12856061" y="6116324"/>
            <a:ext cx="15309146" cy="30188272"/>
          </a:xfrm>
        </p:spPr>
        <p:txBody>
          <a:bodyPr/>
          <a:lstStyle>
            <a:lvl1pPr marL="0" indent="0">
              <a:buNone/>
              <a:defRPr sz="7937"/>
            </a:lvl1pPr>
            <a:lvl2pPr marL="1133993" indent="0">
              <a:buNone/>
              <a:defRPr sz="6945"/>
            </a:lvl2pPr>
            <a:lvl3pPr marL="2267986" indent="0">
              <a:buNone/>
              <a:defRPr sz="5953"/>
            </a:lvl3pPr>
            <a:lvl4pPr marL="3401979" indent="0">
              <a:buNone/>
              <a:defRPr sz="4961"/>
            </a:lvl4pPr>
            <a:lvl5pPr marL="4535973" indent="0">
              <a:buNone/>
              <a:defRPr sz="4961"/>
            </a:lvl5pPr>
            <a:lvl6pPr marL="5669966" indent="0">
              <a:buNone/>
              <a:defRPr sz="4961"/>
            </a:lvl6pPr>
            <a:lvl7pPr marL="6803959" indent="0">
              <a:buNone/>
              <a:defRPr sz="4961"/>
            </a:lvl7pPr>
            <a:lvl8pPr marL="7937952" indent="0">
              <a:buNone/>
              <a:defRPr sz="4961"/>
            </a:lvl8pPr>
            <a:lvl9pPr marL="9071945" indent="0">
              <a:buNone/>
              <a:defRPr sz="4961"/>
            </a:lvl9pPr>
          </a:lstStyle>
          <a:p>
            <a:endParaRPr lang="en-IN"/>
          </a:p>
        </p:txBody>
      </p:sp>
      <p:sp>
        <p:nvSpPr>
          <p:cNvPr id="4" name="Text Placeholder 3">
            <a:extLst>
              <a:ext uri="{FF2B5EF4-FFF2-40B4-BE49-F238E27FC236}">
                <a16:creationId xmlns:a16="http://schemas.microsoft.com/office/drawing/2014/main" id="{2DE2F036-FE5A-0814-20F8-78452E2AD9B1}"/>
              </a:ext>
            </a:extLst>
          </p:cNvPr>
          <p:cNvSpPr>
            <a:spLocks noGrp="1"/>
          </p:cNvSpPr>
          <p:nvPr>
            <p:ph type="body" sz="half" idx="2"/>
          </p:nvPr>
        </p:nvSpPr>
        <p:spPr>
          <a:xfrm>
            <a:off x="2082960" y="12743974"/>
            <a:ext cx="9753279" cy="23609788"/>
          </a:xfrm>
        </p:spPr>
        <p:txBody>
          <a:bodyPr/>
          <a:lstStyle>
            <a:lvl1pPr marL="0" indent="0">
              <a:buNone/>
              <a:defRPr sz="3968"/>
            </a:lvl1pPr>
            <a:lvl2pPr marL="1133993" indent="0">
              <a:buNone/>
              <a:defRPr sz="3472"/>
            </a:lvl2pPr>
            <a:lvl3pPr marL="2267986" indent="0">
              <a:buNone/>
              <a:defRPr sz="2976"/>
            </a:lvl3pPr>
            <a:lvl4pPr marL="3401979" indent="0">
              <a:buNone/>
              <a:defRPr sz="2480"/>
            </a:lvl4pPr>
            <a:lvl5pPr marL="4535973" indent="0">
              <a:buNone/>
              <a:defRPr sz="2480"/>
            </a:lvl5pPr>
            <a:lvl6pPr marL="5669966" indent="0">
              <a:buNone/>
              <a:defRPr sz="2480"/>
            </a:lvl6pPr>
            <a:lvl7pPr marL="6803959" indent="0">
              <a:buNone/>
              <a:defRPr sz="2480"/>
            </a:lvl7pPr>
            <a:lvl8pPr marL="7937952" indent="0">
              <a:buNone/>
              <a:defRPr sz="2480"/>
            </a:lvl8pPr>
            <a:lvl9pPr marL="9071945" indent="0">
              <a:buNone/>
              <a:defRPr sz="2480"/>
            </a:lvl9pPr>
          </a:lstStyle>
          <a:p>
            <a:pPr lvl="0"/>
            <a:r>
              <a:rPr lang="en-US"/>
              <a:t>Click to edit Master text styles</a:t>
            </a:r>
          </a:p>
        </p:txBody>
      </p:sp>
      <p:sp>
        <p:nvSpPr>
          <p:cNvPr id="5" name="Date Placeholder 4">
            <a:extLst>
              <a:ext uri="{FF2B5EF4-FFF2-40B4-BE49-F238E27FC236}">
                <a16:creationId xmlns:a16="http://schemas.microsoft.com/office/drawing/2014/main" id="{C44FA429-A34C-6698-9733-8EA73C1F8A25}"/>
              </a:ext>
            </a:extLst>
          </p:cNvPr>
          <p:cNvSpPr>
            <a:spLocks noGrp="1"/>
          </p:cNvSpPr>
          <p:nvPr>
            <p:ph type="dt" sz="half" idx="10"/>
          </p:nvPr>
        </p:nvSpPr>
        <p:spPr/>
        <p:txBody>
          <a:bodyPr/>
          <a:lstStyle/>
          <a:p>
            <a:fld id="{D2B7BD85-5D52-41F3-9146-E428DB7A754B}" type="datetimeFigureOut">
              <a:rPr lang="en-IN" smtClean="0"/>
              <a:t>04-06-2024</a:t>
            </a:fld>
            <a:endParaRPr lang="en-IN"/>
          </a:p>
        </p:txBody>
      </p:sp>
      <p:sp>
        <p:nvSpPr>
          <p:cNvPr id="6" name="Footer Placeholder 5">
            <a:extLst>
              <a:ext uri="{FF2B5EF4-FFF2-40B4-BE49-F238E27FC236}">
                <a16:creationId xmlns:a16="http://schemas.microsoft.com/office/drawing/2014/main" id="{262AE98D-5D2A-F524-D7B2-96EB4BC3D9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8B6C93A-7D6A-E0D6-EDC3-D9DC8681588E}"/>
              </a:ext>
            </a:extLst>
          </p:cNvPr>
          <p:cNvSpPr>
            <a:spLocks noGrp="1"/>
          </p:cNvSpPr>
          <p:nvPr>
            <p:ph type="sldNum" sz="quarter" idx="12"/>
          </p:nvPr>
        </p:nvSpPr>
        <p:spPr/>
        <p:txBody>
          <a:bodyPr/>
          <a:lstStyle/>
          <a:p>
            <a:fld id="{9134ADBC-2121-4936-8E89-FE0EE8D84ADE}" type="slidenum">
              <a:rPr lang="en-IN" smtClean="0"/>
              <a:t>‹#›</a:t>
            </a:fld>
            <a:endParaRPr lang="en-IN"/>
          </a:p>
        </p:txBody>
      </p:sp>
    </p:spTree>
    <p:extLst>
      <p:ext uri="{BB962C8B-B14F-4D97-AF65-F5344CB8AC3E}">
        <p14:creationId xmlns:p14="http://schemas.microsoft.com/office/powerpoint/2010/main" val="16483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E5C2E-A377-D9C3-FEF7-CCE6123D8E53}"/>
              </a:ext>
            </a:extLst>
          </p:cNvPr>
          <p:cNvSpPr>
            <a:spLocks noGrp="1"/>
          </p:cNvSpPr>
          <p:nvPr>
            <p:ph type="title"/>
          </p:nvPr>
        </p:nvSpPr>
        <p:spPr>
          <a:xfrm>
            <a:off x="2079020" y="2261665"/>
            <a:ext cx="26082248" cy="821082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0863A52-9CEB-3DE9-97F1-F06116E7939F}"/>
              </a:ext>
            </a:extLst>
          </p:cNvPr>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F20AEB2-04CF-2D40-4F29-5FB97991964B}"/>
              </a:ext>
            </a:extLst>
          </p:cNvPr>
          <p:cNvSpPr>
            <a:spLocks noGrp="1"/>
          </p:cNvSpPr>
          <p:nvPr>
            <p:ph type="dt" sz="half" idx="2"/>
          </p:nvPr>
        </p:nvSpPr>
        <p:spPr>
          <a:xfrm>
            <a:off x="2079020" y="39372589"/>
            <a:ext cx="6804065" cy="2261662"/>
          </a:xfrm>
          <a:prstGeom prst="rect">
            <a:avLst/>
          </a:prstGeom>
        </p:spPr>
        <p:txBody>
          <a:bodyPr vert="horz" lIns="91440" tIns="45720" rIns="91440" bIns="45720" rtlCol="0" anchor="ctr"/>
          <a:lstStyle>
            <a:lvl1pPr algn="l">
              <a:defRPr sz="2976">
                <a:solidFill>
                  <a:schemeClr val="tx1">
                    <a:tint val="75000"/>
                  </a:schemeClr>
                </a:solidFill>
              </a:defRPr>
            </a:lvl1pPr>
          </a:lstStyle>
          <a:p>
            <a:fld id="{D2B7BD85-5D52-41F3-9146-E428DB7A754B}" type="datetimeFigureOut">
              <a:rPr lang="en-IN" smtClean="0"/>
              <a:t>04-06-2024</a:t>
            </a:fld>
            <a:endParaRPr lang="en-IN"/>
          </a:p>
        </p:txBody>
      </p:sp>
      <p:sp>
        <p:nvSpPr>
          <p:cNvPr id="5" name="Footer Placeholder 4">
            <a:extLst>
              <a:ext uri="{FF2B5EF4-FFF2-40B4-BE49-F238E27FC236}">
                <a16:creationId xmlns:a16="http://schemas.microsoft.com/office/drawing/2014/main" id="{EE48F785-6FB2-F8B0-07E3-9ADF9FAAAD55}"/>
              </a:ext>
            </a:extLst>
          </p:cNvPr>
          <p:cNvSpPr>
            <a:spLocks noGrp="1"/>
          </p:cNvSpPr>
          <p:nvPr>
            <p:ph type="ftr" sz="quarter" idx="3"/>
          </p:nvPr>
        </p:nvSpPr>
        <p:spPr>
          <a:xfrm>
            <a:off x="10017096" y="39372589"/>
            <a:ext cx="10206097" cy="2261662"/>
          </a:xfrm>
          <a:prstGeom prst="rect">
            <a:avLst/>
          </a:prstGeom>
        </p:spPr>
        <p:txBody>
          <a:bodyPr vert="horz" lIns="91440" tIns="45720" rIns="91440" bIns="45720" rtlCol="0" anchor="ctr"/>
          <a:lstStyle>
            <a:lvl1pPr algn="ctr">
              <a:defRPr sz="2976">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7770507-3B99-D5DD-8497-7683523806BB}"/>
              </a:ext>
            </a:extLst>
          </p:cNvPr>
          <p:cNvSpPr>
            <a:spLocks noGrp="1"/>
          </p:cNvSpPr>
          <p:nvPr>
            <p:ph type="sldNum" sz="quarter" idx="4"/>
          </p:nvPr>
        </p:nvSpPr>
        <p:spPr>
          <a:xfrm>
            <a:off x="21357203" y="39372589"/>
            <a:ext cx="6804065" cy="2261662"/>
          </a:xfrm>
          <a:prstGeom prst="rect">
            <a:avLst/>
          </a:prstGeom>
        </p:spPr>
        <p:txBody>
          <a:bodyPr vert="horz" lIns="91440" tIns="45720" rIns="91440" bIns="45720" rtlCol="0" anchor="ctr"/>
          <a:lstStyle>
            <a:lvl1pPr algn="r">
              <a:defRPr sz="2976">
                <a:solidFill>
                  <a:schemeClr val="tx1">
                    <a:tint val="75000"/>
                  </a:schemeClr>
                </a:solidFill>
              </a:defRPr>
            </a:lvl1pPr>
          </a:lstStyle>
          <a:p>
            <a:fld id="{9134ADBC-2121-4936-8E89-FE0EE8D84ADE}" type="slidenum">
              <a:rPr lang="en-IN" smtClean="0"/>
              <a:t>‹#›</a:t>
            </a:fld>
            <a:endParaRPr lang="en-IN"/>
          </a:p>
        </p:txBody>
      </p:sp>
    </p:spTree>
    <p:extLst>
      <p:ext uri="{BB962C8B-B14F-4D97-AF65-F5344CB8AC3E}">
        <p14:creationId xmlns:p14="http://schemas.microsoft.com/office/powerpoint/2010/main" val="734275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D2D3FB91-2261-CB84-F122-DBDC45A95D5A}"/>
              </a:ext>
            </a:extLst>
          </p:cNvPr>
          <p:cNvGrpSpPr/>
          <p:nvPr/>
        </p:nvGrpSpPr>
        <p:grpSpPr>
          <a:xfrm>
            <a:off x="-21503" y="37503152"/>
            <a:ext cx="30305334" cy="5025965"/>
            <a:chOff x="-40552" y="37185600"/>
            <a:chExt cx="30333508" cy="5294314"/>
          </a:xfrm>
        </p:grpSpPr>
        <p:sp>
          <p:nvSpPr>
            <p:cNvPr id="6" name="Rectangle 5">
              <a:extLst>
                <a:ext uri="{FF2B5EF4-FFF2-40B4-BE49-F238E27FC236}">
                  <a16:creationId xmlns:a16="http://schemas.microsoft.com/office/drawing/2014/main" id="{D182C479-E33D-3907-9B92-C42FF5197F51}"/>
                </a:ext>
              </a:extLst>
            </p:cNvPr>
            <p:cNvSpPr/>
            <p:nvPr/>
          </p:nvSpPr>
          <p:spPr>
            <a:xfrm>
              <a:off x="-40552" y="37185600"/>
              <a:ext cx="30333508" cy="5294313"/>
            </a:xfrm>
            <a:prstGeom prst="rect">
              <a:avLst/>
            </a:prstGeom>
            <a:solidFill>
              <a:schemeClr val="tx2"/>
            </a:solidFill>
            <a:ln>
              <a:noFill/>
            </a:ln>
            <a:effectLst/>
            <a:scene3d>
              <a:camera prst="orthographicFront">
                <a:rot lat="0" lon="0" rev="0"/>
              </a:camera>
              <a:lightRig rig="glow" dir="t">
                <a:rot lat="0" lon="0" rev="4800000"/>
              </a:lightRig>
            </a:scene3d>
            <a:sp3d prstMaterial="matte"/>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dirty="0">
                <a:solidFill>
                  <a:srgbClr val="3A5868"/>
                </a:solidFill>
              </a:endParaRPr>
            </a:p>
          </p:txBody>
        </p:sp>
        <p:sp>
          <p:nvSpPr>
            <p:cNvPr id="2" name="Rectangle 1">
              <a:extLst>
                <a:ext uri="{FF2B5EF4-FFF2-40B4-BE49-F238E27FC236}">
                  <a16:creationId xmlns:a16="http://schemas.microsoft.com/office/drawing/2014/main" id="{2A1720FD-5623-925B-6FC9-B6806CE84EBE}"/>
                </a:ext>
              </a:extLst>
            </p:cNvPr>
            <p:cNvSpPr/>
            <p:nvPr/>
          </p:nvSpPr>
          <p:spPr>
            <a:xfrm>
              <a:off x="21317739" y="37185601"/>
              <a:ext cx="8922549" cy="5294313"/>
            </a:xfrm>
            <a:prstGeom prst="rect">
              <a:avLst/>
            </a:prstGeom>
            <a:solidFill>
              <a:srgbClr val="6378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Rectangle 3">
            <a:extLst>
              <a:ext uri="{FF2B5EF4-FFF2-40B4-BE49-F238E27FC236}">
                <a16:creationId xmlns:a16="http://schemas.microsoft.com/office/drawing/2014/main" id="{9C987439-E4ED-D0E8-8C92-9071CCD6AA0F}"/>
              </a:ext>
            </a:extLst>
          </p:cNvPr>
          <p:cNvSpPr/>
          <p:nvPr/>
        </p:nvSpPr>
        <p:spPr>
          <a:xfrm>
            <a:off x="-21504" y="6422527"/>
            <a:ext cx="30240288" cy="19307010"/>
          </a:xfrm>
          <a:prstGeom prst="rect">
            <a:avLst/>
          </a:prstGeom>
          <a:solidFill>
            <a:srgbClr val="EBE7E1"/>
          </a:solidFill>
          <a:ln>
            <a:noFill/>
          </a:ln>
          <a:effectLst/>
          <a:scene3d>
            <a:camera prst="orthographicFront">
              <a:rot lat="0" lon="0" rev="0"/>
            </a:camera>
            <a:lightRig rig="glow" dir="t">
              <a:rot lat="0" lon="0" rev="4800000"/>
            </a:lightRig>
          </a:scene3d>
          <a:sp3d prstMaterial="matte"/>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dirty="0">
              <a:solidFill>
                <a:srgbClr val="3A5868"/>
              </a:solidFill>
            </a:endParaRPr>
          </a:p>
        </p:txBody>
      </p:sp>
      <p:grpSp>
        <p:nvGrpSpPr>
          <p:cNvPr id="36" name="Group 35">
            <a:extLst>
              <a:ext uri="{FF2B5EF4-FFF2-40B4-BE49-F238E27FC236}">
                <a16:creationId xmlns:a16="http://schemas.microsoft.com/office/drawing/2014/main" id="{CE3923ED-D1DD-581B-A7B5-483DDEBB890D}"/>
              </a:ext>
            </a:extLst>
          </p:cNvPr>
          <p:cNvGrpSpPr/>
          <p:nvPr/>
        </p:nvGrpSpPr>
        <p:grpSpPr>
          <a:xfrm>
            <a:off x="-65046" y="25485606"/>
            <a:ext cx="30324384" cy="12007625"/>
            <a:chOff x="-21504" y="25274455"/>
            <a:chExt cx="30280842" cy="11911145"/>
          </a:xfrm>
        </p:grpSpPr>
        <p:sp>
          <p:nvSpPr>
            <p:cNvPr id="39" name="Rectangle 38">
              <a:extLst>
                <a:ext uri="{FF2B5EF4-FFF2-40B4-BE49-F238E27FC236}">
                  <a16:creationId xmlns:a16="http://schemas.microsoft.com/office/drawing/2014/main" id="{EFD2C362-F382-6F96-8F1C-EAD45056DC3B}"/>
                </a:ext>
              </a:extLst>
            </p:cNvPr>
            <p:cNvSpPr/>
            <p:nvPr/>
          </p:nvSpPr>
          <p:spPr>
            <a:xfrm>
              <a:off x="0" y="25280841"/>
              <a:ext cx="30240288" cy="11904759"/>
            </a:xfrm>
            <a:prstGeom prst="rect">
              <a:avLst/>
            </a:prstGeom>
            <a:solidFill>
              <a:srgbClr val="D4D7A9"/>
            </a:solidFill>
            <a:ln>
              <a:noFill/>
            </a:ln>
            <a:effectLst/>
            <a:scene3d>
              <a:camera prst="orthographicFront">
                <a:rot lat="0" lon="0" rev="0"/>
              </a:camera>
              <a:lightRig rig="glow" dir="t">
                <a:rot lat="0" lon="0" rev="4800000"/>
              </a:lightRig>
            </a:scene3d>
            <a:sp3d prstMaterial="matte"/>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dirty="0">
                <a:solidFill>
                  <a:srgbClr val="3A5868"/>
                </a:solidFill>
              </a:endParaRPr>
            </a:p>
          </p:txBody>
        </p:sp>
        <p:cxnSp>
          <p:nvCxnSpPr>
            <p:cNvPr id="26" name="Straight Connector 25">
              <a:extLst>
                <a:ext uri="{FF2B5EF4-FFF2-40B4-BE49-F238E27FC236}">
                  <a16:creationId xmlns:a16="http://schemas.microsoft.com/office/drawing/2014/main" id="{0E70E14F-360C-8E19-8119-ADE25FBAFE00}"/>
                </a:ext>
              </a:extLst>
            </p:cNvPr>
            <p:cNvCxnSpPr>
              <a:cxnSpLocks/>
            </p:cNvCxnSpPr>
            <p:nvPr/>
          </p:nvCxnSpPr>
          <p:spPr>
            <a:xfrm flipH="1">
              <a:off x="-21504" y="25274454"/>
              <a:ext cx="30280842" cy="0"/>
            </a:xfrm>
            <a:prstGeom prst="line">
              <a:avLst/>
            </a:prstGeom>
            <a:ln w="76200">
              <a:solidFill>
                <a:srgbClr val="9BA38F"/>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B2668979-0569-CD5F-31A0-F4F1E1D335A1}"/>
              </a:ext>
            </a:extLst>
          </p:cNvPr>
          <p:cNvSpPr/>
          <p:nvPr/>
        </p:nvSpPr>
        <p:spPr>
          <a:xfrm>
            <a:off x="-40553" y="-30480"/>
            <a:ext cx="30324384" cy="6574929"/>
          </a:xfrm>
          <a:prstGeom prst="rect">
            <a:avLst/>
          </a:prstGeom>
          <a:gradFill flip="none" rotWithShape="1">
            <a:gsLst>
              <a:gs pos="0">
                <a:srgbClr val="475765">
                  <a:shade val="30000"/>
                  <a:satMod val="115000"/>
                </a:srgbClr>
              </a:gs>
              <a:gs pos="50000">
                <a:srgbClr val="475765">
                  <a:shade val="67500"/>
                  <a:satMod val="115000"/>
                </a:srgbClr>
              </a:gs>
              <a:gs pos="100000">
                <a:srgbClr val="475765">
                  <a:shade val="100000"/>
                  <a:satMod val="115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Picture 26">
            <a:extLst>
              <a:ext uri="{FF2B5EF4-FFF2-40B4-BE49-F238E27FC236}">
                <a16:creationId xmlns:a16="http://schemas.microsoft.com/office/drawing/2014/main" id="{14EF405E-A3D6-9202-CA3B-F3C02C5A0D9B}"/>
              </a:ext>
            </a:extLst>
          </p:cNvPr>
          <p:cNvPicPr>
            <a:picLocks noChangeAspect="1"/>
          </p:cNvPicPr>
          <p:nvPr/>
        </p:nvPicPr>
        <p:blipFill rotWithShape="1">
          <a:blip r:embed="rId2">
            <a:extLst>
              <a:ext uri="{28A0092B-C50C-407E-A947-70E740481C1C}">
                <a14:useLocalDpi xmlns:a14="http://schemas.microsoft.com/office/drawing/2010/main" val="0"/>
              </a:ext>
            </a:extLst>
          </a:blip>
          <a:srcRect t="6680"/>
          <a:stretch/>
        </p:blipFill>
        <p:spPr>
          <a:xfrm>
            <a:off x="11213923" y="30501909"/>
            <a:ext cx="7851830" cy="5972932"/>
          </a:xfrm>
          <a:prstGeom prst="rect">
            <a:avLst/>
          </a:prstGeom>
          <a:ln w="19050">
            <a:solidFill>
              <a:schemeClr val="tx1"/>
            </a:solidFill>
          </a:ln>
        </p:spPr>
      </p:pic>
      <p:pic>
        <p:nvPicPr>
          <p:cNvPr id="31" name="Picture 30">
            <a:extLst>
              <a:ext uri="{FF2B5EF4-FFF2-40B4-BE49-F238E27FC236}">
                <a16:creationId xmlns:a16="http://schemas.microsoft.com/office/drawing/2014/main" id="{FC0DAEE8-7D65-07E3-9D13-1277440143EE}"/>
              </a:ext>
            </a:extLst>
          </p:cNvPr>
          <p:cNvPicPr>
            <a:picLocks noChangeAspect="1"/>
          </p:cNvPicPr>
          <p:nvPr/>
        </p:nvPicPr>
        <p:blipFill rotWithShape="1">
          <a:blip r:embed="rId3">
            <a:extLst>
              <a:ext uri="{28A0092B-C50C-407E-A947-70E740481C1C}">
                <a14:useLocalDpi xmlns:a14="http://schemas.microsoft.com/office/drawing/2010/main" val="0"/>
              </a:ext>
            </a:extLst>
          </a:blip>
          <a:srcRect t="6681" b="-1"/>
          <a:stretch/>
        </p:blipFill>
        <p:spPr>
          <a:xfrm>
            <a:off x="21072788" y="30474406"/>
            <a:ext cx="7925630" cy="5972932"/>
          </a:xfrm>
          <a:prstGeom prst="rect">
            <a:avLst/>
          </a:prstGeom>
          <a:ln w="19050">
            <a:solidFill>
              <a:schemeClr val="tx1"/>
            </a:solidFill>
          </a:ln>
        </p:spPr>
      </p:pic>
      <p:pic>
        <p:nvPicPr>
          <p:cNvPr id="19" name="Picture 18">
            <a:extLst>
              <a:ext uri="{FF2B5EF4-FFF2-40B4-BE49-F238E27FC236}">
                <a16:creationId xmlns:a16="http://schemas.microsoft.com/office/drawing/2014/main" id="{F1998D38-0CF4-2D95-49C8-BD5332ADF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7974" y="8285700"/>
            <a:ext cx="8534607" cy="3803645"/>
          </a:xfrm>
          <a:prstGeom prst="rect">
            <a:avLst/>
          </a:prstGeom>
          <a:ln w="19050">
            <a:solidFill>
              <a:schemeClr val="tx1"/>
            </a:solidFill>
          </a:ln>
        </p:spPr>
      </p:pic>
      <p:pic>
        <p:nvPicPr>
          <p:cNvPr id="21" name="Picture 20">
            <a:extLst>
              <a:ext uri="{FF2B5EF4-FFF2-40B4-BE49-F238E27FC236}">
                <a16:creationId xmlns:a16="http://schemas.microsoft.com/office/drawing/2014/main" id="{D2BBA628-6C64-7B8F-05D2-01FC4518E232}"/>
              </a:ext>
            </a:extLst>
          </p:cNvPr>
          <p:cNvPicPr>
            <a:picLocks noChangeAspect="1"/>
          </p:cNvPicPr>
          <p:nvPr/>
        </p:nvPicPr>
        <p:blipFill rotWithShape="1">
          <a:blip r:embed="rId5">
            <a:extLst>
              <a:ext uri="{28A0092B-C50C-407E-A947-70E740481C1C}">
                <a14:useLocalDpi xmlns:a14="http://schemas.microsoft.com/office/drawing/2010/main" val="0"/>
              </a:ext>
            </a:extLst>
          </a:blip>
          <a:srcRect l="2049" t="17611" r="1572" b="11642"/>
          <a:stretch/>
        </p:blipFill>
        <p:spPr>
          <a:xfrm>
            <a:off x="24114769" y="20896466"/>
            <a:ext cx="5417898" cy="3073178"/>
          </a:xfrm>
          <a:prstGeom prst="rect">
            <a:avLst/>
          </a:prstGeom>
          <a:ln w="19050">
            <a:solidFill>
              <a:schemeClr val="tx1"/>
            </a:solidFill>
          </a:ln>
        </p:spPr>
      </p:pic>
      <p:pic>
        <p:nvPicPr>
          <p:cNvPr id="23" name="Picture 22">
            <a:extLst>
              <a:ext uri="{FF2B5EF4-FFF2-40B4-BE49-F238E27FC236}">
                <a16:creationId xmlns:a16="http://schemas.microsoft.com/office/drawing/2014/main" id="{3BD56C55-8353-846E-A596-1E1427E72144}"/>
              </a:ext>
            </a:extLst>
          </p:cNvPr>
          <p:cNvPicPr>
            <a:picLocks noChangeAspect="1"/>
          </p:cNvPicPr>
          <p:nvPr/>
        </p:nvPicPr>
        <p:blipFill rotWithShape="1">
          <a:blip r:embed="rId6">
            <a:extLst>
              <a:ext uri="{28A0092B-C50C-407E-A947-70E740481C1C}">
                <a14:useLocalDpi xmlns:a14="http://schemas.microsoft.com/office/drawing/2010/main" val="0"/>
              </a:ext>
            </a:extLst>
          </a:blip>
          <a:srcRect l="1100" t="24775" r="890" b="19144"/>
          <a:stretch/>
        </p:blipFill>
        <p:spPr>
          <a:xfrm>
            <a:off x="16592661" y="20950291"/>
            <a:ext cx="6581678" cy="3023250"/>
          </a:xfrm>
          <a:prstGeom prst="rect">
            <a:avLst/>
          </a:prstGeom>
          <a:ln w="19050">
            <a:solidFill>
              <a:schemeClr val="tx1"/>
            </a:solidFill>
          </a:ln>
        </p:spPr>
      </p:pic>
      <p:pic>
        <p:nvPicPr>
          <p:cNvPr id="25" name="Picture 24">
            <a:extLst>
              <a:ext uri="{FF2B5EF4-FFF2-40B4-BE49-F238E27FC236}">
                <a16:creationId xmlns:a16="http://schemas.microsoft.com/office/drawing/2014/main" id="{5717C262-BB50-6957-4CCF-B067E2C7E5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15798" y="12569122"/>
            <a:ext cx="3212606" cy="4595072"/>
          </a:xfrm>
          <a:prstGeom prst="rect">
            <a:avLst/>
          </a:prstGeom>
          <a:ln w="19050">
            <a:solidFill>
              <a:schemeClr val="tx1"/>
            </a:solidFill>
          </a:ln>
        </p:spPr>
      </p:pic>
      <p:pic>
        <p:nvPicPr>
          <p:cNvPr id="9" name="Picture 8">
            <a:extLst>
              <a:ext uri="{FF2B5EF4-FFF2-40B4-BE49-F238E27FC236}">
                <a16:creationId xmlns:a16="http://schemas.microsoft.com/office/drawing/2014/main" id="{CAE66016-EA8B-DE58-82CC-E45BBF48697D}"/>
              </a:ext>
            </a:extLst>
          </p:cNvPr>
          <p:cNvPicPr>
            <a:picLocks noChangeAspect="1"/>
          </p:cNvPicPr>
          <p:nvPr/>
        </p:nvPicPr>
        <p:blipFill rotWithShape="1">
          <a:blip r:embed="rId8">
            <a:extLst>
              <a:ext uri="{28A0092B-C50C-407E-A947-70E740481C1C}">
                <a14:useLocalDpi xmlns:a14="http://schemas.microsoft.com/office/drawing/2010/main" val="0"/>
              </a:ext>
            </a:extLst>
          </a:blip>
          <a:srcRect t="4637"/>
          <a:stretch/>
        </p:blipFill>
        <p:spPr>
          <a:xfrm>
            <a:off x="10077950" y="18660148"/>
            <a:ext cx="5053214" cy="4081503"/>
          </a:xfrm>
          <a:prstGeom prst="rect">
            <a:avLst/>
          </a:prstGeom>
          <a:ln w="19050">
            <a:solidFill>
              <a:schemeClr val="tx1"/>
            </a:solidFill>
          </a:ln>
        </p:spPr>
      </p:pic>
      <p:pic>
        <p:nvPicPr>
          <p:cNvPr id="11" name="Picture 10">
            <a:extLst>
              <a:ext uri="{FF2B5EF4-FFF2-40B4-BE49-F238E27FC236}">
                <a16:creationId xmlns:a16="http://schemas.microsoft.com/office/drawing/2014/main" id="{12CBD365-C807-4450-368A-4B98F31412E1}"/>
              </a:ext>
            </a:extLst>
          </p:cNvPr>
          <p:cNvPicPr>
            <a:picLocks noChangeAspect="1"/>
          </p:cNvPicPr>
          <p:nvPr/>
        </p:nvPicPr>
        <p:blipFill rotWithShape="1">
          <a:blip r:embed="rId9">
            <a:extLst>
              <a:ext uri="{28A0092B-C50C-407E-A947-70E740481C1C}">
                <a14:useLocalDpi xmlns:a14="http://schemas.microsoft.com/office/drawing/2010/main" val="0"/>
              </a:ext>
            </a:extLst>
          </a:blip>
          <a:srcRect t="5202"/>
          <a:stretch/>
        </p:blipFill>
        <p:spPr>
          <a:xfrm>
            <a:off x="866781" y="13819488"/>
            <a:ext cx="7035319" cy="3634552"/>
          </a:xfrm>
          <a:prstGeom prst="rect">
            <a:avLst/>
          </a:prstGeom>
          <a:ln w="19050">
            <a:solidFill>
              <a:schemeClr val="tx1"/>
            </a:solidFill>
          </a:ln>
        </p:spPr>
      </p:pic>
      <p:pic>
        <p:nvPicPr>
          <p:cNvPr id="13" name="Picture 12">
            <a:extLst>
              <a:ext uri="{FF2B5EF4-FFF2-40B4-BE49-F238E27FC236}">
                <a16:creationId xmlns:a16="http://schemas.microsoft.com/office/drawing/2014/main" id="{3A7211AE-0868-B316-22D9-195CDA8864CE}"/>
              </a:ext>
            </a:extLst>
          </p:cNvPr>
          <p:cNvPicPr>
            <a:picLocks noChangeAspect="1"/>
          </p:cNvPicPr>
          <p:nvPr/>
        </p:nvPicPr>
        <p:blipFill rotWithShape="1">
          <a:blip r:embed="rId10">
            <a:extLst>
              <a:ext uri="{28A0092B-C50C-407E-A947-70E740481C1C}">
                <a14:useLocalDpi xmlns:a14="http://schemas.microsoft.com/office/drawing/2010/main" val="0"/>
              </a:ext>
            </a:extLst>
          </a:blip>
          <a:srcRect t="4637"/>
          <a:stretch/>
        </p:blipFill>
        <p:spPr>
          <a:xfrm>
            <a:off x="919996" y="18604801"/>
            <a:ext cx="5053214" cy="4074376"/>
          </a:xfrm>
          <a:prstGeom prst="rect">
            <a:avLst/>
          </a:prstGeom>
          <a:ln w="19050">
            <a:solidFill>
              <a:schemeClr val="tx1"/>
            </a:solidFill>
          </a:ln>
        </p:spPr>
      </p:pic>
      <p:pic>
        <p:nvPicPr>
          <p:cNvPr id="5" name="Picture 4">
            <a:extLst>
              <a:ext uri="{FF2B5EF4-FFF2-40B4-BE49-F238E27FC236}">
                <a16:creationId xmlns:a16="http://schemas.microsoft.com/office/drawing/2014/main" id="{DFDC8DD2-F121-C4F6-E202-0B1B8972C4A1}"/>
              </a:ext>
            </a:extLst>
          </p:cNvPr>
          <p:cNvPicPr>
            <a:picLocks noChangeAspect="1"/>
          </p:cNvPicPr>
          <p:nvPr/>
        </p:nvPicPr>
        <p:blipFill rotWithShape="1">
          <a:blip r:embed="rId11">
            <a:extLst>
              <a:ext uri="{28A0092B-C50C-407E-A947-70E740481C1C}">
                <a14:useLocalDpi xmlns:a14="http://schemas.microsoft.com/office/drawing/2010/main" val="0"/>
              </a:ext>
            </a:extLst>
          </a:blip>
          <a:srcRect t="6558"/>
          <a:stretch/>
        </p:blipFill>
        <p:spPr>
          <a:xfrm>
            <a:off x="10481301" y="7068170"/>
            <a:ext cx="4893290" cy="3089321"/>
          </a:xfrm>
          <a:prstGeom prst="rect">
            <a:avLst/>
          </a:prstGeom>
          <a:ln w="19050">
            <a:solidFill>
              <a:schemeClr val="tx1"/>
            </a:solidFill>
          </a:ln>
        </p:spPr>
      </p:pic>
      <p:sp>
        <p:nvSpPr>
          <p:cNvPr id="49" name="TextBox 48">
            <a:extLst>
              <a:ext uri="{FF2B5EF4-FFF2-40B4-BE49-F238E27FC236}">
                <a16:creationId xmlns:a16="http://schemas.microsoft.com/office/drawing/2014/main" id="{512EC1EA-4581-8C24-4679-36379C60041E}"/>
              </a:ext>
            </a:extLst>
          </p:cNvPr>
          <p:cNvSpPr txBox="1"/>
          <p:nvPr/>
        </p:nvSpPr>
        <p:spPr>
          <a:xfrm>
            <a:off x="621809" y="6617127"/>
            <a:ext cx="5615779" cy="938719"/>
          </a:xfrm>
          <a:prstGeom prst="rect">
            <a:avLst/>
          </a:prstGeom>
          <a:noFill/>
          <a:effectLst/>
        </p:spPr>
        <p:txBody>
          <a:bodyPr wrap="square" rtlCol="0">
            <a:spAutoFit/>
          </a:bodyPr>
          <a:lstStyle/>
          <a:p>
            <a:r>
              <a:rPr lang="en-US" sz="5500" b="1" dirty="0">
                <a:solidFill>
                  <a:schemeClr val="tx1">
                    <a:lumMod val="85000"/>
                    <a:lumOff val="15000"/>
                  </a:schemeClr>
                </a:solidFill>
                <a:latin typeface="Segoe UI Semibold" panose="020B0702040204020203" pitchFamily="34" charset="0"/>
                <a:cs typeface="Segoe UI Semibold" panose="020B0702040204020203" pitchFamily="34" charset="0"/>
              </a:rPr>
              <a:t>Introduction</a:t>
            </a:r>
            <a:endParaRPr lang="en-IN" sz="5500" b="1" dirty="0">
              <a:solidFill>
                <a:schemeClr val="tx1">
                  <a:lumMod val="85000"/>
                  <a:lumOff val="15000"/>
                </a:schemeClr>
              </a:solidFill>
              <a:latin typeface="Segoe UI Semibold" panose="020B0702040204020203" pitchFamily="34" charset="0"/>
              <a:cs typeface="Segoe UI Semibold" panose="020B0702040204020203" pitchFamily="34" charset="0"/>
            </a:endParaRPr>
          </a:p>
        </p:txBody>
      </p:sp>
      <p:sp>
        <p:nvSpPr>
          <p:cNvPr id="50" name="TextBox 49">
            <a:extLst>
              <a:ext uri="{FF2B5EF4-FFF2-40B4-BE49-F238E27FC236}">
                <a16:creationId xmlns:a16="http://schemas.microsoft.com/office/drawing/2014/main" id="{4E270A68-C09A-7BED-1630-387B917F46F4}"/>
              </a:ext>
            </a:extLst>
          </p:cNvPr>
          <p:cNvSpPr txBox="1"/>
          <p:nvPr/>
        </p:nvSpPr>
        <p:spPr>
          <a:xfrm>
            <a:off x="16293779" y="6641279"/>
            <a:ext cx="13334625" cy="1785104"/>
          </a:xfrm>
          <a:prstGeom prst="rect">
            <a:avLst/>
          </a:prstGeom>
          <a:noFill/>
          <a:effectLst/>
        </p:spPr>
        <p:txBody>
          <a:bodyPr wrap="square" rtlCol="0">
            <a:spAutoFit/>
          </a:bodyPr>
          <a:lstStyle/>
          <a:p>
            <a:r>
              <a:rPr lang="en-US" sz="5500" b="1" dirty="0">
                <a:solidFill>
                  <a:schemeClr val="tx1">
                    <a:lumMod val="85000"/>
                    <a:lumOff val="15000"/>
                  </a:schemeClr>
                </a:solidFill>
                <a:latin typeface="Segoe UI Semibold" panose="020B0702040204020203" pitchFamily="34" charset="0"/>
                <a:cs typeface="Segoe UI Semibold" panose="020B0702040204020203" pitchFamily="34" charset="0"/>
              </a:rPr>
              <a:t>The heaviest rainfall and the strongest pIOD ‒ 2019</a:t>
            </a:r>
            <a:endParaRPr lang="en-IN" sz="5500" b="1" dirty="0">
              <a:solidFill>
                <a:schemeClr val="tx1">
                  <a:lumMod val="85000"/>
                  <a:lumOff val="15000"/>
                </a:schemeClr>
              </a:solidFill>
              <a:latin typeface="Segoe UI Semibold" panose="020B0702040204020203" pitchFamily="34" charset="0"/>
              <a:cs typeface="Segoe UI Semibold" panose="020B0702040204020203" pitchFamily="34" charset="0"/>
            </a:endParaRPr>
          </a:p>
        </p:txBody>
      </p:sp>
      <p:sp>
        <p:nvSpPr>
          <p:cNvPr id="51" name="TextBox 50">
            <a:extLst>
              <a:ext uri="{FF2B5EF4-FFF2-40B4-BE49-F238E27FC236}">
                <a16:creationId xmlns:a16="http://schemas.microsoft.com/office/drawing/2014/main" id="{1FAB820E-7C83-E101-E267-CBAA9DB60BD7}"/>
              </a:ext>
            </a:extLst>
          </p:cNvPr>
          <p:cNvSpPr txBox="1"/>
          <p:nvPr/>
        </p:nvSpPr>
        <p:spPr>
          <a:xfrm>
            <a:off x="389210" y="37668549"/>
            <a:ext cx="5089029" cy="938719"/>
          </a:xfrm>
          <a:prstGeom prst="rect">
            <a:avLst/>
          </a:prstGeom>
          <a:noFill/>
          <a:effectLst/>
        </p:spPr>
        <p:txBody>
          <a:bodyPr wrap="square" rtlCol="0">
            <a:spAutoFit/>
          </a:bodyPr>
          <a:lstStyle/>
          <a:p>
            <a:r>
              <a:rPr lang="en-US" sz="5500" b="1" dirty="0">
                <a:solidFill>
                  <a:srgbClr val="EEEBE6"/>
                </a:solidFill>
                <a:latin typeface="Segoe UI Semibold" panose="020B0702040204020203" pitchFamily="34" charset="0"/>
                <a:cs typeface="Segoe UI Semibold" panose="020B0702040204020203" pitchFamily="34" charset="0"/>
              </a:rPr>
              <a:t>Conclusion</a:t>
            </a:r>
            <a:endParaRPr lang="en-IN" sz="5500" b="1" dirty="0">
              <a:solidFill>
                <a:srgbClr val="EEEBE6"/>
              </a:solidFill>
              <a:latin typeface="Segoe UI Semibold" panose="020B0702040204020203" pitchFamily="34" charset="0"/>
              <a:cs typeface="Segoe UI Semibold" panose="020B0702040204020203" pitchFamily="34" charset="0"/>
            </a:endParaRPr>
          </a:p>
        </p:txBody>
      </p:sp>
      <p:sp>
        <p:nvSpPr>
          <p:cNvPr id="52" name="TextBox 51">
            <a:extLst>
              <a:ext uri="{FF2B5EF4-FFF2-40B4-BE49-F238E27FC236}">
                <a16:creationId xmlns:a16="http://schemas.microsoft.com/office/drawing/2014/main" id="{4D4B3907-71EB-4C2C-065B-04DE5CA524AC}"/>
              </a:ext>
            </a:extLst>
          </p:cNvPr>
          <p:cNvSpPr txBox="1"/>
          <p:nvPr/>
        </p:nvSpPr>
        <p:spPr>
          <a:xfrm>
            <a:off x="491873" y="11910842"/>
            <a:ext cx="15271370" cy="938719"/>
          </a:xfrm>
          <a:prstGeom prst="rect">
            <a:avLst/>
          </a:prstGeom>
          <a:noFill/>
          <a:effectLst/>
        </p:spPr>
        <p:txBody>
          <a:bodyPr wrap="square" rtlCol="0">
            <a:spAutoFit/>
          </a:bodyPr>
          <a:lstStyle/>
          <a:p>
            <a:r>
              <a:rPr lang="en-US" sz="5500" b="1" dirty="0">
                <a:solidFill>
                  <a:schemeClr val="tx1">
                    <a:lumMod val="85000"/>
                    <a:lumOff val="15000"/>
                  </a:schemeClr>
                </a:solidFill>
                <a:latin typeface="Segoe UI Semibold" panose="020B0702040204020203" pitchFamily="34" charset="0"/>
                <a:cs typeface="Segoe UI Semibold" panose="020B0702040204020203" pitchFamily="34" charset="0"/>
              </a:rPr>
              <a:t>W-Ind heavy rainfall and positive IOD (pIOD)</a:t>
            </a:r>
            <a:endParaRPr lang="en-IN" sz="5500" b="1" dirty="0">
              <a:solidFill>
                <a:schemeClr val="tx1">
                  <a:lumMod val="85000"/>
                  <a:lumOff val="15000"/>
                </a:schemeClr>
              </a:solidFill>
              <a:latin typeface="Segoe UI Semibold" panose="020B0702040204020203" pitchFamily="34" charset="0"/>
              <a:cs typeface="Segoe UI Semibold" panose="020B0702040204020203" pitchFamily="34" charset="0"/>
            </a:endParaRPr>
          </a:p>
        </p:txBody>
      </p:sp>
      <p:sp>
        <p:nvSpPr>
          <p:cNvPr id="53" name="TextBox 52">
            <a:extLst>
              <a:ext uri="{FF2B5EF4-FFF2-40B4-BE49-F238E27FC236}">
                <a16:creationId xmlns:a16="http://schemas.microsoft.com/office/drawing/2014/main" id="{3AF119E2-3527-4FE6-8F66-76922048438D}"/>
              </a:ext>
            </a:extLst>
          </p:cNvPr>
          <p:cNvSpPr txBox="1"/>
          <p:nvPr/>
        </p:nvSpPr>
        <p:spPr>
          <a:xfrm>
            <a:off x="491873" y="25647225"/>
            <a:ext cx="11972613" cy="938719"/>
          </a:xfrm>
          <a:prstGeom prst="rect">
            <a:avLst/>
          </a:prstGeom>
          <a:noFill/>
          <a:effectLst/>
        </p:spPr>
        <p:txBody>
          <a:bodyPr wrap="square" rtlCol="0">
            <a:spAutoFit/>
          </a:bodyPr>
          <a:lstStyle/>
          <a:p>
            <a:r>
              <a:rPr lang="en-US" sz="5500" b="1" dirty="0">
                <a:solidFill>
                  <a:schemeClr val="tx1">
                    <a:lumMod val="85000"/>
                    <a:lumOff val="15000"/>
                  </a:schemeClr>
                </a:solidFill>
                <a:latin typeface="Segoe UI Semibold" panose="020B0702040204020203" pitchFamily="34" charset="0"/>
                <a:cs typeface="Segoe UI Semibold" panose="020B0702040204020203" pitchFamily="34" charset="0"/>
              </a:rPr>
              <a:t>CMIP6 projections</a:t>
            </a:r>
          </a:p>
        </p:txBody>
      </p:sp>
      <p:sp>
        <p:nvSpPr>
          <p:cNvPr id="57" name="TextBox 56">
            <a:extLst>
              <a:ext uri="{FF2B5EF4-FFF2-40B4-BE49-F238E27FC236}">
                <a16:creationId xmlns:a16="http://schemas.microsoft.com/office/drawing/2014/main" id="{54C5AA0C-A44A-AF59-6F0E-9DD6A4227E22}"/>
              </a:ext>
            </a:extLst>
          </p:cNvPr>
          <p:cNvSpPr txBox="1"/>
          <p:nvPr/>
        </p:nvSpPr>
        <p:spPr>
          <a:xfrm>
            <a:off x="642768" y="7675795"/>
            <a:ext cx="9336120" cy="3970318"/>
          </a:xfrm>
          <a:prstGeom prst="rect">
            <a:avLst/>
          </a:prstGeom>
          <a:noFill/>
        </p:spPr>
        <p:txBody>
          <a:bodyPr wrap="square" rtlCol="0">
            <a:spAutoFit/>
          </a:bodyPr>
          <a:lstStyle/>
          <a:p>
            <a:pPr marL="571500" indent="-571500" algn="just">
              <a:buFont typeface="Wingdings" panose="05000000000000000000" pitchFamily="2" charset="2"/>
              <a:buChar char="§"/>
            </a:pPr>
            <a:r>
              <a:rPr lang="en-IN" sz="3600" dirty="0">
                <a:cs typeface="Segoe UI Semibold" panose="020B0702040204020203" pitchFamily="34" charset="0"/>
              </a:rPr>
              <a:t>Increase in the frequency of extreme rain events in India (Goswami et al. 2006; </a:t>
            </a:r>
            <a:r>
              <a:rPr lang="en-IN" sz="3600" dirty="0" err="1">
                <a:cs typeface="Segoe UI Semibold" panose="020B0702040204020203" pitchFamily="34" charset="0"/>
              </a:rPr>
              <a:t>Rajeevan</a:t>
            </a:r>
            <a:r>
              <a:rPr lang="en-IN" sz="3600" dirty="0">
                <a:cs typeface="Segoe UI Semibold" panose="020B0702040204020203" pitchFamily="34" charset="0"/>
              </a:rPr>
              <a:t> et al. 2008; Roxy et al. 2017)</a:t>
            </a:r>
          </a:p>
          <a:p>
            <a:pPr marL="571500" indent="-571500" algn="just">
              <a:buFont typeface="Wingdings" panose="05000000000000000000" pitchFamily="2" charset="2"/>
              <a:buChar char="§"/>
            </a:pPr>
            <a:endParaRPr lang="en-IN" sz="3600" dirty="0">
              <a:cs typeface="Segoe UI Semibold" panose="020B0702040204020203" pitchFamily="34" charset="0"/>
            </a:endParaRPr>
          </a:p>
          <a:p>
            <a:pPr marL="571500" indent="-571500" algn="just">
              <a:buFont typeface="Wingdings" panose="05000000000000000000" pitchFamily="2" charset="2"/>
              <a:buChar char="§"/>
            </a:pPr>
            <a:r>
              <a:rPr lang="en-IN" sz="3600" b="1" dirty="0">
                <a:cs typeface="Segoe UI Semibold" panose="020B0702040204020203" pitchFamily="34" charset="0"/>
              </a:rPr>
              <a:t>Western India (W-Ind) shows significantly high trend in heavy rainfall and deep convection since 1990s</a:t>
            </a:r>
          </a:p>
        </p:txBody>
      </p:sp>
      <p:sp>
        <p:nvSpPr>
          <p:cNvPr id="3" name="TextBox 2">
            <a:extLst>
              <a:ext uri="{FF2B5EF4-FFF2-40B4-BE49-F238E27FC236}">
                <a16:creationId xmlns:a16="http://schemas.microsoft.com/office/drawing/2014/main" id="{9E130B8D-E2E5-86E8-CC15-52CF1B40528D}"/>
              </a:ext>
            </a:extLst>
          </p:cNvPr>
          <p:cNvSpPr txBox="1"/>
          <p:nvPr/>
        </p:nvSpPr>
        <p:spPr>
          <a:xfrm>
            <a:off x="11133549" y="10397672"/>
            <a:ext cx="4116854" cy="1200329"/>
          </a:xfrm>
          <a:prstGeom prst="rect">
            <a:avLst/>
          </a:prstGeom>
          <a:noFill/>
        </p:spPr>
        <p:txBody>
          <a:bodyPr wrap="square" rtlCol="0">
            <a:spAutoFit/>
          </a:bodyPr>
          <a:lstStyle/>
          <a:p>
            <a:r>
              <a:rPr lang="en-IN" sz="3600" b="1" dirty="0">
                <a:solidFill>
                  <a:srgbClr val="B63C4D"/>
                </a:solidFill>
              </a:rPr>
              <a:t>Trend of OLR ≤ 200 W m</a:t>
            </a:r>
            <a:r>
              <a:rPr lang="en-IN" sz="3600" b="1" baseline="30000" dirty="0">
                <a:solidFill>
                  <a:srgbClr val="B63C4D"/>
                </a:solidFill>
              </a:rPr>
              <a:t>-2</a:t>
            </a:r>
            <a:r>
              <a:rPr lang="en-IN" sz="3600" b="1" dirty="0">
                <a:solidFill>
                  <a:srgbClr val="B63C4D"/>
                </a:solidFill>
              </a:rPr>
              <a:t> day count</a:t>
            </a:r>
          </a:p>
        </p:txBody>
      </p:sp>
      <p:pic>
        <p:nvPicPr>
          <p:cNvPr id="20" name="Picture 19">
            <a:extLst>
              <a:ext uri="{FF2B5EF4-FFF2-40B4-BE49-F238E27FC236}">
                <a16:creationId xmlns:a16="http://schemas.microsoft.com/office/drawing/2014/main" id="{97D5FD29-93E7-3E8E-71EF-2A1A0856B77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1355056" y="30632480"/>
            <a:ext cx="7851832" cy="5733916"/>
          </a:xfrm>
          <a:custGeom>
            <a:avLst/>
            <a:gdLst>
              <a:gd name="connsiteX0" fmla="*/ 5596932 w 7851618"/>
              <a:gd name="connsiteY0" fmla="*/ 0 h 5733760"/>
              <a:gd name="connsiteX1" fmla="*/ 7851618 w 7851618"/>
              <a:gd name="connsiteY1" fmla="*/ 0 h 5733760"/>
              <a:gd name="connsiteX2" fmla="*/ 7851618 w 7851618"/>
              <a:gd name="connsiteY2" fmla="*/ 5733760 h 5733760"/>
              <a:gd name="connsiteX3" fmla="*/ 0 w 7851618"/>
              <a:gd name="connsiteY3" fmla="*/ 5733760 h 5733760"/>
              <a:gd name="connsiteX4" fmla="*/ 0 w 7851618"/>
              <a:gd name="connsiteY4" fmla="*/ 409162 h 5733760"/>
              <a:gd name="connsiteX5" fmla="*/ 5596932 w 7851618"/>
              <a:gd name="connsiteY5" fmla="*/ 409162 h 573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1618" h="5733760">
                <a:moveTo>
                  <a:pt x="5596932" y="0"/>
                </a:moveTo>
                <a:lnTo>
                  <a:pt x="7851618" y="0"/>
                </a:lnTo>
                <a:lnTo>
                  <a:pt x="7851618" y="5733760"/>
                </a:lnTo>
                <a:lnTo>
                  <a:pt x="0" y="5733760"/>
                </a:lnTo>
                <a:lnTo>
                  <a:pt x="0" y="409162"/>
                </a:lnTo>
                <a:lnTo>
                  <a:pt x="5596932" y="409162"/>
                </a:lnTo>
                <a:close/>
              </a:path>
            </a:pathLst>
          </a:custGeom>
          <a:ln w="19050">
            <a:solidFill>
              <a:schemeClr val="tx1"/>
            </a:solidFill>
          </a:ln>
        </p:spPr>
      </p:pic>
      <p:sp>
        <p:nvSpPr>
          <p:cNvPr id="7" name="TextBox 6">
            <a:extLst>
              <a:ext uri="{FF2B5EF4-FFF2-40B4-BE49-F238E27FC236}">
                <a16:creationId xmlns:a16="http://schemas.microsoft.com/office/drawing/2014/main" id="{623A9BD1-4A32-611F-1203-528AEE2685ED}"/>
              </a:ext>
            </a:extLst>
          </p:cNvPr>
          <p:cNvSpPr txBox="1"/>
          <p:nvPr/>
        </p:nvSpPr>
        <p:spPr>
          <a:xfrm>
            <a:off x="712013" y="12969211"/>
            <a:ext cx="9816295" cy="646331"/>
          </a:xfrm>
          <a:prstGeom prst="rect">
            <a:avLst/>
          </a:prstGeom>
          <a:noFill/>
        </p:spPr>
        <p:txBody>
          <a:bodyPr wrap="square" rtlCol="0">
            <a:spAutoFit/>
          </a:bodyPr>
          <a:lstStyle/>
          <a:p>
            <a:r>
              <a:rPr lang="en-IN" sz="3600" b="1" dirty="0">
                <a:solidFill>
                  <a:srgbClr val="B63C4D"/>
                </a:solidFill>
              </a:rPr>
              <a:t>Heavy rainfall day count over W-Ind (detrended)</a:t>
            </a:r>
          </a:p>
        </p:txBody>
      </p:sp>
      <p:sp>
        <p:nvSpPr>
          <p:cNvPr id="15" name="TextBox 14">
            <a:extLst>
              <a:ext uri="{FF2B5EF4-FFF2-40B4-BE49-F238E27FC236}">
                <a16:creationId xmlns:a16="http://schemas.microsoft.com/office/drawing/2014/main" id="{96942E6C-A44C-7D96-4656-11460629F418}"/>
              </a:ext>
            </a:extLst>
          </p:cNvPr>
          <p:cNvSpPr txBox="1"/>
          <p:nvPr/>
        </p:nvSpPr>
        <p:spPr>
          <a:xfrm>
            <a:off x="6237588" y="19228328"/>
            <a:ext cx="3565339" cy="2308324"/>
          </a:xfrm>
          <a:prstGeom prst="rect">
            <a:avLst/>
          </a:prstGeom>
          <a:noFill/>
        </p:spPr>
        <p:txBody>
          <a:bodyPr wrap="square" rtlCol="0">
            <a:spAutoFit/>
          </a:bodyPr>
          <a:lstStyle/>
          <a:p>
            <a:pPr algn="just"/>
            <a:r>
              <a:rPr lang="en-IN" sz="3600" b="1" dirty="0">
                <a:solidFill>
                  <a:srgbClr val="B63C4D"/>
                </a:solidFill>
              </a:rPr>
              <a:t>Composite anomalies of 5 pIOD + Heavy rainfall seasons </a:t>
            </a:r>
          </a:p>
        </p:txBody>
      </p:sp>
      <p:sp>
        <p:nvSpPr>
          <p:cNvPr id="17" name="TextBox 16">
            <a:extLst>
              <a:ext uri="{FF2B5EF4-FFF2-40B4-BE49-F238E27FC236}">
                <a16:creationId xmlns:a16="http://schemas.microsoft.com/office/drawing/2014/main" id="{77F47039-08F4-50E4-76CE-F824DB0FFDA9}"/>
              </a:ext>
            </a:extLst>
          </p:cNvPr>
          <p:cNvSpPr txBox="1"/>
          <p:nvPr/>
        </p:nvSpPr>
        <p:spPr>
          <a:xfrm>
            <a:off x="1357924" y="17822291"/>
            <a:ext cx="4262236" cy="646330"/>
          </a:xfrm>
          <a:prstGeom prst="rect">
            <a:avLst/>
          </a:prstGeom>
          <a:noFill/>
        </p:spPr>
        <p:txBody>
          <a:bodyPr wrap="square" rtlCol="0">
            <a:spAutoFit/>
          </a:bodyPr>
          <a:lstStyle/>
          <a:p>
            <a:r>
              <a:rPr lang="en-IN" sz="3600" b="1" dirty="0">
                <a:solidFill>
                  <a:srgbClr val="B63C4D"/>
                </a:solidFill>
              </a:rPr>
              <a:t>(</a:t>
            </a:r>
            <a:r>
              <a:rPr lang="en-IN" sz="3600" b="1" dirty="0" err="1">
                <a:solidFill>
                  <a:srgbClr val="B63C4D"/>
                </a:solidFill>
              </a:rPr>
              <a:t>qU</a:t>
            </a:r>
            <a:r>
              <a:rPr lang="en-IN" sz="3600" b="1" dirty="0">
                <a:solidFill>
                  <a:srgbClr val="B63C4D"/>
                </a:solidFill>
              </a:rPr>
              <a:t>)</a:t>
            </a:r>
            <a:r>
              <a:rPr lang="en-IN" sz="3600" b="1" baseline="-25000" dirty="0">
                <a:solidFill>
                  <a:srgbClr val="B63C4D"/>
                </a:solidFill>
              </a:rPr>
              <a:t>divergent </a:t>
            </a:r>
            <a:r>
              <a:rPr lang="en-IN" sz="3600" b="1" dirty="0">
                <a:solidFill>
                  <a:srgbClr val="B63C4D"/>
                </a:solidFill>
              </a:rPr>
              <a:t>and </a:t>
            </a:r>
            <a:r>
              <a:rPr lang="el-GR" sz="3600" b="1" dirty="0">
                <a:solidFill>
                  <a:srgbClr val="B63C4D"/>
                </a:solidFill>
                <a:latin typeface="Segoe UI Symbol" panose="020B0502040204020203" pitchFamily="34" charset="0"/>
                <a:ea typeface="Segoe UI Symbol" panose="020B0502040204020203" pitchFamily="34" charset="0"/>
              </a:rPr>
              <a:t>χ</a:t>
            </a:r>
            <a:r>
              <a:rPr lang="en-IN" sz="3600" b="1" baseline="-25000" dirty="0">
                <a:solidFill>
                  <a:srgbClr val="B63C4D"/>
                </a:solidFill>
                <a:latin typeface="Segoe UI Symbol" panose="020B0502040204020203" pitchFamily="34" charset="0"/>
                <a:ea typeface="Segoe UI Symbol" panose="020B0502040204020203" pitchFamily="34" charset="0"/>
              </a:rPr>
              <a:t>moist</a:t>
            </a:r>
            <a:endParaRPr lang="en-IN" sz="3600" b="1" baseline="-25000" dirty="0">
              <a:solidFill>
                <a:srgbClr val="B63C4D"/>
              </a:solidFill>
            </a:endParaRPr>
          </a:p>
        </p:txBody>
      </p:sp>
      <p:sp>
        <p:nvSpPr>
          <p:cNvPr id="18" name="TextBox 17">
            <a:extLst>
              <a:ext uri="{FF2B5EF4-FFF2-40B4-BE49-F238E27FC236}">
                <a16:creationId xmlns:a16="http://schemas.microsoft.com/office/drawing/2014/main" id="{E0F09171-2F49-83EB-9504-B0266EFADA0C}"/>
              </a:ext>
            </a:extLst>
          </p:cNvPr>
          <p:cNvSpPr txBox="1"/>
          <p:nvPr/>
        </p:nvSpPr>
        <p:spPr>
          <a:xfrm>
            <a:off x="10506119" y="17812467"/>
            <a:ext cx="4769926" cy="646331"/>
          </a:xfrm>
          <a:prstGeom prst="rect">
            <a:avLst/>
          </a:prstGeom>
          <a:noFill/>
        </p:spPr>
        <p:txBody>
          <a:bodyPr wrap="square" rtlCol="0">
            <a:spAutoFit/>
          </a:bodyPr>
          <a:lstStyle/>
          <a:p>
            <a:r>
              <a:rPr lang="en-IN" sz="3600" b="1" dirty="0">
                <a:solidFill>
                  <a:srgbClr val="B63C4D"/>
                </a:solidFill>
              </a:rPr>
              <a:t>(</a:t>
            </a:r>
            <a:r>
              <a:rPr lang="en-IN" sz="3600" b="1" dirty="0" err="1">
                <a:solidFill>
                  <a:srgbClr val="B63C4D"/>
                </a:solidFill>
              </a:rPr>
              <a:t>qU</a:t>
            </a:r>
            <a:r>
              <a:rPr lang="en-IN" sz="3600" b="1" dirty="0">
                <a:solidFill>
                  <a:srgbClr val="B63C4D"/>
                </a:solidFill>
              </a:rPr>
              <a:t>)</a:t>
            </a:r>
            <a:r>
              <a:rPr lang="en-IN" sz="3600" b="1" baseline="-25000" dirty="0">
                <a:solidFill>
                  <a:srgbClr val="B63C4D"/>
                </a:solidFill>
              </a:rPr>
              <a:t>rotational </a:t>
            </a:r>
            <a:r>
              <a:rPr lang="en-IN" sz="3600" b="1" dirty="0">
                <a:solidFill>
                  <a:srgbClr val="B63C4D"/>
                </a:solidFill>
              </a:rPr>
              <a:t>and </a:t>
            </a:r>
            <a:r>
              <a:rPr lang="el-GR" sz="3600" b="1" dirty="0">
                <a:solidFill>
                  <a:srgbClr val="B63C4D"/>
                </a:solidFill>
                <a:latin typeface="Segoe UI Symbol" panose="020B0502040204020203" pitchFamily="34" charset="0"/>
                <a:ea typeface="Segoe UI Symbol" panose="020B0502040204020203" pitchFamily="34" charset="0"/>
              </a:rPr>
              <a:t>Ψ</a:t>
            </a:r>
            <a:r>
              <a:rPr lang="en-IN" sz="3600" b="1" baseline="-25000" dirty="0">
                <a:solidFill>
                  <a:srgbClr val="B63C4D"/>
                </a:solidFill>
                <a:latin typeface="Segoe UI Symbol" panose="020B0502040204020203" pitchFamily="34" charset="0"/>
                <a:ea typeface="Segoe UI Symbol" panose="020B0502040204020203" pitchFamily="34" charset="0"/>
              </a:rPr>
              <a:t>moist</a:t>
            </a:r>
            <a:endParaRPr lang="en-IN" sz="3600" b="1" baseline="-25000" dirty="0">
              <a:solidFill>
                <a:srgbClr val="B63C4D"/>
              </a:solidFill>
            </a:endParaRPr>
          </a:p>
        </p:txBody>
      </p:sp>
      <p:sp>
        <p:nvSpPr>
          <p:cNvPr id="29" name="TextBox 28">
            <a:extLst>
              <a:ext uri="{FF2B5EF4-FFF2-40B4-BE49-F238E27FC236}">
                <a16:creationId xmlns:a16="http://schemas.microsoft.com/office/drawing/2014/main" id="{23BD96BC-B6F6-579E-3CEB-918E155B3009}"/>
              </a:ext>
            </a:extLst>
          </p:cNvPr>
          <p:cNvSpPr txBox="1"/>
          <p:nvPr/>
        </p:nvSpPr>
        <p:spPr>
          <a:xfrm>
            <a:off x="18594143" y="20100273"/>
            <a:ext cx="10215311" cy="646331"/>
          </a:xfrm>
          <a:prstGeom prst="rect">
            <a:avLst/>
          </a:prstGeom>
          <a:noFill/>
        </p:spPr>
        <p:txBody>
          <a:bodyPr wrap="square" rtlCol="0">
            <a:spAutoFit/>
          </a:bodyPr>
          <a:lstStyle/>
          <a:p>
            <a:r>
              <a:rPr lang="en-IN" sz="3600" b="1" dirty="0">
                <a:solidFill>
                  <a:srgbClr val="C00000"/>
                </a:solidFill>
              </a:rPr>
              <a:t>Regression on heavy rainfall station count</a:t>
            </a:r>
          </a:p>
        </p:txBody>
      </p:sp>
      <p:sp>
        <p:nvSpPr>
          <p:cNvPr id="30" name="TextBox 29">
            <a:extLst>
              <a:ext uri="{FF2B5EF4-FFF2-40B4-BE49-F238E27FC236}">
                <a16:creationId xmlns:a16="http://schemas.microsoft.com/office/drawing/2014/main" id="{63CDA901-AC2C-9446-42B0-DE509562EEA8}"/>
              </a:ext>
            </a:extLst>
          </p:cNvPr>
          <p:cNvSpPr txBox="1"/>
          <p:nvPr/>
        </p:nvSpPr>
        <p:spPr>
          <a:xfrm>
            <a:off x="26045952" y="17414138"/>
            <a:ext cx="3666781" cy="2308324"/>
          </a:xfrm>
          <a:prstGeom prst="rect">
            <a:avLst/>
          </a:prstGeom>
          <a:noFill/>
        </p:spPr>
        <p:txBody>
          <a:bodyPr wrap="square" rtlCol="0">
            <a:spAutoFit/>
          </a:bodyPr>
          <a:lstStyle/>
          <a:p>
            <a:pPr algn="r"/>
            <a:r>
              <a:rPr lang="en-IN" sz="3600" b="1" dirty="0">
                <a:solidFill>
                  <a:srgbClr val="C00000"/>
                </a:solidFill>
              </a:rPr>
              <a:t>Latent heating from GPM satellite swaths over W-Ind</a:t>
            </a:r>
          </a:p>
        </p:txBody>
      </p:sp>
      <p:sp>
        <p:nvSpPr>
          <p:cNvPr id="32" name="TextBox 31">
            <a:extLst>
              <a:ext uri="{FF2B5EF4-FFF2-40B4-BE49-F238E27FC236}">
                <a16:creationId xmlns:a16="http://schemas.microsoft.com/office/drawing/2014/main" id="{FC5B01C0-09F9-40E7-5D60-9B66204CBCFF}"/>
              </a:ext>
            </a:extLst>
          </p:cNvPr>
          <p:cNvSpPr txBox="1"/>
          <p:nvPr/>
        </p:nvSpPr>
        <p:spPr>
          <a:xfrm>
            <a:off x="24084407" y="24054278"/>
            <a:ext cx="5723608" cy="1200329"/>
          </a:xfrm>
          <a:prstGeom prst="rect">
            <a:avLst/>
          </a:prstGeom>
          <a:noFill/>
        </p:spPr>
        <p:txBody>
          <a:bodyPr wrap="square" rtlCol="0">
            <a:spAutoFit/>
          </a:bodyPr>
          <a:lstStyle/>
          <a:p>
            <a:r>
              <a:rPr lang="en-IN" sz="3600" b="1" dirty="0">
                <a:solidFill>
                  <a:srgbClr val="C00000"/>
                </a:solidFill>
              </a:rPr>
              <a:t>OLR and rotational moisture flux anomalies</a:t>
            </a:r>
          </a:p>
        </p:txBody>
      </p:sp>
      <p:sp>
        <p:nvSpPr>
          <p:cNvPr id="34" name="TextBox 33">
            <a:extLst>
              <a:ext uri="{FF2B5EF4-FFF2-40B4-BE49-F238E27FC236}">
                <a16:creationId xmlns:a16="http://schemas.microsoft.com/office/drawing/2014/main" id="{C816F3E8-0685-69DD-2BBF-4FD543B77BA0}"/>
              </a:ext>
            </a:extLst>
          </p:cNvPr>
          <p:cNvSpPr txBox="1"/>
          <p:nvPr/>
        </p:nvSpPr>
        <p:spPr>
          <a:xfrm>
            <a:off x="16479716" y="24232137"/>
            <a:ext cx="7246171" cy="646331"/>
          </a:xfrm>
          <a:prstGeom prst="rect">
            <a:avLst/>
          </a:prstGeom>
          <a:noFill/>
        </p:spPr>
        <p:txBody>
          <a:bodyPr wrap="square" rtlCol="0">
            <a:spAutoFit/>
          </a:bodyPr>
          <a:lstStyle/>
          <a:p>
            <a:r>
              <a:rPr lang="en-IN" sz="3600" b="1" dirty="0">
                <a:solidFill>
                  <a:srgbClr val="C00000"/>
                </a:solidFill>
              </a:rPr>
              <a:t>330 K potential vorticity and winds</a:t>
            </a:r>
          </a:p>
        </p:txBody>
      </p:sp>
      <p:sp>
        <p:nvSpPr>
          <p:cNvPr id="35" name="TextBox 34">
            <a:extLst>
              <a:ext uri="{FF2B5EF4-FFF2-40B4-BE49-F238E27FC236}">
                <a16:creationId xmlns:a16="http://schemas.microsoft.com/office/drawing/2014/main" id="{E29B45B5-BD37-1300-C2E9-7BA6A41B6B9A}"/>
              </a:ext>
            </a:extLst>
          </p:cNvPr>
          <p:cNvSpPr txBox="1"/>
          <p:nvPr/>
        </p:nvSpPr>
        <p:spPr>
          <a:xfrm>
            <a:off x="16232453" y="8959641"/>
            <a:ext cx="4555856" cy="2308324"/>
          </a:xfrm>
          <a:prstGeom prst="rect">
            <a:avLst/>
          </a:prstGeom>
          <a:noFill/>
        </p:spPr>
        <p:txBody>
          <a:bodyPr wrap="square" rtlCol="0">
            <a:spAutoFit/>
          </a:bodyPr>
          <a:lstStyle/>
          <a:p>
            <a:pPr algn="r"/>
            <a:r>
              <a:rPr lang="en-IN" sz="3600" b="1" dirty="0">
                <a:solidFill>
                  <a:srgbClr val="C00000"/>
                </a:solidFill>
              </a:rPr>
              <a:t>Daily IMD station counts for heavy rainfall during JJAS 2019 over W-Ind</a:t>
            </a:r>
          </a:p>
        </p:txBody>
      </p:sp>
      <p:sp>
        <p:nvSpPr>
          <p:cNvPr id="37" name="TextBox 36">
            <a:extLst>
              <a:ext uri="{FF2B5EF4-FFF2-40B4-BE49-F238E27FC236}">
                <a16:creationId xmlns:a16="http://schemas.microsoft.com/office/drawing/2014/main" id="{E78F19C2-008F-4EE7-9D00-0D65107EE5E1}"/>
              </a:ext>
            </a:extLst>
          </p:cNvPr>
          <p:cNvSpPr txBox="1"/>
          <p:nvPr/>
        </p:nvSpPr>
        <p:spPr>
          <a:xfrm>
            <a:off x="1535978" y="36671918"/>
            <a:ext cx="8158245" cy="646331"/>
          </a:xfrm>
          <a:prstGeom prst="rect">
            <a:avLst/>
          </a:prstGeom>
          <a:noFill/>
        </p:spPr>
        <p:txBody>
          <a:bodyPr wrap="square" rtlCol="0">
            <a:spAutoFit/>
          </a:bodyPr>
          <a:lstStyle/>
          <a:p>
            <a:r>
              <a:rPr lang="en-IN" sz="3600" b="1" dirty="0">
                <a:solidFill>
                  <a:srgbClr val="3E7A5F"/>
                </a:solidFill>
              </a:rPr>
              <a:t>JJAS DMI distribution: Hist &amp; SSP5-8.5</a:t>
            </a:r>
          </a:p>
        </p:txBody>
      </p:sp>
      <p:sp>
        <p:nvSpPr>
          <p:cNvPr id="38" name="TextBox 37">
            <a:extLst>
              <a:ext uri="{FF2B5EF4-FFF2-40B4-BE49-F238E27FC236}">
                <a16:creationId xmlns:a16="http://schemas.microsoft.com/office/drawing/2014/main" id="{8C092C92-255A-7F6A-BED1-4A85DDDAAF32}"/>
              </a:ext>
            </a:extLst>
          </p:cNvPr>
          <p:cNvSpPr txBox="1"/>
          <p:nvPr/>
        </p:nvSpPr>
        <p:spPr>
          <a:xfrm>
            <a:off x="10476436" y="36719174"/>
            <a:ext cx="9881171" cy="646331"/>
          </a:xfrm>
          <a:prstGeom prst="rect">
            <a:avLst/>
          </a:prstGeom>
          <a:noFill/>
        </p:spPr>
        <p:txBody>
          <a:bodyPr wrap="square" rtlCol="0">
            <a:spAutoFit/>
          </a:bodyPr>
          <a:lstStyle/>
          <a:p>
            <a:r>
              <a:rPr lang="en-IN" sz="3600" b="1" dirty="0">
                <a:solidFill>
                  <a:srgbClr val="3E7A5F"/>
                </a:solidFill>
              </a:rPr>
              <a:t>JJAS 850 hPa vorticity and winds: SSP5-8.5 - Hist</a:t>
            </a:r>
          </a:p>
        </p:txBody>
      </p:sp>
      <p:sp>
        <p:nvSpPr>
          <p:cNvPr id="40" name="TextBox 39">
            <a:extLst>
              <a:ext uri="{FF2B5EF4-FFF2-40B4-BE49-F238E27FC236}">
                <a16:creationId xmlns:a16="http://schemas.microsoft.com/office/drawing/2014/main" id="{8530A3B6-D35E-F66E-9881-E719AED61922}"/>
              </a:ext>
            </a:extLst>
          </p:cNvPr>
          <p:cNvSpPr txBox="1"/>
          <p:nvPr/>
        </p:nvSpPr>
        <p:spPr>
          <a:xfrm>
            <a:off x="22569227" y="36694745"/>
            <a:ext cx="5480884" cy="646331"/>
          </a:xfrm>
          <a:prstGeom prst="rect">
            <a:avLst/>
          </a:prstGeom>
          <a:noFill/>
        </p:spPr>
        <p:txBody>
          <a:bodyPr wrap="square" rtlCol="0">
            <a:spAutoFit/>
          </a:bodyPr>
          <a:lstStyle/>
          <a:p>
            <a:r>
              <a:rPr lang="en-IN" sz="3600" b="1" dirty="0">
                <a:solidFill>
                  <a:srgbClr val="3E7A5F"/>
                </a:solidFill>
              </a:rPr>
              <a:t>JJAS rainfall: SSP5-8.5 - Hist</a:t>
            </a:r>
          </a:p>
        </p:txBody>
      </p:sp>
      <p:sp>
        <p:nvSpPr>
          <p:cNvPr id="41" name="TextBox 40">
            <a:extLst>
              <a:ext uri="{FF2B5EF4-FFF2-40B4-BE49-F238E27FC236}">
                <a16:creationId xmlns:a16="http://schemas.microsoft.com/office/drawing/2014/main" id="{27488CC4-17D4-32E2-FB69-42E6F951164B}"/>
              </a:ext>
            </a:extLst>
          </p:cNvPr>
          <p:cNvSpPr txBox="1"/>
          <p:nvPr/>
        </p:nvSpPr>
        <p:spPr>
          <a:xfrm>
            <a:off x="916441" y="28863761"/>
            <a:ext cx="5877807" cy="1668470"/>
          </a:xfrm>
          <a:prstGeom prst="rect">
            <a:avLst/>
          </a:prstGeom>
          <a:noFill/>
        </p:spPr>
        <p:txBody>
          <a:bodyPr wrap="square" rtlCol="0">
            <a:spAutoFit/>
          </a:bodyPr>
          <a:lstStyle/>
          <a:p>
            <a:pPr>
              <a:lnSpc>
                <a:spcPct val="150000"/>
              </a:lnSpc>
            </a:pPr>
            <a:r>
              <a:rPr lang="en-IN" sz="3600" b="1" dirty="0">
                <a:solidFill>
                  <a:schemeClr val="tx1">
                    <a:lumMod val="75000"/>
                    <a:lumOff val="25000"/>
                  </a:schemeClr>
                </a:solidFill>
              </a:rPr>
              <a:t>Hist: 1975-2014 (Historical)</a:t>
            </a:r>
          </a:p>
          <a:p>
            <a:pPr>
              <a:lnSpc>
                <a:spcPct val="150000"/>
              </a:lnSpc>
            </a:pPr>
            <a:r>
              <a:rPr lang="en-IN" sz="3600" b="1" dirty="0">
                <a:solidFill>
                  <a:schemeClr val="tx1">
                    <a:lumMod val="75000"/>
                    <a:lumOff val="25000"/>
                  </a:schemeClr>
                </a:solidFill>
              </a:rPr>
              <a:t>SSP5-8.5: 2060-2099 (Future)</a:t>
            </a:r>
          </a:p>
        </p:txBody>
      </p:sp>
      <p:sp>
        <p:nvSpPr>
          <p:cNvPr id="42" name="TextBox 41">
            <a:extLst>
              <a:ext uri="{FF2B5EF4-FFF2-40B4-BE49-F238E27FC236}">
                <a16:creationId xmlns:a16="http://schemas.microsoft.com/office/drawing/2014/main" id="{2A36555F-7523-9EE9-D1CA-3435700F2BDB}"/>
              </a:ext>
            </a:extLst>
          </p:cNvPr>
          <p:cNvSpPr txBox="1"/>
          <p:nvPr/>
        </p:nvSpPr>
        <p:spPr>
          <a:xfrm>
            <a:off x="8204413" y="13729861"/>
            <a:ext cx="7101718" cy="3785652"/>
          </a:xfrm>
          <a:prstGeom prst="rect">
            <a:avLst/>
          </a:prstGeom>
          <a:noFill/>
        </p:spPr>
        <p:txBody>
          <a:bodyPr wrap="square" rtlCol="0">
            <a:spAutoFit/>
          </a:bodyPr>
          <a:lstStyle/>
          <a:p>
            <a:pPr algn="just"/>
            <a:r>
              <a:rPr lang="en-IN" sz="3200" dirty="0"/>
              <a:t>Heavy rainfall day: rainfall ≥ 95</a:t>
            </a:r>
            <a:r>
              <a:rPr lang="en-IN" sz="3200" baseline="30000" dirty="0"/>
              <a:t>th</a:t>
            </a:r>
            <a:r>
              <a:rPr lang="en-IN" sz="3200" dirty="0"/>
              <a:t> %</a:t>
            </a:r>
            <a:r>
              <a:rPr lang="en-IN" sz="3200" dirty="0" err="1"/>
              <a:t>ile</a:t>
            </a:r>
            <a:r>
              <a:rPr lang="en-IN" sz="3200" dirty="0"/>
              <a:t> at ≥ 10% of the grids; Heavy rainfall season: day count ≥1 SD above mean</a:t>
            </a:r>
          </a:p>
          <a:p>
            <a:pPr marL="571500" indent="-571500" algn="just">
              <a:buFont typeface="Wingdings" panose="05000000000000000000" pitchFamily="2" charset="2"/>
              <a:buChar char="§"/>
            </a:pPr>
            <a:endParaRPr lang="en-IN" sz="3600" dirty="0"/>
          </a:p>
          <a:p>
            <a:pPr marL="571500" indent="-571500" algn="just">
              <a:buFont typeface="Wingdings" panose="05000000000000000000" pitchFamily="2" charset="2"/>
              <a:buChar char="§"/>
            </a:pPr>
            <a:r>
              <a:rPr lang="en-IN" sz="3600" b="1" dirty="0"/>
              <a:t>W-Ind rainfall 25% higher in 5 heavy rainfall seasons with pIOD than the 5 without pIOD </a:t>
            </a:r>
          </a:p>
        </p:txBody>
      </p:sp>
      <p:sp>
        <p:nvSpPr>
          <p:cNvPr id="22" name="Rectangle 21">
            <a:extLst>
              <a:ext uri="{FF2B5EF4-FFF2-40B4-BE49-F238E27FC236}">
                <a16:creationId xmlns:a16="http://schemas.microsoft.com/office/drawing/2014/main" id="{755E2CB0-CDEB-CF28-EB80-DF04981DF9B2}"/>
              </a:ext>
            </a:extLst>
          </p:cNvPr>
          <p:cNvSpPr/>
          <p:nvPr/>
        </p:nvSpPr>
        <p:spPr>
          <a:xfrm>
            <a:off x="-21505" y="23015572"/>
            <a:ext cx="15904954" cy="2423822"/>
          </a:xfrm>
          <a:prstGeom prst="rect">
            <a:avLst/>
          </a:prstGeom>
          <a:solidFill>
            <a:schemeClr val="accent2">
              <a:lumMod val="40000"/>
              <a:lumOff val="6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6FF4DD6D-12EB-FDBD-409F-2C40E44E7450}"/>
              </a:ext>
            </a:extLst>
          </p:cNvPr>
          <p:cNvSpPr txBox="1"/>
          <p:nvPr/>
        </p:nvSpPr>
        <p:spPr>
          <a:xfrm>
            <a:off x="866781" y="26745357"/>
            <a:ext cx="10791036" cy="2062103"/>
          </a:xfrm>
          <a:prstGeom prst="rect">
            <a:avLst/>
          </a:prstGeom>
          <a:noFill/>
        </p:spPr>
        <p:txBody>
          <a:bodyPr wrap="square" rtlCol="0">
            <a:spAutoFit/>
          </a:bodyPr>
          <a:lstStyle/>
          <a:p>
            <a:pPr algn="just"/>
            <a:r>
              <a:rPr lang="en-IN" sz="3200" dirty="0"/>
              <a:t>Out of 40 models, best ones are chosen based on their reproducibility of observed monsoon rainfall pattern and magnitude (Taylor diagram) and observed dipole mode index (DMI)’s magnitude and seasonal cycle.</a:t>
            </a:r>
          </a:p>
        </p:txBody>
      </p:sp>
      <p:sp>
        <p:nvSpPr>
          <p:cNvPr id="44" name="TextBox 43">
            <a:extLst>
              <a:ext uri="{FF2B5EF4-FFF2-40B4-BE49-F238E27FC236}">
                <a16:creationId xmlns:a16="http://schemas.microsoft.com/office/drawing/2014/main" id="{D99C6C2E-2EF0-3213-B6C7-C48CD6982121}"/>
              </a:ext>
            </a:extLst>
          </p:cNvPr>
          <p:cNvSpPr txBox="1"/>
          <p:nvPr/>
        </p:nvSpPr>
        <p:spPr>
          <a:xfrm>
            <a:off x="496508" y="23057268"/>
            <a:ext cx="7035319" cy="2308324"/>
          </a:xfrm>
          <a:prstGeom prst="rect">
            <a:avLst/>
          </a:prstGeom>
          <a:noFill/>
        </p:spPr>
        <p:txBody>
          <a:bodyPr wrap="square" rtlCol="0">
            <a:spAutoFit/>
          </a:bodyPr>
          <a:lstStyle/>
          <a:p>
            <a:pPr marL="571500" indent="-571500" algn="just">
              <a:buFont typeface="Wingdings" panose="05000000000000000000" pitchFamily="2" charset="2"/>
              <a:buChar char="§"/>
            </a:pPr>
            <a:r>
              <a:rPr lang="en-IN" sz="3600" dirty="0"/>
              <a:t>Intense moisture divergence over Eastern Equatorial Indian Ocean</a:t>
            </a:r>
          </a:p>
          <a:p>
            <a:pPr marL="571500" indent="-571500" algn="just">
              <a:buFont typeface="Wingdings" panose="05000000000000000000" pitchFamily="2" charset="2"/>
              <a:buChar char="§"/>
            </a:pPr>
            <a:r>
              <a:rPr lang="en-IN" sz="3600" dirty="0"/>
              <a:t>Enhanced moisture convergence over W-Ind</a:t>
            </a:r>
          </a:p>
        </p:txBody>
      </p:sp>
      <p:sp>
        <p:nvSpPr>
          <p:cNvPr id="45" name="TextBox 44">
            <a:extLst>
              <a:ext uri="{FF2B5EF4-FFF2-40B4-BE49-F238E27FC236}">
                <a16:creationId xmlns:a16="http://schemas.microsoft.com/office/drawing/2014/main" id="{987D08B6-03DD-A2FC-F450-D124B6EEADDA}"/>
              </a:ext>
            </a:extLst>
          </p:cNvPr>
          <p:cNvSpPr txBox="1"/>
          <p:nvPr/>
        </p:nvSpPr>
        <p:spPr>
          <a:xfrm>
            <a:off x="8745275" y="23087085"/>
            <a:ext cx="6827410" cy="2308324"/>
          </a:xfrm>
          <a:prstGeom prst="rect">
            <a:avLst/>
          </a:prstGeom>
          <a:noFill/>
        </p:spPr>
        <p:txBody>
          <a:bodyPr wrap="square" rtlCol="0">
            <a:spAutoFit/>
          </a:bodyPr>
          <a:lstStyle/>
          <a:p>
            <a:pPr marL="571500" indent="-571500" algn="just">
              <a:buFont typeface="Wingdings" panose="05000000000000000000" pitchFamily="2" charset="2"/>
              <a:buChar char="§"/>
            </a:pPr>
            <a:r>
              <a:rPr lang="en-IN" sz="3600" dirty="0"/>
              <a:t>Strengthened cross-equatorial moisture transport</a:t>
            </a:r>
          </a:p>
          <a:p>
            <a:pPr marL="571500" indent="-571500" algn="just">
              <a:buFont typeface="Wingdings" panose="05000000000000000000" pitchFamily="2" charset="2"/>
              <a:buChar char="§"/>
            </a:pPr>
            <a:r>
              <a:rPr lang="en-IN" sz="3600" dirty="0"/>
              <a:t>Seasonal scale cyclonic anomaly over W-Ind</a:t>
            </a:r>
          </a:p>
        </p:txBody>
      </p:sp>
      <p:sp>
        <p:nvSpPr>
          <p:cNvPr id="28" name="Rectangle 27">
            <a:extLst>
              <a:ext uri="{FF2B5EF4-FFF2-40B4-BE49-F238E27FC236}">
                <a16:creationId xmlns:a16="http://schemas.microsoft.com/office/drawing/2014/main" id="{B35F4A04-83C5-D13A-0E59-9D18792F2D54}"/>
              </a:ext>
            </a:extLst>
          </p:cNvPr>
          <p:cNvSpPr/>
          <p:nvPr/>
        </p:nvSpPr>
        <p:spPr>
          <a:xfrm>
            <a:off x="15981865" y="12392480"/>
            <a:ext cx="10215311" cy="7578129"/>
          </a:xfrm>
          <a:prstGeom prst="rect">
            <a:avLst/>
          </a:prstGeom>
          <a:solidFill>
            <a:schemeClr val="accent2">
              <a:lumMod val="40000"/>
              <a:lumOff val="60000"/>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TextBox 60">
            <a:extLst>
              <a:ext uri="{FF2B5EF4-FFF2-40B4-BE49-F238E27FC236}">
                <a16:creationId xmlns:a16="http://schemas.microsoft.com/office/drawing/2014/main" id="{22919EF5-BE3E-F45B-CBE5-F0FD26871466}"/>
              </a:ext>
            </a:extLst>
          </p:cNvPr>
          <p:cNvSpPr txBox="1"/>
          <p:nvPr/>
        </p:nvSpPr>
        <p:spPr>
          <a:xfrm>
            <a:off x="16121396" y="12532769"/>
            <a:ext cx="9800757" cy="7294305"/>
          </a:xfrm>
          <a:prstGeom prst="rect">
            <a:avLst/>
          </a:prstGeom>
          <a:noFill/>
        </p:spPr>
        <p:txBody>
          <a:bodyPr wrap="square" rtlCol="0">
            <a:spAutoFit/>
          </a:bodyPr>
          <a:lstStyle/>
          <a:p>
            <a:pPr marL="571500" indent="-571500" algn="just">
              <a:buFont typeface="Wingdings" panose="05000000000000000000" pitchFamily="2" charset="2"/>
              <a:buChar char="§"/>
            </a:pPr>
            <a:r>
              <a:rPr lang="en-IN" sz="3600" dirty="0"/>
              <a:t>3 episodes of widespread heavy rainfall in W-Ind</a:t>
            </a:r>
          </a:p>
          <a:p>
            <a:pPr marL="571500" indent="-571500" algn="just">
              <a:buFont typeface="Wingdings" panose="05000000000000000000" pitchFamily="2" charset="2"/>
              <a:buChar char="§"/>
            </a:pPr>
            <a:endParaRPr lang="en-IN" sz="3600" dirty="0"/>
          </a:p>
          <a:p>
            <a:pPr marL="571500" indent="-571500" algn="just">
              <a:buFont typeface="Wingdings" panose="05000000000000000000" pitchFamily="2" charset="2"/>
              <a:buChar char="§"/>
            </a:pPr>
            <a:r>
              <a:rPr lang="en-IN" sz="3600" dirty="0"/>
              <a:t>Stratiform top-heavy latent heating from organized convective systems</a:t>
            </a:r>
          </a:p>
          <a:p>
            <a:pPr marL="571500" indent="-571500" algn="just">
              <a:buFont typeface="Wingdings" panose="05000000000000000000" pitchFamily="2" charset="2"/>
              <a:buChar char="§"/>
            </a:pPr>
            <a:endParaRPr lang="en-IN" sz="3600" dirty="0"/>
          </a:p>
          <a:p>
            <a:pPr marL="571500" indent="-571500" algn="just">
              <a:buFont typeface="Wingdings" panose="05000000000000000000" pitchFamily="2" charset="2"/>
              <a:buChar char="§"/>
            </a:pPr>
            <a:r>
              <a:rPr lang="en-IN" sz="3600" dirty="0"/>
              <a:t>Rossby wave pattern of enhanced cyclonic circulation is generated over India with </a:t>
            </a:r>
            <a:r>
              <a:rPr lang="en-IN" sz="3600" b="1" dirty="0"/>
              <a:t>PV-maximum over W-Ind in the mid-levels</a:t>
            </a:r>
          </a:p>
          <a:p>
            <a:pPr marL="571500" indent="-571500" algn="just">
              <a:buFont typeface="Wingdings" panose="05000000000000000000" pitchFamily="2" charset="2"/>
              <a:buChar char="§"/>
            </a:pPr>
            <a:endParaRPr lang="en-IN" sz="3600" b="1" dirty="0"/>
          </a:p>
          <a:p>
            <a:pPr marL="571500" indent="-571500" algn="just">
              <a:buFont typeface="Wingdings" panose="05000000000000000000" pitchFamily="2" charset="2"/>
              <a:buChar char="§"/>
            </a:pPr>
            <a:r>
              <a:rPr lang="en-IN" sz="3600" b="1" dirty="0"/>
              <a:t>Intense pIOD </a:t>
            </a:r>
            <a:r>
              <a:rPr lang="en-IN" sz="3600" dirty="0"/>
              <a:t>conditions over the tropical Indian Ocean </a:t>
            </a:r>
            <a:r>
              <a:rPr lang="en-IN" sz="3600" b="1" dirty="0"/>
              <a:t>fostered enhanced cross-equatorial moisture transport and deepened organized convection over W-Ind</a:t>
            </a:r>
          </a:p>
        </p:txBody>
      </p:sp>
      <p:cxnSp>
        <p:nvCxnSpPr>
          <p:cNvPr id="16" name="Straight Connector 15">
            <a:extLst>
              <a:ext uri="{FF2B5EF4-FFF2-40B4-BE49-F238E27FC236}">
                <a16:creationId xmlns:a16="http://schemas.microsoft.com/office/drawing/2014/main" id="{DC6540CE-755A-5482-9BBA-AFCE96BB9018}"/>
              </a:ext>
            </a:extLst>
          </p:cNvPr>
          <p:cNvCxnSpPr>
            <a:cxnSpLocks/>
          </p:cNvCxnSpPr>
          <p:nvPr/>
        </p:nvCxnSpPr>
        <p:spPr>
          <a:xfrm flipH="1">
            <a:off x="15904984" y="6544449"/>
            <a:ext cx="57804" cy="18941155"/>
          </a:xfrm>
          <a:prstGeom prst="line">
            <a:avLst/>
          </a:prstGeom>
          <a:ln w="76200">
            <a:solidFill>
              <a:srgbClr val="BC7D3E"/>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A05972E-3631-CE89-0269-6C5AB1CFD59B}"/>
              </a:ext>
            </a:extLst>
          </p:cNvPr>
          <p:cNvSpPr/>
          <p:nvPr/>
        </p:nvSpPr>
        <p:spPr>
          <a:xfrm>
            <a:off x="12775120" y="25533744"/>
            <a:ext cx="16223298" cy="4389898"/>
          </a:xfrm>
          <a:prstGeom prst="rect">
            <a:avLst/>
          </a:prstGeom>
          <a:solidFill>
            <a:srgbClr val="F1F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TextBox 61">
            <a:extLst>
              <a:ext uri="{FF2B5EF4-FFF2-40B4-BE49-F238E27FC236}">
                <a16:creationId xmlns:a16="http://schemas.microsoft.com/office/drawing/2014/main" id="{BB2F3465-690B-C711-CA35-3FB0F8455390}"/>
              </a:ext>
            </a:extLst>
          </p:cNvPr>
          <p:cNvSpPr txBox="1"/>
          <p:nvPr/>
        </p:nvSpPr>
        <p:spPr>
          <a:xfrm>
            <a:off x="13000512" y="25582827"/>
            <a:ext cx="15772514" cy="4196085"/>
          </a:xfrm>
          <a:prstGeom prst="rect">
            <a:avLst/>
          </a:prstGeom>
          <a:noFill/>
        </p:spPr>
        <p:txBody>
          <a:bodyPr wrap="square" numCol="1" rtlCol="0">
            <a:spAutoFit/>
          </a:bodyPr>
          <a:lstStyle/>
          <a:p>
            <a:pPr algn="just">
              <a:lnSpc>
                <a:spcPct val="125000"/>
              </a:lnSpc>
            </a:pPr>
            <a:r>
              <a:rPr lang="en-IN" sz="3600" dirty="0"/>
              <a:t>In the future projections,</a:t>
            </a:r>
          </a:p>
          <a:p>
            <a:pPr marL="571500" indent="-571500" algn="just">
              <a:lnSpc>
                <a:spcPct val="125000"/>
              </a:lnSpc>
              <a:buFont typeface="Wingdings" panose="05000000000000000000" pitchFamily="2" charset="2"/>
              <a:buChar char="§"/>
            </a:pPr>
            <a:r>
              <a:rPr lang="en-IN" sz="3600" b="1" dirty="0"/>
              <a:t>Tropical Indian Ocean SST shifts towards a pIOD-like pattern</a:t>
            </a:r>
          </a:p>
          <a:p>
            <a:pPr marL="571500" indent="-571500" algn="just">
              <a:lnSpc>
                <a:spcPct val="125000"/>
              </a:lnSpc>
              <a:buFont typeface="Wingdings" panose="05000000000000000000" pitchFamily="2" charset="2"/>
              <a:buChar char="§"/>
            </a:pPr>
            <a:r>
              <a:rPr lang="en-IN" sz="3600" dirty="0"/>
              <a:t>Enhanced low-level equatorial easterlies feeds greater moisture to the monsoon southwesterlies</a:t>
            </a:r>
          </a:p>
          <a:p>
            <a:pPr marL="571500" indent="-571500" algn="just">
              <a:lnSpc>
                <a:spcPct val="125000"/>
              </a:lnSpc>
              <a:buFont typeface="Wingdings" panose="05000000000000000000" pitchFamily="2" charset="2"/>
              <a:buChar char="§"/>
            </a:pPr>
            <a:r>
              <a:rPr lang="en-IN" sz="3600" dirty="0"/>
              <a:t>Increase in vorticity </a:t>
            </a:r>
            <a:r>
              <a:rPr lang="en-IN" sz="3600" dirty="0" err="1"/>
              <a:t>favors</a:t>
            </a:r>
            <a:r>
              <a:rPr lang="en-IN" sz="3600" dirty="0"/>
              <a:t> convergence</a:t>
            </a:r>
          </a:p>
          <a:p>
            <a:pPr marL="571500" indent="-571500" algn="just">
              <a:lnSpc>
                <a:spcPct val="125000"/>
              </a:lnSpc>
              <a:buFont typeface="Wingdings" panose="05000000000000000000" pitchFamily="2" charset="2"/>
              <a:buChar char="§"/>
            </a:pPr>
            <a:r>
              <a:rPr lang="en-IN" sz="3600" b="1" dirty="0"/>
              <a:t>Intensification of South Asian monsoon rainfall, specifically, over western India</a:t>
            </a:r>
          </a:p>
        </p:txBody>
      </p:sp>
      <p:sp>
        <p:nvSpPr>
          <p:cNvPr id="59" name="TextBox 58">
            <a:extLst>
              <a:ext uri="{FF2B5EF4-FFF2-40B4-BE49-F238E27FC236}">
                <a16:creationId xmlns:a16="http://schemas.microsoft.com/office/drawing/2014/main" id="{DCC46776-3798-555C-15B3-4390D1226755}"/>
              </a:ext>
            </a:extLst>
          </p:cNvPr>
          <p:cNvSpPr txBox="1"/>
          <p:nvPr/>
        </p:nvSpPr>
        <p:spPr>
          <a:xfrm>
            <a:off x="720514" y="38943663"/>
            <a:ext cx="19432522"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EEEBE6"/>
                </a:solidFill>
              </a:rPr>
              <a:t>pIOD induced large-scale circulation reinforces organized convection over W-Ind and produces heavy monsoon rainfall</a:t>
            </a:r>
          </a:p>
          <a:p>
            <a:pPr marL="571500" indent="-571500">
              <a:buFont typeface="Arial" panose="020B0604020202020204" pitchFamily="34" charset="0"/>
              <a:buChar char="►"/>
            </a:pPr>
            <a:endParaRPr lang="en-US" sz="3600" dirty="0">
              <a:solidFill>
                <a:srgbClr val="EEEBE6"/>
              </a:solidFill>
            </a:endParaRPr>
          </a:p>
          <a:p>
            <a:pPr marL="571500" indent="-571500">
              <a:buFont typeface="Arial" panose="020B0604020202020204" pitchFamily="34" charset="0"/>
              <a:buChar char="►"/>
            </a:pPr>
            <a:r>
              <a:rPr lang="en-IN" sz="3600" dirty="0">
                <a:solidFill>
                  <a:srgbClr val="EEEBE6"/>
                </a:solidFill>
              </a:rPr>
              <a:t>CMIP6 models suggest an increased occurrence of pIOD events in the future which will potentially lead to amplification of monsoon rainfall over W-Ind</a:t>
            </a:r>
          </a:p>
        </p:txBody>
      </p:sp>
      <p:grpSp>
        <p:nvGrpSpPr>
          <p:cNvPr id="68" name="Group 67">
            <a:extLst>
              <a:ext uri="{FF2B5EF4-FFF2-40B4-BE49-F238E27FC236}">
                <a16:creationId xmlns:a16="http://schemas.microsoft.com/office/drawing/2014/main" id="{702E3457-6717-E6EC-FFDF-568575D7494C}"/>
              </a:ext>
            </a:extLst>
          </p:cNvPr>
          <p:cNvGrpSpPr/>
          <p:nvPr/>
        </p:nvGrpSpPr>
        <p:grpSpPr>
          <a:xfrm>
            <a:off x="22067891" y="41348785"/>
            <a:ext cx="7708524" cy="914400"/>
            <a:chOff x="22249184" y="41217625"/>
            <a:chExt cx="7708524" cy="914400"/>
          </a:xfrm>
        </p:grpSpPr>
        <p:pic>
          <p:nvPicPr>
            <p:cNvPr id="63" name="Graphic 62" descr="Send with solid fill">
              <a:extLst>
                <a:ext uri="{FF2B5EF4-FFF2-40B4-BE49-F238E27FC236}">
                  <a16:creationId xmlns:a16="http://schemas.microsoft.com/office/drawing/2014/main" id="{C9CB545F-B55C-2D2C-1D6D-5815757CCC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249184" y="41217625"/>
              <a:ext cx="914400" cy="914400"/>
            </a:xfrm>
            <a:prstGeom prst="rect">
              <a:avLst/>
            </a:prstGeom>
          </p:spPr>
        </p:pic>
        <p:sp>
          <p:nvSpPr>
            <p:cNvPr id="64" name="TextBox 63">
              <a:extLst>
                <a:ext uri="{FF2B5EF4-FFF2-40B4-BE49-F238E27FC236}">
                  <a16:creationId xmlns:a16="http://schemas.microsoft.com/office/drawing/2014/main" id="{606D4818-5B7D-62DC-2787-A04F2B82EF46}"/>
                </a:ext>
              </a:extLst>
            </p:cNvPr>
            <p:cNvSpPr txBox="1"/>
            <p:nvPr/>
          </p:nvSpPr>
          <p:spPr>
            <a:xfrm>
              <a:off x="23335565" y="41304709"/>
              <a:ext cx="6622143" cy="707886"/>
            </a:xfrm>
            <a:prstGeom prst="rect">
              <a:avLst/>
            </a:prstGeom>
            <a:noFill/>
          </p:spPr>
          <p:txBody>
            <a:bodyPr wrap="square" rtlCol="0">
              <a:spAutoFit/>
            </a:bodyPr>
            <a:lstStyle/>
            <a:p>
              <a:r>
                <a:rPr lang="en-IN" sz="4000" b="1" dirty="0">
                  <a:solidFill>
                    <a:schemeClr val="accent5">
                      <a:lumMod val="20000"/>
                      <a:lumOff val="80000"/>
                    </a:schemeClr>
                  </a:solidFill>
                </a:rPr>
                <a:t>sumit.kumar@tropmet.res.in</a:t>
              </a:r>
            </a:p>
          </p:txBody>
        </p:sp>
      </p:grpSp>
      <p:pic>
        <p:nvPicPr>
          <p:cNvPr id="66" name="Picture 65">
            <a:extLst>
              <a:ext uri="{FF2B5EF4-FFF2-40B4-BE49-F238E27FC236}">
                <a16:creationId xmlns:a16="http://schemas.microsoft.com/office/drawing/2014/main" id="{232975EF-ED43-9D36-D2B5-1D4F7BDAFC47}"/>
              </a:ext>
            </a:extLst>
          </p:cNvPr>
          <p:cNvPicPr>
            <a:picLocks noChangeAspect="1"/>
          </p:cNvPicPr>
          <p:nvPr/>
        </p:nvPicPr>
        <p:blipFill>
          <a:blip r:embed="rId15"/>
          <a:stretch>
            <a:fillRect/>
          </a:stretch>
        </p:blipFill>
        <p:spPr>
          <a:xfrm>
            <a:off x="22108442" y="37894395"/>
            <a:ext cx="3151831" cy="3151831"/>
          </a:xfrm>
          <a:prstGeom prst="rect">
            <a:avLst/>
          </a:prstGeom>
        </p:spPr>
      </p:pic>
      <p:sp>
        <p:nvSpPr>
          <p:cNvPr id="67" name="TextBox 66">
            <a:extLst>
              <a:ext uri="{FF2B5EF4-FFF2-40B4-BE49-F238E27FC236}">
                <a16:creationId xmlns:a16="http://schemas.microsoft.com/office/drawing/2014/main" id="{118360D6-80E0-1968-106D-21A51467F64E}"/>
              </a:ext>
            </a:extLst>
          </p:cNvPr>
          <p:cNvSpPr txBox="1"/>
          <p:nvPr/>
        </p:nvSpPr>
        <p:spPr>
          <a:xfrm>
            <a:off x="26699246" y="37748768"/>
            <a:ext cx="3151832" cy="1938992"/>
          </a:xfrm>
          <a:prstGeom prst="rect">
            <a:avLst/>
          </a:prstGeom>
          <a:noFill/>
        </p:spPr>
        <p:txBody>
          <a:bodyPr wrap="square" rtlCol="0">
            <a:spAutoFit/>
          </a:bodyPr>
          <a:lstStyle/>
          <a:p>
            <a:r>
              <a:rPr lang="en-IN" sz="4000" b="1" dirty="0">
                <a:solidFill>
                  <a:schemeClr val="accent5">
                    <a:lumMod val="20000"/>
                    <a:lumOff val="80000"/>
                  </a:schemeClr>
                </a:solidFill>
              </a:rPr>
              <a:t>Interested in our paper?</a:t>
            </a:r>
          </a:p>
          <a:p>
            <a:r>
              <a:rPr lang="en-IN" sz="4000" b="1" dirty="0">
                <a:solidFill>
                  <a:schemeClr val="accent5">
                    <a:lumMod val="20000"/>
                    <a:lumOff val="80000"/>
                  </a:schemeClr>
                </a:solidFill>
              </a:rPr>
              <a:t>Scan here.</a:t>
            </a:r>
          </a:p>
        </p:txBody>
      </p:sp>
      <p:pic>
        <p:nvPicPr>
          <p:cNvPr id="47" name="Graphic 46" descr="Handshake with solid fill">
            <a:extLst>
              <a:ext uri="{FF2B5EF4-FFF2-40B4-BE49-F238E27FC236}">
                <a16:creationId xmlns:a16="http://schemas.microsoft.com/office/drawing/2014/main" id="{84740EF3-3876-7BFB-3971-35959CF526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968921" y="39539056"/>
            <a:ext cx="2134927" cy="2128052"/>
          </a:xfrm>
          <a:prstGeom prst="rect">
            <a:avLst/>
          </a:prstGeom>
        </p:spPr>
      </p:pic>
      <p:sp>
        <p:nvSpPr>
          <p:cNvPr id="46" name="TextBox 45">
            <a:extLst>
              <a:ext uri="{FF2B5EF4-FFF2-40B4-BE49-F238E27FC236}">
                <a16:creationId xmlns:a16="http://schemas.microsoft.com/office/drawing/2014/main" id="{BB6BB3D1-2C0B-6615-067F-ECA92439754E}"/>
              </a:ext>
            </a:extLst>
          </p:cNvPr>
          <p:cNvSpPr txBox="1"/>
          <p:nvPr/>
        </p:nvSpPr>
        <p:spPr>
          <a:xfrm>
            <a:off x="11910242" y="-4325"/>
            <a:ext cx="6165080" cy="738664"/>
          </a:xfrm>
          <a:prstGeom prst="rect">
            <a:avLst/>
          </a:prstGeom>
          <a:noFill/>
          <a:ln>
            <a:noFill/>
          </a:ln>
        </p:spPr>
        <p:txBody>
          <a:bodyPr wrap="square" rtlCol="0">
            <a:spAutoFit/>
          </a:bodyPr>
          <a:lstStyle/>
          <a:p>
            <a:pPr algn="ctr"/>
            <a:r>
              <a:rPr lang="en-IN" sz="4200" dirty="0">
                <a:ln w="19050">
                  <a:noFill/>
                </a:ln>
                <a:solidFill>
                  <a:srgbClr val="A0ADB7"/>
                </a:solidFill>
                <a:latin typeface="Segoe UI" panose="020B0502040204020203" pitchFamily="34" charset="0"/>
                <a:cs typeface="Segoe UI" panose="020B0502040204020203" pitchFamily="34" charset="0"/>
              </a:rPr>
              <a:t>STIPMEX-2024</a:t>
            </a:r>
          </a:p>
        </p:txBody>
      </p:sp>
      <p:sp>
        <p:nvSpPr>
          <p:cNvPr id="8" name="TextBox 7">
            <a:extLst>
              <a:ext uri="{FF2B5EF4-FFF2-40B4-BE49-F238E27FC236}">
                <a16:creationId xmlns:a16="http://schemas.microsoft.com/office/drawing/2014/main" id="{789DD7B2-1361-2861-A99D-31FB6BB9C8D2}"/>
              </a:ext>
            </a:extLst>
          </p:cNvPr>
          <p:cNvSpPr txBox="1"/>
          <p:nvPr/>
        </p:nvSpPr>
        <p:spPr>
          <a:xfrm>
            <a:off x="540225" y="685199"/>
            <a:ext cx="28905114" cy="2492990"/>
          </a:xfrm>
          <a:prstGeom prst="rect">
            <a:avLst/>
          </a:prstGeom>
          <a:noFill/>
          <a:effectLst/>
        </p:spPr>
        <p:txBody>
          <a:bodyPr wrap="square" rtlCol="0">
            <a:spAutoFit/>
          </a:bodyPr>
          <a:lstStyle/>
          <a:p>
            <a:pPr algn="ctr"/>
            <a:r>
              <a:rPr lang="en-IN" sz="7500" dirty="0">
                <a:ln w="31750">
                  <a:noFill/>
                </a:ln>
                <a:solidFill>
                  <a:schemeClr val="bg1"/>
                </a:solidFill>
                <a:effectLst>
                  <a:glow rad="76200">
                    <a:schemeClr val="tx1"/>
                  </a:glow>
                </a:effectLst>
                <a:latin typeface="Segoe UI" panose="020B0502040204020203" pitchFamily="34" charset="0"/>
                <a:ea typeface="Microsoft Sans Serif" panose="020B0604020202020204" pitchFamily="34" charset="0"/>
                <a:cs typeface="Segoe UI" panose="020B0502040204020203" pitchFamily="34" charset="0"/>
              </a:rPr>
              <a:t>Rainfall amplification over Western India in a warming climate</a:t>
            </a:r>
          </a:p>
          <a:p>
            <a:pPr algn="ctr"/>
            <a:r>
              <a:rPr lang="en-IN" sz="7500" dirty="0">
                <a:ln w="31750">
                  <a:noFill/>
                </a:ln>
                <a:solidFill>
                  <a:schemeClr val="bg1"/>
                </a:solidFill>
                <a:effectLst>
                  <a:glow rad="76200">
                    <a:schemeClr val="tx1"/>
                  </a:glow>
                </a:effectLst>
                <a:latin typeface="Segoe UI" panose="020B0502040204020203" pitchFamily="34" charset="0"/>
                <a:ea typeface="Microsoft Sans Serif" panose="020B0604020202020204" pitchFamily="34" charset="0"/>
                <a:cs typeface="Segoe UI" panose="020B0502040204020203" pitchFamily="34" charset="0"/>
              </a:rPr>
              <a:t>: An Indian Ocean Dipole perspective</a:t>
            </a:r>
          </a:p>
        </p:txBody>
      </p:sp>
      <p:sp>
        <p:nvSpPr>
          <p:cNvPr id="12" name="TextBox 11">
            <a:extLst>
              <a:ext uri="{FF2B5EF4-FFF2-40B4-BE49-F238E27FC236}">
                <a16:creationId xmlns:a16="http://schemas.microsoft.com/office/drawing/2014/main" id="{C115BCE7-13C6-79B5-FAD9-241B3191398E}"/>
              </a:ext>
            </a:extLst>
          </p:cNvPr>
          <p:cNvSpPr txBox="1"/>
          <p:nvPr/>
        </p:nvSpPr>
        <p:spPr>
          <a:xfrm>
            <a:off x="1347117" y="3825977"/>
            <a:ext cx="10567810" cy="1892826"/>
          </a:xfrm>
          <a:prstGeom prst="rect">
            <a:avLst/>
          </a:prstGeom>
          <a:noFill/>
        </p:spPr>
        <p:txBody>
          <a:bodyPr wrap="square" rtlCol="0">
            <a:spAutoFit/>
          </a:bodyPr>
          <a:lstStyle/>
          <a:p>
            <a:r>
              <a:rPr lang="en-IN" sz="6000" dirty="0">
                <a:solidFill>
                  <a:srgbClr val="EEEBE6"/>
                </a:solidFill>
                <a:latin typeface="Segoe UI Semibold" panose="020B0702040204020203" pitchFamily="34" charset="0"/>
                <a:ea typeface="Microsoft Sans Serif" panose="020B0604020202020204" pitchFamily="34" charset="0"/>
                <a:cs typeface="Segoe UI Semibold" panose="020B0702040204020203" pitchFamily="34" charset="0"/>
              </a:rPr>
              <a:t>Sumit K. M.</a:t>
            </a:r>
            <a:r>
              <a:rPr lang="en-IN" sz="5300" baseline="300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1,2</a:t>
            </a:r>
            <a:r>
              <a:rPr lang="en-IN" sz="53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 Ayantika D. C.</a:t>
            </a:r>
            <a:r>
              <a:rPr lang="en-IN" sz="5300" baseline="300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1,2</a:t>
            </a:r>
            <a:r>
              <a:rPr lang="en-IN" sz="53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 </a:t>
            </a:r>
          </a:p>
          <a:p>
            <a:r>
              <a:rPr lang="en-IN" sz="53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R. Krishnan</a:t>
            </a:r>
            <a:r>
              <a:rPr lang="en-IN" sz="5300" baseline="300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1</a:t>
            </a:r>
            <a:r>
              <a:rPr lang="en-IN" sz="53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 R. Vellore</a:t>
            </a:r>
            <a:r>
              <a:rPr lang="en-IN" sz="5300" baseline="300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1</a:t>
            </a:r>
            <a:endParaRPr lang="en-IN" sz="53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endParaRPr>
          </a:p>
        </p:txBody>
      </p:sp>
      <p:sp>
        <p:nvSpPr>
          <p:cNvPr id="14" name="TextBox 13">
            <a:extLst>
              <a:ext uri="{FF2B5EF4-FFF2-40B4-BE49-F238E27FC236}">
                <a16:creationId xmlns:a16="http://schemas.microsoft.com/office/drawing/2014/main" id="{A9847CB9-ED20-14C8-E8BD-EE809B7664A0}"/>
              </a:ext>
            </a:extLst>
          </p:cNvPr>
          <p:cNvSpPr txBox="1"/>
          <p:nvPr/>
        </p:nvSpPr>
        <p:spPr>
          <a:xfrm>
            <a:off x="14340114" y="4129123"/>
            <a:ext cx="14612522" cy="1477328"/>
          </a:xfrm>
          <a:prstGeom prst="rect">
            <a:avLst/>
          </a:prstGeom>
          <a:noFill/>
        </p:spPr>
        <p:txBody>
          <a:bodyPr wrap="square" rtlCol="0">
            <a:spAutoFit/>
          </a:bodyPr>
          <a:lstStyle/>
          <a:p>
            <a:pPr algn="r"/>
            <a:r>
              <a:rPr lang="en-IN" sz="4500" baseline="300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1</a:t>
            </a:r>
            <a:r>
              <a:rPr lang="en-IN" sz="45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Indian Institute of Tropical Meteorology, Pune, India</a:t>
            </a:r>
          </a:p>
          <a:p>
            <a:pPr algn="r"/>
            <a:r>
              <a:rPr lang="en-IN" sz="4500" baseline="300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2</a:t>
            </a:r>
            <a:r>
              <a:rPr lang="en-IN" sz="4500" dirty="0">
                <a:solidFill>
                  <a:srgbClr val="BBC6CF"/>
                </a:solidFill>
                <a:latin typeface="Segoe UI Semibold" panose="020B0702040204020203" pitchFamily="34" charset="0"/>
                <a:ea typeface="Microsoft Sans Serif" panose="020B0604020202020204" pitchFamily="34" charset="0"/>
                <a:cs typeface="Segoe UI Semibold" panose="020B0702040204020203" pitchFamily="34" charset="0"/>
              </a:rPr>
              <a:t>Savitribai Phule Pune University, Pune, India</a:t>
            </a:r>
          </a:p>
        </p:txBody>
      </p:sp>
      <p:sp>
        <p:nvSpPr>
          <p:cNvPr id="48" name="Rectangle 47">
            <a:extLst>
              <a:ext uri="{FF2B5EF4-FFF2-40B4-BE49-F238E27FC236}">
                <a16:creationId xmlns:a16="http://schemas.microsoft.com/office/drawing/2014/main" id="{2BC2692F-AEBD-EF8B-126A-FEF26438AC17}"/>
              </a:ext>
            </a:extLst>
          </p:cNvPr>
          <p:cNvSpPr/>
          <p:nvPr/>
        </p:nvSpPr>
        <p:spPr>
          <a:xfrm>
            <a:off x="13000512" y="3694348"/>
            <a:ext cx="339932" cy="2508377"/>
          </a:xfrm>
          <a:prstGeom prst="rect">
            <a:avLst/>
          </a:prstGeom>
          <a:solidFill>
            <a:srgbClr val="2034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 name="Straight Connector 23">
            <a:extLst>
              <a:ext uri="{FF2B5EF4-FFF2-40B4-BE49-F238E27FC236}">
                <a16:creationId xmlns:a16="http://schemas.microsoft.com/office/drawing/2014/main" id="{13E14815-7B69-D85C-5363-A59C98EA97A9}"/>
              </a:ext>
            </a:extLst>
          </p:cNvPr>
          <p:cNvCxnSpPr>
            <a:cxnSpLocks/>
          </p:cNvCxnSpPr>
          <p:nvPr/>
        </p:nvCxnSpPr>
        <p:spPr>
          <a:xfrm>
            <a:off x="5704967" y="3390334"/>
            <a:ext cx="18379440" cy="0"/>
          </a:xfrm>
          <a:prstGeom prst="line">
            <a:avLst/>
          </a:prstGeom>
          <a:ln w="28575">
            <a:solidFill>
              <a:srgbClr val="BBC6CF"/>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C399932-BA23-B47F-E13E-A33F3E4647B1}"/>
              </a:ext>
            </a:extLst>
          </p:cNvPr>
          <p:cNvSpPr txBox="1"/>
          <p:nvPr/>
        </p:nvSpPr>
        <p:spPr>
          <a:xfrm>
            <a:off x="20628066" y="7475197"/>
            <a:ext cx="4666050" cy="646331"/>
          </a:xfrm>
          <a:prstGeom prst="rect">
            <a:avLst/>
          </a:prstGeom>
          <a:noFill/>
        </p:spPr>
        <p:txBody>
          <a:bodyPr wrap="square" rtlCol="0">
            <a:spAutoFit/>
          </a:bodyPr>
          <a:lstStyle/>
          <a:p>
            <a:r>
              <a:rPr lang="en-IN" sz="3600" dirty="0"/>
              <a:t>(Ayantika et al. 2024)</a:t>
            </a:r>
          </a:p>
        </p:txBody>
      </p:sp>
      <p:sp>
        <p:nvSpPr>
          <p:cNvPr id="58" name="Arrow: Pentagon 57">
            <a:extLst>
              <a:ext uri="{FF2B5EF4-FFF2-40B4-BE49-F238E27FC236}">
                <a16:creationId xmlns:a16="http://schemas.microsoft.com/office/drawing/2014/main" id="{001603EE-C0F9-0249-7989-40CBAB7933D7}"/>
              </a:ext>
            </a:extLst>
          </p:cNvPr>
          <p:cNvSpPr/>
          <p:nvPr/>
        </p:nvSpPr>
        <p:spPr>
          <a:xfrm rot="10800000">
            <a:off x="25806479" y="39127679"/>
            <a:ext cx="637470" cy="411050"/>
          </a:xfrm>
          <a:prstGeom prst="homePlate">
            <a:avLst>
              <a:gd name="adj" fmla="val 155083"/>
            </a:avLst>
          </a:prstGeom>
          <a:noFill/>
          <a:ln w="127000">
            <a:solidFill>
              <a:srgbClr val="4454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59227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1805</TotalTime>
  <Words>498</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Segoe UI</vt:lpstr>
      <vt:lpstr>Segoe UI Semibold</vt:lpstr>
      <vt:lpstr>Segoe UI Symbol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Sumit Mukherjee</dc:creator>
  <cp:lastModifiedBy>Sumit Mukherjee</cp:lastModifiedBy>
  <cp:revision>153</cp:revision>
  <dcterms:created xsi:type="dcterms:W3CDTF">2024-05-27T17:39:00Z</dcterms:created>
  <dcterms:modified xsi:type="dcterms:W3CDTF">2024-06-04T06:51:18Z</dcterms:modified>
</cp:coreProperties>
</file>