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5124113" cy="21424900"/>
  <p:notesSz cx="6858000" cy="9144000"/>
  <p:defaultTextStyle>
    <a:defPPr>
      <a:defRPr lang="en-US"/>
    </a:defPPr>
    <a:lvl1pPr marL="0" algn="l" defTabSz="2088490" rtl="0" eaLnBrk="1" latinLnBrk="0" hangingPunct="1">
      <a:defRPr sz="4100" kern="1200">
        <a:solidFill>
          <a:schemeClr val="tx1"/>
        </a:solidFill>
        <a:latin typeface="+mn-lt"/>
        <a:ea typeface="+mn-ea"/>
        <a:cs typeface="+mn-cs"/>
      </a:defRPr>
    </a:lvl1pPr>
    <a:lvl2pPr marL="1044245" algn="l" defTabSz="2088490" rtl="0" eaLnBrk="1" latinLnBrk="0" hangingPunct="1">
      <a:defRPr sz="4100" kern="1200">
        <a:solidFill>
          <a:schemeClr val="tx1"/>
        </a:solidFill>
        <a:latin typeface="+mn-lt"/>
        <a:ea typeface="+mn-ea"/>
        <a:cs typeface="+mn-cs"/>
      </a:defRPr>
    </a:lvl2pPr>
    <a:lvl3pPr marL="2088490" algn="l" defTabSz="2088490" rtl="0" eaLnBrk="1" latinLnBrk="0" hangingPunct="1">
      <a:defRPr sz="4100" kern="1200">
        <a:solidFill>
          <a:schemeClr val="tx1"/>
        </a:solidFill>
        <a:latin typeface="+mn-lt"/>
        <a:ea typeface="+mn-ea"/>
        <a:cs typeface="+mn-cs"/>
      </a:defRPr>
    </a:lvl3pPr>
    <a:lvl4pPr marL="3132734" algn="l" defTabSz="2088490" rtl="0" eaLnBrk="1" latinLnBrk="0" hangingPunct="1">
      <a:defRPr sz="4100" kern="1200">
        <a:solidFill>
          <a:schemeClr val="tx1"/>
        </a:solidFill>
        <a:latin typeface="+mn-lt"/>
        <a:ea typeface="+mn-ea"/>
        <a:cs typeface="+mn-cs"/>
      </a:defRPr>
    </a:lvl4pPr>
    <a:lvl5pPr marL="4176979" algn="l" defTabSz="2088490" rtl="0" eaLnBrk="1" latinLnBrk="0" hangingPunct="1">
      <a:defRPr sz="4100" kern="1200">
        <a:solidFill>
          <a:schemeClr val="tx1"/>
        </a:solidFill>
        <a:latin typeface="+mn-lt"/>
        <a:ea typeface="+mn-ea"/>
        <a:cs typeface="+mn-cs"/>
      </a:defRPr>
    </a:lvl5pPr>
    <a:lvl6pPr marL="5221224" algn="l" defTabSz="2088490" rtl="0" eaLnBrk="1" latinLnBrk="0" hangingPunct="1">
      <a:defRPr sz="4100" kern="1200">
        <a:solidFill>
          <a:schemeClr val="tx1"/>
        </a:solidFill>
        <a:latin typeface="+mn-lt"/>
        <a:ea typeface="+mn-ea"/>
        <a:cs typeface="+mn-cs"/>
      </a:defRPr>
    </a:lvl6pPr>
    <a:lvl7pPr marL="6265469" algn="l" defTabSz="2088490" rtl="0" eaLnBrk="1" latinLnBrk="0" hangingPunct="1">
      <a:defRPr sz="4100" kern="1200">
        <a:solidFill>
          <a:schemeClr val="tx1"/>
        </a:solidFill>
        <a:latin typeface="+mn-lt"/>
        <a:ea typeface="+mn-ea"/>
        <a:cs typeface="+mn-cs"/>
      </a:defRPr>
    </a:lvl7pPr>
    <a:lvl8pPr marL="7309714" algn="l" defTabSz="2088490" rtl="0" eaLnBrk="1" latinLnBrk="0" hangingPunct="1">
      <a:defRPr sz="4100" kern="1200">
        <a:solidFill>
          <a:schemeClr val="tx1"/>
        </a:solidFill>
        <a:latin typeface="+mn-lt"/>
        <a:ea typeface="+mn-ea"/>
        <a:cs typeface="+mn-cs"/>
      </a:defRPr>
    </a:lvl8pPr>
    <a:lvl9pPr marL="8353958" algn="l" defTabSz="2088490"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48">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p:scale>
          <a:sx n="91" d="100"/>
          <a:sy n="91" d="100"/>
        </p:scale>
        <p:origin x="544" y="360"/>
      </p:cViewPr>
      <p:guideLst>
        <p:guide orient="horz" pos="6748"/>
        <p:guide pos="47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309" y="6655607"/>
            <a:ext cx="12855496" cy="4592467"/>
          </a:xfrm>
        </p:spPr>
        <p:txBody>
          <a:bodyPr/>
          <a:lstStyle/>
          <a:p>
            <a:r>
              <a:rPr lang="en-US"/>
              <a:t>Click to edit Master title style</a:t>
            </a:r>
          </a:p>
        </p:txBody>
      </p:sp>
      <p:sp>
        <p:nvSpPr>
          <p:cNvPr id="3" name="Subtitle 2"/>
          <p:cNvSpPr>
            <a:spLocks noGrp="1"/>
          </p:cNvSpPr>
          <p:nvPr>
            <p:ph type="subTitle" idx="1"/>
          </p:nvPr>
        </p:nvSpPr>
        <p:spPr>
          <a:xfrm>
            <a:off x="2268617" y="12140777"/>
            <a:ext cx="10586879" cy="5475252"/>
          </a:xfrm>
        </p:spPr>
        <p:txBody>
          <a:bodyPr/>
          <a:lstStyle>
            <a:lvl1pPr marL="0" indent="0" algn="ctr">
              <a:buNone/>
              <a:defRPr>
                <a:solidFill>
                  <a:schemeClr val="tx1">
                    <a:tint val="75000"/>
                  </a:schemeClr>
                </a:solidFill>
              </a:defRPr>
            </a:lvl1pPr>
            <a:lvl2pPr marL="1044245" indent="0" algn="ctr">
              <a:buNone/>
              <a:defRPr>
                <a:solidFill>
                  <a:schemeClr val="tx1">
                    <a:tint val="75000"/>
                  </a:schemeClr>
                </a:solidFill>
              </a:defRPr>
            </a:lvl2pPr>
            <a:lvl3pPr marL="2088490" indent="0" algn="ctr">
              <a:buNone/>
              <a:defRPr>
                <a:solidFill>
                  <a:schemeClr val="tx1">
                    <a:tint val="75000"/>
                  </a:schemeClr>
                </a:solidFill>
              </a:defRPr>
            </a:lvl3pPr>
            <a:lvl4pPr marL="3132734" indent="0" algn="ctr">
              <a:buNone/>
              <a:defRPr>
                <a:solidFill>
                  <a:schemeClr val="tx1">
                    <a:tint val="75000"/>
                  </a:schemeClr>
                </a:solidFill>
              </a:defRPr>
            </a:lvl4pPr>
            <a:lvl5pPr marL="4176979" indent="0" algn="ctr">
              <a:buNone/>
              <a:defRPr>
                <a:solidFill>
                  <a:schemeClr val="tx1">
                    <a:tint val="75000"/>
                  </a:schemeClr>
                </a:solidFill>
              </a:defRPr>
            </a:lvl5pPr>
            <a:lvl6pPr marL="5221224" indent="0" algn="ctr">
              <a:buNone/>
              <a:defRPr>
                <a:solidFill>
                  <a:schemeClr val="tx1">
                    <a:tint val="75000"/>
                  </a:schemeClr>
                </a:solidFill>
              </a:defRPr>
            </a:lvl6pPr>
            <a:lvl7pPr marL="6265469" indent="0" algn="ctr">
              <a:buNone/>
              <a:defRPr>
                <a:solidFill>
                  <a:schemeClr val="tx1">
                    <a:tint val="75000"/>
                  </a:schemeClr>
                </a:solidFill>
              </a:defRPr>
            </a:lvl7pPr>
            <a:lvl8pPr marL="7309714" indent="0" algn="ctr">
              <a:buNone/>
              <a:defRPr>
                <a:solidFill>
                  <a:schemeClr val="tx1">
                    <a:tint val="75000"/>
                  </a:schemeClr>
                </a:solidFill>
              </a:defRPr>
            </a:lvl8pPr>
            <a:lvl9pPr marL="83539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4982" y="857991"/>
            <a:ext cx="3402925" cy="182805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6206" y="857991"/>
            <a:ext cx="9956708" cy="18280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701" y="13767484"/>
            <a:ext cx="12855496" cy="4255223"/>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194701" y="9080788"/>
            <a:ext cx="12855496" cy="4686695"/>
          </a:xfrm>
        </p:spPr>
        <p:txBody>
          <a:bodyPr anchor="b"/>
          <a:lstStyle>
            <a:lvl1pPr marL="0" indent="0">
              <a:buNone/>
              <a:defRPr sz="4600">
                <a:solidFill>
                  <a:schemeClr val="tx1">
                    <a:tint val="75000"/>
                  </a:schemeClr>
                </a:solidFill>
              </a:defRPr>
            </a:lvl1pPr>
            <a:lvl2pPr marL="1044245" indent="0">
              <a:buNone/>
              <a:defRPr sz="4100">
                <a:solidFill>
                  <a:schemeClr val="tx1">
                    <a:tint val="75000"/>
                  </a:schemeClr>
                </a:solidFill>
              </a:defRPr>
            </a:lvl2pPr>
            <a:lvl3pPr marL="2088490" indent="0">
              <a:buNone/>
              <a:defRPr sz="3700">
                <a:solidFill>
                  <a:schemeClr val="tx1">
                    <a:tint val="75000"/>
                  </a:schemeClr>
                </a:solidFill>
              </a:defRPr>
            </a:lvl3pPr>
            <a:lvl4pPr marL="3132734" indent="0">
              <a:buNone/>
              <a:defRPr sz="3200">
                <a:solidFill>
                  <a:schemeClr val="tx1">
                    <a:tint val="75000"/>
                  </a:schemeClr>
                </a:solidFill>
              </a:defRPr>
            </a:lvl4pPr>
            <a:lvl5pPr marL="4176979" indent="0">
              <a:buNone/>
              <a:defRPr sz="3200">
                <a:solidFill>
                  <a:schemeClr val="tx1">
                    <a:tint val="75000"/>
                  </a:schemeClr>
                </a:solidFill>
              </a:defRPr>
            </a:lvl5pPr>
            <a:lvl6pPr marL="5221224" indent="0">
              <a:buNone/>
              <a:defRPr sz="3200">
                <a:solidFill>
                  <a:schemeClr val="tx1">
                    <a:tint val="75000"/>
                  </a:schemeClr>
                </a:solidFill>
              </a:defRPr>
            </a:lvl6pPr>
            <a:lvl7pPr marL="6265469" indent="0">
              <a:buNone/>
              <a:defRPr sz="3200">
                <a:solidFill>
                  <a:schemeClr val="tx1">
                    <a:tint val="75000"/>
                  </a:schemeClr>
                </a:solidFill>
              </a:defRPr>
            </a:lvl7pPr>
            <a:lvl8pPr marL="7309714" indent="0">
              <a:buNone/>
              <a:defRPr sz="3200">
                <a:solidFill>
                  <a:schemeClr val="tx1">
                    <a:tint val="75000"/>
                  </a:schemeClr>
                </a:solidFill>
              </a:defRPr>
            </a:lvl8pPr>
            <a:lvl9pPr marL="8353958"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6205" y="4999145"/>
            <a:ext cx="6679817" cy="14139444"/>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88091" y="4999145"/>
            <a:ext cx="6679817" cy="14139444"/>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6206" y="4795807"/>
            <a:ext cx="6682443" cy="1998664"/>
          </a:xfrm>
        </p:spPr>
        <p:txBody>
          <a:bodyPr anchor="b"/>
          <a:lstStyle>
            <a:lvl1pPr marL="0" indent="0">
              <a:buNone/>
              <a:defRPr sz="5500" b="1"/>
            </a:lvl1pPr>
            <a:lvl2pPr marL="1044245" indent="0">
              <a:buNone/>
              <a:defRPr sz="4600" b="1"/>
            </a:lvl2pPr>
            <a:lvl3pPr marL="2088490" indent="0">
              <a:buNone/>
              <a:defRPr sz="4100" b="1"/>
            </a:lvl3pPr>
            <a:lvl4pPr marL="3132734" indent="0">
              <a:buNone/>
              <a:defRPr sz="3700" b="1"/>
            </a:lvl4pPr>
            <a:lvl5pPr marL="4176979" indent="0">
              <a:buNone/>
              <a:defRPr sz="3700" b="1"/>
            </a:lvl5pPr>
            <a:lvl6pPr marL="5221224" indent="0">
              <a:buNone/>
              <a:defRPr sz="3700" b="1"/>
            </a:lvl6pPr>
            <a:lvl7pPr marL="6265469" indent="0">
              <a:buNone/>
              <a:defRPr sz="3700" b="1"/>
            </a:lvl7pPr>
            <a:lvl8pPr marL="7309714" indent="0">
              <a:buNone/>
              <a:defRPr sz="3700" b="1"/>
            </a:lvl8pPr>
            <a:lvl9pPr marL="8353958" indent="0">
              <a:buNone/>
              <a:defRPr sz="3700" b="1"/>
            </a:lvl9pPr>
          </a:lstStyle>
          <a:p>
            <a:pPr lvl="0"/>
            <a:r>
              <a:rPr lang="en-US"/>
              <a:t>Click to edit Master text styles</a:t>
            </a:r>
          </a:p>
        </p:txBody>
      </p:sp>
      <p:sp>
        <p:nvSpPr>
          <p:cNvPr id="4" name="Content Placeholder 3"/>
          <p:cNvSpPr>
            <a:spLocks noGrp="1"/>
          </p:cNvSpPr>
          <p:nvPr>
            <p:ph sz="half" idx="2"/>
          </p:nvPr>
        </p:nvSpPr>
        <p:spPr>
          <a:xfrm>
            <a:off x="756206" y="6794471"/>
            <a:ext cx="6682443" cy="1234411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82840" y="4795807"/>
            <a:ext cx="6685068" cy="1998664"/>
          </a:xfrm>
        </p:spPr>
        <p:txBody>
          <a:bodyPr anchor="b"/>
          <a:lstStyle>
            <a:lvl1pPr marL="0" indent="0">
              <a:buNone/>
              <a:defRPr sz="5500" b="1"/>
            </a:lvl1pPr>
            <a:lvl2pPr marL="1044245" indent="0">
              <a:buNone/>
              <a:defRPr sz="4600" b="1"/>
            </a:lvl2pPr>
            <a:lvl3pPr marL="2088490" indent="0">
              <a:buNone/>
              <a:defRPr sz="4100" b="1"/>
            </a:lvl3pPr>
            <a:lvl4pPr marL="3132734" indent="0">
              <a:buNone/>
              <a:defRPr sz="3700" b="1"/>
            </a:lvl4pPr>
            <a:lvl5pPr marL="4176979" indent="0">
              <a:buNone/>
              <a:defRPr sz="3700" b="1"/>
            </a:lvl5pPr>
            <a:lvl6pPr marL="5221224" indent="0">
              <a:buNone/>
              <a:defRPr sz="3700" b="1"/>
            </a:lvl6pPr>
            <a:lvl7pPr marL="6265469" indent="0">
              <a:buNone/>
              <a:defRPr sz="3700" b="1"/>
            </a:lvl7pPr>
            <a:lvl8pPr marL="7309714" indent="0">
              <a:buNone/>
              <a:defRPr sz="3700" b="1"/>
            </a:lvl8pPr>
            <a:lvl9pPr marL="8353958" indent="0">
              <a:buNone/>
              <a:defRPr sz="3700" b="1"/>
            </a:lvl9pPr>
          </a:lstStyle>
          <a:p>
            <a:pPr lvl="0"/>
            <a:r>
              <a:rPr lang="en-US"/>
              <a:t>Click to edit Master text styles</a:t>
            </a:r>
          </a:p>
        </p:txBody>
      </p:sp>
      <p:sp>
        <p:nvSpPr>
          <p:cNvPr id="6" name="Content Placeholder 5"/>
          <p:cNvSpPr>
            <a:spLocks noGrp="1"/>
          </p:cNvSpPr>
          <p:nvPr>
            <p:ph sz="quarter" idx="4"/>
          </p:nvPr>
        </p:nvSpPr>
        <p:spPr>
          <a:xfrm>
            <a:off x="7682840" y="6794471"/>
            <a:ext cx="6685068" cy="1234411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06" y="853029"/>
            <a:ext cx="4975729" cy="3630330"/>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5913108" y="853030"/>
            <a:ext cx="8454799" cy="18285559"/>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06" y="4483360"/>
            <a:ext cx="4975729" cy="14655228"/>
          </a:xfrm>
        </p:spPr>
        <p:txBody>
          <a:bodyPr/>
          <a:lstStyle>
            <a:lvl1pPr marL="0" indent="0">
              <a:buNone/>
              <a:defRPr sz="3200"/>
            </a:lvl1pPr>
            <a:lvl2pPr marL="1044245" indent="0">
              <a:buNone/>
              <a:defRPr sz="2700"/>
            </a:lvl2pPr>
            <a:lvl3pPr marL="2088490" indent="0">
              <a:buNone/>
              <a:defRPr sz="2300"/>
            </a:lvl3pPr>
            <a:lvl4pPr marL="3132734" indent="0">
              <a:buNone/>
              <a:defRPr sz="2100"/>
            </a:lvl4pPr>
            <a:lvl5pPr marL="4176979" indent="0">
              <a:buNone/>
              <a:defRPr sz="2100"/>
            </a:lvl5pPr>
            <a:lvl6pPr marL="5221224" indent="0">
              <a:buNone/>
              <a:defRPr sz="2100"/>
            </a:lvl6pPr>
            <a:lvl7pPr marL="6265469" indent="0">
              <a:buNone/>
              <a:defRPr sz="2100"/>
            </a:lvl7pPr>
            <a:lvl8pPr marL="7309714" indent="0">
              <a:buNone/>
              <a:defRPr sz="2100"/>
            </a:lvl8pPr>
            <a:lvl9pPr marL="8353958"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432" y="14997430"/>
            <a:ext cx="9074468" cy="1770531"/>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2964432" y="1914354"/>
            <a:ext cx="9074468" cy="12854940"/>
          </a:xfrm>
        </p:spPr>
        <p:txBody>
          <a:bodyPr/>
          <a:lstStyle>
            <a:lvl1pPr marL="0" indent="0">
              <a:buNone/>
              <a:defRPr sz="7300"/>
            </a:lvl1pPr>
            <a:lvl2pPr marL="1044245" indent="0">
              <a:buNone/>
              <a:defRPr sz="6400"/>
            </a:lvl2pPr>
            <a:lvl3pPr marL="2088490" indent="0">
              <a:buNone/>
              <a:defRPr sz="5500"/>
            </a:lvl3pPr>
            <a:lvl4pPr marL="3132734" indent="0">
              <a:buNone/>
              <a:defRPr sz="4600"/>
            </a:lvl4pPr>
            <a:lvl5pPr marL="4176979" indent="0">
              <a:buNone/>
              <a:defRPr sz="4600"/>
            </a:lvl5pPr>
            <a:lvl6pPr marL="5221224" indent="0">
              <a:buNone/>
              <a:defRPr sz="4600"/>
            </a:lvl6pPr>
            <a:lvl7pPr marL="6265469" indent="0">
              <a:buNone/>
              <a:defRPr sz="4600"/>
            </a:lvl7pPr>
            <a:lvl8pPr marL="7309714" indent="0">
              <a:buNone/>
              <a:defRPr sz="4600"/>
            </a:lvl8pPr>
            <a:lvl9pPr marL="8353958" indent="0">
              <a:buNone/>
              <a:defRPr sz="4600"/>
            </a:lvl9pPr>
          </a:lstStyle>
          <a:p>
            <a:endParaRPr lang="en-US"/>
          </a:p>
        </p:txBody>
      </p:sp>
      <p:sp>
        <p:nvSpPr>
          <p:cNvPr id="4" name="Text Placeholder 3"/>
          <p:cNvSpPr>
            <a:spLocks noGrp="1"/>
          </p:cNvSpPr>
          <p:nvPr>
            <p:ph type="body" sz="half" idx="2"/>
          </p:nvPr>
        </p:nvSpPr>
        <p:spPr>
          <a:xfrm>
            <a:off x="2964432" y="16767961"/>
            <a:ext cx="9074468" cy="2514449"/>
          </a:xfrm>
        </p:spPr>
        <p:txBody>
          <a:bodyPr/>
          <a:lstStyle>
            <a:lvl1pPr marL="0" indent="0">
              <a:buNone/>
              <a:defRPr sz="3200"/>
            </a:lvl1pPr>
            <a:lvl2pPr marL="1044245" indent="0">
              <a:buNone/>
              <a:defRPr sz="2700"/>
            </a:lvl2pPr>
            <a:lvl3pPr marL="2088490" indent="0">
              <a:buNone/>
              <a:defRPr sz="2300"/>
            </a:lvl3pPr>
            <a:lvl4pPr marL="3132734" indent="0">
              <a:buNone/>
              <a:defRPr sz="2100"/>
            </a:lvl4pPr>
            <a:lvl5pPr marL="4176979" indent="0">
              <a:buNone/>
              <a:defRPr sz="2100"/>
            </a:lvl5pPr>
            <a:lvl6pPr marL="5221224" indent="0">
              <a:buNone/>
              <a:defRPr sz="2100"/>
            </a:lvl6pPr>
            <a:lvl7pPr marL="6265469" indent="0">
              <a:buNone/>
              <a:defRPr sz="2100"/>
            </a:lvl7pPr>
            <a:lvl8pPr marL="7309714" indent="0">
              <a:buNone/>
              <a:defRPr sz="2100"/>
            </a:lvl8pPr>
            <a:lvl9pPr marL="8353958"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206" y="857989"/>
            <a:ext cx="13611702" cy="3570817"/>
          </a:xfrm>
          <a:prstGeom prst="rect">
            <a:avLst/>
          </a:prstGeom>
        </p:spPr>
        <p:txBody>
          <a:bodyPr vert="horz" lIns="208849" tIns="104424" rIns="208849" bIns="104424" rtlCol="0" anchor="ctr">
            <a:normAutofit/>
          </a:bodyPr>
          <a:lstStyle/>
          <a:p>
            <a:r>
              <a:rPr lang="en-US"/>
              <a:t>Click to edit Master title style</a:t>
            </a:r>
          </a:p>
        </p:txBody>
      </p:sp>
      <p:sp>
        <p:nvSpPr>
          <p:cNvPr id="3" name="Text Placeholder 2"/>
          <p:cNvSpPr>
            <a:spLocks noGrp="1"/>
          </p:cNvSpPr>
          <p:nvPr>
            <p:ph type="body" idx="1"/>
          </p:nvPr>
        </p:nvSpPr>
        <p:spPr>
          <a:xfrm>
            <a:off x="756206" y="4999145"/>
            <a:ext cx="13611702" cy="14139444"/>
          </a:xfrm>
          <a:prstGeom prst="rect">
            <a:avLst/>
          </a:prstGeom>
        </p:spPr>
        <p:txBody>
          <a:bodyPr vert="horz" lIns="208849" tIns="104424" rIns="208849" bIns="1044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6206" y="19857710"/>
            <a:ext cx="3528960" cy="1140678"/>
          </a:xfrm>
          <a:prstGeom prst="rect">
            <a:avLst/>
          </a:prstGeom>
        </p:spPr>
        <p:txBody>
          <a:bodyPr vert="horz" lIns="208849" tIns="104424" rIns="208849" bIns="104424" rtlCol="0" anchor="ctr"/>
          <a:lstStyle>
            <a:lvl1pPr algn="l">
              <a:defRPr sz="27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5167406" y="19857710"/>
            <a:ext cx="4789302" cy="1140678"/>
          </a:xfrm>
          <a:prstGeom prst="rect">
            <a:avLst/>
          </a:prstGeom>
        </p:spPr>
        <p:txBody>
          <a:bodyPr vert="horz" lIns="208849" tIns="104424" rIns="208849" bIns="104424"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8948" y="19857710"/>
            <a:ext cx="3528960" cy="1140678"/>
          </a:xfrm>
          <a:prstGeom prst="rect">
            <a:avLst/>
          </a:prstGeom>
        </p:spPr>
        <p:txBody>
          <a:bodyPr vert="horz" lIns="208849" tIns="104424" rIns="208849" bIns="104424" rtlCol="0" anchor="ctr"/>
          <a:lstStyle>
            <a:lvl1pPr algn="r">
              <a:defRPr sz="27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490" rtl="0" eaLnBrk="1" latinLnBrk="0" hangingPunct="1">
        <a:spcBef>
          <a:spcPct val="0"/>
        </a:spcBef>
        <a:buNone/>
        <a:defRPr sz="10000" kern="1200">
          <a:solidFill>
            <a:schemeClr val="tx1"/>
          </a:solidFill>
          <a:latin typeface="+mj-lt"/>
          <a:ea typeface="+mj-ea"/>
          <a:cs typeface="+mj-cs"/>
        </a:defRPr>
      </a:lvl1pPr>
    </p:titleStyle>
    <p:bodyStyle>
      <a:lvl1pPr marL="783184" indent="-783184" algn="l" defTabSz="2088490" rtl="0" eaLnBrk="1" latinLnBrk="0" hangingPunct="1">
        <a:spcBef>
          <a:spcPct val="20000"/>
        </a:spcBef>
        <a:buFont typeface="Arial" pitchFamily="34" charset="0"/>
        <a:buChar char="•"/>
        <a:defRPr sz="7300" kern="1200">
          <a:solidFill>
            <a:schemeClr val="tx1"/>
          </a:solidFill>
          <a:latin typeface="+mn-lt"/>
          <a:ea typeface="+mn-ea"/>
          <a:cs typeface="+mn-cs"/>
        </a:defRPr>
      </a:lvl1pPr>
      <a:lvl2pPr marL="1696898" indent="-652653" algn="l" defTabSz="2088490" rtl="0" eaLnBrk="1" latinLnBrk="0" hangingPunct="1">
        <a:spcBef>
          <a:spcPct val="20000"/>
        </a:spcBef>
        <a:buFont typeface="Arial" pitchFamily="34" charset="0"/>
        <a:buChar char="–"/>
        <a:defRPr sz="6400" kern="1200">
          <a:solidFill>
            <a:schemeClr val="tx1"/>
          </a:solidFill>
          <a:latin typeface="+mn-lt"/>
          <a:ea typeface="+mn-ea"/>
          <a:cs typeface="+mn-cs"/>
        </a:defRPr>
      </a:lvl2pPr>
      <a:lvl3pPr marL="2610612" indent="-522122" algn="l" defTabSz="2088490" rtl="0" eaLnBrk="1" latinLnBrk="0" hangingPunct="1">
        <a:spcBef>
          <a:spcPct val="20000"/>
        </a:spcBef>
        <a:buFont typeface="Arial" pitchFamily="34" charset="0"/>
        <a:buChar char="•"/>
        <a:defRPr sz="5500" kern="1200">
          <a:solidFill>
            <a:schemeClr val="tx1"/>
          </a:solidFill>
          <a:latin typeface="+mn-lt"/>
          <a:ea typeface="+mn-ea"/>
          <a:cs typeface="+mn-cs"/>
        </a:defRPr>
      </a:lvl3pPr>
      <a:lvl4pPr marL="3654857"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4pPr>
      <a:lvl5pPr marL="4699102"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5pPr>
      <a:lvl6pPr marL="5743346"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787591"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831836"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8876081" indent="-522122" algn="l" defTabSz="2088490"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en-US"/>
      </a:defPPr>
      <a:lvl1pPr marL="0" algn="l" defTabSz="2088490" rtl="0" eaLnBrk="1" latinLnBrk="0" hangingPunct="1">
        <a:defRPr sz="4100" kern="1200">
          <a:solidFill>
            <a:schemeClr val="tx1"/>
          </a:solidFill>
          <a:latin typeface="+mn-lt"/>
          <a:ea typeface="+mn-ea"/>
          <a:cs typeface="+mn-cs"/>
        </a:defRPr>
      </a:lvl1pPr>
      <a:lvl2pPr marL="1044245" algn="l" defTabSz="2088490" rtl="0" eaLnBrk="1" latinLnBrk="0" hangingPunct="1">
        <a:defRPr sz="4100" kern="1200">
          <a:solidFill>
            <a:schemeClr val="tx1"/>
          </a:solidFill>
          <a:latin typeface="+mn-lt"/>
          <a:ea typeface="+mn-ea"/>
          <a:cs typeface="+mn-cs"/>
        </a:defRPr>
      </a:lvl2pPr>
      <a:lvl3pPr marL="2088490" algn="l" defTabSz="2088490" rtl="0" eaLnBrk="1" latinLnBrk="0" hangingPunct="1">
        <a:defRPr sz="4100" kern="1200">
          <a:solidFill>
            <a:schemeClr val="tx1"/>
          </a:solidFill>
          <a:latin typeface="+mn-lt"/>
          <a:ea typeface="+mn-ea"/>
          <a:cs typeface="+mn-cs"/>
        </a:defRPr>
      </a:lvl3pPr>
      <a:lvl4pPr marL="3132734" algn="l" defTabSz="2088490" rtl="0" eaLnBrk="1" latinLnBrk="0" hangingPunct="1">
        <a:defRPr sz="4100" kern="1200">
          <a:solidFill>
            <a:schemeClr val="tx1"/>
          </a:solidFill>
          <a:latin typeface="+mn-lt"/>
          <a:ea typeface="+mn-ea"/>
          <a:cs typeface="+mn-cs"/>
        </a:defRPr>
      </a:lvl4pPr>
      <a:lvl5pPr marL="4176979" algn="l" defTabSz="2088490" rtl="0" eaLnBrk="1" latinLnBrk="0" hangingPunct="1">
        <a:defRPr sz="4100" kern="1200">
          <a:solidFill>
            <a:schemeClr val="tx1"/>
          </a:solidFill>
          <a:latin typeface="+mn-lt"/>
          <a:ea typeface="+mn-ea"/>
          <a:cs typeface="+mn-cs"/>
        </a:defRPr>
      </a:lvl5pPr>
      <a:lvl6pPr marL="5221224" algn="l" defTabSz="2088490" rtl="0" eaLnBrk="1" latinLnBrk="0" hangingPunct="1">
        <a:defRPr sz="4100" kern="1200">
          <a:solidFill>
            <a:schemeClr val="tx1"/>
          </a:solidFill>
          <a:latin typeface="+mn-lt"/>
          <a:ea typeface="+mn-ea"/>
          <a:cs typeface="+mn-cs"/>
        </a:defRPr>
      </a:lvl6pPr>
      <a:lvl7pPr marL="6265469" algn="l" defTabSz="2088490" rtl="0" eaLnBrk="1" latinLnBrk="0" hangingPunct="1">
        <a:defRPr sz="4100" kern="1200">
          <a:solidFill>
            <a:schemeClr val="tx1"/>
          </a:solidFill>
          <a:latin typeface="+mn-lt"/>
          <a:ea typeface="+mn-ea"/>
          <a:cs typeface="+mn-cs"/>
        </a:defRPr>
      </a:lvl7pPr>
      <a:lvl8pPr marL="7309714" algn="l" defTabSz="2088490" rtl="0" eaLnBrk="1" latinLnBrk="0" hangingPunct="1">
        <a:defRPr sz="4100" kern="1200">
          <a:solidFill>
            <a:schemeClr val="tx1"/>
          </a:solidFill>
          <a:latin typeface="+mn-lt"/>
          <a:ea typeface="+mn-ea"/>
          <a:cs typeface="+mn-cs"/>
        </a:defRPr>
      </a:lvl8pPr>
      <a:lvl9pPr marL="8353958" algn="l" defTabSz="2088490"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8.emf"/><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image" Target="../media/image4.png"/><Relationship Id="rId17" Type="http://schemas.openxmlformats.org/officeDocument/2006/relationships/image" Target="../media/image7.emf"/><Relationship Id="rId2" Type="http://schemas.openxmlformats.org/officeDocument/2006/relationships/hyperlink" Target="mailto:naresh.ganeshi057@gmail.com" TargetMode="External"/><Relationship Id="rId16" Type="http://schemas.openxmlformats.org/officeDocument/2006/relationships/image" Target="../media/image6.emf"/><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5" Type="http://schemas.openxmlformats.org/officeDocument/2006/relationships/image" Target="../media/image5.emf"/><Relationship Id="rId19" Type="http://schemas.openxmlformats.org/officeDocument/2006/relationships/image" Target="../media/image9.emf"/><Relationship Id="rId4" Type="http://schemas.openxmlformats.org/officeDocument/2006/relationships/image" Target="../media/image1.jpeg"/><Relationship Id="rId14" Type="http://schemas.openxmlformats.org/officeDocument/2006/relationships/image" Target="../media/image13.pn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Diagonal Corner Rectangle 50"/>
          <p:cNvSpPr/>
          <p:nvPr/>
        </p:nvSpPr>
        <p:spPr>
          <a:xfrm>
            <a:off x="131834" y="2552770"/>
            <a:ext cx="4795992" cy="361729"/>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Rectangle 3"/>
          <p:cNvSpPr/>
          <p:nvPr/>
        </p:nvSpPr>
        <p:spPr>
          <a:xfrm>
            <a:off x="76200" y="44450"/>
            <a:ext cx="14940064" cy="2409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25" name="Rectangle 1"/>
          <p:cNvSpPr>
            <a:spLocks noChangeArrowheads="1"/>
          </p:cNvSpPr>
          <p:nvPr/>
        </p:nvSpPr>
        <p:spPr bwMode="auto">
          <a:xfrm>
            <a:off x="146106" y="61130"/>
            <a:ext cx="14814130" cy="2215991"/>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Soil moisture revamps the temperature extremes in a warming climate over India </a:t>
            </a:r>
          </a:p>
          <a:p>
            <a:pPr algn="ct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Naresh Ganeshi</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1</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Milind Mujumdar</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2</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Yuhei Takaya</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1</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Mangesh Goswami</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2</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Bhupendra Bahadur Singh</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2</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R Krishnan</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2</a:t>
            </a:r>
            <a:r>
              <a:rPr lang="en-US" sz="2000" dirty="0">
                <a:solidFill>
                  <a:srgbClr val="3333FF"/>
                </a:solidFill>
                <a:latin typeface="Times New Roman" panose="02020603050405020304" pitchFamily="18" charset="0"/>
                <a:ea typeface="Times New Roman"/>
                <a:cs typeface="Times New Roman" panose="02020603050405020304" pitchFamily="18" charset="0"/>
                <a:sym typeface="Times New Roman"/>
              </a:rPr>
              <a:t> and Toru Terao</a:t>
            </a:r>
            <a:r>
              <a:rPr lang="en-US" sz="2000" baseline="30000" dirty="0">
                <a:solidFill>
                  <a:srgbClr val="3333FF"/>
                </a:solidFill>
                <a:latin typeface="Times New Roman" panose="02020603050405020304" pitchFamily="18" charset="0"/>
                <a:ea typeface="Times New Roman"/>
                <a:cs typeface="Times New Roman" panose="02020603050405020304" pitchFamily="18" charset="0"/>
                <a:sym typeface="Times New Roman"/>
              </a:rPr>
              <a:t>3</a:t>
            </a:r>
            <a:endParaRPr lang="en-US" sz="2000" baseline="30000"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8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Meteorological Research Institute, Climate Research Department, Ibaraki, Japan.</a:t>
            </a:r>
          </a:p>
          <a:p>
            <a:pPr algn="ctr" defTabSz="914400" eaLnBrk="0" fontAlgn="base" hangingPunct="0">
              <a:spcBef>
                <a:spcPct val="0"/>
              </a:spcBef>
              <a:spcAft>
                <a:spcPct val="0"/>
              </a:spcAft>
            </a:pPr>
            <a:r>
              <a:rPr lang="en-US" sz="1800" baseline="30000" dirty="0">
                <a:latin typeface="Times New Roman" panose="02020603050405020304" pitchFamily="18" charset="0"/>
                <a:ea typeface="Calibri" pitchFamily="34" charset="0"/>
                <a:cs typeface="Times New Roman" panose="02020603050405020304" pitchFamily="18" charset="0"/>
              </a:rPr>
              <a:t>2</a:t>
            </a:r>
            <a:r>
              <a:rPr kumimoji="0" lang="en-US" sz="18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Centre for Climate Change Research, Indian Institute of Tropical Meteorology, Pune, India.</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Faculty of Education, Kagawa University, Kagawa, Japan.</a:t>
            </a:r>
          </a:p>
          <a:p>
            <a:pPr marL="0" marR="0" lvl="0" indent="0" algn="ctr" defTabSz="914400" rtl="0" eaLnBrk="0" fontAlgn="base" latinLnBrk="0" hangingPunct="0">
              <a:lnSpc>
                <a:spcPct val="100000"/>
              </a:lnSpc>
              <a:spcBef>
                <a:spcPct val="0"/>
              </a:spcBef>
              <a:spcAft>
                <a:spcPct val="0"/>
              </a:spcAft>
              <a:buClrTx/>
              <a:buSzTx/>
              <a:buFontTx/>
              <a:buNone/>
              <a:tabLst/>
            </a:pPr>
            <a:r>
              <a:rPr lang="en-US" sz="1800" dirty="0">
                <a:latin typeface="Times New Roman" panose="02020603050405020304" pitchFamily="18" charset="0"/>
                <a:cs typeface="Times New Roman" panose="02020603050405020304" pitchFamily="18" charset="0"/>
                <a:hlinkClick r:id="rId2"/>
              </a:rPr>
              <a:t>naresh.ganeshi057@gmail.com</a:t>
            </a:r>
            <a:endParaRPr lang="en-US" sz="1800"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DOI: </a:t>
            </a:r>
            <a:r>
              <a:rPr lang="en-IN" sz="1600" dirty="0">
                <a:latin typeface="Times New Roman" panose="02020603050405020304" pitchFamily="18" charset="0"/>
                <a:cs typeface="Times New Roman" panose="02020603050405020304" pitchFamily="18" charset="0"/>
              </a:rPr>
              <a:t>https://</a:t>
            </a:r>
            <a:r>
              <a:rPr lang="en-IN" sz="1600" dirty="0" err="1">
                <a:latin typeface="Times New Roman" panose="02020603050405020304" pitchFamily="18" charset="0"/>
                <a:cs typeface="Times New Roman" panose="02020603050405020304" pitchFamily="18" charset="0"/>
              </a:rPr>
              <a:t>doi.org</a:t>
            </a:r>
            <a:r>
              <a:rPr lang="en-IN" sz="1600" dirty="0">
                <a:latin typeface="Times New Roman" panose="02020603050405020304" pitchFamily="18" charset="0"/>
                <a:cs typeface="Times New Roman" panose="02020603050405020304" pitchFamily="18" charset="0"/>
              </a:rPr>
              <a:t>/10.1038/s41612-023-00334-1</a:t>
            </a: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6200" y="2498108"/>
            <a:ext cx="14940064" cy="18926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TextBox 12"/>
          <p:cNvSpPr txBox="1"/>
          <p:nvPr/>
        </p:nvSpPr>
        <p:spPr>
          <a:xfrm>
            <a:off x="85118" y="3059723"/>
            <a:ext cx="4880182" cy="5747727"/>
          </a:xfrm>
          <a:prstGeom prst="rect">
            <a:avLst/>
          </a:prstGeom>
          <a:noFill/>
        </p:spPr>
        <p:txBody>
          <a:bodyPr wrap="square" rtlCol="0">
            <a:spAutoFit/>
          </a:bodyPr>
          <a:lstStyle/>
          <a:p>
            <a:pPr algn="just">
              <a:spcAft>
                <a:spcPts val="600"/>
              </a:spcAft>
            </a:pPr>
            <a:r>
              <a:rPr lang="en-US" sz="1450" dirty="0">
                <a:latin typeface="+mj-lt"/>
                <a:cs typeface="Times New Roman" pitchFamily="18" charset="0"/>
              </a:rPr>
              <a:t>The Indian subcontinent is highlighted as one of the hotspots for exacerbated extreme temperature (ExT) conditions during the last few decades (Perkins-Kirkpatrick and Lewis, 2020; </a:t>
            </a:r>
            <a:r>
              <a:rPr lang="en-US" sz="1450" dirty="0" err="1">
                <a:latin typeface="+mj-lt"/>
                <a:cs typeface="Times New Roman" pitchFamily="18" charset="0"/>
              </a:rPr>
              <a:t>Satyanarayana</a:t>
            </a:r>
            <a:r>
              <a:rPr lang="en-US" sz="1450" dirty="0">
                <a:latin typeface="+mj-lt"/>
                <a:cs typeface="Times New Roman" pitchFamily="18" charset="0"/>
              </a:rPr>
              <a:t> and Rao, 2020). Recent studies have projected that a spate of severe extremes is likely to become more common over the Indian region at the end of the 21</a:t>
            </a:r>
            <a:r>
              <a:rPr lang="en-US" sz="1450" baseline="30000" dirty="0">
                <a:latin typeface="+mj-lt"/>
                <a:cs typeface="Times New Roman" pitchFamily="18" charset="0"/>
              </a:rPr>
              <a:t>st</a:t>
            </a:r>
            <a:r>
              <a:rPr lang="en-US" sz="1450" dirty="0">
                <a:latin typeface="+mj-lt"/>
                <a:cs typeface="Times New Roman" pitchFamily="18" charset="0"/>
              </a:rPr>
              <a:t> century (Das and </a:t>
            </a:r>
            <a:r>
              <a:rPr lang="en-US" sz="1450" dirty="0" err="1">
                <a:latin typeface="+mj-lt"/>
                <a:cs typeface="Times New Roman" pitchFamily="18" charset="0"/>
              </a:rPr>
              <a:t>Umamahesh</a:t>
            </a:r>
            <a:r>
              <a:rPr lang="en-US" sz="1450" dirty="0">
                <a:latin typeface="+mj-lt"/>
                <a:cs typeface="Times New Roman" pitchFamily="18" charset="0"/>
              </a:rPr>
              <a:t>, 2021; Krishnan et al., 2020; Mizuta et al., 2017; Murari et al., 2015; Rohini et al., 2019). These extreme heat conditions may extend into the summer monsoon and post-monsoon seasons due to land-atmosphere interactions (</a:t>
            </a:r>
            <a:r>
              <a:rPr lang="en-US" sz="1450" dirty="0" err="1">
                <a:latin typeface="+mj-lt"/>
                <a:cs typeface="Times New Roman" pitchFamily="18" charset="0"/>
              </a:rPr>
              <a:t>Dimri</a:t>
            </a:r>
            <a:r>
              <a:rPr lang="en-US" sz="1450" dirty="0">
                <a:latin typeface="+mj-lt"/>
                <a:cs typeface="Times New Roman" pitchFamily="18" charset="0"/>
              </a:rPr>
              <a:t>, 2019; Ganeshi et al., 2020).</a:t>
            </a:r>
          </a:p>
          <a:p>
            <a:pPr algn="just"/>
            <a:r>
              <a:rPr lang="en-US" sz="1450" dirty="0">
                <a:latin typeface="+mj-lt"/>
              </a:rPr>
              <a:t>Most of the earlier studies have focused on the role of large-scale atmospheric dynamics on ExT occurrences over the Indian region </a:t>
            </a:r>
            <a:r>
              <a:rPr lang="en-US" sz="1450" dirty="0">
                <a:latin typeface="+mj-lt"/>
                <a:cs typeface="Times New Roman" pitchFamily="18" charset="0"/>
              </a:rPr>
              <a:t>(Ratnam et al., 2016; Rohini et al., 2016; U S De and Mukhopadhyay, 1998). Some studies demonstrated that </a:t>
            </a:r>
            <a:r>
              <a:rPr lang="en-US" sz="1450" dirty="0">
                <a:latin typeface="+mj-lt"/>
              </a:rPr>
              <a:t>the land-atmosphere coupling is one of the dominant aspect for explaining the processes underlying extreme heat magnitude, duration and severity (Fischer et al., 2007; Ganeshi et</a:t>
            </a:r>
            <a:r>
              <a:rPr lang="nl-NL" sz="1450" dirty="0">
                <a:latin typeface="+mj-lt"/>
              </a:rPr>
              <a:t> al., 2020; Gevaert et al., 2018). </a:t>
            </a:r>
            <a:r>
              <a:rPr lang="en-US" sz="1450" dirty="0">
                <a:latin typeface="+mj-lt"/>
              </a:rPr>
              <a:t>Also model simulation experiments have mostly explored </a:t>
            </a:r>
            <a:r>
              <a:rPr lang="en-IN" sz="1450" dirty="0">
                <a:latin typeface="+mj-lt"/>
                <a:cs typeface="Times New Roman" pitchFamily="18" charset="0"/>
              </a:rPr>
              <a:t>the soil moisture-precipitation feedback mechanism over the Indian subcontinent (</a:t>
            </a:r>
            <a:r>
              <a:rPr lang="en-IN" sz="1450" dirty="0" err="1">
                <a:latin typeface="+mj-lt"/>
                <a:cs typeface="Times New Roman" pitchFamily="18" charset="0"/>
              </a:rPr>
              <a:t>Asharaf</a:t>
            </a:r>
            <a:r>
              <a:rPr lang="en-IN" sz="1450" dirty="0">
                <a:latin typeface="+mj-lt"/>
                <a:cs typeface="Times New Roman" pitchFamily="18" charset="0"/>
              </a:rPr>
              <a:t> et al., 2012; Raman et al., 1998; Shukla and </a:t>
            </a:r>
            <a:r>
              <a:rPr lang="en-IN" sz="1450" dirty="0" err="1">
                <a:latin typeface="+mj-lt"/>
                <a:cs typeface="Times New Roman" pitchFamily="18" charset="0"/>
              </a:rPr>
              <a:t>Mintz</a:t>
            </a:r>
            <a:r>
              <a:rPr lang="en-IN" sz="1450" dirty="0">
                <a:latin typeface="+mj-lt"/>
                <a:cs typeface="Times New Roman" pitchFamily="18" charset="0"/>
              </a:rPr>
              <a:t>, 1982). However, the impact of soil moisture (SM) variations on ExT is not clearly understood </a:t>
            </a:r>
            <a:r>
              <a:rPr lang="en-US" sz="1450" dirty="0">
                <a:latin typeface="+mj-lt"/>
              </a:rPr>
              <a:t>and warrants in-depth investigation.</a:t>
            </a:r>
          </a:p>
        </p:txBody>
      </p:sp>
      <p:sp>
        <p:nvSpPr>
          <p:cNvPr id="14" name="TextBox 13"/>
          <p:cNvSpPr txBox="1"/>
          <p:nvPr/>
        </p:nvSpPr>
        <p:spPr>
          <a:xfrm>
            <a:off x="1291330" y="2491897"/>
            <a:ext cx="2363463" cy="400110"/>
          </a:xfrm>
          <a:prstGeom prst="rect">
            <a:avLst/>
          </a:prstGeom>
          <a:noFill/>
        </p:spPr>
        <p:txBody>
          <a:bodyPr wrap="square" rtlCol="0">
            <a:spAutoFit/>
          </a:bodyPr>
          <a:lstStyle/>
          <a:p>
            <a:r>
              <a:rPr lang="en-US" sz="2000" b="1" dirty="0">
                <a:latin typeface="+mj-lt"/>
              </a:rPr>
              <a:t>1. Introduction</a:t>
            </a:r>
          </a:p>
        </p:txBody>
      </p:sp>
      <p:sp>
        <p:nvSpPr>
          <p:cNvPr id="15" name="Rectangle 14"/>
          <p:cNvSpPr/>
          <p:nvPr/>
        </p:nvSpPr>
        <p:spPr>
          <a:xfrm>
            <a:off x="123403" y="8928549"/>
            <a:ext cx="487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TextBox 15"/>
          <p:cNvSpPr txBox="1"/>
          <p:nvPr/>
        </p:nvSpPr>
        <p:spPr>
          <a:xfrm>
            <a:off x="1433270" y="8864540"/>
            <a:ext cx="2209800" cy="400110"/>
          </a:xfrm>
          <a:prstGeom prst="rect">
            <a:avLst/>
          </a:prstGeom>
          <a:noFill/>
        </p:spPr>
        <p:txBody>
          <a:bodyPr wrap="square" rtlCol="0">
            <a:spAutoFit/>
          </a:bodyPr>
          <a:lstStyle/>
          <a:p>
            <a:r>
              <a:rPr lang="en-US" sz="2000" b="1" dirty="0">
                <a:latin typeface="+mj-lt"/>
                <a:cs typeface="Times New Roman" pitchFamily="18" charset="0"/>
              </a:rPr>
              <a:t>2. Objectives</a:t>
            </a:r>
          </a:p>
        </p:txBody>
      </p:sp>
      <p:sp>
        <p:nvSpPr>
          <p:cNvPr id="18" name="TextBox 17"/>
          <p:cNvSpPr txBox="1"/>
          <p:nvPr/>
        </p:nvSpPr>
        <p:spPr>
          <a:xfrm>
            <a:off x="139523" y="9340850"/>
            <a:ext cx="4834998" cy="1431161"/>
          </a:xfrm>
          <a:prstGeom prst="rect">
            <a:avLst/>
          </a:prstGeom>
          <a:noFill/>
        </p:spPr>
        <p:txBody>
          <a:bodyPr wrap="square" rtlCol="0">
            <a:spAutoFit/>
          </a:bodyPr>
          <a:lstStyle/>
          <a:p>
            <a:pPr algn="just">
              <a:buFont typeface="Arial" pitchFamily="34" charset="0"/>
              <a:buChar char="•"/>
            </a:pPr>
            <a:r>
              <a:rPr lang="en-US" sz="1450" b="1" dirty="0">
                <a:latin typeface="+mj-lt"/>
                <a:cs typeface="Times New Roman" pitchFamily="18" charset="0"/>
              </a:rPr>
              <a:t> Understanding  the extreme temperature changes over the Indian region in historical and future climate</a:t>
            </a:r>
          </a:p>
          <a:p>
            <a:pPr algn="just"/>
            <a:endParaRPr lang="en-US" sz="1450" b="1" dirty="0">
              <a:latin typeface="+mj-lt"/>
              <a:cs typeface="Times New Roman" pitchFamily="18" charset="0"/>
            </a:endParaRPr>
          </a:p>
          <a:p>
            <a:pPr algn="just">
              <a:buFont typeface="Arial" pitchFamily="34" charset="0"/>
              <a:buChar char="•"/>
            </a:pPr>
            <a:r>
              <a:rPr lang="en-US" sz="1450" b="1" dirty="0">
                <a:latin typeface="+mj-lt"/>
                <a:cs typeface="Times New Roman" pitchFamily="18" charset="0"/>
              </a:rPr>
              <a:t>  To study the impact of soil moisture-temperature coupling on temperature extremes over the Indian region using the soil moisture sensitivity experiments </a:t>
            </a:r>
          </a:p>
        </p:txBody>
      </p:sp>
      <p:sp>
        <p:nvSpPr>
          <p:cNvPr id="19" name="Rectangle 18"/>
          <p:cNvSpPr/>
          <p:nvPr/>
        </p:nvSpPr>
        <p:spPr>
          <a:xfrm>
            <a:off x="132744" y="11001108"/>
            <a:ext cx="487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TextBox 19"/>
          <p:cNvSpPr txBox="1"/>
          <p:nvPr/>
        </p:nvSpPr>
        <p:spPr>
          <a:xfrm>
            <a:off x="475456" y="10941050"/>
            <a:ext cx="4876800" cy="400110"/>
          </a:xfrm>
          <a:prstGeom prst="rect">
            <a:avLst/>
          </a:prstGeom>
          <a:noFill/>
        </p:spPr>
        <p:txBody>
          <a:bodyPr wrap="square" rtlCol="0">
            <a:spAutoFit/>
          </a:bodyPr>
          <a:lstStyle/>
          <a:p>
            <a:pPr lvl="0"/>
            <a:r>
              <a:rPr lang="en-IN" sz="2000" b="1" dirty="0">
                <a:latin typeface="+mj-lt"/>
              </a:rPr>
              <a:t>3. Model simulation experiments </a:t>
            </a:r>
            <a:endParaRPr lang="en-US" sz="2000" dirty="0">
              <a:latin typeface="+mj-lt"/>
            </a:endParaRPr>
          </a:p>
        </p:txBody>
      </p:sp>
      <p:graphicFrame>
        <p:nvGraphicFramePr>
          <p:cNvPr id="22" name="Table 21"/>
          <p:cNvGraphicFramePr>
            <a:graphicFrameLocks noGrp="1"/>
          </p:cNvGraphicFramePr>
          <p:nvPr>
            <p:extLst>
              <p:ext uri="{D42A27DB-BD31-4B8C-83A1-F6EECF244321}">
                <p14:modId xmlns:p14="http://schemas.microsoft.com/office/powerpoint/2010/main" val="1931398855"/>
              </p:ext>
            </p:extLst>
          </p:nvPr>
        </p:nvGraphicFramePr>
        <p:xfrm>
          <a:off x="185630" y="14318869"/>
          <a:ext cx="4876800" cy="6375781"/>
        </p:xfrm>
        <a:graphic>
          <a:graphicData uri="http://schemas.openxmlformats.org/drawingml/2006/table">
            <a:tbl>
              <a:tblPr/>
              <a:tblGrid>
                <a:gridCol w="1068174">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913026">
                  <a:extLst>
                    <a:ext uri="{9D8B030D-6E8A-4147-A177-3AD203B41FA5}">
                      <a16:colId xmlns:a16="http://schemas.microsoft.com/office/drawing/2014/main" val="20002"/>
                    </a:ext>
                  </a:extLst>
                </a:gridCol>
              </a:tblGrid>
              <a:tr h="0">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Experiment</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Forcing used</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Period</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2435">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HIST</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000000"/>
                          </a:solidFill>
                          <a:latin typeface="+mj-lt"/>
                          <a:ea typeface="Times New Roman"/>
                          <a:cs typeface="Times New Roman" pitchFamily="18" charset="0"/>
                        </a:rPr>
                        <a:t>Natural (e.g. volcanoes and solar variability) and anthropogenic forcing (e.g. greenhouse gases (GHG), aerosols etc.).</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1951-2010 (60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1050">
                <a:tc>
                  <a:txBody>
                    <a:bodyPr/>
                    <a:lstStyle/>
                    <a:p>
                      <a:pPr marL="0" marR="0" algn="just">
                        <a:lnSpc>
                          <a:spcPct val="115000"/>
                        </a:lnSpc>
                        <a:spcBef>
                          <a:spcPts val="0"/>
                        </a:spcBef>
                        <a:spcAft>
                          <a:spcPts val="0"/>
                        </a:spcAft>
                      </a:pPr>
                      <a:r>
                        <a:rPr lang="en-IN" sz="1450" b="0">
                          <a:latin typeface="+mj-lt"/>
                          <a:ea typeface="Times New Roman"/>
                          <a:cs typeface="Times New Roman" pitchFamily="18" charset="0"/>
                        </a:rPr>
                        <a:t>FUT</a:t>
                      </a:r>
                      <a:endParaRPr lang="en-US" sz="1450" b="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000000"/>
                          </a:solidFill>
                          <a:latin typeface="+mj-lt"/>
                          <a:ea typeface="Times New Roman"/>
                          <a:cs typeface="Times New Roman" pitchFamily="18" charset="0"/>
                        </a:rPr>
                        <a:t>Future climate in which global mean temperature becomes 4K warmer than pre-industrial climate. </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2051-2100 (50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6710">
                <a:tc>
                  <a:txBody>
                    <a:bodyPr/>
                    <a:lstStyle/>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DRY-SM</a:t>
                      </a:r>
                      <a:endParaRPr lang="en-US" sz="1450" b="0">
                        <a:latin typeface="+mj-lt"/>
                        <a:ea typeface="Calibri"/>
                        <a:cs typeface="Times New Roman" pitchFamily="18" charset="0"/>
                      </a:endParaRPr>
                    </a:p>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(HIST-20)</a:t>
                      </a:r>
                      <a:endParaRPr lang="en-US" sz="1450" b="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The sensitivity experiment initialized by decreasing the soil moisture on 1</a:t>
                      </a:r>
                      <a:r>
                        <a:rPr lang="en-IN" sz="1450" b="0" baseline="30000" dirty="0">
                          <a:solidFill>
                            <a:srgbClr val="231F20"/>
                          </a:solidFill>
                          <a:latin typeface="+mj-lt"/>
                          <a:ea typeface="Times New Roman"/>
                          <a:cs typeface="Times New Roman" pitchFamily="18" charset="0"/>
                        </a:rPr>
                        <a:t>st</a:t>
                      </a:r>
                      <a:r>
                        <a:rPr lang="en-IN" sz="1450" b="0" dirty="0">
                          <a:solidFill>
                            <a:srgbClr val="231F20"/>
                          </a:solidFill>
                          <a:latin typeface="+mj-lt"/>
                          <a:ea typeface="Times New Roman"/>
                          <a:cs typeface="Times New Roman" pitchFamily="18" charset="0"/>
                        </a:rPr>
                        <a:t> day of each month by 20% in HIST.</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1951-2010 (60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285">
                <a:tc>
                  <a:txBody>
                    <a:bodyPr/>
                    <a:lstStyle/>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DRY-SM</a:t>
                      </a:r>
                      <a:endParaRPr lang="en-US" sz="1450" b="0">
                        <a:latin typeface="+mj-lt"/>
                        <a:ea typeface="Calibri"/>
                        <a:cs typeface="Times New Roman" pitchFamily="18" charset="0"/>
                      </a:endParaRPr>
                    </a:p>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(FUT-20)</a:t>
                      </a:r>
                      <a:endParaRPr lang="en-US" sz="1450" b="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The sensitivity experiment initialized by decreasing the soil moisture on 1</a:t>
                      </a:r>
                      <a:r>
                        <a:rPr lang="en-IN" sz="1450" b="0" baseline="30000" dirty="0">
                          <a:solidFill>
                            <a:srgbClr val="231F20"/>
                          </a:solidFill>
                          <a:latin typeface="+mj-lt"/>
                          <a:ea typeface="Times New Roman"/>
                          <a:cs typeface="Times New Roman" pitchFamily="18" charset="0"/>
                        </a:rPr>
                        <a:t>st</a:t>
                      </a:r>
                      <a:r>
                        <a:rPr lang="en-IN" sz="1450" b="0" dirty="0">
                          <a:solidFill>
                            <a:srgbClr val="231F20"/>
                          </a:solidFill>
                          <a:latin typeface="+mj-lt"/>
                          <a:ea typeface="Times New Roman"/>
                          <a:cs typeface="Times New Roman" pitchFamily="18" charset="0"/>
                        </a:rPr>
                        <a:t> day of each month by 20% in FUT.</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2051-2100 (50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845">
                <a:tc>
                  <a:txBody>
                    <a:bodyPr/>
                    <a:lstStyle/>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WET-SM</a:t>
                      </a:r>
                      <a:endParaRPr lang="en-US" sz="1450" b="0">
                        <a:latin typeface="+mj-lt"/>
                        <a:ea typeface="Calibri"/>
                        <a:cs typeface="Times New Roman" pitchFamily="18" charset="0"/>
                      </a:endParaRPr>
                    </a:p>
                    <a:p>
                      <a:pPr marL="0" marR="0" algn="just">
                        <a:lnSpc>
                          <a:spcPct val="115000"/>
                        </a:lnSpc>
                        <a:spcBef>
                          <a:spcPts val="0"/>
                        </a:spcBef>
                        <a:spcAft>
                          <a:spcPts val="0"/>
                        </a:spcAft>
                      </a:pPr>
                      <a:r>
                        <a:rPr lang="en-IN" sz="1450" b="0">
                          <a:solidFill>
                            <a:srgbClr val="231F20"/>
                          </a:solidFill>
                          <a:latin typeface="+mj-lt"/>
                          <a:ea typeface="Times New Roman"/>
                          <a:cs typeface="Times New Roman" pitchFamily="18" charset="0"/>
                        </a:rPr>
                        <a:t>(HIST+20)</a:t>
                      </a:r>
                      <a:endParaRPr lang="en-US" sz="1450" b="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a:solidFill>
                            <a:srgbClr val="000000"/>
                          </a:solidFill>
                          <a:latin typeface="+mj-lt"/>
                          <a:ea typeface="Times New Roman"/>
                          <a:cs typeface="Times New Roman" pitchFamily="18" charset="0"/>
                        </a:rPr>
                        <a:t>The sensitivity experiment initialized by increasing the soil moisture on 1</a:t>
                      </a:r>
                      <a:r>
                        <a:rPr lang="en-IN" sz="1450" b="0" baseline="30000">
                          <a:solidFill>
                            <a:srgbClr val="000000"/>
                          </a:solidFill>
                          <a:latin typeface="+mj-lt"/>
                          <a:ea typeface="Times New Roman"/>
                          <a:cs typeface="Times New Roman" pitchFamily="18" charset="0"/>
                        </a:rPr>
                        <a:t>st</a:t>
                      </a:r>
                      <a:r>
                        <a:rPr lang="en-IN" sz="1450" b="0">
                          <a:solidFill>
                            <a:srgbClr val="000000"/>
                          </a:solidFill>
                          <a:latin typeface="+mj-lt"/>
                          <a:ea typeface="Times New Roman"/>
                          <a:cs typeface="Times New Roman" pitchFamily="18" charset="0"/>
                        </a:rPr>
                        <a:t> of each month by 20% in HIST and FUT.</a:t>
                      </a:r>
                      <a:endParaRPr lang="en-US" sz="1450" b="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1951-2010 (60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435">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WET-SM</a:t>
                      </a:r>
                      <a:endParaRPr lang="en-US" sz="1450" b="0" dirty="0">
                        <a:latin typeface="+mj-lt"/>
                        <a:ea typeface="Calibri"/>
                        <a:cs typeface="Times New Roman" pitchFamily="18" charset="0"/>
                      </a:endParaRPr>
                    </a:p>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(FUT+20)</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000000"/>
                          </a:solidFill>
                          <a:latin typeface="+mj-lt"/>
                          <a:ea typeface="Times New Roman"/>
                          <a:cs typeface="Times New Roman" pitchFamily="18" charset="0"/>
                        </a:rPr>
                        <a:t>The sensitivity experiment initialized by increasing the soil moisture on 1</a:t>
                      </a:r>
                      <a:r>
                        <a:rPr lang="en-IN" sz="1450" b="0" baseline="30000" dirty="0">
                          <a:solidFill>
                            <a:srgbClr val="000000"/>
                          </a:solidFill>
                          <a:latin typeface="+mj-lt"/>
                          <a:ea typeface="Times New Roman"/>
                          <a:cs typeface="Times New Roman" pitchFamily="18" charset="0"/>
                        </a:rPr>
                        <a:t>st</a:t>
                      </a:r>
                      <a:r>
                        <a:rPr lang="en-IN" sz="1450" b="0" dirty="0">
                          <a:solidFill>
                            <a:srgbClr val="000000"/>
                          </a:solidFill>
                          <a:latin typeface="+mj-lt"/>
                          <a:ea typeface="Times New Roman"/>
                          <a:cs typeface="Times New Roman" pitchFamily="18" charset="0"/>
                        </a:rPr>
                        <a:t> of each month by 20% in FUT.</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50" b="0" dirty="0">
                          <a:solidFill>
                            <a:srgbClr val="231F20"/>
                          </a:solidFill>
                          <a:latin typeface="+mj-lt"/>
                          <a:ea typeface="Times New Roman"/>
                          <a:cs typeface="Times New Roman" pitchFamily="18" charset="0"/>
                        </a:rPr>
                        <a:t>2051-2100 (50 years)</a:t>
                      </a:r>
                      <a:endParaRPr lang="en-US" sz="1450" b="0" dirty="0">
                        <a:latin typeface="+mj-lt"/>
                        <a:ea typeface="Calibri"/>
                        <a:cs typeface="Times New Roman"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5" name="Rectangle 24"/>
          <p:cNvSpPr/>
          <p:nvPr/>
        </p:nvSpPr>
        <p:spPr>
          <a:xfrm>
            <a:off x="5146404" y="2559050"/>
            <a:ext cx="4800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TextBox 25"/>
          <p:cNvSpPr txBox="1"/>
          <p:nvPr/>
        </p:nvSpPr>
        <p:spPr>
          <a:xfrm>
            <a:off x="6598090" y="2507347"/>
            <a:ext cx="1752600" cy="400110"/>
          </a:xfrm>
          <a:prstGeom prst="rect">
            <a:avLst/>
          </a:prstGeom>
          <a:noFill/>
        </p:spPr>
        <p:txBody>
          <a:bodyPr wrap="square" rtlCol="0">
            <a:spAutoFit/>
          </a:bodyPr>
          <a:lstStyle/>
          <a:p>
            <a:r>
              <a:rPr lang="en-US" sz="2000" b="1" dirty="0">
                <a:latin typeface="+mj-lt"/>
              </a:rPr>
              <a:t>4. Results</a:t>
            </a:r>
          </a:p>
        </p:txBody>
      </p:sp>
      <mc:AlternateContent xmlns:mc="http://schemas.openxmlformats.org/markup-compatibility/2006" xmlns:a14="http://schemas.microsoft.com/office/drawing/2010/main">
        <mc:Choice Requires="a14">
          <p:sp>
            <p:nvSpPr>
              <p:cNvPr id="27" name="TextBox 26"/>
              <p:cNvSpPr txBox="1"/>
              <p:nvPr/>
            </p:nvSpPr>
            <p:spPr>
              <a:xfrm>
                <a:off x="5123892" y="2850301"/>
                <a:ext cx="4752075" cy="369332"/>
              </a:xfrm>
              <a:prstGeom prst="rect">
                <a:avLst/>
              </a:prstGeom>
              <a:noFill/>
            </p:spPr>
            <p:txBody>
              <a:bodyPr wrap="square" rtlCol="0">
                <a:spAutoFit/>
              </a:bodyPr>
              <a:lstStyle/>
              <a:p>
                <a:r>
                  <a:rPr lang="en-US" sz="1800" b="1" dirty="0">
                    <a:latin typeface="+mj-lt"/>
                  </a:rPr>
                  <a:t>4.1 Soil moisture-temperature coupling (</a:t>
                </a:r>
                <a14:m>
                  <m:oMath xmlns:m="http://schemas.openxmlformats.org/officeDocument/2006/math">
                    <m:r>
                      <a:rPr lang="en-IN" sz="1800" b="1" i="1">
                        <a:latin typeface="Cambria Math" panose="02040503050406030204" pitchFamily="18" charset="0"/>
                        <a:ea typeface="Times New Roman" panose="02020603050405020304" pitchFamily="18" charset="0"/>
                        <a:cs typeface="Times New Roman" panose="02020603050405020304" pitchFamily="18" charset="0"/>
                      </a:rPr>
                      <m:t>𝜴</m:t>
                    </m:r>
                  </m:oMath>
                </a14:m>
                <a:r>
                  <a:rPr lang="en-US" sz="1800" b="1" dirty="0">
                    <a:latin typeface="+mj-lt"/>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5123892" y="2850301"/>
                <a:ext cx="4752075" cy="369332"/>
              </a:xfrm>
              <a:prstGeom prst="rect">
                <a:avLst/>
              </a:prstGeom>
              <a:blipFill>
                <a:blip r:embed="rId3"/>
                <a:stretch>
                  <a:fillRect l="-1155" t="-10000" b="-26667"/>
                </a:stretch>
              </a:blipFill>
            </p:spPr>
            <p:txBody>
              <a:bodyPr/>
              <a:lstStyle/>
              <a:p>
                <a:r>
                  <a:rPr lang="en-US">
                    <a:noFill/>
                  </a:rPr>
                  <a:t> </a:t>
                </a:r>
              </a:p>
            </p:txBody>
          </p:sp>
        </mc:Fallback>
      </mc:AlternateContent>
      <p:sp>
        <p:nvSpPr>
          <p:cNvPr id="1028" name="Rectangle 4"/>
          <p:cNvSpPr>
            <a:spLocks noChangeArrowheads="1"/>
          </p:cNvSpPr>
          <p:nvPr/>
        </p:nvSpPr>
        <p:spPr bwMode="auto">
          <a:xfrm>
            <a:off x="0" y="55662"/>
            <a:ext cx="22474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j-lt"/>
                <a:cs typeface="Arial" pitchFamily="34" charset="0"/>
              </a:rPr>
              <a:t> </a:t>
            </a:r>
            <a:endParaRPr kumimoji="0" lang="en-US" sz="1800" b="0" i="0" u="none" strike="noStrike" cap="none" normalizeH="0" baseline="0">
              <a:ln>
                <a:noFill/>
              </a:ln>
              <a:solidFill>
                <a:schemeClr val="tx1"/>
              </a:solidFill>
              <a:effectLst/>
              <a:latin typeface="+mj-lt"/>
              <a:cs typeface="Arial" pitchFamily="34" charset="0"/>
            </a:endParaRPr>
          </a:p>
        </p:txBody>
      </p:sp>
      <p:sp>
        <p:nvSpPr>
          <p:cNvPr id="1031" name="Rectangle 7"/>
          <p:cNvSpPr>
            <a:spLocks noChangeArrowheads="1"/>
          </p:cNvSpPr>
          <p:nvPr/>
        </p:nvSpPr>
        <p:spPr bwMode="auto">
          <a:xfrm>
            <a:off x="0" y="55662"/>
            <a:ext cx="22474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j-lt"/>
                <a:cs typeface="Arial" pitchFamily="34" charset="0"/>
              </a:rPr>
              <a:t> </a:t>
            </a:r>
            <a:endParaRPr kumimoji="0" lang="en-US" sz="1800" b="0" i="0" u="none" strike="noStrike" cap="none" normalizeH="0" baseline="0">
              <a:ln>
                <a:noFill/>
              </a:ln>
              <a:solidFill>
                <a:schemeClr val="tx1"/>
              </a:solidFill>
              <a:effectLst/>
              <a:latin typeface="+mj-lt"/>
              <a:cs typeface="Arial" pitchFamily="34" charset="0"/>
            </a:endParaRPr>
          </a:p>
        </p:txBody>
      </p:sp>
      <p:sp>
        <p:nvSpPr>
          <p:cNvPr id="1033" name="Rectangle 9"/>
          <p:cNvSpPr>
            <a:spLocks noChangeArrowheads="1"/>
          </p:cNvSpPr>
          <p:nvPr/>
        </p:nvSpPr>
        <p:spPr bwMode="auto">
          <a:xfrm>
            <a:off x="0" y="-361637"/>
            <a:ext cx="184731" cy="7232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mj-lt"/>
            </a:endParaRPr>
          </a:p>
        </p:txBody>
      </p:sp>
      <p:sp>
        <p:nvSpPr>
          <p:cNvPr id="32" name="Rectangle 31"/>
          <p:cNvSpPr/>
          <p:nvPr/>
        </p:nvSpPr>
        <p:spPr>
          <a:xfrm>
            <a:off x="5009858" y="6959217"/>
            <a:ext cx="5190357" cy="400110"/>
          </a:xfrm>
          <a:prstGeom prst="rect">
            <a:avLst/>
          </a:prstGeom>
        </p:spPr>
        <p:txBody>
          <a:bodyPr wrap="square">
            <a:spAutoFit/>
          </a:bodyPr>
          <a:lstStyle/>
          <a:p>
            <a:r>
              <a:rPr lang="en-US" sz="2000" b="1" dirty="0">
                <a:latin typeface="+mj-lt"/>
              </a:rPr>
              <a:t>4.2 </a:t>
            </a:r>
            <a:r>
              <a:rPr lang="en-IN" sz="2000" b="1" dirty="0">
                <a:latin typeface="+mj-lt"/>
              </a:rPr>
              <a:t>Simulation of temperature extremes</a:t>
            </a:r>
            <a:endParaRPr lang="en-US" sz="2000" b="1" dirty="0">
              <a:latin typeface="+mj-lt"/>
            </a:endParaRPr>
          </a:p>
        </p:txBody>
      </p:sp>
      <p:sp>
        <p:nvSpPr>
          <p:cNvPr id="36" name="Rectangle 35"/>
          <p:cNvSpPr/>
          <p:nvPr/>
        </p:nvSpPr>
        <p:spPr>
          <a:xfrm>
            <a:off x="5104988" y="7296430"/>
            <a:ext cx="5029200" cy="761747"/>
          </a:xfrm>
          <a:prstGeom prst="rect">
            <a:avLst/>
          </a:prstGeom>
        </p:spPr>
        <p:txBody>
          <a:bodyPr wrap="square">
            <a:spAutoFit/>
          </a:bodyPr>
          <a:lstStyle/>
          <a:p>
            <a:pPr algn="just"/>
            <a:r>
              <a:rPr lang="en-IN" sz="1450" dirty="0">
                <a:latin typeface="+mj-lt"/>
                <a:ea typeface="Calibri" panose="020F0502020204030204" pitchFamily="34" charset="0"/>
              </a:rPr>
              <a:t>Spatial maps of frequency of extreme temperatures (Tmax &gt; 90</a:t>
            </a:r>
            <a:r>
              <a:rPr lang="en-IN" sz="1450" baseline="30000" dirty="0">
                <a:latin typeface="+mj-lt"/>
                <a:ea typeface="Calibri" panose="020F0502020204030204" pitchFamily="34" charset="0"/>
              </a:rPr>
              <a:t>th</a:t>
            </a:r>
            <a:r>
              <a:rPr lang="en-IN" sz="1450" dirty="0">
                <a:latin typeface="+mj-lt"/>
                <a:ea typeface="Calibri" panose="020F0502020204030204" pitchFamily="34" charset="0"/>
              </a:rPr>
              <a:t> percentile value) from HIST and FUT simulations are shown in Figure 4.2a and Figure 4.2b, respectively.</a:t>
            </a:r>
            <a:endParaRPr lang="en-US" sz="1450" dirty="0">
              <a:latin typeface="+mj-lt"/>
            </a:endParaRPr>
          </a:p>
        </p:txBody>
      </p:sp>
      <p:sp>
        <p:nvSpPr>
          <p:cNvPr id="42" name="Rectangle 41"/>
          <p:cNvSpPr/>
          <p:nvPr/>
        </p:nvSpPr>
        <p:spPr>
          <a:xfrm>
            <a:off x="5033822" y="11205599"/>
            <a:ext cx="5412848" cy="1208023"/>
          </a:xfrm>
          <a:prstGeom prst="rect">
            <a:avLst/>
          </a:prstGeom>
        </p:spPr>
        <p:txBody>
          <a:bodyPr wrap="square">
            <a:spAutoFit/>
          </a:bodyPr>
          <a:lstStyle/>
          <a:p>
            <a:pPr algn="just"/>
            <a:r>
              <a:rPr lang="en-US" sz="1450" dirty="0">
                <a:latin typeface="+mj-lt"/>
              </a:rPr>
              <a:t>Changes in the extreme temperatures for the DRY-SM and WET-SM simulations relative to the HIST experiment are shown in Figures. 4.3a and 4.3b. Likewise, the changes in extreme temperatures for the DRY-SM and WET-SM experiments relative to the FUT experiment are shown in Figures. 4.3c and 4.3d, respectively.</a:t>
            </a:r>
          </a:p>
        </p:txBody>
      </p:sp>
      <p:sp>
        <p:nvSpPr>
          <p:cNvPr id="33" name="TextBox 32"/>
          <p:cNvSpPr txBox="1"/>
          <p:nvPr/>
        </p:nvSpPr>
        <p:spPr>
          <a:xfrm>
            <a:off x="4993950" y="10726042"/>
            <a:ext cx="5384032" cy="646331"/>
          </a:xfrm>
          <a:prstGeom prst="rect">
            <a:avLst/>
          </a:prstGeom>
          <a:noFill/>
        </p:spPr>
        <p:txBody>
          <a:bodyPr wrap="square" rtlCol="0">
            <a:spAutoFit/>
          </a:bodyPr>
          <a:lstStyle/>
          <a:p>
            <a:pPr algn="just"/>
            <a:r>
              <a:rPr lang="en-US" sz="1800" b="1" dirty="0">
                <a:latin typeface="+mj-lt"/>
              </a:rPr>
              <a:t>4.3 Impact of soil moisture changes on temperature extremes</a:t>
            </a:r>
          </a:p>
        </p:txBody>
      </p:sp>
      <p:sp>
        <p:nvSpPr>
          <p:cNvPr id="40" name="Rectangle 39"/>
          <p:cNvSpPr/>
          <p:nvPr/>
        </p:nvSpPr>
        <p:spPr>
          <a:xfrm>
            <a:off x="5114975" y="15095319"/>
            <a:ext cx="5157806" cy="646331"/>
          </a:xfrm>
          <a:prstGeom prst="rect">
            <a:avLst/>
          </a:prstGeom>
        </p:spPr>
        <p:txBody>
          <a:bodyPr wrap="square">
            <a:spAutoFit/>
          </a:bodyPr>
          <a:lstStyle/>
          <a:p>
            <a:pPr algn="just"/>
            <a:r>
              <a:rPr lang="en-IN" sz="1800" b="1" dirty="0">
                <a:latin typeface="+mj-lt"/>
                <a:ea typeface="Calibri" panose="020F0502020204030204" pitchFamily="34" charset="0"/>
              </a:rPr>
              <a:t>4.4 </a:t>
            </a:r>
            <a:r>
              <a:rPr lang="en-US" sz="1800" b="1" dirty="0">
                <a:latin typeface="+mj-lt"/>
              </a:rPr>
              <a:t>Impact of soil moisture changes on temperature extremes over north-central India (NCI)</a:t>
            </a:r>
            <a:endParaRPr lang="en-US" sz="1800" dirty="0">
              <a:latin typeface="+mj-lt"/>
            </a:endParaRPr>
          </a:p>
        </p:txBody>
      </p:sp>
      <p:sp>
        <p:nvSpPr>
          <p:cNvPr id="41" name="Rectangle 40"/>
          <p:cNvSpPr/>
          <p:nvPr/>
        </p:nvSpPr>
        <p:spPr>
          <a:xfrm>
            <a:off x="5119592" y="15741903"/>
            <a:ext cx="5185515" cy="761747"/>
          </a:xfrm>
          <a:prstGeom prst="rect">
            <a:avLst/>
          </a:prstGeom>
        </p:spPr>
        <p:txBody>
          <a:bodyPr wrap="square">
            <a:spAutoFit/>
          </a:bodyPr>
          <a:lstStyle/>
          <a:p>
            <a:pPr algn="just"/>
            <a:r>
              <a:rPr lang="en-IN" sz="1450" dirty="0">
                <a:latin typeface="+mj-lt"/>
                <a:ea typeface="Calibri" panose="020F0502020204030204" pitchFamily="34" charset="0"/>
              </a:rPr>
              <a:t>Probability distribution of extreme temperature intensity (ExTI) over NCI for HIST and DRY-SM simulations (Figure 4.4a). The lower panel is for corresponding FUT simulations (Figure 4.4b).</a:t>
            </a:r>
            <a:endParaRPr lang="en-US" sz="1450" dirty="0">
              <a:latin typeface="+mj-lt"/>
            </a:endParaRPr>
          </a:p>
        </p:txBody>
      </p:sp>
      <p:sp>
        <p:nvSpPr>
          <p:cNvPr id="43" name="Rectangle 42"/>
          <p:cNvSpPr/>
          <p:nvPr/>
        </p:nvSpPr>
        <p:spPr>
          <a:xfrm>
            <a:off x="9946041" y="2522319"/>
            <a:ext cx="5076845" cy="646331"/>
          </a:xfrm>
          <a:prstGeom prst="rect">
            <a:avLst/>
          </a:prstGeom>
        </p:spPr>
        <p:txBody>
          <a:bodyPr wrap="square">
            <a:spAutoFit/>
          </a:bodyPr>
          <a:lstStyle/>
          <a:p>
            <a:pPr algn="just"/>
            <a:r>
              <a:rPr lang="en-IN" sz="1800" b="1" dirty="0">
                <a:latin typeface="+mj-lt"/>
                <a:ea typeface="Calibri" panose="020F0502020204030204" pitchFamily="34" charset="0"/>
              </a:rPr>
              <a:t>4.5 Factors contributing the land-atmosphere interaction</a:t>
            </a:r>
            <a:endParaRPr lang="en-US" sz="1800" dirty="0">
              <a:latin typeface="+mj-lt"/>
            </a:endParaRPr>
          </a:p>
        </p:txBody>
      </p:sp>
      <p:sp>
        <p:nvSpPr>
          <p:cNvPr id="49" name="Rectangle 48"/>
          <p:cNvSpPr/>
          <p:nvPr/>
        </p:nvSpPr>
        <p:spPr>
          <a:xfrm>
            <a:off x="10213514" y="8879410"/>
            <a:ext cx="4629944"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Box 43"/>
          <p:cNvSpPr txBox="1"/>
          <p:nvPr/>
        </p:nvSpPr>
        <p:spPr>
          <a:xfrm>
            <a:off x="10698669" y="8817300"/>
            <a:ext cx="3688448" cy="400110"/>
          </a:xfrm>
          <a:prstGeom prst="rect">
            <a:avLst/>
          </a:prstGeom>
          <a:noFill/>
        </p:spPr>
        <p:txBody>
          <a:bodyPr wrap="square" rtlCol="0">
            <a:spAutoFit/>
          </a:bodyPr>
          <a:lstStyle/>
          <a:p>
            <a:r>
              <a:rPr lang="en-US" sz="2000" b="1" dirty="0">
                <a:latin typeface="+mj-lt"/>
              </a:rPr>
              <a:t>5. Summary and conclusion</a:t>
            </a:r>
          </a:p>
        </p:txBody>
      </p:sp>
      <p:sp>
        <p:nvSpPr>
          <p:cNvPr id="45" name="Rectangle 44"/>
          <p:cNvSpPr/>
          <p:nvPr/>
        </p:nvSpPr>
        <p:spPr>
          <a:xfrm>
            <a:off x="10366620" y="9247414"/>
            <a:ext cx="4547670" cy="3439403"/>
          </a:xfrm>
          <a:prstGeom prst="rect">
            <a:avLst/>
          </a:prstGeom>
        </p:spPr>
        <p:txBody>
          <a:bodyPr wrap="square">
            <a:spAutoFit/>
          </a:bodyPr>
          <a:lstStyle/>
          <a:p>
            <a:pPr algn="just"/>
            <a:r>
              <a:rPr lang="en-US" sz="1450" dirty="0">
                <a:latin typeface="+mj-lt"/>
              </a:rPr>
              <a:t>Soil moisture-temperature coupling is found to be stronger over the north-central Indian region both in historical and future climate. On an average, drier SM conditions can increase the extreme temperature frequency by at least 3 events per year, the duration by 1.6 days per event and intensity by 0.8°C. WET-SM conditions shows average decrease of frequency, duration and intensity by 2 events/year, 2.5 days per event and ~ 1°C, respectively. The enhanced (reduced) extreme temperature conditions in DRY-SM (WET-SM) simulation are caused by the intensification (reduction) of sensible heat flux by limiting (intensifying) available total energy for evaporative cooling due to faster (slower) dissipation of positive soil moisture anomalies (also called as soil moisture memory).</a:t>
            </a:r>
            <a:endParaRPr lang="en-IN" sz="1450" dirty="0">
              <a:latin typeface="+mj-lt"/>
            </a:endParaRPr>
          </a:p>
        </p:txBody>
      </p:sp>
      <p:sp>
        <p:nvSpPr>
          <p:cNvPr id="46" name="Rectangle 45"/>
          <p:cNvSpPr/>
          <p:nvPr/>
        </p:nvSpPr>
        <p:spPr>
          <a:xfrm>
            <a:off x="10272781" y="12651895"/>
            <a:ext cx="4582640" cy="1754326"/>
          </a:xfrm>
          <a:prstGeom prst="rect">
            <a:avLst/>
          </a:prstGeom>
          <a:ln>
            <a:solidFill>
              <a:schemeClr val="tx1"/>
            </a:solidFill>
          </a:ln>
        </p:spPr>
        <p:txBody>
          <a:bodyPr wrap="square">
            <a:spAutoFit/>
          </a:bodyPr>
          <a:lstStyle/>
          <a:p>
            <a:pPr algn="just"/>
            <a:r>
              <a:rPr lang="en-IN" sz="1200" b="1" dirty="0">
                <a:latin typeface="+mj-lt"/>
                <a:ea typeface="Times New Roman" panose="02020603050405020304" pitchFamily="18" charset="0"/>
              </a:rPr>
              <a:t>Acknowledgements:</a:t>
            </a:r>
            <a:endParaRPr lang="en-IN" sz="1200" dirty="0">
              <a:latin typeface="+mj-lt"/>
              <a:ea typeface="Times New Roman" panose="02020603050405020304" pitchFamily="18" charset="0"/>
            </a:endParaRPr>
          </a:p>
          <a:p>
            <a:pPr algn="just"/>
            <a:br>
              <a:rPr lang="en-IN" sz="1200" dirty="0">
                <a:latin typeface="+mj-lt"/>
                <a:ea typeface="Times New Roman" panose="02020603050405020304" pitchFamily="18" charset="0"/>
              </a:rPr>
            </a:br>
            <a:r>
              <a:rPr lang="en-IN" sz="1200" dirty="0">
                <a:latin typeface="+mj-lt"/>
                <a:ea typeface="Calibri" panose="020F0502020204030204" pitchFamily="34" charset="0"/>
              </a:rPr>
              <a:t>The authors are grateful to the Director, Indian Institute of Tropical Meteorology (IITM, India), for the support to carry out this research work. The IITM HPC support is duly acknowledged. The IITM is fully funded by the Ministry of Earth Sciences, Government of India. The authors </a:t>
            </a:r>
            <a:r>
              <a:rPr lang="en-IN" sz="1200" dirty="0">
                <a:latin typeface="+mj-lt"/>
                <a:ea typeface="Times New Roman" panose="02020603050405020304" pitchFamily="18" charset="0"/>
              </a:rPr>
              <a:t>would like to thank </a:t>
            </a:r>
            <a:r>
              <a:rPr lang="en-IN" sz="1200" dirty="0" err="1">
                <a:latin typeface="+mj-lt"/>
                <a:ea typeface="Times New Roman" panose="02020603050405020304" pitchFamily="18" charset="0"/>
              </a:rPr>
              <a:t>Dr.</a:t>
            </a:r>
            <a:r>
              <a:rPr lang="en-IN" sz="1200" dirty="0">
                <a:latin typeface="+mj-lt"/>
                <a:ea typeface="Times New Roman" panose="02020603050405020304" pitchFamily="18" charset="0"/>
              </a:rPr>
              <a:t> Ryo Mizuta and </a:t>
            </a:r>
            <a:r>
              <a:rPr lang="en-IN" sz="1200" dirty="0" err="1">
                <a:latin typeface="+mj-lt"/>
                <a:ea typeface="Times New Roman" panose="02020603050405020304" pitchFamily="18" charset="0"/>
              </a:rPr>
              <a:t>Dr.</a:t>
            </a:r>
            <a:r>
              <a:rPr lang="en-IN" sz="1200" dirty="0">
                <a:latin typeface="+mj-lt"/>
                <a:ea typeface="Times New Roman" panose="02020603050405020304" pitchFamily="18" charset="0"/>
              </a:rPr>
              <a:t> Yukiko </a:t>
            </a:r>
            <a:r>
              <a:rPr lang="en-IN" sz="1200" dirty="0" err="1">
                <a:latin typeface="+mj-lt"/>
                <a:ea typeface="Times New Roman" panose="02020603050405020304" pitchFamily="18" charset="0"/>
              </a:rPr>
              <a:t>Imada</a:t>
            </a:r>
            <a:r>
              <a:rPr lang="en-IN" sz="1200" dirty="0">
                <a:latin typeface="+mj-lt"/>
                <a:ea typeface="Times New Roman" panose="02020603050405020304" pitchFamily="18" charset="0"/>
              </a:rPr>
              <a:t> at the Meteorological Research Institute for their support on model experiments</a:t>
            </a:r>
            <a:r>
              <a:rPr lang="en-IN" sz="1200" dirty="0">
                <a:latin typeface="+mj-lt"/>
                <a:ea typeface="Calibri" panose="020F0502020204030204" pitchFamily="34" charset="0"/>
              </a:rPr>
              <a:t>.</a:t>
            </a:r>
            <a:endParaRPr lang="en-US" sz="1200" dirty="0">
              <a:latin typeface="+mj-lt"/>
            </a:endParaRPr>
          </a:p>
        </p:txBody>
      </p:sp>
      <p:sp>
        <p:nvSpPr>
          <p:cNvPr id="47" name="Rectangle 46"/>
          <p:cNvSpPr/>
          <p:nvPr/>
        </p:nvSpPr>
        <p:spPr>
          <a:xfrm>
            <a:off x="10307539" y="14468783"/>
            <a:ext cx="4732355" cy="6893554"/>
          </a:xfrm>
          <a:prstGeom prst="rect">
            <a:avLst/>
          </a:prstGeom>
        </p:spPr>
        <p:txBody>
          <a:bodyPr wrap="square">
            <a:spAutoFit/>
          </a:bodyPr>
          <a:lstStyle/>
          <a:p>
            <a:pPr marL="304800" marR="0" indent="-304800">
              <a:lnSpc>
                <a:spcPct val="107000"/>
              </a:lnSpc>
              <a:spcBef>
                <a:spcPts val="0"/>
              </a:spcBef>
              <a:spcAft>
                <a:spcPts val="800"/>
              </a:spcAft>
            </a:pPr>
            <a:r>
              <a:rPr lang="en-US" sz="800" b="1" dirty="0">
                <a:latin typeface="+mj-lt"/>
                <a:ea typeface="Calibri" panose="020F0502020204030204" pitchFamily="34" charset="0"/>
                <a:cs typeface="Calibri" panose="020F0502020204030204" pitchFamily="34" charset="0"/>
              </a:rPr>
              <a:t>References</a:t>
            </a:r>
          </a:p>
          <a:p>
            <a:pPr marL="304800" marR="0" indent="-304800">
              <a:lnSpc>
                <a:spcPct val="107000"/>
              </a:lnSpc>
              <a:spcBef>
                <a:spcPts val="0"/>
              </a:spcBef>
              <a:spcAft>
                <a:spcPts val="800"/>
              </a:spcAft>
            </a:pPr>
            <a:r>
              <a:rPr lang="en-US" sz="800" dirty="0" err="1">
                <a:latin typeface="+mj-lt"/>
                <a:ea typeface="Calibri" panose="020F0502020204030204" pitchFamily="34" charset="0"/>
                <a:cs typeface="Calibri" panose="020F0502020204030204" pitchFamily="34" charset="0"/>
              </a:rPr>
              <a:t>Asharaf</a:t>
            </a:r>
            <a:r>
              <a:rPr lang="en-US" sz="800" dirty="0">
                <a:latin typeface="+mj-lt"/>
                <a:ea typeface="Calibri" panose="020F0502020204030204" pitchFamily="34" charset="0"/>
                <a:cs typeface="Calibri" panose="020F0502020204030204" pitchFamily="34" charset="0"/>
              </a:rPr>
              <a:t>, S., </a:t>
            </a:r>
            <a:r>
              <a:rPr lang="en-US" sz="800" dirty="0" err="1">
                <a:latin typeface="+mj-lt"/>
                <a:ea typeface="Calibri" panose="020F0502020204030204" pitchFamily="34" charset="0"/>
                <a:cs typeface="Calibri" panose="020F0502020204030204" pitchFamily="34" charset="0"/>
              </a:rPr>
              <a:t>Dobler</a:t>
            </a:r>
            <a:r>
              <a:rPr lang="en-US" sz="800" dirty="0">
                <a:latin typeface="+mj-lt"/>
                <a:ea typeface="Calibri" panose="020F0502020204030204" pitchFamily="34" charset="0"/>
                <a:cs typeface="Calibri" panose="020F0502020204030204" pitchFamily="34" charset="0"/>
              </a:rPr>
              <a:t>, A., Ahrens, B., 2012. Soil Moisture–Precipitation Feedback Processes in the Indian Summer Monsoon Season. J. </a:t>
            </a:r>
            <a:r>
              <a:rPr lang="en-US" sz="800" dirty="0" err="1">
                <a:latin typeface="+mj-lt"/>
                <a:ea typeface="Calibri" panose="020F0502020204030204" pitchFamily="34" charset="0"/>
                <a:cs typeface="Calibri" panose="020F0502020204030204" pitchFamily="34" charset="0"/>
              </a:rPr>
              <a:t>Hydrometeorol</a:t>
            </a:r>
            <a:r>
              <a:rPr lang="en-US" sz="800" dirty="0">
                <a:latin typeface="+mj-lt"/>
                <a:ea typeface="Calibri" panose="020F0502020204030204" pitchFamily="34" charset="0"/>
                <a:cs typeface="Calibri" panose="020F0502020204030204" pitchFamily="34" charset="0"/>
              </a:rPr>
              <a:t>. 13, 1461–1474. https://doi.org/10.1175/JHM-D-12-06.1</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Das, J., </a:t>
            </a:r>
            <a:r>
              <a:rPr lang="en-US" sz="800" dirty="0" err="1">
                <a:latin typeface="+mj-lt"/>
                <a:ea typeface="Calibri" panose="020F0502020204030204" pitchFamily="34" charset="0"/>
                <a:cs typeface="Calibri" panose="020F0502020204030204" pitchFamily="34" charset="0"/>
              </a:rPr>
              <a:t>Umamahesh</a:t>
            </a:r>
            <a:r>
              <a:rPr lang="en-US" sz="800" dirty="0">
                <a:latin typeface="+mj-lt"/>
                <a:ea typeface="Calibri" panose="020F0502020204030204" pitchFamily="34" charset="0"/>
                <a:cs typeface="Calibri" panose="020F0502020204030204" pitchFamily="34" charset="0"/>
              </a:rPr>
              <a:t>, N.V., 2021. Heat wave magnitude over India under changing climate: Projections from CMIP5 and CMIP6 experiments. Int. J. Climatol. 1–21. https://doi.org/10.1002/joc.7246</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err="1">
                <a:latin typeface="+mj-lt"/>
                <a:ea typeface="Calibri" panose="020F0502020204030204" pitchFamily="34" charset="0"/>
                <a:cs typeface="Calibri" panose="020F0502020204030204" pitchFamily="34" charset="0"/>
              </a:rPr>
              <a:t>Dimri</a:t>
            </a:r>
            <a:r>
              <a:rPr lang="en-US" sz="800" dirty="0">
                <a:latin typeface="+mj-lt"/>
                <a:ea typeface="Calibri" panose="020F0502020204030204" pitchFamily="34" charset="0"/>
                <a:cs typeface="Calibri" panose="020F0502020204030204" pitchFamily="34" charset="0"/>
              </a:rPr>
              <a:t>, A.P., 2019. Comparison of regional and seasonal changes and trends in daily surface temperature extremes over India and its </a:t>
            </a:r>
            <a:r>
              <a:rPr lang="en-US" sz="800" dirty="0" err="1">
                <a:latin typeface="+mj-lt"/>
                <a:ea typeface="Calibri" panose="020F0502020204030204" pitchFamily="34" charset="0"/>
                <a:cs typeface="Calibri" panose="020F0502020204030204" pitchFamily="34" charset="0"/>
              </a:rPr>
              <a:t>subregions</a:t>
            </a:r>
            <a:r>
              <a:rPr lang="en-US" sz="800" dirty="0">
                <a:latin typeface="+mj-lt"/>
                <a:ea typeface="Calibri" panose="020F0502020204030204" pitchFamily="34" charset="0"/>
                <a:cs typeface="Calibri" panose="020F0502020204030204" pitchFamily="34" charset="0"/>
              </a:rPr>
              <a:t>. </a:t>
            </a:r>
            <a:r>
              <a:rPr lang="en-US" sz="800" dirty="0" err="1">
                <a:latin typeface="+mj-lt"/>
                <a:ea typeface="Calibri" panose="020F0502020204030204" pitchFamily="34" charset="0"/>
                <a:cs typeface="Calibri" panose="020F0502020204030204" pitchFamily="34" charset="0"/>
              </a:rPr>
              <a:t>Theor</a:t>
            </a:r>
            <a:r>
              <a:rPr lang="en-US" sz="800" dirty="0">
                <a:latin typeface="+mj-lt"/>
                <a:ea typeface="Calibri" panose="020F0502020204030204" pitchFamily="34" charset="0"/>
                <a:cs typeface="Calibri" panose="020F0502020204030204" pitchFamily="34" charset="0"/>
              </a:rPr>
              <a:t>. Appl. Climatol. 136, 265–286. https://doi.org/10.1007/s00704-018-2486-5</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Ganeshi, N.G., Mujumdar, M., Krishnan, R., Goswami, M., 2020. Understanding the linkage between soil moisture variability and temperature extremes over the Indian region. J. </a:t>
            </a:r>
            <a:r>
              <a:rPr lang="en-US" sz="800" dirty="0" err="1">
                <a:latin typeface="+mj-lt"/>
                <a:ea typeface="Calibri" panose="020F0502020204030204" pitchFamily="34" charset="0"/>
                <a:cs typeface="Calibri" panose="020F0502020204030204" pitchFamily="34" charset="0"/>
              </a:rPr>
              <a:t>Hydrol</a:t>
            </a:r>
            <a:r>
              <a:rPr lang="en-US" sz="800" dirty="0">
                <a:latin typeface="+mj-lt"/>
                <a:ea typeface="Calibri" panose="020F0502020204030204" pitchFamily="34" charset="0"/>
                <a:cs typeface="Calibri" panose="020F0502020204030204" pitchFamily="34" charset="0"/>
              </a:rPr>
              <a:t>. 589.</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Krishnan, R., Sanjay, J., </a:t>
            </a:r>
            <a:r>
              <a:rPr lang="en-US" sz="800" dirty="0" err="1">
                <a:latin typeface="+mj-lt"/>
                <a:ea typeface="Calibri" panose="020F0502020204030204" pitchFamily="34" charset="0"/>
                <a:cs typeface="Calibri" panose="020F0502020204030204" pitchFamily="34" charset="0"/>
              </a:rPr>
              <a:t>Gnanaseelan</a:t>
            </a:r>
            <a:r>
              <a:rPr lang="en-US" sz="800" dirty="0">
                <a:latin typeface="+mj-lt"/>
                <a:ea typeface="Calibri" panose="020F0502020204030204" pitchFamily="34" charset="0"/>
                <a:cs typeface="Calibri" panose="020F0502020204030204" pitchFamily="34" charset="0"/>
              </a:rPr>
              <a:t>, C., Mujumdar, M., </a:t>
            </a:r>
            <a:r>
              <a:rPr lang="en-US" sz="800" dirty="0" err="1">
                <a:latin typeface="+mj-lt"/>
                <a:ea typeface="Calibri" panose="020F0502020204030204" pitchFamily="34" charset="0"/>
                <a:cs typeface="Calibri" panose="020F0502020204030204" pitchFamily="34" charset="0"/>
              </a:rPr>
              <a:t>Supriyo</a:t>
            </a:r>
            <a:r>
              <a:rPr lang="en-US" sz="800" dirty="0">
                <a:latin typeface="+mj-lt"/>
                <a:ea typeface="Calibri" panose="020F0502020204030204" pitchFamily="34" charset="0"/>
                <a:cs typeface="Calibri" panose="020F0502020204030204" pitchFamily="34" charset="0"/>
              </a:rPr>
              <a:t>, C., Kulkarni, A., 2020. Assessment of Climate Change over the Indian Region, Assessment of Climate Change over the Indian Region: A Report of the Ministry of Earth Sciences (MoES), Government of India. https://doi.org/10.1007/978-981-15-4327-2_5</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Mizuta, R., Murata, A., Ishii, M., </a:t>
            </a:r>
            <a:r>
              <a:rPr lang="en-US" sz="800" dirty="0" err="1">
                <a:latin typeface="+mj-lt"/>
                <a:ea typeface="Calibri" panose="020F0502020204030204" pitchFamily="34" charset="0"/>
                <a:cs typeface="Calibri" panose="020F0502020204030204" pitchFamily="34" charset="0"/>
              </a:rPr>
              <a:t>Shiogama</a:t>
            </a:r>
            <a:r>
              <a:rPr lang="en-US" sz="800" dirty="0">
                <a:latin typeface="+mj-lt"/>
                <a:ea typeface="Calibri" panose="020F0502020204030204" pitchFamily="34" charset="0"/>
                <a:cs typeface="Calibri" panose="020F0502020204030204" pitchFamily="34" charset="0"/>
              </a:rPr>
              <a:t>, H., Hibino, K., Mori, N., Arakawa, O., </a:t>
            </a:r>
            <a:r>
              <a:rPr lang="en-US" sz="800" dirty="0" err="1">
                <a:latin typeface="+mj-lt"/>
                <a:ea typeface="Calibri" panose="020F0502020204030204" pitchFamily="34" charset="0"/>
                <a:cs typeface="Calibri" panose="020F0502020204030204" pitchFamily="34" charset="0"/>
              </a:rPr>
              <a:t>Imada</a:t>
            </a:r>
            <a:r>
              <a:rPr lang="en-US" sz="800" dirty="0">
                <a:latin typeface="+mj-lt"/>
                <a:ea typeface="Calibri" panose="020F0502020204030204" pitchFamily="34" charset="0"/>
                <a:cs typeface="Calibri" panose="020F0502020204030204" pitchFamily="34" charset="0"/>
              </a:rPr>
              <a:t>, Y., Yoshida, K., Aoyagi, T., </a:t>
            </a:r>
            <a:r>
              <a:rPr lang="en-US" sz="800" dirty="0" err="1">
                <a:latin typeface="+mj-lt"/>
                <a:ea typeface="Calibri" panose="020F0502020204030204" pitchFamily="34" charset="0"/>
                <a:cs typeface="Calibri" panose="020F0502020204030204" pitchFamily="34" charset="0"/>
              </a:rPr>
              <a:t>Kawase</a:t>
            </a:r>
            <a:r>
              <a:rPr lang="en-US" sz="800" dirty="0">
                <a:latin typeface="+mj-lt"/>
                <a:ea typeface="Calibri" panose="020F0502020204030204" pitchFamily="34" charset="0"/>
                <a:cs typeface="Calibri" panose="020F0502020204030204" pitchFamily="34" charset="0"/>
              </a:rPr>
              <a:t>, H., Mori, M., Okada, Y., Shimura, T., </a:t>
            </a:r>
            <a:r>
              <a:rPr lang="en-US" sz="800" dirty="0" err="1">
                <a:latin typeface="+mj-lt"/>
                <a:ea typeface="Calibri" panose="020F0502020204030204" pitchFamily="34" charset="0"/>
                <a:cs typeface="Calibri" panose="020F0502020204030204" pitchFamily="34" charset="0"/>
              </a:rPr>
              <a:t>Nagatomo</a:t>
            </a:r>
            <a:r>
              <a:rPr lang="en-US" sz="800" dirty="0">
                <a:latin typeface="+mj-lt"/>
                <a:ea typeface="Calibri" panose="020F0502020204030204" pitchFamily="34" charset="0"/>
                <a:cs typeface="Calibri" panose="020F0502020204030204" pitchFamily="34" charset="0"/>
              </a:rPr>
              <a:t>, T., Ikeda, M., Endo, H., </a:t>
            </a:r>
            <a:r>
              <a:rPr lang="en-US" sz="800" dirty="0" err="1">
                <a:latin typeface="+mj-lt"/>
                <a:ea typeface="Calibri" panose="020F0502020204030204" pitchFamily="34" charset="0"/>
                <a:cs typeface="Calibri" panose="020F0502020204030204" pitchFamily="34" charset="0"/>
              </a:rPr>
              <a:t>Nosaka</a:t>
            </a:r>
            <a:r>
              <a:rPr lang="en-US" sz="800" dirty="0">
                <a:latin typeface="+mj-lt"/>
                <a:ea typeface="Calibri" panose="020F0502020204030204" pitchFamily="34" charset="0"/>
                <a:cs typeface="Calibri" panose="020F0502020204030204" pitchFamily="34" charset="0"/>
              </a:rPr>
              <a:t>, M., Arai, M., Takahashi, C., Tanaka, K., </a:t>
            </a:r>
            <a:r>
              <a:rPr lang="en-US" sz="800" dirty="0" err="1">
                <a:latin typeface="+mj-lt"/>
                <a:ea typeface="Calibri" panose="020F0502020204030204" pitchFamily="34" charset="0"/>
                <a:cs typeface="Calibri" panose="020F0502020204030204" pitchFamily="34" charset="0"/>
              </a:rPr>
              <a:t>Takemi</a:t>
            </a:r>
            <a:r>
              <a:rPr lang="en-US" sz="800" dirty="0">
                <a:latin typeface="+mj-lt"/>
                <a:ea typeface="Calibri" panose="020F0502020204030204" pitchFamily="34" charset="0"/>
                <a:cs typeface="Calibri" panose="020F0502020204030204" pitchFamily="34" charset="0"/>
              </a:rPr>
              <a:t>, T., </a:t>
            </a:r>
            <a:r>
              <a:rPr lang="en-US" sz="800" dirty="0" err="1">
                <a:latin typeface="+mj-lt"/>
                <a:ea typeface="Calibri" panose="020F0502020204030204" pitchFamily="34" charset="0"/>
                <a:cs typeface="Calibri" panose="020F0502020204030204" pitchFamily="34" charset="0"/>
              </a:rPr>
              <a:t>Tachikawa</a:t>
            </a:r>
            <a:r>
              <a:rPr lang="en-US" sz="800" dirty="0">
                <a:latin typeface="+mj-lt"/>
                <a:ea typeface="Calibri" panose="020F0502020204030204" pitchFamily="34" charset="0"/>
                <a:cs typeface="Calibri" panose="020F0502020204030204" pitchFamily="34" charset="0"/>
              </a:rPr>
              <a:t>, Y., </a:t>
            </a:r>
            <a:r>
              <a:rPr lang="en-US" sz="800" dirty="0" err="1">
                <a:latin typeface="+mj-lt"/>
                <a:ea typeface="Calibri" panose="020F0502020204030204" pitchFamily="34" charset="0"/>
                <a:cs typeface="Calibri" panose="020F0502020204030204" pitchFamily="34" charset="0"/>
              </a:rPr>
              <a:t>Temur</a:t>
            </a:r>
            <a:r>
              <a:rPr lang="en-US" sz="800" dirty="0">
                <a:latin typeface="+mj-lt"/>
                <a:ea typeface="Calibri" panose="020F0502020204030204" pitchFamily="34" charset="0"/>
                <a:cs typeface="Calibri" panose="020F0502020204030204" pitchFamily="34" charset="0"/>
              </a:rPr>
              <a:t>, K., </a:t>
            </a:r>
            <a:r>
              <a:rPr lang="en-US" sz="800" dirty="0" err="1">
                <a:latin typeface="+mj-lt"/>
                <a:ea typeface="Calibri" panose="020F0502020204030204" pitchFamily="34" charset="0"/>
                <a:cs typeface="Calibri" panose="020F0502020204030204" pitchFamily="34" charset="0"/>
              </a:rPr>
              <a:t>Kamae</a:t>
            </a:r>
            <a:r>
              <a:rPr lang="en-US" sz="800" dirty="0">
                <a:latin typeface="+mj-lt"/>
                <a:ea typeface="Calibri" panose="020F0502020204030204" pitchFamily="34" charset="0"/>
                <a:cs typeface="Calibri" panose="020F0502020204030204" pitchFamily="34" charset="0"/>
              </a:rPr>
              <a:t>, Y., Watanabe, M., Sasaki, H., </a:t>
            </a:r>
            <a:r>
              <a:rPr lang="en-US" sz="800" dirty="0" err="1">
                <a:latin typeface="+mj-lt"/>
                <a:ea typeface="Calibri" panose="020F0502020204030204" pitchFamily="34" charset="0"/>
                <a:cs typeface="Calibri" panose="020F0502020204030204" pitchFamily="34" charset="0"/>
              </a:rPr>
              <a:t>Kitoh</a:t>
            </a:r>
            <a:r>
              <a:rPr lang="en-US" sz="800" dirty="0">
                <a:latin typeface="+mj-lt"/>
                <a:ea typeface="Calibri" panose="020F0502020204030204" pitchFamily="34" charset="0"/>
                <a:cs typeface="Calibri" panose="020F0502020204030204" pitchFamily="34" charset="0"/>
              </a:rPr>
              <a:t>, A., </a:t>
            </a:r>
            <a:r>
              <a:rPr lang="en-US" sz="800" dirty="0" err="1">
                <a:latin typeface="+mj-lt"/>
                <a:ea typeface="Calibri" panose="020F0502020204030204" pitchFamily="34" charset="0"/>
                <a:cs typeface="Calibri" panose="020F0502020204030204" pitchFamily="34" charset="0"/>
              </a:rPr>
              <a:t>Takayabu</a:t>
            </a:r>
            <a:r>
              <a:rPr lang="en-US" sz="800" dirty="0">
                <a:latin typeface="+mj-lt"/>
                <a:ea typeface="Calibri" panose="020F0502020204030204" pitchFamily="34" charset="0"/>
                <a:cs typeface="Calibri" panose="020F0502020204030204" pitchFamily="34" charset="0"/>
              </a:rPr>
              <a:t>, I., </a:t>
            </a:r>
            <a:r>
              <a:rPr lang="en-US" sz="800" dirty="0" err="1">
                <a:latin typeface="+mj-lt"/>
                <a:ea typeface="Calibri" panose="020F0502020204030204" pitchFamily="34" charset="0"/>
                <a:cs typeface="Calibri" panose="020F0502020204030204" pitchFamily="34" charset="0"/>
              </a:rPr>
              <a:t>Nakakita</a:t>
            </a:r>
            <a:r>
              <a:rPr lang="en-US" sz="800" dirty="0">
                <a:latin typeface="+mj-lt"/>
                <a:ea typeface="Calibri" panose="020F0502020204030204" pitchFamily="34" charset="0"/>
                <a:cs typeface="Calibri" panose="020F0502020204030204" pitchFamily="34" charset="0"/>
              </a:rPr>
              <a:t>, E., Kimoto, M., 2017. Over 5,000 years of ensemble future climate simulations by 60-km global and 20-km regional atmospheric models. Bull. Am. </a:t>
            </a:r>
            <a:r>
              <a:rPr lang="en-US" sz="800" dirty="0" err="1">
                <a:latin typeface="+mj-lt"/>
                <a:ea typeface="Calibri" panose="020F0502020204030204" pitchFamily="34" charset="0"/>
                <a:cs typeface="Calibri" panose="020F0502020204030204" pitchFamily="34" charset="0"/>
              </a:rPr>
              <a:t>Meteorol</a:t>
            </a:r>
            <a:r>
              <a:rPr lang="en-US" sz="800" dirty="0">
                <a:latin typeface="+mj-lt"/>
                <a:ea typeface="Calibri" panose="020F0502020204030204" pitchFamily="34" charset="0"/>
                <a:cs typeface="Calibri" panose="020F0502020204030204" pitchFamily="34" charset="0"/>
              </a:rPr>
              <a:t>. Soc. 98, 1383–1398. https://doi.org/10.1175/BAMS-D-16-0099.1</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Murari, K.K., Ghosh, S., </a:t>
            </a:r>
            <a:r>
              <a:rPr lang="en-US" sz="800" dirty="0" err="1">
                <a:latin typeface="+mj-lt"/>
                <a:ea typeface="Calibri" panose="020F0502020204030204" pitchFamily="34" charset="0"/>
                <a:cs typeface="Calibri" panose="020F0502020204030204" pitchFamily="34" charset="0"/>
              </a:rPr>
              <a:t>Patwardhan</a:t>
            </a:r>
            <a:r>
              <a:rPr lang="en-US" sz="800" dirty="0">
                <a:latin typeface="+mj-lt"/>
                <a:ea typeface="Calibri" panose="020F0502020204030204" pitchFamily="34" charset="0"/>
                <a:cs typeface="Calibri" panose="020F0502020204030204" pitchFamily="34" charset="0"/>
              </a:rPr>
              <a:t>, A., Daly, E., Salvi, K., 2015. Intensification of future severe heat waves in India and their effect on heat stress and mortality. Reg. Environ. Chang. 15, 569–579. https://doi.org/10.1007/s10113-014-0660-6</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Perkins-Kirkpatrick, S.E., Lewis, S.C., 2020. Increasing trends in regional heatwaves. Nat. </a:t>
            </a:r>
            <a:r>
              <a:rPr lang="en-US" sz="800" dirty="0" err="1">
                <a:latin typeface="+mj-lt"/>
                <a:ea typeface="Calibri" panose="020F0502020204030204" pitchFamily="34" charset="0"/>
                <a:cs typeface="Calibri" panose="020F0502020204030204" pitchFamily="34" charset="0"/>
              </a:rPr>
              <a:t>Commun</a:t>
            </a:r>
            <a:r>
              <a:rPr lang="en-US" sz="800" dirty="0">
                <a:latin typeface="+mj-lt"/>
                <a:ea typeface="Calibri" panose="020F0502020204030204" pitchFamily="34" charset="0"/>
                <a:cs typeface="Calibri" panose="020F0502020204030204" pitchFamily="34" charset="0"/>
              </a:rPr>
              <a:t>. 11, 1–8. https://doi.org/10.1038/s41467-020-16970-7</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Raman, S., </a:t>
            </a:r>
            <a:r>
              <a:rPr lang="en-US" sz="800" dirty="0" err="1">
                <a:latin typeface="+mj-lt"/>
                <a:ea typeface="Calibri" panose="020F0502020204030204" pitchFamily="34" charset="0"/>
                <a:cs typeface="Calibri" panose="020F0502020204030204" pitchFamily="34" charset="0"/>
              </a:rPr>
              <a:t>Mohanty</a:t>
            </a:r>
            <a:r>
              <a:rPr lang="en-US" sz="800" dirty="0">
                <a:latin typeface="+mj-lt"/>
                <a:ea typeface="Calibri" panose="020F0502020204030204" pitchFamily="34" charset="0"/>
                <a:cs typeface="Calibri" panose="020F0502020204030204" pitchFamily="34" charset="0"/>
              </a:rPr>
              <a:t>, U.C., Reddy, N.C., </a:t>
            </a:r>
            <a:r>
              <a:rPr lang="en-US" sz="800" dirty="0" err="1">
                <a:latin typeface="+mj-lt"/>
                <a:ea typeface="Calibri" panose="020F0502020204030204" pitchFamily="34" charset="0"/>
                <a:cs typeface="Calibri" panose="020F0502020204030204" pitchFamily="34" charset="0"/>
              </a:rPr>
              <a:t>Alapaty</a:t>
            </a:r>
            <a:r>
              <a:rPr lang="en-US" sz="800" dirty="0">
                <a:latin typeface="+mj-lt"/>
                <a:ea typeface="Calibri" panose="020F0502020204030204" pitchFamily="34" charset="0"/>
                <a:cs typeface="Calibri" panose="020F0502020204030204" pitchFamily="34" charset="0"/>
              </a:rPr>
              <a:t>, K., </a:t>
            </a:r>
            <a:r>
              <a:rPr lang="en-US" sz="800" dirty="0" err="1">
                <a:latin typeface="+mj-lt"/>
                <a:ea typeface="Calibri" panose="020F0502020204030204" pitchFamily="34" charset="0"/>
                <a:cs typeface="Calibri" panose="020F0502020204030204" pitchFamily="34" charset="0"/>
              </a:rPr>
              <a:t>Madala</a:t>
            </a:r>
            <a:r>
              <a:rPr lang="en-US" sz="800" dirty="0">
                <a:latin typeface="+mj-lt"/>
                <a:ea typeface="Calibri" panose="020F0502020204030204" pitchFamily="34" charset="0"/>
                <a:cs typeface="Calibri" panose="020F0502020204030204" pitchFamily="34" charset="0"/>
              </a:rPr>
              <a:t>, R. V., 1998. Numerical simulation of the sensitivity of summer monsoon circulation and rainfall over India to land surface processes. Pure Appl. </a:t>
            </a:r>
            <a:r>
              <a:rPr lang="en-US" sz="800" dirty="0" err="1">
                <a:latin typeface="+mj-lt"/>
                <a:ea typeface="Calibri" panose="020F0502020204030204" pitchFamily="34" charset="0"/>
                <a:cs typeface="Calibri" panose="020F0502020204030204" pitchFamily="34" charset="0"/>
              </a:rPr>
              <a:t>Geophys</a:t>
            </a:r>
            <a:r>
              <a:rPr lang="en-US" sz="800" dirty="0">
                <a:latin typeface="+mj-lt"/>
                <a:ea typeface="Calibri" panose="020F0502020204030204" pitchFamily="34" charset="0"/>
                <a:cs typeface="Calibri" panose="020F0502020204030204" pitchFamily="34" charset="0"/>
              </a:rPr>
              <a:t>. 152, 781–809. https://doi.org/10.1007/s000240050178</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Ratnam, J. V., </a:t>
            </a:r>
            <a:r>
              <a:rPr lang="en-US" sz="800" dirty="0" err="1">
                <a:latin typeface="+mj-lt"/>
                <a:ea typeface="Calibri" panose="020F0502020204030204" pitchFamily="34" charset="0"/>
                <a:cs typeface="Calibri" panose="020F0502020204030204" pitchFamily="34" charset="0"/>
              </a:rPr>
              <a:t>Behera</a:t>
            </a:r>
            <a:r>
              <a:rPr lang="en-US" sz="800" dirty="0">
                <a:latin typeface="+mj-lt"/>
                <a:ea typeface="Calibri" panose="020F0502020204030204" pitchFamily="34" charset="0"/>
                <a:cs typeface="Calibri" panose="020F0502020204030204" pitchFamily="34" charset="0"/>
              </a:rPr>
              <a:t>, S.K., </a:t>
            </a:r>
            <a:r>
              <a:rPr lang="en-US" sz="800" dirty="0" err="1">
                <a:latin typeface="+mj-lt"/>
                <a:ea typeface="Calibri" panose="020F0502020204030204" pitchFamily="34" charset="0"/>
                <a:cs typeface="Calibri" panose="020F0502020204030204" pitchFamily="34" charset="0"/>
              </a:rPr>
              <a:t>Ratna</a:t>
            </a:r>
            <a:r>
              <a:rPr lang="en-US" sz="800" dirty="0">
                <a:latin typeface="+mj-lt"/>
                <a:ea typeface="Calibri" panose="020F0502020204030204" pitchFamily="34" charset="0"/>
                <a:cs typeface="Calibri" panose="020F0502020204030204" pitchFamily="34" charset="0"/>
              </a:rPr>
              <a:t>, S.B., </a:t>
            </a:r>
            <a:r>
              <a:rPr lang="en-US" sz="800" dirty="0" err="1">
                <a:latin typeface="+mj-lt"/>
                <a:ea typeface="Calibri" panose="020F0502020204030204" pitchFamily="34" charset="0"/>
                <a:cs typeface="Calibri" panose="020F0502020204030204" pitchFamily="34" charset="0"/>
              </a:rPr>
              <a:t>Rajeevan</a:t>
            </a:r>
            <a:r>
              <a:rPr lang="en-US" sz="800" dirty="0">
                <a:latin typeface="+mj-lt"/>
                <a:ea typeface="Calibri" panose="020F0502020204030204" pitchFamily="34" charset="0"/>
                <a:cs typeface="Calibri" panose="020F0502020204030204" pitchFamily="34" charset="0"/>
              </a:rPr>
              <a:t>, M., Yamagata, T., 2016. Anatomy of Indian heatwaves. Sci. Rep. 6, 1–11. https://doi.org/10.1038/srep24395</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Rohini, P., </a:t>
            </a:r>
            <a:r>
              <a:rPr lang="en-US" sz="800" dirty="0" err="1">
                <a:latin typeface="+mj-lt"/>
                <a:ea typeface="Calibri" panose="020F0502020204030204" pitchFamily="34" charset="0"/>
                <a:cs typeface="Calibri" panose="020F0502020204030204" pitchFamily="34" charset="0"/>
              </a:rPr>
              <a:t>Rajeevan</a:t>
            </a:r>
            <a:r>
              <a:rPr lang="en-US" sz="800" dirty="0">
                <a:latin typeface="+mj-lt"/>
                <a:ea typeface="Calibri" panose="020F0502020204030204" pitchFamily="34" charset="0"/>
                <a:cs typeface="Calibri" panose="020F0502020204030204" pitchFamily="34" charset="0"/>
              </a:rPr>
              <a:t>, M., </a:t>
            </a:r>
            <a:r>
              <a:rPr lang="en-US" sz="800" dirty="0" err="1">
                <a:latin typeface="+mj-lt"/>
                <a:ea typeface="Calibri" panose="020F0502020204030204" pitchFamily="34" charset="0"/>
                <a:cs typeface="Calibri" panose="020F0502020204030204" pitchFamily="34" charset="0"/>
              </a:rPr>
              <a:t>Mukhopadhay</a:t>
            </a:r>
            <a:r>
              <a:rPr lang="en-US" sz="800" dirty="0">
                <a:latin typeface="+mj-lt"/>
                <a:ea typeface="Calibri" panose="020F0502020204030204" pitchFamily="34" charset="0"/>
                <a:cs typeface="Calibri" panose="020F0502020204030204" pitchFamily="34" charset="0"/>
              </a:rPr>
              <a:t>, P., 2019. Future projections of heat waves over India from CMIP5 models. </a:t>
            </a:r>
            <a:r>
              <a:rPr lang="en-US" sz="800" dirty="0" err="1">
                <a:latin typeface="+mj-lt"/>
                <a:ea typeface="Calibri" panose="020F0502020204030204" pitchFamily="34" charset="0"/>
                <a:cs typeface="Calibri" panose="020F0502020204030204" pitchFamily="34" charset="0"/>
              </a:rPr>
              <a:t>Clim</a:t>
            </a:r>
            <a:r>
              <a:rPr lang="en-US" sz="800" dirty="0">
                <a:latin typeface="+mj-lt"/>
                <a:ea typeface="Calibri" panose="020F0502020204030204" pitchFamily="34" charset="0"/>
                <a:cs typeface="Calibri" panose="020F0502020204030204" pitchFamily="34" charset="0"/>
              </a:rPr>
              <a:t>. </a:t>
            </a:r>
            <a:r>
              <a:rPr lang="en-US" sz="800" dirty="0" err="1">
                <a:latin typeface="+mj-lt"/>
                <a:ea typeface="Calibri" panose="020F0502020204030204" pitchFamily="34" charset="0"/>
                <a:cs typeface="Calibri" panose="020F0502020204030204" pitchFamily="34" charset="0"/>
              </a:rPr>
              <a:t>Dyn</a:t>
            </a:r>
            <a:r>
              <a:rPr lang="en-US" sz="800" dirty="0">
                <a:latin typeface="+mj-lt"/>
                <a:ea typeface="Calibri" panose="020F0502020204030204" pitchFamily="34" charset="0"/>
                <a:cs typeface="Calibri" panose="020F0502020204030204" pitchFamily="34" charset="0"/>
              </a:rPr>
              <a:t>. 53, 975–988. https://doi.org/10.1007/s00382-019-04700-9</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Rohini, </a:t>
            </a:r>
            <a:r>
              <a:rPr lang="en-US" sz="800" dirty="0" err="1">
                <a:latin typeface="+mj-lt"/>
                <a:ea typeface="Calibri" panose="020F0502020204030204" pitchFamily="34" charset="0"/>
                <a:cs typeface="Calibri" panose="020F0502020204030204" pitchFamily="34" charset="0"/>
              </a:rPr>
              <a:t>Rajeevan</a:t>
            </a:r>
            <a:r>
              <a:rPr lang="en-US" sz="800" dirty="0">
                <a:latin typeface="+mj-lt"/>
                <a:ea typeface="Calibri" panose="020F0502020204030204" pitchFamily="34" charset="0"/>
                <a:cs typeface="Calibri" panose="020F0502020204030204" pitchFamily="34" charset="0"/>
              </a:rPr>
              <a:t>, Srivastava, 2016. On the Variability and Increasing Trends of Heat Waves over India. Sci. Rep. 6, 1–9. https://doi.org/10.1038/srep26153</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err="1">
                <a:latin typeface="+mj-lt"/>
                <a:ea typeface="Calibri" panose="020F0502020204030204" pitchFamily="34" charset="0"/>
                <a:cs typeface="Calibri" panose="020F0502020204030204" pitchFamily="34" charset="0"/>
              </a:rPr>
              <a:t>Satyanarayana</a:t>
            </a:r>
            <a:r>
              <a:rPr lang="en-US" sz="800" dirty="0">
                <a:latin typeface="+mj-lt"/>
                <a:ea typeface="Calibri" panose="020F0502020204030204" pitchFamily="34" charset="0"/>
                <a:cs typeface="Calibri" panose="020F0502020204030204" pitchFamily="34" charset="0"/>
              </a:rPr>
              <a:t>, G.C., Rao, D.V.B., 2020. Phenology of heat waves over India. Atmos. Res. 245, 105078. https://doi.org/10.1016/j.atmosres.2020.105078</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Shukla, J., </a:t>
            </a:r>
            <a:r>
              <a:rPr lang="en-US" sz="800" dirty="0" err="1">
                <a:latin typeface="+mj-lt"/>
                <a:ea typeface="Calibri" panose="020F0502020204030204" pitchFamily="34" charset="0"/>
                <a:cs typeface="Calibri" panose="020F0502020204030204" pitchFamily="34" charset="0"/>
              </a:rPr>
              <a:t>Mintz</a:t>
            </a:r>
            <a:r>
              <a:rPr lang="en-US" sz="800" dirty="0">
                <a:latin typeface="+mj-lt"/>
                <a:ea typeface="Calibri" panose="020F0502020204030204" pitchFamily="34" charset="0"/>
                <a:cs typeface="Calibri" panose="020F0502020204030204" pitchFamily="34" charset="0"/>
              </a:rPr>
              <a:t>, Y., 1982. Influence of Land-Surface Evapotranspiration on the Earth’s Climate. Science (80-. ). 215, 1498–1501.</a:t>
            </a:r>
            <a:endParaRPr lang="en-US" sz="800" dirty="0">
              <a:latin typeface="+mj-lt"/>
              <a:ea typeface="Calibri" panose="020F0502020204030204" pitchFamily="34" charset="0"/>
              <a:cs typeface="Mangal" panose="02040503050203030202" pitchFamily="18" charset="0"/>
            </a:endParaRPr>
          </a:p>
          <a:p>
            <a:pPr marL="304800" marR="0" indent="-304800">
              <a:lnSpc>
                <a:spcPct val="107000"/>
              </a:lnSpc>
              <a:spcBef>
                <a:spcPts val="0"/>
              </a:spcBef>
              <a:spcAft>
                <a:spcPts val="800"/>
              </a:spcAft>
            </a:pPr>
            <a:r>
              <a:rPr lang="en-US" sz="800" dirty="0">
                <a:latin typeface="+mj-lt"/>
                <a:ea typeface="Calibri" panose="020F0502020204030204" pitchFamily="34" charset="0"/>
                <a:cs typeface="Calibri" panose="020F0502020204030204" pitchFamily="34" charset="0"/>
              </a:rPr>
              <a:t>U S, D., Mukhopadhyay, R.K., 1998. Severe heat wave over the Indian Subcontinent in 1998,in perspective of global climate. </a:t>
            </a:r>
            <a:r>
              <a:rPr lang="en-US" sz="800" dirty="0" err="1">
                <a:latin typeface="+mj-lt"/>
                <a:ea typeface="Calibri" panose="020F0502020204030204" pitchFamily="34" charset="0"/>
                <a:cs typeface="Calibri" panose="020F0502020204030204" pitchFamily="34" charset="0"/>
              </a:rPr>
              <a:t>Curr</a:t>
            </a:r>
            <a:r>
              <a:rPr lang="en-US" sz="800" dirty="0">
                <a:latin typeface="+mj-lt"/>
                <a:ea typeface="Calibri" panose="020F0502020204030204" pitchFamily="34" charset="0"/>
                <a:cs typeface="Calibri" panose="020F0502020204030204" pitchFamily="34" charset="0"/>
              </a:rPr>
              <a:t>. Sci. 75, 1308–1311.</a:t>
            </a:r>
            <a:endParaRPr lang="en-US" sz="800" dirty="0">
              <a:effectLst/>
              <a:latin typeface="+mj-lt"/>
              <a:ea typeface="Calibri" panose="020F0502020204030204" pitchFamily="34" charset="0"/>
              <a:cs typeface="Mangal" panose="02040503050203030202" pitchFamily="18" charset="0"/>
            </a:endParaRPr>
          </a:p>
        </p:txBody>
      </p:sp>
      <p:sp>
        <p:nvSpPr>
          <p:cNvPr id="50" name="Rectangle 49"/>
          <p:cNvSpPr/>
          <p:nvPr/>
        </p:nvSpPr>
        <p:spPr>
          <a:xfrm>
            <a:off x="10016738" y="3145760"/>
            <a:ext cx="4935450" cy="784830"/>
          </a:xfrm>
          <a:prstGeom prst="rect">
            <a:avLst/>
          </a:prstGeom>
        </p:spPr>
        <p:txBody>
          <a:bodyPr wrap="square">
            <a:spAutoFit/>
          </a:bodyPr>
          <a:lstStyle/>
          <a:p>
            <a:pPr algn="just"/>
            <a:r>
              <a:rPr lang="en-IN" sz="1450" dirty="0">
                <a:latin typeface="+mj-lt"/>
                <a:ea typeface="Calibri" panose="020F0502020204030204" pitchFamily="34" charset="0"/>
                <a:cs typeface="Mangal" panose="02040503050203030202" pitchFamily="18" charset="0"/>
              </a:rPr>
              <a:t>Mechanism: Schematic explains the impact of soil moisture-temperature coupling on temperature extremes using the DRY-SM and WET-SM sensitivity experiments</a:t>
            </a:r>
            <a:endParaRPr lang="en-US" sz="1450" dirty="0">
              <a:latin typeface="+mj-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519" y="1437868"/>
            <a:ext cx="1584537" cy="89258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56" y="1451769"/>
            <a:ext cx="954881" cy="954881"/>
          </a:xfrm>
          <a:prstGeom prst="rect">
            <a:avLst/>
          </a:prstGeom>
        </p:spPr>
      </p:pic>
      <p:grpSp>
        <p:nvGrpSpPr>
          <p:cNvPr id="52" name="Group 51"/>
          <p:cNvGrpSpPr/>
          <p:nvPr/>
        </p:nvGrpSpPr>
        <p:grpSpPr>
          <a:xfrm>
            <a:off x="4936079" y="4006850"/>
            <a:ext cx="3414612" cy="2431456"/>
            <a:chOff x="4895055" y="4922618"/>
            <a:chExt cx="3450081" cy="2382108"/>
          </a:xfrm>
        </p:grpSpPr>
        <p:pic>
          <p:nvPicPr>
            <p:cNvPr id="10" name="Picture 9"/>
            <p:cNvPicPr>
              <a:picLocks noChangeAspect="1"/>
            </p:cNvPicPr>
            <p:nvPr/>
          </p:nvPicPr>
          <p:blipFill>
            <a:blip r:embed="rId6" cstate="print"/>
            <a:stretch>
              <a:fillRect/>
            </a:stretch>
          </p:blipFill>
          <p:spPr>
            <a:xfrm>
              <a:off x="4895055" y="4922618"/>
              <a:ext cx="3450081" cy="2382108"/>
            </a:xfrm>
            <a:prstGeom prst="rect">
              <a:avLst/>
            </a:prstGeom>
          </p:spPr>
        </p:pic>
        <p:sp>
          <p:nvSpPr>
            <p:cNvPr id="17" name="Rectangle 16"/>
            <p:cNvSpPr/>
            <p:nvPr/>
          </p:nvSpPr>
          <p:spPr>
            <a:xfrm>
              <a:off x="5045962" y="4922618"/>
              <a:ext cx="188467" cy="131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Rectangle 55"/>
            <p:cNvSpPr/>
            <p:nvPr/>
          </p:nvSpPr>
          <p:spPr>
            <a:xfrm>
              <a:off x="6702568" y="4949890"/>
              <a:ext cx="216079" cy="115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0" name="Group 29"/>
          <p:cNvGrpSpPr/>
          <p:nvPr/>
        </p:nvGrpSpPr>
        <p:grpSpPr>
          <a:xfrm>
            <a:off x="5035226" y="8094602"/>
            <a:ext cx="3200399" cy="2098998"/>
            <a:chOff x="5093340" y="8196485"/>
            <a:chExt cx="3831005" cy="2385834"/>
          </a:xfrm>
        </p:grpSpPr>
        <p:pic>
          <p:nvPicPr>
            <p:cNvPr id="23" name="Picture 22"/>
            <p:cNvPicPr>
              <a:picLocks noChangeAspect="1"/>
            </p:cNvPicPr>
            <p:nvPr/>
          </p:nvPicPr>
          <p:blipFill rotWithShape="1">
            <a:blip r:embed="rId7" cstate="print"/>
            <a:srcRect l="26250" r="26442" b="68406"/>
            <a:stretch/>
          </p:blipFill>
          <p:spPr>
            <a:xfrm>
              <a:off x="5093340" y="8196485"/>
              <a:ext cx="3831005" cy="2385834"/>
            </a:xfrm>
            <a:prstGeom prst="rect">
              <a:avLst/>
            </a:prstGeom>
          </p:spPr>
        </p:pic>
        <p:pic>
          <p:nvPicPr>
            <p:cNvPr id="54" name="Picture 53"/>
            <p:cNvPicPr>
              <a:picLocks noChangeAspect="1"/>
            </p:cNvPicPr>
            <p:nvPr/>
          </p:nvPicPr>
          <p:blipFill rotWithShape="1">
            <a:blip r:embed="rId7" cstate="print"/>
            <a:srcRect l="41743" t="3238" r="55338" b="91717"/>
            <a:stretch/>
          </p:blipFill>
          <p:spPr>
            <a:xfrm>
              <a:off x="6619439" y="8422327"/>
              <a:ext cx="300190" cy="381000"/>
            </a:xfrm>
            <a:prstGeom prst="rect">
              <a:avLst/>
            </a:prstGeom>
          </p:spPr>
        </p:pic>
        <p:pic>
          <p:nvPicPr>
            <p:cNvPr id="57" name="Picture 56"/>
            <p:cNvPicPr>
              <a:picLocks noChangeAspect="1"/>
            </p:cNvPicPr>
            <p:nvPr/>
          </p:nvPicPr>
          <p:blipFill rotWithShape="1">
            <a:blip r:embed="rId7" cstate="print"/>
            <a:srcRect l="41743" t="3238" r="55338" b="91717"/>
            <a:stretch/>
          </p:blipFill>
          <p:spPr>
            <a:xfrm>
              <a:off x="8595397" y="8422327"/>
              <a:ext cx="324300" cy="411600"/>
            </a:xfrm>
            <a:prstGeom prst="rect">
              <a:avLst/>
            </a:prstGeom>
          </p:spPr>
        </p:pic>
      </p:grpSp>
      <p:sp>
        <p:nvSpPr>
          <p:cNvPr id="53" name="Rectangle 52"/>
          <p:cNvSpPr/>
          <p:nvPr/>
        </p:nvSpPr>
        <p:spPr>
          <a:xfrm>
            <a:off x="8267099" y="8197850"/>
            <a:ext cx="1799219" cy="1654299"/>
          </a:xfrm>
          <a:prstGeom prst="rect">
            <a:avLst/>
          </a:prstGeom>
        </p:spPr>
        <p:txBody>
          <a:bodyPr wrap="square">
            <a:spAutoFit/>
          </a:bodyPr>
          <a:lstStyle/>
          <a:p>
            <a:pPr algn="just"/>
            <a:r>
              <a:rPr lang="en-US" sz="1450" dirty="0">
                <a:latin typeface="+mj-lt"/>
              </a:rPr>
              <a:t>For the historical period, it is noted that at least four extreme temperature events occur per year over the Indian landmass.</a:t>
            </a:r>
          </a:p>
        </p:txBody>
      </p:sp>
      <p:sp>
        <p:nvSpPr>
          <p:cNvPr id="58" name="Rectangle 57"/>
          <p:cNvSpPr/>
          <p:nvPr/>
        </p:nvSpPr>
        <p:spPr>
          <a:xfrm>
            <a:off x="5009544" y="10091772"/>
            <a:ext cx="5141318" cy="761747"/>
          </a:xfrm>
          <a:prstGeom prst="rect">
            <a:avLst/>
          </a:prstGeom>
        </p:spPr>
        <p:txBody>
          <a:bodyPr wrap="square">
            <a:spAutoFit/>
          </a:bodyPr>
          <a:lstStyle/>
          <a:p>
            <a:pPr algn="just"/>
            <a:r>
              <a:rPr lang="en-US" sz="1450" dirty="0">
                <a:latin typeface="+mj-lt"/>
              </a:rPr>
              <a:t>It is noted that high intensity extreme temperature events are more likely to occur every 25-30 days over India in the 4K warming scenario.</a:t>
            </a:r>
          </a:p>
        </p:txBody>
      </p:sp>
      <p:sp>
        <p:nvSpPr>
          <p:cNvPr id="62" name="Rectangle 61"/>
          <p:cNvSpPr/>
          <p:nvPr/>
        </p:nvSpPr>
        <p:spPr>
          <a:xfrm>
            <a:off x="5233275" y="20430204"/>
            <a:ext cx="4995781" cy="984885"/>
          </a:xfrm>
          <a:prstGeom prst="rect">
            <a:avLst/>
          </a:prstGeom>
        </p:spPr>
        <p:txBody>
          <a:bodyPr wrap="square">
            <a:spAutoFit/>
          </a:bodyPr>
          <a:lstStyle/>
          <a:p>
            <a:pPr algn="just"/>
            <a:r>
              <a:rPr lang="en-US" sz="1450" dirty="0"/>
              <a:t>A 20% decrease of SM in HIST-20 over NCI shifts the 90</a:t>
            </a:r>
            <a:r>
              <a:rPr lang="en-US" sz="1450" baseline="30000" dirty="0"/>
              <a:t>th</a:t>
            </a:r>
            <a:r>
              <a:rPr lang="en-US" sz="1450" dirty="0"/>
              <a:t> percentile probability limit of ExTI by 0.5°C.  It is further noted that a 20% decrease of SM in FUT-20 shifts the 90</a:t>
            </a:r>
            <a:r>
              <a:rPr lang="en-US" sz="1450" baseline="30000" dirty="0"/>
              <a:t>th</a:t>
            </a:r>
            <a:r>
              <a:rPr lang="en-US" sz="1450" dirty="0"/>
              <a:t> percentile probability limit of ExTI by 0.74°C.</a:t>
            </a:r>
            <a:endParaRPr lang="en-US" sz="1450" dirty="0">
              <a:latin typeface="+mj-lt"/>
            </a:endParaRPr>
          </a:p>
        </p:txBody>
      </p:sp>
      <p:sp>
        <p:nvSpPr>
          <p:cNvPr id="64" name="Rectangle 63"/>
          <p:cNvSpPr/>
          <p:nvPr/>
        </p:nvSpPr>
        <p:spPr>
          <a:xfrm>
            <a:off x="10195258" y="6471784"/>
            <a:ext cx="4729220" cy="2323713"/>
          </a:xfrm>
          <a:prstGeom prst="rect">
            <a:avLst/>
          </a:prstGeom>
        </p:spPr>
        <p:txBody>
          <a:bodyPr wrap="square">
            <a:spAutoFit/>
          </a:bodyPr>
          <a:lstStyle/>
          <a:p>
            <a:pPr algn="just"/>
            <a:r>
              <a:rPr lang="en-US" sz="1450" dirty="0">
                <a:latin typeface="+mj-lt"/>
              </a:rPr>
              <a:t>In case of dry sensitivity run, below normal SM conditions cause the sensible heating process to entrain more energy back into the environment by reducing the evapotranspiration (ET) and soil moisture memory (SMM), leading to increase of temperature extremes. On the other hand, in wet conditions the amount of energy available at the surface is used to cool the near-surface atmosphere by increasing the LHF through the ET process. As a result, the near-surface air temperature is remains below normal and high temperature occurrences are gradually slowed.</a:t>
            </a:r>
          </a:p>
        </p:txBody>
      </p:sp>
      <mc:AlternateContent xmlns:mc="http://schemas.openxmlformats.org/markup-compatibility/2006" xmlns:a14="http://schemas.microsoft.com/office/drawing/2010/main">
        <mc:Choice Requires="a14">
          <p:sp>
            <p:nvSpPr>
              <p:cNvPr id="3" name="Rectangle 2"/>
              <p:cNvSpPr/>
              <p:nvPr/>
            </p:nvSpPr>
            <p:spPr>
              <a:xfrm>
                <a:off x="8428435" y="3926185"/>
                <a:ext cx="1602000" cy="461665"/>
              </a:xfrm>
              <a:prstGeom prst="rect">
                <a:avLst/>
              </a:prstGeom>
            </p:spPr>
            <p:txBody>
              <a:bodyPr wrap="square">
                <a:spAutoFit/>
              </a:bodyPr>
              <a:lstStyle/>
              <a:p>
                <a:r>
                  <a:rPr lang="en-IN" sz="1200" b="1" dirty="0">
                    <a:solidFill>
                      <a:schemeClr val="tx1"/>
                    </a:solidFill>
                    <a:latin typeface="+mj-lt"/>
                    <a:ea typeface="Times New Roman" panose="02020603050405020304" pitchFamily="18" charset="0"/>
                  </a:rPr>
                  <a:t>Coupling strength</a:t>
                </a:r>
                <a14:m>
                  <m:oMath xmlns:m="http://schemas.openxmlformats.org/officeDocument/2006/math">
                    <m:d>
                      <m:dPr>
                        <m:ctrlP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𝜴</m:t>
                        </m:r>
                      </m:e>
                    </m:d>
                  </m:oMath>
                </a14:m>
                <a:endParaRPr lang="en-US" sz="1200" b="1" i="1" dirty="0">
                  <a:solidFill>
                    <a:schemeClr val="tx1"/>
                  </a:solidFill>
                  <a:latin typeface="+mj-lt"/>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𝓡</m:t>
                          </m:r>
                        </m:e>
                        <m:sub>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𝒄</m:t>
                          </m:r>
                        </m:sub>
                      </m:sSub>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𝝈</m:t>
                          </m:r>
                        </m:e>
                        <m:sub>
                          <m:r>
                            <a:rPr lang="en-IN" sz="1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𝑺𝑴</m:t>
                          </m:r>
                        </m:sub>
                      </m:sSub>
                    </m:oMath>
                  </m:oMathPara>
                </a14:m>
                <a:endParaRPr lang="en-US" sz="1200" b="1" dirty="0">
                  <a:solidFill>
                    <a:schemeClr val="tx1"/>
                  </a:solidFill>
                  <a:latin typeface="+mj-lt"/>
                </a:endParaRPr>
              </a:p>
            </p:txBody>
          </p:sp>
        </mc:Choice>
        <mc:Fallback xmlns="">
          <p:sp>
            <p:nvSpPr>
              <p:cNvPr id="3" name="Rectangle 2"/>
              <p:cNvSpPr>
                <a:spLocks noRot="1" noChangeAspect="1" noMove="1" noResize="1" noEditPoints="1" noAdjustHandles="1" noChangeArrowheads="1" noChangeShapeType="1" noTextEdit="1"/>
              </p:cNvSpPr>
              <p:nvPr/>
            </p:nvSpPr>
            <p:spPr>
              <a:xfrm>
                <a:off x="8428435" y="3926185"/>
                <a:ext cx="1602000" cy="461665"/>
              </a:xfrm>
              <a:prstGeom prst="rect">
                <a:avLst/>
              </a:prstGeom>
              <a:blipFill>
                <a:blip r:embed="rId13"/>
                <a:stretch>
                  <a:fillRect l="-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310921" y="4430058"/>
                <a:ext cx="1876967" cy="1938992"/>
              </a:xfrm>
              <a:prstGeom prst="rect">
                <a:avLst/>
              </a:prstGeom>
            </p:spPr>
            <p:txBody>
              <a:bodyPr wrap="square">
                <a:spAutoFit/>
              </a:bodyPr>
              <a:lstStyle/>
              <a:p>
                <a:pPr algn="just"/>
                <a:r>
                  <a:rPr lang="en-IN" sz="1450" dirty="0">
                    <a:solidFill>
                      <a:srgbClr val="000000"/>
                    </a:solidFill>
                    <a:latin typeface="+mj-lt"/>
                    <a:ea typeface="Times New Roman" panose="02020603050405020304" pitchFamily="18" charset="0"/>
                    <a:cs typeface="Times New Roman" panose="02020603050405020304" pitchFamily="18" charset="0"/>
                  </a:rPr>
                  <a:t>Whereas, </a:t>
                </a:r>
                <a14:m>
                  <m:oMath xmlns:m="http://schemas.openxmlformats.org/officeDocument/2006/math">
                    <m:sSub>
                      <m:sSubPr>
                        <m:ctrlPr>
                          <a:rPr lang="en-US" sz="145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50" i="1">
                            <a:latin typeface="Cambria Math" panose="02040503050406030204" pitchFamily="18" charset="0"/>
                            <a:ea typeface="Times New Roman" panose="02020603050405020304" pitchFamily="18" charset="0"/>
                            <a:cs typeface="Times New Roman" panose="02020603050405020304" pitchFamily="18" charset="0"/>
                          </a:rPr>
                          <m:t>ℛ</m:t>
                        </m:r>
                      </m:e>
                      <m:sub>
                        <m:r>
                          <a:rPr lang="en-IN" sz="1450" i="1">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IN" sz="1450" dirty="0">
                    <a:solidFill>
                      <a:srgbClr val="000000"/>
                    </a:solidFill>
                    <a:latin typeface="+mj-lt"/>
                    <a:ea typeface="Times New Roman" panose="02020603050405020304" pitchFamily="18" charset="0"/>
                    <a:cs typeface="Times New Roman" panose="02020603050405020304" pitchFamily="18" charset="0"/>
                  </a:rPr>
                  <a:t> denotes the slope of linear regression of temperature anomaly on SM anomaly and </a:t>
                </a:r>
                <a14:m>
                  <m:oMath xmlns:m="http://schemas.openxmlformats.org/officeDocument/2006/math">
                    <m:sSub>
                      <m:sSubPr>
                        <m:ctrlPr>
                          <a:rPr lang="en-US" sz="145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50" i="1">
                            <a:latin typeface="Cambria Math" panose="02040503050406030204" pitchFamily="18" charset="0"/>
                            <a:ea typeface="Times New Roman" panose="02020603050405020304" pitchFamily="18" charset="0"/>
                            <a:cs typeface="Times New Roman" panose="02020603050405020304" pitchFamily="18" charset="0"/>
                          </a:rPr>
                          <m:t>𝜎</m:t>
                        </m:r>
                      </m:e>
                      <m:sub>
                        <m:r>
                          <a:rPr lang="en-IN" sz="1450" i="1">
                            <a:latin typeface="Cambria Math" panose="02040503050406030204" pitchFamily="18" charset="0"/>
                            <a:ea typeface="Times New Roman" panose="02020603050405020304" pitchFamily="18" charset="0"/>
                            <a:cs typeface="Times New Roman" panose="02020603050405020304" pitchFamily="18" charset="0"/>
                          </a:rPr>
                          <m:t>𝑆𝑀</m:t>
                        </m:r>
                      </m:sub>
                    </m:sSub>
                  </m:oMath>
                </a14:m>
                <a:r>
                  <a:rPr lang="en-IN" sz="1450" dirty="0">
                    <a:solidFill>
                      <a:srgbClr val="000000"/>
                    </a:solidFill>
                    <a:latin typeface="+mj-lt"/>
                    <a:ea typeface="Times New Roman" panose="02020603050405020304" pitchFamily="18" charset="0"/>
                    <a:cs typeface="Times New Roman" panose="02020603050405020304" pitchFamily="18" charset="0"/>
                  </a:rPr>
                  <a:t> indicates the standard deviation of soil moisture</a:t>
                </a:r>
                <a:endParaRPr lang="en-US" sz="1450" dirty="0">
                  <a:latin typeface="+mj-lt"/>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310921" y="4430058"/>
                <a:ext cx="1876967" cy="1938992"/>
              </a:xfrm>
              <a:prstGeom prst="rect">
                <a:avLst/>
              </a:prstGeom>
              <a:blipFill>
                <a:blip r:embed="rId14"/>
                <a:stretch>
                  <a:fillRect l="-974" t="-629" r="-1299"/>
                </a:stretch>
              </a:blipFill>
            </p:spPr>
            <p:txBody>
              <a:bodyPr/>
              <a:lstStyle/>
              <a:p>
                <a:r>
                  <a:rPr lang="en-US">
                    <a:noFill/>
                  </a:rPr>
                  <a:t> </a:t>
                </a:r>
              </a:p>
            </p:txBody>
          </p:sp>
        </mc:Fallback>
      </mc:AlternateContent>
      <p:sp>
        <p:nvSpPr>
          <p:cNvPr id="29" name="Rectangle 28"/>
          <p:cNvSpPr/>
          <p:nvPr/>
        </p:nvSpPr>
        <p:spPr>
          <a:xfrm>
            <a:off x="94220" y="11447661"/>
            <a:ext cx="5010768" cy="2769989"/>
          </a:xfrm>
          <a:prstGeom prst="rect">
            <a:avLst/>
          </a:prstGeom>
        </p:spPr>
        <p:txBody>
          <a:bodyPr wrap="square">
            <a:spAutoFit/>
          </a:bodyPr>
          <a:lstStyle/>
          <a:p>
            <a:pPr algn="just"/>
            <a:r>
              <a:rPr lang="en-IN" sz="1450" dirty="0">
                <a:solidFill>
                  <a:srgbClr val="000000"/>
                </a:solidFill>
                <a:latin typeface="+mj-lt"/>
                <a:ea typeface="Times New Roman" panose="02020603050405020304" pitchFamily="18" charset="0"/>
              </a:rPr>
              <a:t>We investigated the impact of soil moisture and temperature (SM-T) coupling on extreme temperature (ExT) using the MRI-AGCM (3.2) high-resolution (~60 km) climate model. We have analyzed a suite of model experiments (HIST, FUT, DRY-SM (HIST), WET-SM (HIST), DRY-SM (FUT) and WET-SM (FUT)) for the historical period (HIST: 1951-2010) and future (FUT: 2051-2100). The DRY-SM and WET-SM simulations are sensitivity experiments in which the SM initial conditions are perturbed on 1</a:t>
            </a:r>
            <a:r>
              <a:rPr lang="en-IN" sz="1450" baseline="30000" dirty="0">
                <a:solidFill>
                  <a:srgbClr val="000000"/>
                </a:solidFill>
                <a:latin typeface="+mj-lt"/>
                <a:ea typeface="Times New Roman" panose="02020603050405020304" pitchFamily="18" charset="0"/>
              </a:rPr>
              <a:t>st</a:t>
            </a:r>
            <a:r>
              <a:rPr lang="en-IN" sz="1450" dirty="0">
                <a:solidFill>
                  <a:srgbClr val="000000"/>
                </a:solidFill>
                <a:latin typeface="+mj-lt"/>
                <a:ea typeface="Times New Roman" panose="02020603050405020304" pitchFamily="18" charset="0"/>
              </a:rPr>
              <a:t> day of each month. In DRY-SM, the SM is decreased by 20% of the HIST and FUT simulations, respectively. Conversely, in the WET-SM experiments the SM is increased by 20% of the HIST and FUT simulations, respectively.</a:t>
            </a:r>
            <a:endParaRPr lang="en-US" sz="1450" dirty="0">
              <a:latin typeface="+mj-lt"/>
            </a:endParaRPr>
          </a:p>
        </p:txBody>
      </p:sp>
      <p:sp>
        <p:nvSpPr>
          <p:cNvPr id="5" name="Rectangle 4"/>
          <p:cNvSpPr/>
          <p:nvPr/>
        </p:nvSpPr>
        <p:spPr>
          <a:xfrm>
            <a:off x="5031534" y="6346220"/>
            <a:ext cx="5063689" cy="784830"/>
          </a:xfrm>
          <a:prstGeom prst="rect">
            <a:avLst/>
          </a:prstGeom>
        </p:spPr>
        <p:txBody>
          <a:bodyPr wrap="square">
            <a:spAutoFit/>
          </a:bodyPr>
          <a:lstStyle/>
          <a:p>
            <a:pPr algn="just"/>
            <a:r>
              <a:rPr lang="en-US" sz="1450" dirty="0">
                <a:latin typeface="+mj-lt"/>
                <a:cs typeface="Times New Roman" panose="02020603050405020304" pitchFamily="18" charset="0"/>
              </a:rPr>
              <a:t>Hotspot of strong soil moisture-temperature coupling is located across the monsoon dominated regions of north-central India (shown with polygon).</a:t>
            </a:r>
          </a:p>
        </p:txBody>
      </p:sp>
      <p:sp>
        <p:nvSpPr>
          <p:cNvPr id="60" name="TextBox 59"/>
          <p:cNvSpPr txBox="1"/>
          <p:nvPr/>
        </p:nvSpPr>
        <p:spPr>
          <a:xfrm>
            <a:off x="5093961" y="14268787"/>
            <a:ext cx="5098568" cy="1015663"/>
          </a:xfrm>
          <a:prstGeom prst="rect">
            <a:avLst/>
          </a:prstGeom>
          <a:noFill/>
        </p:spPr>
        <p:txBody>
          <a:bodyPr wrap="square" rtlCol="0">
            <a:spAutoFit/>
          </a:bodyPr>
          <a:lstStyle/>
          <a:p>
            <a:pPr algn="just"/>
            <a:r>
              <a:rPr lang="en-US" sz="1450" dirty="0">
                <a:latin typeface="+mj-lt"/>
              </a:rPr>
              <a:t>It can be seen that drier SM conditions significantly enhance the extreme temperature characteristics over the Indian region. Whereas, wet SM conditions significantly reduce the extreme temperature characteristics.</a:t>
            </a:r>
          </a:p>
        </p:txBody>
      </p:sp>
      <p:sp>
        <p:nvSpPr>
          <p:cNvPr id="37" name="TextBox 36"/>
          <p:cNvSpPr txBox="1"/>
          <p:nvPr/>
        </p:nvSpPr>
        <p:spPr>
          <a:xfrm>
            <a:off x="5771625" y="4266037"/>
            <a:ext cx="1021329" cy="276999"/>
          </a:xfrm>
          <a:prstGeom prst="rect">
            <a:avLst/>
          </a:prstGeom>
          <a:noFill/>
        </p:spPr>
        <p:txBody>
          <a:bodyPr wrap="square" rtlCol="0">
            <a:spAutoFit/>
          </a:bodyPr>
          <a:lstStyle/>
          <a:p>
            <a:r>
              <a:rPr lang="en-US" sz="1200" b="1" dirty="0"/>
              <a:t>Figure 4.1a</a:t>
            </a:r>
          </a:p>
        </p:txBody>
      </p:sp>
      <p:sp>
        <p:nvSpPr>
          <p:cNvPr id="38" name="Rectangle 37"/>
          <p:cNvSpPr/>
          <p:nvPr/>
        </p:nvSpPr>
        <p:spPr>
          <a:xfrm>
            <a:off x="7419517" y="4318649"/>
            <a:ext cx="897875" cy="276999"/>
          </a:xfrm>
          <a:prstGeom prst="rect">
            <a:avLst/>
          </a:prstGeom>
        </p:spPr>
        <p:txBody>
          <a:bodyPr wrap="none">
            <a:spAutoFit/>
          </a:bodyPr>
          <a:lstStyle/>
          <a:p>
            <a:r>
              <a:rPr lang="en-US" sz="1200" b="1" dirty="0"/>
              <a:t>Figure 4.1b</a:t>
            </a:r>
          </a:p>
        </p:txBody>
      </p:sp>
      <p:sp>
        <p:nvSpPr>
          <p:cNvPr id="55" name="Rectangle 54"/>
          <p:cNvSpPr/>
          <p:nvPr/>
        </p:nvSpPr>
        <p:spPr>
          <a:xfrm>
            <a:off x="5708231" y="8334272"/>
            <a:ext cx="889859" cy="276999"/>
          </a:xfrm>
          <a:prstGeom prst="rect">
            <a:avLst/>
          </a:prstGeom>
        </p:spPr>
        <p:txBody>
          <a:bodyPr wrap="none">
            <a:spAutoFit/>
          </a:bodyPr>
          <a:lstStyle/>
          <a:p>
            <a:r>
              <a:rPr lang="en-US" sz="1200" b="1" dirty="0"/>
              <a:t>Figure 4.2a</a:t>
            </a:r>
          </a:p>
        </p:txBody>
      </p:sp>
      <p:sp>
        <p:nvSpPr>
          <p:cNvPr id="61" name="Rectangle 60"/>
          <p:cNvSpPr/>
          <p:nvPr/>
        </p:nvSpPr>
        <p:spPr>
          <a:xfrm>
            <a:off x="7376253" y="8308646"/>
            <a:ext cx="897875" cy="276999"/>
          </a:xfrm>
          <a:prstGeom prst="rect">
            <a:avLst/>
          </a:prstGeom>
        </p:spPr>
        <p:txBody>
          <a:bodyPr wrap="none">
            <a:spAutoFit/>
          </a:bodyPr>
          <a:lstStyle/>
          <a:p>
            <a:r>
              <a:rPr lang="en-US" sz="1200" b="1" dirty="0"/>
              <a:t>Figure 4.2b</a:t>
            </a:r>
          </a:p>
        </p:txBody>
      </p:sp>
      <p:sp>
        <p:nvSpPr>
          <p:cNvPr id="63" name="Rectangle 62"/>
          <p:cNvSpPr/>
          <p:nvPr/>
        </p:nvSpPr>
        <p:spPr>
          <a:xfrm>
            <a:off x="5324287" y="12314995"/>
            <a:ext cx="889859" cy="276999"/>
          </a:xfrm>
          <a:prstGeom prst="rect">
            <a:avLst/>
          </a:prstGeom>
        </p:spPr>
        <p:txBody>
          <a:bodyPr wrap="none">
            <a:spAutoFit/>
          </a:bodyPr>
          <a:lstStyle/>
          <a:p>
            <a:r>
              <a:rPr lang="en-US" sz="1200" b="1" dirty="0"/>
              <a:t>Figure 4.3a</a:t>
            </a:r>
          </a:p>
        </p:txBody>
      </p:sp>
      <p:sp>
        <p:nvSpPr>
          <p:cNvPr id="85" name="Rectangle 84"/>
          <p:cNvSpPr/>
          <p:nvPr/>
        </p:nvSpPr>
        <p:spPr>
          <a:xfrm>
            <a:off x="6610070" y="12340451"/>
            <a:ext cx="897875" cy="276999"/>
          </a:xfrm>
          <a:prstGeom prst="rect">
            <a:avLst/>
          </a:prstGeom>
        </p:spPr>
        <p:txBody>
          <a:bodyPr wrap="none">
            <a:spAutoFit/>
          </a:bodyPr>
          <a:lstStyle/>
          <a:p>
            <a:r>
              <a:rPr lang="en-US" sz="1200" b="1" dirty="0"/>
              <a:t>Figure 4.3b</a:t>
            </a:r>
          </a:p>
        </p:txBody>
      </p:sp>
      <p:sp>
        <p:nvSpPr>
          <p:cNvPr id="86" name="Rectangle 85"/>
          <p:cNvSpPr/>
          <p:nvPr/>
        </p:nvSpPr>
        <p:spPr>
          <a:xfrm>
            <a:off x="7854314" y="12312650"/>
            <a:ext cx="878638" cy="276999"/>
          </a:xfrm>
          <a:prstGeom prst="rect">
            <a:avLst/>
          </a:prstGeom>
        </p:spPr>
        <p:txBody>
          <a:bodyPr wrap="none">
            <a:spAutoFit/>
          </a:bodyPr>
          <a:lstStyle/>
          <a:p>
            <a:r>
              <a:rPr lang="en-US" sz="1200" b="1" dirty="0"/>
              <a:t>Figure 4.3c</a:t>
            </a:r>
          </a:p>
        </p:txBody>
      </p:sp>
      <p:sp>
        <p:nvSpPr>
          <p:cNvPr id="87" name="Rectangle 86"/>
          <p:cNvSpPr/>
          <p:nvPr/>
        </p:nvSpPr>
        <p:spPr>
          <a:xfrm>
            <a:off x="9227878" y="12308235"/>
            <a:ext cx="897875" cy="276999"/>
          </a:xfrm>
          <a:prstGeom prst="rect">
            <a:avLst/>
          </a:prstGeom>
        </p:spPr>
        <p:txBody>
          <a:bodyPr wrap="none">
            <a:spAutoFit/>
          </a:bodyPr>
          <a:lstStyle/>
          <a:p>
            <a:r>
              <a:rPr lang="en-US" sz="1200" b="1" dirty="0"/>
              <a:t>Figure 4.3d</a:t>
            </a:r>
          </a:p>
        </p:txBody>
      </p:sp>
      <p:sp>
        <p:nvSpPr>
          <p:cNvPr id="90" name="Rectangle 89"/>
          <p:cNvSpPr/>
          <p:nvPr/>
        </p:nvSpPr>
        <p:spPr>
          <a:xfrm>
            <a:off x="11794638" y="3878455"/>
            <a:ext cx="814518" cy="276999"/>
          </a:xfrm>
          <a:prstGeom prst="rect">
            <a:avLst/>
          </a:prstGeom>
        </p:spPr>
        <p:txBody>
          <a:bodyPr wrap="none">
            <a:spAutoFit/>
          </a:bodyPr>
          <a:lstStyle/>
          <a:p>
            <a:r>
              <a:rPr lang="en-US" sz="1200" b="1" dirty="0"/>
              <a:t>Figure 4.5</a:t>
            </a:r>
          </a:p>
        </p:txBody>
      </p:sp>
      <p:sp>
        <p:nvSpPr>
          <p:cNvPr id="77" name="Rectangle 76"/>
          <p:cNvSpPr/>
          <p:nvPr/>
        </p:nvSpPr>
        <p:spPr>
          <a:xfrm>
            <a:off x="4971257" y="3092450"/>
            <a:ext cx="5029199" cy="984885"/>
          </a:xfrm>
          <a:prstGeom prst="rect">
            <a:avLst/>
          </a:prstGeom>
        </p:spPr>
        <p:txBody>
          <a:bodyPr wrap="square">
            <a:spAutoFit/>
          </a:bodyPr>
          <a:lstStyle/>
          <a:p>
            <a:pPr algn="just"/>
            <a:r>
              <a:rPr lang="en-US" sz="1450" dirty="0"/>
              <a:t>Spatial distribution of soil moisture-temperature coupling (</a:t>
            </a:r>
            <a:r>
              <a:rPr lang="en-US" sz="1450" dirty="0">
                <a:sym typeface="Symbol"/>
              </a:rPr>
              <a:t></a:t>
            </a:r>
            <a:r>
              <a:rPr lang="en-US" sz="1450" dirty="0"/>
              <a:t>) over the Indian region is shown in the Figure 4.1a and 4.1b for HIST (1951-2010) and FUT (2051-2100) model experiments, respectively.</a:t>
            </a:r>
          </a:p>
        </p:txBody>
      </p:sp>
      <p:grpSp>
        <p:nvGrpSpPr>
          <p:cNvPr id="75" name="Group 74"/>
          <p:cNvGrpSpPr/>
          <p:nvPr/>
        </p:nvGrpSpPr>
        <p:grpSpPr>
          <a:xfrm>
            <a:off x="5176253" y="12560601"/>
            <a:ext cx="4974609" cy="1657049"/>
            <a:chOff x="1082896" y="1735051"/>
            <a:chExt cx="6470884" cy="2090400"/>
          </a:xfrm>
        </p:grpSpPr>
        <p:pic>
          <p:nvPicPr>
            <p:cNvPr id="76" name="Picture 75"/>
            <p:cNvPicPr>
              <a:picLocks noChangeAspect="1"/>
            </p:cNvPicPr>
            <p:nvPr/>
          </p:nvPicPr>
          <p:blipFill>
            <a:blip r:embed="rId15"/>
            <a:stretch>
              <a:fillRect/>
            </a:stretch>
          </p:blipFill>
          <p:spPr>
            <a:xfrm>
              <a:off x="1082896" y="1735051"/>
              <a:ext cx="3291300" cy="2090400"/>
            </a:xfrm>
            <a:prstGeom prst="rect">
              <a:avLst/>
            </a:prstGeom>
          </p:spPr>
        </p:pic>
        <p:pic>
          <p:nvPicPr>
            <p:cNvPr id="78" name="Picture 77"/>
            <p:cNvPicPr>
              <a:picLocks noChangeAspect="1"/>
            </p:cNvPicPr>
            <p:nvPr/>
          </p:nvPicPr>
          <p:blipFill>
            <a:blip r:embed="rId16"/>
            <a:stretch>
              <a:fillRect/>
            </a:stretch>
          </p:blipFill>
          <p:spPr>
            <a:xfrm>
              <a:off x="4298255" y="1735475"/>
              <a:ext cx="3255525" cy="2063600"/>
            </a:xfrm>
            <a:prstGeom prst="rect">
              <a:avLst/>
            </a:prstGeom>
          </p:spPr>
        </p:pic>
      </p:grpSp>
      <p:sp>
        <p:nvSpPr>
          <p:cNvPr id="59" name="TextBox 58"/>
          <p:cNvSpPr txBox="1"/>
          <p:nvPr/>
        </p:nvSpPr>
        <p:spPr>
          <a:xfrm>
            <a:off x="6191092" y="14062273"/>
            <a:ext cx="3629526" cy="307777"/>
          </a:xfrm>
          <a:prstGeom prst="rect">
            <a:avLst/>
          </a:prstGeom>
          <a:noFill/>
        </p:spPr>
        <p:txBody>
          <a:bodyPr wrap="square" rtlCol="0">
            <a:spAutoFit/>
          </a:bodyPr>
          <a:lstStyle/>
          <a:p>
            <a:r>
              <a:rPr lang="en-US" sz="1400" b="1" dirty="0">
                <a:latin typeface="+mj-lt"/>
              </a:rPr>
              <a:t>HIST                                                            FUT</a:t>
            </a:r>
          </a:p>
        </p:txBody>
      </p:sp>
      <p:pic>
        <p:nvPicPr>
          <p:cNvPr id="79" name="Picture 78"/>
          <p:cNvPicPr>
            <a:picLocks noChangeAspect="1"/>
          </p:cNvPicPr>
          <p:nvPr/>
        </p:nvPicPr>
        <p:blipFill rotWithShape="1">
          <a:blip r:embed="rId17"/>
          <a:srcRect t="8682"/>
          <a:stretch/>
        </p:blipFill>
        <p:spPr>
          <a:xfrm>
            <a:off x="5129786" y="16480656"/>
            <a:ext cx="5112359" cy="2156594"/>
          </a:xfrm>
          <a:prstGeom prst="rect">
            <a:avLst/>
          </a:prstGeom>
        </p:spPr>
      </p:pic>
      <p:sp>
        <p:nvSpPr>
          <p:cNvPr id="88" name="Rectangle 87"/>
          <p:cNvSpPr/>
          <p:nvPr/>
        </p:nvSpPr>
        <p:spPr>
          <a:xfrm>
            <a:off x="8205448" y="16493179"/>
            <a:ext cx="889859" cy="276999"/>
          </a:xfrm>
          <a:prstGeom prst="rect">
            <a:avLst/>
          </a:prstGeom>
        </p:spPr>
        <p:txBody>
          <a:bodyPr wrap="none">
            <a:spAutoFit/>
          </a:bodyPr>
          <a:lstStyle/>
          <a:p>
            <a:r>
              <a:rPr lang="en-US" sz="1200" b="1" dirty="0"/>
              <a:t>Figure 4.4a</a:t>
            </a:r>
          </a:p>
        </p:txBody>
      </p:sp>
      <p:pic>
        <p:nvPicPr>
          <p:cNvPr id="80" name="Picture 79"/>
          <p:cNvPicPr>
            <a:picLocks noChangeAspect="1"/>
          </p:cNvPicPr>
          <p:nvPr/>
        </p:nvPicPr>
        <p:blipFill rotWithShape="1">
          <a:blip r:embed="rId18"/>
          <a:srcRect t="7488"/>
          <a:stretch/>
        </p:blipFill>
        <p:spPr>
          <a:xfrm>
            <a:off x="5162088" y="18601064"/>
            <a:ext cx="5033170" cy="1864986"/>
          </a:xfrm>
          <a:prstGeom prst="rect">
            <a:avLst/>
          </a:prstGeom>
        </p:spPr>
      </p:pic>
      <p:sp>
        <p:nvSpPr>
          <p:cNvPr id="89" name="Rectangle 88"/>
          <p:cNvSpPr/>
          <p:nvPr/>
        </p:nvSpPr>
        <p:spPr>
          <a:xfrm>
            <a:off x="8107282" y="18600810"/>
            <a:ext cx="897875" cy="276999"/>
          </a:xfrm>
          <a:prstGeom prst="rect">
            <a:avLst/>
          </a:prstGeom>
        </p:spPr>
        <p:txBody>
          <a:bodyPr wrap="none">
            <a:spAutoFit/>
          </a:bodyPr>
          <a:lstStyle/>
          <a:p>
            <a:r>
              <a:rPr lang="en-US" sz="1200" b="1" dirty="0"/>
              <a:t>Figure 4.4b</a:t>
            </a:r>
          </a:p>
        </p:txBody>
      </p:sp>
      <p:pic>
        <p:nvPicPr>
          <p:cNvPr id="2" name="Picture 1">
            <a:extLst>
              <a:ext uri="{FF2B5EF4-FFF2-40B4-BE49-F238E27FC236}">
                <a16:creationId xmlns:a16="http://schemas.microsoft.com/office/drawing/2014/main" id="{413CE4EE-12D1-56D6-B8DD-1003B770CA1F}"/>
              </a:ext>
            </a:extLst>
          </p:cNvPr>
          <p:cNvPicPr>
            <a:picLocks noChangeAspect="1"/>
          </p:cNvPicPr>
          <p:nvPr/>
        </p:nvPicPr>
        <p:blipFill>
          <a:blip r:embed="rId19"/>
          <a:stretch>
            <a:fillRect/>
          </a:stretch>
        </p:blipFill>
        <p:spPr>
          <a:xfrm>
            <a:off x="10229056" y="4207226"/>
            <a:ext cx="4721973" cy="2161823"/>
          </a:xfrm>
          <a:prstGeom prst="rect">
            <a:avLst/>
          </a:prstGeom>
        </p:spPr>
      </p:pic>
      <p:pic>
        <p:nvPicPr>
          <p:cNvPr id="11" name="Picture 10" descr="A circular logo with a city and buildings&#10;&#10;Description automatically generated">
            <a:extLst>
              <a:ext uri="{FF2B5EF4-FFF2-40B4-BE49-F238E27FC236}">
                <a16:creationId xmlns:a16="http://schemas.microsoft.com/office/drawing/2014/main" id="{DE062ED1-CFA1-9FE1-88AD-4378EA3087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28794" y="1428741"/>
            <a:ext cx="954881" cy="954881"/>
          </a:xfrm>
          <a:prstGeom prst="rect">
            <a:avLst/>
          </a:prstGeom>
        </p:spPr>
      </p:pic>
      <p:pic>
        <p:nvPicPr>
          <p:cNvPr id="24" name="Picture 23" descr="A logo with text and a yellow circle&#10;&#10;Description automatically generated with medium confidence">
            <a:extLst>
              <a:ext uri="{FF2B5EF4-FFF2-40B4-BE49-F238E27FC236}">
                <a16:creationId xmlns:a16="http://schemas.microsoft.com/office/drawing/2014/main" id="{765BA320-5DCC-4950-B8DC-198D5FABF5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655715" y="1182620"/>
            <a:ext cx="1147830" cy="1147830"/>
          </a:xfrm>
          <a:prstGeom prst="rect">
            <a:avLst/>
          </a:prstGeom>
        </p:spPr>
      </p:pic>
      <p:pic>
        <p:nvPicPr>
          <p:cNvPr id="68" name="Picture 67">
            <a:extLst>
              <a:ext uri="{FF2B5EF4-FFF2-40B4-BE49-F238E27FC236}">
                <a16:creationId xmlns:a16="http://schemas.microsoft.com/office/drawing/2014/main" id="{82C70FE7-59AD-8693-2137-02C9B19F25B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2103" y="1361668"/>
            <a:ext cx="1336703" cy="8416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7012</TotalTime>
  <Words>2284</Words>
  <Application>Microsoft Macintosh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CCCR</dc:creator>
  <cp:lastModifiedBy>GANESHI NARESH GOVIN</cp:lastModifiedBy>
  <cp:revision>220</cp:revision>
  <dcterms:created xsi:type="dcterms:W3CDTF">2006-08-16T00:00:00Z</dcterms:created>
  <dcterms:modified xsi:type="dcterms:W3CDTF">2024-06-03T07:27:43Z</dcterms:modified>
</cp:coreProperties>
</file>