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0275213" cy="42803763"/>
  <p:notesSz cx="20212050" cy="2729865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893"/>
    <a:srgbClr val="1F497D"/>
    <a:srgbClr val="009051"/>
    <a:srgbClr val="73FB79"/>
    <a:srgbClr val="0096FF"/>
    <a:srgbClr val="941651"/>
    <a:srgbClr val="00B0F0"/>
    <a:srgbClr val="0432FF"/>
    <a:srgbClr val="73FDD6"/>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p:restoredTop sz="94141"/>
  </p:normalViewPr>
  <p:slideViewPr>
    <p:cSldViewPr snapToGrid="0">
      <p:cViewPr>
        <p:scale>
          <a:sx n="33" d="100"/>
          <a:sy n="33" d="100"/>
        </p:scale>
        <p:origin x="332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body"/>
          </p:nvPr>
        </p:nvSpPr>
        <p:spPr>
          <a:xfrm>
            <a:off x="777240" y="4777560"/>
            <a:ext cx="6217560" cy="4525920"/>
          </a:xfrm>
          <a:prstGeom prst="rect">
            <a:avLst/>
          </a:prstGeom>
        </p:spPr>
        <p:txBody>
          <a:bodyPr lIns="0" tIns="0" rIns="0" bIns="0"/>
          <a:lstStyle/>
          <a:p>
            <a:r>
              <a:rPr lang="en-IN" sz="2000" b="0" strike="noStrike" spc="-1">
                <a:solidFill>
                  <a:srgbClr val="000000"/>
                </a:solidFill>
                <a:uFill>
                  <a:solidFill>
                    <a:srgbClr val="FFFFFF"/>
                  </a:solidFill>
                </a:uFill>
                <a:latin typeface="Arial"/>
              </a:rPr>
              <a:t>Click to edit the notes format</a:t>
            </a:r>
          </a:p>
        </p:txBody>
      </p:sp>
      <p:sp>
        <p:nvSpPr>
          <p:cNvPr id="37" name="PlaceHolder 2"/>
          <p:cNvSpPr>
            <a:spLocks noGrp="1"/>
          </p:cNvSpPr>
          <p:nvPr>
            <p:ph type="hdr"/>
          </p:nvPr>
        </p:nvSpPr>
        <p:spPr>
          <a:xfrm>
            <a:off x="0" y="0"/>
            <a:ext cx="3372840" cy="502560"/>
          </a:xfrm>
          <a:prstGeom prst="rect">
            <a:avLst/>
          </a:prstGeom>
        </p:spPr>
        <p:txBody>
          <a:bodyPr lIns="0" tIns="0" rIns="0" bIns="0"/>
          <a:lstStyle/>
          <a:p>
            <a:r>
              <a:rPr lang="en-IN" sz="1400" b="0" strike="noStrike" spc="-1">
                <a:solidFill>
                  <a:srgbClr val="000000"/>
                </a:solidFill>
                <a:uFill>
                  <a:solidFill>
                    <a:srgbClr val="FFFFFF"/>
                  </a:solidFill>
                </a:uFill>
                <a:latin typeface="Times New Roman"/>
              </a:rPr>
              <a:t>&lt;header&gt;</a:t>
            </a:r>
          </a:p>
        </p:txBody>
      </p:sp>
      <p:sp>
        <p:nvSpPr>
          <p:cNvPr id="38" name="PlaceHolder 3"/>
          <p:cNvSpPr>
            <a:spLocks noGrp="1"/>
          </p:cNvSpPr>
          <p:nvPr>
            <p:ph type="dt"/>
          </p:nvPr>
        </p:nvSpPr>
        <p:spPr>
          <a:xfrm>
            <a:off x="4399200" y="0"/>
            <a:ext cx="3372840" cy="502560"/>
          </a:xfrm>
          <a:prstGeom prst="rect">
            <a:avLst/>
          </a:prstGeom>
        </p:spPr>
        <p:txBody>
          <a:bodyPr lIns="0" tIns="0" rIns="0" bIns="0"/>
          <a:lstStyle/>
          <a:p>
            <a:pPr algn="r"/>
            <a:r>
              <a:rPr lang="en-IN" sz="1400" b="0" strike="noStrike" spc="-1">
                <a:solidFill>
                  <a:srgbClr val="000000"/>
                </a:solidFill>
                <a:uFill>
                  <a:solidFill>
                    <a:srgbClr val="FFFFFF"/>
                  </a:solidFill>
                </a:uFill>
                <a:latin typeface="Times New Roman"/>
              </a:rPr>
              <a:t>&lt;date/time&gt;</a:t>
            </a:r>
          </a:p>
        </p:txBody>
      </p:sp>
      <p:sp>
        <p:nvSpPr>
          <p:cNvPr id="39" name="PlaceHolder 4"/>
          <p:cNvSpPr>
            <a:spLocks noGrp="1"/>
          </p:cNvSpPr>
          <p:nvPr>
            <p:ph type="ftr"/>
          </p:nvPr>
        </p:nvSpPr>
        <p:spPr>
          <a:xfrm>
            <a:off x="0" y="9555480"/>
            <a:ext cx="3372840" cy="502560"/>
          </a:xfrm>
          <a:prstGeom prst="rect">
            <a:avLst/>
          </a:prstGeom>
        </p:spPr>
        <p:txBody>
          <a:bodyPr lIns="0" tIns="0" rIns="0" bIns="0" anchor="b"/>
          <a:lstStyle/>
          <a:p>
            <a:r>
              <a:rPr lang="en-IN" sz="1400" b="0" strike="noStrike" spc="-1">
                <a:solidFill>
                  <a:srgbClr val="000000"/>
                </a:solidFill>
                <a:uFill>
                  <a:solidFill>
                    <a:srgbClr val="FFFFFF"/>
                  </a:solidFill>
                </a:uFill>
                <a:latin typeface="Times New Roman"/>
              </a:rPr>
              <a:t>&lt;footer&gt;</a:t>
            </a:r>
          </a:p>
        </p:txBody>
      </p:sp>
      <p:sp>
        <p:nvSpPr>
          <p:cNvPr id="40" name="PlaceHolder 5"/>
          <p:cNvSpPr>
            <a:spLocks noGrp="1"/>
          </p:cNvSpPr>
          <p:nvPr>
            <p:ph type="sldNum"/>
          </p:nvPr>
        </p:nvSpPr>
        <p:spPr>
          <a:xfrm>
            <a:off x="4399200" y="9555480"/>
            <a:ext cx="3372840" cy="502560"/>
          </a:xfrm>
          <a:prstGeom prst="rect">
            <a:avLst/>
          </a:prstGeom>
        </p:spPr>
        <p:txBody>
          <a:bodyPr lIns="0" tIns="0" rIns="0" bIns="0" anchor="b"/>
          <a:lstStyle/>
          <a:p>
            <a:pPr algn="r"/>
            <a:fld id="{7296DD9A-85AE-4631-815E-AECA17EDD538}" type="slidenum">
              <a:rPr lang="en-IN" sz="1400" b="0" strike="noStrike" spc="-1">
                <a:solidFill>
                  <a:srgbClr val="000000"/>
                </a:solidFill>
                <a:uFill>
                  <a:solidFill>
                    <a:srgbClr val="FFFFFF"/>
                  </a:solidFill>
                </a:uFill>
                <a:latin typeface="Times New Roman"/>
              </a:rPr>
              <a:t>‹#›</a:t>
            </a:fld>
            <a:endParaRPr lang="en-IN"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body"/>
          </p:nvPr>
        </p:nvSpPr>
        <p:spPr>
          <a:xfrm>
            <a:off x="2020320" y="13135680"/>
            <a:ext cx="16169400" cy="10750680"/>
          </a:xfrm>
          <a:prstGeom prst="rect">
            <a:avLst/>
          </a:prstGeom>
        </p:spPr>
        <p:txBody>
          <a:bodyPr lIns="260640" tIns="130320" rIns="260640" bIns="130320"/>
          <a:lstStyle/>
          <a:p>
            <a:endParaRPr lang="en-IN" sz="2000" b="0" strike="noStrike" spc="-1" dirty="0">
              <a:solidFill>
                <a:srgbClr val="000000"/>
              </a:solidFill>
              <a:uFill>
                <a:solidFill>
                  <a:srgbClr val="FFFFFF"/>
                </a:solidFill>
              </a:uFill>
              <a:latin typeface="Arial"/>
            </a:endParaRPr>
          </a:p>
        </p:txBody>
      </p:sp>
      <p:sp>
        <p:nvSpPr>
          <p:cNvPr id="83" name="CustomShape 2"/>
          <p:cNvSpPr/>
          <p:nvPr/>
        </p:nvSpPr>
        <p:spPr>
          <a:xfrm>
            <a:off x="11446560" y="25929360"/>
            <a:ext cx="8758440" cy="1367280"/>
          </a:xfrm>
          <a:prstGeom prst="rect">
            <a:avLst/>
          </a:prstGeom>
          <a:noFill/>
          <a:ln>
            <a:noFill/>
          </a:ln>
        </p:spPr>
        <p:style>
          <a:lnRef idx="0">
            <a:scrgbClr r="0" g="0" b="0"/>
          </a:lnRef>
          <a:fillRef idx="0">
            <a:scrgbClr r="0" g="0" b="0"/>
          </a:fillRef>
          <a:effectRef idx="0">
            <a:scrgbClr r="0" g="0" b="0"/>
          </a:effectRef>
          <a:fontRef idx="minor"/>
        </p:style>
        <p:txBody>
          <a:bodyPr lIns="260640" tIns="130320" rIns="260640" bIns="130320" anchor="b"/>
          <a:lstStyle/>
          <a:p>
            <a:pPr algn="r">
              <a:lnSpc>
                <a:spcPct val="100000"/>
              </a:lnSpc>
            </a:pPr>
            <a:fld id="{ABE60813-5E77-4E55-9814-D2136D1B0813}" type="slidenum">
              <a:rPr lang="en-IN" sz="3400" b="0" strike="noStrike" spc="-1">
                <a:solidFill>
                  <a:srgbClr val="000000"/>
                </a:solidFill>
                <a:uFill>
                  <a:solidFill>
                    <a:srgbClr val="FFFFFF"/>
                  </a:solidFill>
                </a:uFill>
                <a:latin typeface="+mn-lt"/>
                <a:ea typeface="+mn-ea"/>
              </a:rPr>
              <a:t>1</a:t>
            </a:fld>
            <a:endParaRPr lang="en-IN" sz="18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
        <p:nvSpPr>
          <p:cNvPr id="24" name="PlaceHolder 2"/>
          <p:cNvSpPr>
            <a:spLocks noGrp="1"/>
          </p:cNvSpPr>
          <p:nvPr>
            <p:ph type="body"/>
          </p:nvPr>
        </p:nvSpPr>
        <p:spPr>
          <a:xfrm>
            <a:off x="1513105" y="10016016"/>
            <a:ext cx="27246701"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25" name="PlaceHolder 3"/>
          <p:cNvSpPr>
            <a:spLocks noGrp="1"/>
          </p:cNvSpPr>
          <p:nvPr>
            <p:ph type="body"/>
          </p:nvPr>
        </p:nvSpPr>
        <p:spPr>
          <a:xfrm>
            <a:off x="1513105" y="22982955"/>
            <a:ext cx="27246701"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
        <p:nvSpPr>
          <p:cNvPr id="27" name="PlaceHolder 2"/>
          <p:cNvSpPr>
            <a:spLocks noGrp="1"/>
          </p:cNvSpPr>
          <p:nvPr>
            <p:ph type="body"/>
          </p:nvPr>
        </p:nvSpPr>
        <p:spPr>
          <a:xfrm>
            <a:off x="1513105" y="10016016"/>
            <a:ext cx="13295715"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28" name="PlaceHolder 3"/>
          <p:cNvSpPr>
            <a:spLocks noGrp="1"/>
          </p:cNvSpPr>
          <p:nvPr>
            <p:ph type="body"/>
          </p:nvPr>
        </p:nvSpPr>
        <p:spPr>
          <a:xfrm>
            <a:off x="15474182" y="10016016"/>
            <a:ext cx="13295715"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29" name="PlaceHolder 4"/>
          <p:cNvSpPr>
            <a:spLocks noGrp="1"/>
          </p:cNvSpPr>
          <p:nvPr>
            <p:ph type="body"/>
          </p:nvPr>
        </p:nvSpPr>
        <p:spPr>
          <a:xfrm>
            <a:off x="15474182" y="22982955"/>
            <a:ext cx="13295715"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30" name="PlaceHolder 5"/>
          <p:cNvSpPr>
            <a:spLocks noGrp="1"/>
          </p:cNvSpPr>
          <p:nvPr>
            <p:ph type="body"/>
          </p:nvPr>
        </p:nvSpPr>
        <p:spPr>
          <a:xfrm>
            <a:off x="1513105" y="22982955"/>
            <a:ext cx="13295715"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
        <p:nvSpPr>
          <p:cNvPr id="32" name="PlaceHolder 2"/>
          <p:cNvSpPr>
            <a:spLocks noGrp="1"/>
          </p:cNvSpPr>
          <p:nvPr>
            <p:ph type="body"/>
          </p:nvPr>
        </p:nvSpPr>
        <p:spPr>
          <a:xfrm>
            <a:off x="1513105" y="10016016"/>
            <a:ext cx="27246701" cy="24825303"/>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33" name="PlaceHolder 3"/>
          <p:cNvSpPr>
            <a:spLocks noGrp="1"/>
          </p:cNvSpPr>
          <p:nvPr>
            <p:ph type="body"/>
          </p:nvPr>
        </p:nvSpPr>
        <p:spPr>
          <a:xfrm>
            <a:off x="1513105" y="10016016"/>
            <a:ext cx="27246701" cy="24825303"/>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pic>
        <p:nvPicPr>
          <p:cNvPr id="34" name="Picture 33"/>
          <p:cNvPicPr/>
          <p:nvPr/>
        </p:nvPicPr>
        <p:blipFill>
          <a:blip r:embed="rId2"/>
          <a:stretch/>
        </p:blipFill>
        <p:spPr>
          <a:xfrm>
            <a:off x="1512384" y="11580681"/>
            <a:ext cx="27246701" cy="21694534"/>
          </a:xfrm>
          <a:prstGeom prst="rect">
            <a:avLst/>
          </a:prstGeom>
          <a:ln>
            <a:noFill/>
          </a:ln>
        </p:spPr>
      </p:pic>
      <p:pic>
        <p:nvPicPr>
          <p:cNvPr id="35" name="Picture 34"/>
          <p:cNvPicPr/>
          <p:nvPr/>
        </p:nvPicPr>
        <p:blipFill>
          <a:blip r:embed="rId2"/>
          <a:stretch/>
        </p:blipFill>
        <p:spPr>
          <a:xfrm>
            <a:off x="1512384" y="11580681"/>
            <a:ext cx="27246701" cy="21694534"/>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
        <p:nvSpPr>
          <p:cNvPr id="3" name="PlaceHolder 2"/>
          <p:cNvSpPr>
            <a:spLocks noGrp="1"/>
          </p:cNvSpPr>
          <p:nvPr>
            <p:ph type="subTitle"/>
          </p:nvPr>
        </p:nvSpPr>
        <p:spPr>
          <a:xfrm>
            <a:off x="1513105" y="10016016"/>
            <a:ext cx="27246701" cy="24825303"/>
          </a:xfrm>
          <a:prstGeom prst="rect">
            <a:avLst/>
          </a:prstGeom>
        </p:spPr>
        <p:txBody>
          <a:bodyPr lIns="0" tIns="0" rIns="0" bIns="0" anchor="ctr"/>
          <a:lstStyle/>
          <a:p>
            <a:pPr algn="ctr"/>
            <a:endParaRPr lang="en-IN" sz="6395" b="0" strike="noStrike" spc="-2">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
        <p:nvSpPr>
          <p:cNvPr id="5" name="PlaceHolder 2"/>
          <p:cNvSpPr>
            <a:spLocks noGrp="1"/>
          </p:cNvSpPr>
          <p:nvPr>
            <p:ph type="body"/>
          </p:nvPr>
        </p:nvSpPr>
        <p:spPr>
          <a:xfrm>
            <a:off x="1513105" y="10016016"/>
            <a:ext cx="27246701" cy="24825303"/>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
        <p:nvSpPr>
          <p:cNvPr id="7" name="PlaceHolder 2"/>
          <p:cNvSpPr>
            <a:spLocks noGrp="1"/>
          </p:cNvSpPr>
          <p:nvPr>
            <p:ph type="body"/>
          </p:nvPr>
        </p:nvSpPr>
        <p:spPr>
          <a:xfrm>
            <a:off x="1513105" y="10016016"/>
            <a:ext cx="13295715" cy="24825303"/>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8" name="PlaceHolder 3"/>
          <p:cNvSpPr>
            <a:spLocks noGrp="1"/>
          </p:cNvSpPr>
          <p:nvPr>
            <p:ph type="body"/>
          </p:nvPr>
        </p:nvSpPr>
        <p:spPr>
          <a:xfrm>
            <a:off x="15474182" y="10016016"/>
            <a:ext cx="13295715" cy="24825303"/>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13105" y="1707823"/>
            <a:ext cx="27245980" cy="33129180"/>
          </a:xfrm>
          <a:prstGeom prst="rect">
            <a:avLst/>
          </a:prstGeom>
        </p:spPr>
        <p:txBody>
          <a:bodyPr lIns="0" tIns="0" rIns="0" bIns="0" anchor="ctr"/>
          <a:lstStyle/>
          <a:p>
            <a:pPr algn="ctr"/>
            <a:endParaRPr lang="en-IN" sz="6395" b="0" strike="noStrike" spc="-2">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
        <p:nvSpPr>
          <p:cNvPr id="12" name="PlaceHolder 2"/>
          <p:cNvSpPr>
            <a:spLocks noGrp="1"/>
          </p:cNvSpPr>
          <p:nvPr>
            <p:ph type="body"/>
          </p:nvPr>
        </p:nvSpPr>
        <p:spPr>
          <a:xfrm>
            <a:off x="1513105" y="10016016"/>
            <a:ext cx="13295715"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13" name="PlaceHolder 3"/>
          <p:cNvSpPr>
            <a:spLocks noGrp="1"/>
          </p:cNvSpPr>
          <p:nvPr>
            <p:ph type="body"/>
          </p:nvPr>
        </p:nvSpPr>
        <p:spPr>
          <a:xfrm>
            <a:off x="1513105" y="22982955"/>
            <a:ext cx="13295715"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14" name="PlaceHolder 4"/>
          <p:cNvSpPr>
            <a:spLocks noGrp="1"/>
          </p:cNvSpPr>
          <p:nvPr>
            <p:ph type="body"/>
          </p:nvPr>
        </p:nvSpPr>
        <p:spPr>
          <a:xfrm>
            <a:off x="15474182" y="10016016"/>
            <a:ext cx="13295715" cy="24825303"/>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
        <p:nvSpPr>
          <p:cNvPr id="16" name="PlaceHolder 2"/>
          <p:cNvSpPr>
            <a:spLocks noGrp="1"/>
          </p:cNvSpPr>
          <p:nvPr>
            <p:ph type="body"/>
          </p:nvPr>
        </p:nvSpPr>
        <p:spPr>
          <a:xfrm>
            <a:off x="1513105" y="10016016"/>
            <a:ext cx="13295715" cy="24825303"/>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17" name="PlaceHolder 3"/>
          <p:cNvSpPr>
            <a:spLocks noGrp="1"/>
          </p:cNvSpPr>
          <p:nvPr>
            <p:ph type="body"/>
          </p:nvPr>
        </p:nvSpPr>
        <p:spPr>
          <a:xfrm>
            <a:off x="15474182" y="10016016"/>
            <a:ext cx="13295715"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18" name="PlaceHolder 4"/>
          <p:cNvSpPr>
            <a:spLocks noGrp="1"/>
          </p:cNvSpPr>
          <p:nvPr>
            <p:ph type="body"/>
          </p:nvPr>
        </p:nvSpPr>
        <p:spPr>
          <a:xfrm>
            <a:off x="15474182" y="22982955"/>
            <a:ext cx="13295715"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
        <p:nvSpPr>
          <p:cNvPr id="20" name="PlaceHolder 2"/>
          <p:cNvSpPr>
            <a:spLocks noGrp="1"/>
          </p:cNvSpPr>
          <p:nvPr>
            <p:ph type="body"/>
          </p:nvPr>
        </p:nvSpPr>
        <p:spPr>
          <a:xfrm>
            <a:off x="1513105" y="10016016"/>
            <a:ext cx="13295715"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21" name="PlaceHolder 3"/>
          <p:cNvSpPr>
            <a:spLocks noGrp="1"/>
          </p:cNvSpPr>
          <p:nvPr>
            <p:ph type="body"/>
          </p:nvPr>
        </p:nvSpPr>
        <p:spPr>
          <a:xfrm>
            <a:off x="15474182" y="10016016"/>
            <a:ext cx="13295715"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
        <p:nvSpPr>
          <p:cNvPr id="22" name="PlaceHolder 4"/>
          <p:cNvSpPr>
            <a:spLocks noGrp="1"/>
          </p:cNvSpPr>
          <p:nvPr>
            <p:ph type="body"/>
          </p:nvPr>
        </p:nvSpPr>
        <p:spPr>
          <a:xfrm>
            <a:off x="1513105" y="22982955"/>
            <a:ext cx="27246701" cy="11841099"/>
          </a:xfrm>
          <a:prstGeom prst="rect">
            <a:avLst/>
          </a:prstGeom>
        </p:spPr>
        <p:txBody>
          <a:bodyPr lIns="0" tIns="0" rIns="0" bIns="0"/>
          <a:lstStyle/>
          <a:p>
            <a:endParaRPr lang="en-IN" sz="6395" b="0" strike="noStrike" spc="-2">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p:cNvPicPr/>
          <p:nvPr/>
        </p:nvPicPr>
        <p:blipFill>
          <a:blip r:embed="rId14"/>
          <a:stretch/>
        </p:blipFill>
        <p:spPr>
          <a:xfrm>
            <a:off x="27632366" y="42124387"/>
            <a:ext cx="2158283" cy="484866"/>
          </a:xfrm>
          <a:prstGeom prst="rect">
            <a:avLst/>
          </a:prstGeom>
          <a:ln>
            <a:noFill/>
          </a:ln>
        </p:spPr>
      </p:pic>
      <p:sp>
        <p:nvSpPr>
          <p:cNvPr id="3" name="PlaceHolder 1"/>
          <p:cNvSpPr>
            <a:spLocks noGrp="1"/>
          </p:cNvSpPr>
          <p:nvPr>
            <p:ph type="title"/>
          </p:nvPr>
        </p:nvSpPr>
        <p:spPr>
          <a:xfrm>
            <a:off x="1513105" y="1707823"/>
            <a:ext cx="27245980" cy="7146384"/>
          </a:xfrm>
          <a:prstGeom prst="rect">
            <a:avLst/>
          </a:prstGeom>
        </p:spPr>
        <p:txBody>
          <a:bodyPr lIns="0" tIns="0" rIns="0" bIns="0" anchor="ctr"/>
          <a:lstStyle/>
          <a:p>
            <a:pPr algn="ctr"/>
            <a:endParaRPr lang="en-IN" sz="8793" b="0" strike="noStrike" spc="-2">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827246" rtl="0" eaLnBrk="1" latinLnBrk="0" hangingPunct="1">
        <a:lnSpc>
          <a:spcPct val="90000"/>
        </a:lnSpc>
        <a:spcBef>
          <a:spcPct val="0"/>
        </a:spcBef>
        <a:buNone/>
        <a:defRPr sz="8793" kern="1200">
          <a:solidFill>
            <a:schemeClr val="tx1"/>
          </a:solidFill>
          <a:latin typeface="+mj-lt"/>
          <a:ea typeface="+mj-ea"/>
          <a:cs typeface="+mj-cs"/>
        </a:defRPr>
      </a:lvl1pPr>
    </p:titleStyle>
    <p:bodyStyle>
      <a:lvl1pPr marL="456811" indent="-456811" algn="l" defTabSz="1827246" rtl="0" eaLnBrk="1" latinLnBrk="0" hangingPunct="1">
        <a:lnSpc>
          <a:spcPct val="90000"/>
        </a:lnSpc>
        <a:spcBef>
          <a:spcPts val="1998"/>
        </a:spcBef>
        <a:buFont typeface="Arial" panose="020B0604020202020204" pitchFamily="34" charset="0"/>
        <a:buChar char="•"/>
        <a:defRPr sz="5595" kern="1200">
          <a:solidFill>
            <a:schemeClr val="tx1"/>
          </a:solidFill>
          <a:latin typeface="+mn-lt"/>
          <a:ea typeface="+mn-ea"/>
          <a:cs typeface="+mn-cs"/>
        </a:defRPr>
      </a:lvl1pPr>
      <a:lvl2pPr marL="1370434" indent="-456811" algn="l" defTabSz="1827246" rtl="0" eaLnBrk="1" latinLnBrk="0" hangingPunct="1">
        <a:lnSpc>
          <a:spcPct val="90000"/>
        </a:lnSpc>
        <a:spcBef>
          <a:spcPts val="999"/>
        </a:spcBef>
        <a:buFont typeface="Arial" panose="020B0604020202020204" pitchFamily="34" charset="0"/>
        <a:buChar char="•"/>
        <a:defRPr sz="4796" kern="1200">
          <a:solidFill>
            <a:schemeClr val="tx1"/>
          </a:solidFill>
          <a:latin typeface="+mn-lt"/>
          <a:ea typeface="+mn-ea"/>
          <a:cs typeface="+mn-cs"/>
        </a:defRPr>
      </a:lvl2pPr>
      <a:lvl3pPr marL="2284057" indent="-456811" algn="l" defTabSz="1827246" rtl="0" eaLnBrk="1" latinLnBrk="0" hangingPunct="1">
        <a:lnSpc>
          <a:spcPct val="90000"/>
        </a:lnSpc>
        <a:spcBef>
          <a:spcPts val="999"/>
        </a:spcBef>
        <a:buFont typeface="Arial" panose="020B0604020202020204" pitchFamily="34" charset="0"/>
        <a:buChar char="•"/>
        <a:defRPr sz="3997" kern="1200">
          <a:solidFill>
            <a:schemeClr val="tx1"/>
          </a:solidFill>
          <a:latin typeface="+mn-lt"/>
          <a:ea typeface="+mn-ea"/>
          <a:cs typeface="+mn-cs"/>
        </a:defRPr>
      </a:lvl3pPr>
      <a:lvl4pPr marL="3197680" indent="-456811" algn="l" defTabSz="1827246" rtl="0" eaLnBrk="1" latinLnBrk="0" hangingPunct="1">
        <a:lnSpc>
          <a:spcPct val="90000"/>
        </a:lnSpc>
        <a:spcBef>
          <a:spcPts val="999"/>
        </a:spcBef>
        <a:buFont typeface="Arial" panose="020B0604020202020204" pitchFamily="34" charset="0"/>
        <a:buChar char="•"/>
        <a:defRPr sz="3597" kern="1200">
          <a:solidFill>
            <a:schemeClr val="tx1"/>
          </a:solidFill>
          <a:latin typeface="+mn-lt"/>
          <a:ea typeface="+mn-ea"/>
          <a:cs typeface="+mn-cs"/>
        </a:defRPr>
      </a:lvl4pPr>
      <a:lvl5pPr marL="4111302" indent="-456811" algn="l" defTabSz="1827246" rtl="0" eaLnBrk="1" latinLnBrk="0" hangingPunct="1">
        <a:lnSpc>
          <a:spcPct val="90000"/>
        </a:lnSpc>
        <a:spcBef>
          <a:spcPts val="999"/>
        </a:spcBef>
        <a:buFont typeface="Arial" panose="020B0604020202020204" pitchFamily="34" charset="0"/>
        <a:buChar char="•"/>
        <a:defRPr sz="3597" kern="1200">
          <a:solidFill>
            <a:schemeClr val="tx1"/>
          </a:solidFill>
          <a:latin typeface="+mn-lt"/>
          <a:ea typeface="+mn-ea"/>
          <a:cs typeface="+mn-cs"/>
        </a:defRPr>
      </a:lvl5pPr>
      <a:lvl6pPr marL="5024925" indent="-456811" algn="l" defTabSz="1827246" rtl="0" eaLnBrk="1" latinLnBrk="0" hangingPunct="1">
        <a:lnSpc>
          <a:spcPct val="90000"/>
        </a:lnSpc>
        <a:spcBef>
          <a:spcPts val="999"/>
        </a:spcBef>
        <a:buFont typeface="Arial" panose="020B0604020202020204" pitchFamily="34" charset="0"/>
        <a:buChar char="•"/>
        <a:defRPr sz="3597" kern="1200">
          <a:solidFill>
            <a:schemeClr val="tx1"/>
          </a:solidFill>
          <a:latin typeface="+mn-lt"/>
          <a:ea typeface="+mn-ea"/>
          <a:cs typeface="+mn-cs"/>
        </a:defRPr>
      </a:lvl6pPr>
      <a:lvl7pPr marL="5938548" indent="-456811" algn="l" defTabSz="1827246" rtl="0" eaLnBrk="1" latinLnBrk="0" hangingPunct="1">
        <a:lnSpc>
          <a:spcPct val="90000"/>
        </a:lnSpc>
        <a:spcBef>
          <a:spcPts val="999"/>
        </a:spcBef>
        <a:buFont typeface="Arial" panose="020B0604020202020204" pitchFamily="34" charset="0"/>
        <a:buChar char="•"/>
        <a:defRPr sz="3597" kern="1200">
          <a:solidFill>
            <a:schemeClr val="tx1"/>
          </a:solidFill>
          <a:latin typeface="+mn-lt"/>
          <a:ea typeface="+mn-ea"/>
          <a:cs typeface="+mn-cs"/>
        </a:defRPr>
      </a:lvl7pPr>
      <a:lvl8pPr marL="6852171" indent="-456811" algn="l" defTabSz="1827246" rtl="0" eaLnBrk="1" latinLnBrk="0" hangingPunct="1">
        <a:lnSpc>
          <a:spcPct val="90000"/>
        </a:lnSpc>
        <a:spcBef>
          <a:spcPts val="999"/>
        </a:spcBef>
        <a:buFont typeface="Arial" panose="020B0604020202020204" pitchFamily="34" charset="0"/>
        <a:buChar char="•"/>
        <a:defRPr sz="3597" kern="1200">
          <a:solidFill>
            <a:schemeClr val="tx1"/>
          </a:solidFill>
          <a:latin typeface="+mn-lt"/>
          <a:ea typeface="+mn-ea"/>
          <a:cs typeface="+mn-cs"/>
        </a:defRPr>
      </a:lvl8pPr>
      <a:lvl9pPr marL="7765793" indent="-456811" algn="l" defTabSz="1827246" rtl="0" eaLnBrk="1" latinLnBrk="0" hangingPunct="1">
        <a:lnSpc>
          <a:spcPct val="90000"/>
        </a:lnSpc>
        <a:spcBef>
          <a:spcPts val="999"/>
        </a:spcBef>
        <a:buFont typeface="Arial" panose="020B0604020202020204" pitchFamily="34" charset="0"/>
        <a:buChar char="•"/>
        <a:defRPr sz="3597" kern="1200">
          <a:solidFill>
            <a:schemeClr val="tx1"/>
          </a:solidFill>
          <a:latin typeface="+mn-lt"/>
          <a:ea typeface="+mn-ea"/>
          <a:cs typeface="+mn-cs"/>
        </a:defRPr>
      </a:lvl9pPr>
    </p:bodyStyle>
    <p:otherStyle>
      <a:defPPr>
        <a:defRPr lang="en-US"/>
      </a:defPPr>
      <a:lvl1pPr marL="0" algn="l" defTabSz="1827246" rtl="0" eaLnBrk="1" latinLnBrk="0" hangingPunct="1">
        <a:defRPr sz="3597" kern="1200">
          <a:solidFill>
            <a:schemeClr val="tx1"/>
          </a:solidFill>
          <a:latin typeface="+mn-lt"/>
          <a:ea typeface="+mn-ea"/>
          <a:cs typeface="+mn-cs"/>
        </a:defRPr>
      </a:lvl1pPr>
      <a:lvl2pPr marL="913623" algn="l" defTabSz="1827246" rtl="0" eaLnBrk="1" latinLnBrk="0" hangingPunct="1">
        <a:defRPr sz="3597" kern="1200">
          <a:solidFill>
            <a:schemeClr val="tx1"/>
          </a:solidFill>
          <a:latin typeface="+mn-lt"/>
          <a:ea typeface="+mn-ea"/>
          <a:cs typeface="+mn-cs"/>
        </a:defRPr>
      </a:lvl2pPr>
      <a:lvl3pPr marL="1827246" algn="l" defTabSz="1827246" rtl="0" eaLnBrk="1" latinLnBrk="0" hangingPunct="1">
        <a:defRPr sz="3597" kern="1200">
          <a:solidFill>
            <a:schemeClr val="tx1"/>
          </a:solidFill>
          <a:latin typeface="+mn-lt"/>
          <a:ea typeface="+mn-ea"/>
          <a:cs typeface="+mn-cs"/>
        </a:defRPr>
      </a:lvl3pPr>
      <a:lvl4pPr marL="2740868" algn="l" defTabSz="1827246" rtl="0" eaLnBrk="1" latinLnBrk="0" hangingPunct="1">
        <a:defRPr sz="3597" kern="1200">
          <a:solidFill>
            <a:schemeClr val="tx1"/>
          </a:solidFill>
          <a:latin typeface="+mn-lt"/>
          <a:ea typeface="+mn-ea"/>
          <a:cs typeface="+mn-cs"/>
        </a:defRPr>
      </a:lvl4pPr>
      <a:lvl5pPr marL="3654491" algn="l" defTabSz="1827246" rtl="0" eaLnBrk="1" latinLnBrk="0" hangingPunct="1">
        <a:defRPr sz="3597" kern="1200">
          <a:solidFill>
            <a:schemeClr val="tx1"/>
          </a:solidFill>
          <a:latin typeface="+mn-lt"/>
          <a:ea typeface="+mn-ea"/>
          <a:cs typeface="+mn-cs"/>
        </a:defRPr>
      </a:lvl5pPr>
      <a:lvl6pPr marL="4568114" algn="l" defTabSz="1827246" rtl="0" eaLnBrk="1" latinLnBrk="0" hangingPunct="1">
        <a:defRPr sz="3597" kern="1200">
          <a:solidFill>
            <a:schemeClr val="tx1"/>
          </a:solidFill>
          <a:latin typeface="+mn-lt"/>
          <a:ea typeface="+mn-ea"/>
          <a:cs typeface="+mn-cs"/>
        </a:defRPr>
      </a:lvl6pPr>
      <a:lvl7pPr marL="5481737" algn="l" defTabSz="1827246" rtl="0" eaLnBrk="1" latinLnBrk="0" hangingPunct="1">
        <a:defRPr sz="3597" kern="1200">
          <a:solidFill>
            <a:schemeClr val="tx1"/>
          </a:solidFill>
          <a:latin typeface="+mn-lt"/>
          <a:ea typeface="+mn-ea"/>
          <a:cs typeface="+mn-cs"/>
        </a:defRPr>
      </a:lvl7pPr>
      <a:lvl8pPr marL="6395359" algn="l" defTabSz="1827246" rtl="0" eaLnBrk="1" latinLnBrk="0" hangingPunct="1">
        <a:defRPr sz="3597" kern="1200">
          <a:solidFill>
            <a:schemeClr val="tx1"/>
          </a:solidFill>
          <a:latin typeface="+mn-lt"/>
          <a:ea typeface="+mn-ea"/>
          <a:cs typeface="+mn-cs"/>
        </a:defRPr>
      </a:lvl8pPr>
      <a:lvl9pPr marL="7308982" algn="l" defTabSz="1827246" rtl="0" eaLnBrk="1" latinLnBrk="0" hangingPunct="1">
        <a:defRPr sz="35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mailto:mehak.s@students.iiserpune.ac.in" TargetMode="External"/><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462414" y="427315"/>
            <a:ext cx="29350244" cy="4224237"/>
          </a:xfrm>
          <a:prstGeom prst="rect">
            <a:avLst/>
          </a:prstGeom>
          <a:solidFill>
            <a:schemeClr val="tx2">
              <a:lumMod val="40000"/>
              <a:lumOff val="60000"/>
              <a:alpha val="21176"/>
            </a:schemeClr>
          </a:solidFill>
          <a:ln w="66675">
            <a:solidFill>
              <a:srgbClr val="002060"/>
            </a:solidFill>
            <a:round/>
          </a:ln>
        </p:spPr>
        <p:style>
          <a:lnRef idx="0">
            <a:scrgbClr r="0" g="0" b="0"/>
          </a:lnRef>
          <a:fillRef idx="0">
            <a:scrgbClr r="0" g="0" b="0"/>
          </a:fillRef>
          <a:effectRef idx="0">
            <a:scrgbClr r="0" g="0" b="0"/>
          </a:effectRef>
          <a:fontRef idx="minor"/>
        </p:style>
        <p:txBody>
          <a:bodyPr/>
          <a:lstStyle/>
          <a:p>
            <a:endParaRPr lang="en-US" sz="7194" dirty="0"/>
          </a:p>
        </p:txBody>
      </p:sp>
      <p:sp>
        <p:nvSpPr>
          <p:cNvPr id="43" name="CustomShape 3"/>
          <p:cNvSpPr/>
          <p:nvPr/>
        </p:nvSpPr>
        <p:spPr>
          <a:xfrm>
            <a:off x="844049" y="6287438"/>
            <a:ext cx="9346987" cy="12219012"/>
          </a:xfrm>
          <a:prstGeom prst="rect">
            <a:avLst/>
          </a:prstGeom>
          <a:solidFill>
            <a:schemeClr val="accent1">
              <a:lumMod val="20000"/>
              <a:lumOff val="80000"/>
              <a:alpha val="46303"/>
            </a:schemeClr>
          </a:solidFill>
          <a:ln>
            <a:solidFill>
              <a:schemeClr val="accent5">
                <a:lumMod val="75000"/>
                <a:alpha val="0"/>
              </a:schemeClr>
            </a:solidFill>
          </a:ln>
        </p:spPr>
        <p:style>
          <a:lnRef idx="0">
            <a:scrgbClr r="0" g="0" b="0"/>
          </a:lnRef>
          <a:fillRef idx="0">
            <a:scrgbClr r="0" g="0" b="0"/>
          </a:fillRef>
          <a:effectRef idx="0">
            <a:scrgbClr r="0" g="0" b="0"/>
          </a:effectRef>
          <a:fontRef idx="minor"/>
        </p:style>
        <p:txBody>
          <a:bodyPr lIns="220852" tIns="110785" rIns="220852" bIns="110785"/>
          <a:lstStyle/>
          <a:p>
            <a:pPr marL="489903" indent="-485587" algn="just"/>
            <a:r>
              <a:rPr lang="en-IN" sz="2578" spc="-2">
                <a:solidFill>
                  <a:srgbClr val="000000"/>
                </a:solidFill>
                <a:uFill>
                  <a:solidFill>
                    <a:srgbClr val="FFFFFF"/>
                  </a:solidFill>
                </a:uFill>
                <a:latin typeface="Times New Roman"/>
                <a:ea typeface="DejaVu Sans"/>
              </a:rPr>
              <a:t>	</a:t>
            </a:r>
            <a:endParaRPr lang="en-IN" sz="3597" spc="-2">
              <a:solidFill>
                <a:srgbClr val="000000"/>
              </a:solidFill>
              <a:uFill>
                <a:solidFill>
                  <a:srgbClr val="FFFFFF"/>
                </a:solidFill>
              </a:uFill>
              <a:latin typeface="Arial"/>
            </a:endParaRPr>
          </a:p>
          <a:p>
            <a:pPr marL="489903" indent="-485587" algn="just"/>
            <a:endParaRPr lang="en-IN" sz="3597" spc="-2" dirty="0">
              <a:solidFill>
                <a:srgbClr val="000000"/>
              </a:solidFill>
              <a:uFill>
                <a:solidFill>
                  <a:srgbClr val="FFFFFF"/>
                </a:solidFill>
              </a:uFill>
              <a:latin typeface="Arial"/>
            </a:endParaRPr>
          </a:p>
        </p:txBody>
      </p:sp>
      <p:sp>
        <p:nvSpPr>
          <p:cNvPr id="45" name="CustomShape 5"/>
          <p:cNvSpPr/>
          <p:nvPr/>
        </p:nvSpPr>
        <p:spPr>
          <a:xfrm>
            <a:off x="898733" y="20096765"/>
            <a:ext cx="9353834" cy="2632911"/>
          </a:xfrm>
          <a:prstGeom prst="rect">
            <a:avLst/>
          </a:prstGeom>
          <a:solidFill>
            <a:schemeClr val="accent1">
              <a:lumMod val="20000"/>
              <a:lumOff val="80000"/>
              <a:alpha val="46018"/>
            </a:schemeClr>
          </a:solidFill>
          <a:ln>
            <a:solidFill>
              <a:srgbClr val="0070C0">
                <a:alpha val="0"/>
              </a:srgbClr>
            </a:solidFill>
          </a:ln>
        </p:spPr>
        <p:style>
          <a:lnRef idx="0">
            <a:scrgbClr r="0" g="0" b="0"/>
          </a:lnRef>
          <a:fillRef idx="0">
            <a:scrgbClr r="0" g="0" b="0"/>
          </a:fillRef>
          <a:effectRef idx="0">
            <a:scrgbClr r="0" g="0" b="0"/>
          </a:effectRef>
          <a:fontRef idx="minor"/>
        </p:style>
      </p:sp>
      <p:sp>
        <p:nvSpPr>
          <p:cNvPr id="47" name="CustomShape 7"/>
          <p:cNvSpPr/>
          <p:nvPr/>
        </p:nvSpPr>
        <p:spPr>
          <a:xfrm>
            <a:off x="855022" y="24498718"/>
            <a:ext cx="9346987" cy="17511535"/>
          </a:xfrm>
          <a:prstGeom prst="rect">
            <a:avLst/>
          </a:prstGeom>
          <a:solidFill>
            <a:schemeClr val="accent1">
              <a:lumMod val="20000"/>
              <a:lumOff val="80000"/>
              <a:alpha val="46000"/>
            </a:schemeClr>
          </a:solidFill>
          <a:ln>
            <a:solidFill>
              <a:srgbClr val="0070C0">
                <a:alpha val="0"/>
              </a:srgbClr>
            </a:solidFill>
          </a:ln>
        </p:spPr>
        <p:style>
          <a:lnRef idx="0">
            <a:scrgbClr r="0" g="0" b="0"/>
          </a:lnRef>
          <a:fillRef idx="0">
            <a:scrgbClr r="0" g="0" b="0"/>
          </a:fillRef>
          <a:effectRef idx="0">
            <a:scrgbClr r="0" g="0" b="0"/>
          </a:effectRef>
          <a:fontRef idx="minor"/>
        </p:style>
        <p:txBody>
          <a:bodyPr lIns="220852" tIns="110785" rIns="220852" bIns="110785"/>
          <a:lstStyle/>
          <a:p>
            <a:pPr marL="719" algn="just">
              <a:buClr>
                <a:srgbClr val="333333"/>
              </a:buClr>
              <a:buSzPct val="45000"/>
            </a:pPr>
            <a:endParaRPr lang="en-IN" sz="2800" spc="-2" dirty="0">
              <a:uFill>
                <a:solidFill>
                  <a:srgbClr val="FFFFFF"/>
                </a:solidFill>
              </a:uFill>
              <a:latin typeface="Cambria Math" panose="02040503050406030204" pitchFamily="18" charset="0"/>
              <a:ea typeface="Cambria Math" panose="02040503050406030204" pitchFamily="18" charset="0"/>
            </a:endParaRPr>
          </a:p>
          <a:p>
            <a:pPr marL="489903" indent="-485587" algn="just"/>
            <a:endParaRPr lang="en-IN" sz="3200" spc="-2" dirty="0">
              <a:solidFill>
                <a:srgbClr val="000000"/>
              </a:solidFill>
              <a:uFill>
                <a:solidFill>
                  <a:srgbClr val="FFFFFF"/>
                </a:solidFill>
              </a:uFill>
              <a:latin typeface="Arial"/>
            </a:endParaRPr>
          </a:p>
          <a:p>
            <a:pPr marL="489903" indent="-485587" algn="just"/>
            <a:r>
              <a:rPr lang="en-IN" sz="2400" b="1" spc="-2" dirty="0">
                <a:solidFill>
                  <a:srgbClr val="000000"/>
                </a:solidFill>
                <a:uFill>
                  <a:solidFill>
                    <a:srgbClr val="FFFFFF"/>
                  </a:solidFill>
                </a:uFill>
                <a:latin typeface="Arial"/>
                <a:ea typeface="DejaVu Sans"/>
              </a:rPr>
              <a:t>		      </a:t>
            </a:r>
            <a:endParaRPr lang="en-IN" sz="3200" spc="-2" dirty="0">
              <a:solidFill>
                <a:srgbClr val="000000"/>
              </a:solidFill>
              <a:uFill>
                <a:solidFill>
                  <a:srgbClr val="FFFFFF"/>
                </a:solidFill>
              </a:uFill>
              <a:latin typeface="Arial"/>
            </a:endParaRPr>
          </a:p>
          <a:p>
            <a:pPr marL="489903" indent="-485587" algn="just"/>
            <a:endParaRPr lang="en-IN" sz="3200" spc="-2" dirty="0">
              <a:solidFill>
                <a:srgbClr val="000000"/>
              </a:solidFill>
              <a:uFill>
                <a:solidFill>
                  <a:srgbClr val="FFFFFF"/>
                </a:solidFill>
              </a:uFill>
              <a:latin typeface="Arial"/>
            </a:endParaRPr>
          </a:p>
          <a:p>
            <a:pPr marL="489903" indent="-485587" algn="just"/>
            <a:endParaRPr lang="en-IN" sz="3200" spc="-2" dirty="0">
              <a:solidFill>
                <a:srgbClr val="000000"/>
              </a:solidFill>
              <a:uFill>
                <a:solidFill>
                  <a:srgbClr val="FFFFFF"/>
                </a:solidFill>
              </a:uFill>
              <a:latin typeface="Arial"/>
            </a:endParaRPr>
          </a:p>
        </p:txBody>
      </p:sp>
      <p:sp>
        <p:nvSpPr>
          <p:cNvPr id="49" name="CustomShape 9"/>
          <p:cNvSpPr/>
          <p:nvPr/>
        </p:nvSpPr>
        <p:spPr>
          <a:xfrm>
            <a:off x="20301828" y="19447973"/>
            <a:ext cx="9241803" cy="18018608"/>
          </a:xfrm>
          <a:prstGeom prst="rect">
            <a:avLst/>
          </a:prstGeom>
          <a:solidFill>
            <a:schemeClr val="accent1">
              <a:lumMod val="20000"/>
              <a:lumOff val="80000"/>
              <a:alpha val="46000"/>
            </a:schemeClr>
          </a:solidFill>
          <a:ln>
            <a:solidFill>
              <a:srgbClr val="0070C0">
                <a:alpha val="0"/>
              </a:srgbClr>
            </a:solidFill>
          </a:ln>
        </p:spPr>
        <p:style>
          <a:lnRef idx="0">
            <a:scrgbClr r="0" g="0" b="0"/>
          </a:lnRef>
          <a:fillRef idx="0">
            <a:scrgbClr r="0" g="0" b="0"/>
          </a:fillRef>
          <a:effectRef idx="0">
            <a:scrgbClr r="0" g="0" b="0"/>
          </a:effectRef>
          <a:fontRef idx="minor"/>
        </p:style>
        <p:txBody>
          <a:bodyPr lIns="220852" tIns="110785" rIns="220852" bIns="110785"/>
          <a:lstStyle/>
          <a:p>
            <a:pPr>
              <a:lnSpc>
                <a:spcPct val="100000"/>
              </a:lnSpc>
            </a:pPr>
            <a:endParaRPr lang="en-IN" sz="3597" spc="-2" dirty="0">
              <a:solidFill>
                <a:srgbClr val="000000"/>
              </a:solidFill>
              <a:uFill>
                <a:solidFill>
                  <a:srgbClr val="FFFFFF"/>
                </a:solidFill>
              </a:uFill>
              <a:latin typeface="Arial"/>
            </a:endParaRPr>
          </a:p>
          <a:p>
            <a:pPr marL="594214" indent="-589898" algn="just"/>
            <a:endParaRPr lang="en-IN" sz="3597" spc="-2" dirty="0">
              <a:solidFill>
                <a:srgbClr val="000000"/>
              </a:solidFill>
              <a:uFill>
                <a:solidFill>
                  <a:srgbClr val="FFFFFF"/>
                </a:solidFill>
              </a:uFill>
              <a:latin typeface="Arial"/>
            </a:endParaRPr>
          </a:p>
        </p:txBody>
      </p:sp>
      <p:sp>
        <p:nvSpPr>
          <p:cNvPr id="51" name="CustomShape 11"/>
          <p:cNvSpPr/>
          <p:nvPr/>
        </p:nvSpPr>
        <p:spPr>
          <a:xfrm>
            <a:off x="20301828" y="6282427"/>
            <a:ext cx="9191782" cy="11595043"/>
          </a:xfrm>
          <a:prstGeom prst="rect">
            <a:avLst/>
          </a:prstGeom>
          <a:solidFill>
            <a:schemeClr val="accent1">
              <a:lumMod val="20000"/>
              <a:lumOff val="80000"/>
              <a:alpha val="46024"/>
            </a:schemeClr>
          </a:solidFill>
          <a:ln>
            <a:solidFill>
              <a:schemeClr val="tx2">
                <a:lumMod val="20000"/>
                <a:lumOff val="80000"/>
                <a:alpha val="0"/>
              </a:schemeClr>
            </a:solidFill>
          </a:ln>
        </p:spPr>
        <p:style>
          <a:lnRef idx="0">
            <a:scrgbClr r="0" g="0" b="0"/>
          </a:lnRef>
          <a:fillRef idx="0">
            <a:scrgbClr r="0" g="0" b="0"/>
          </a:fillRef>
          <a:effectRef idx="0">
            <a:scrgbClr r="0" g="0" b="0"/>
          </a:effectRef>
          <a:fontRef idx="minor"/>
        </p:style>
        <p:txBody>
          <a:bodyPr lIns="220852" tIns="110785" rIns="220852" bIns="110785"/>
          <a:lstStyle/>
          <a:p>
            <a:pPr>
              <a:lnSpc>
                <a:spcPct val="100000"/>
              </a:lnSpc>
            </a:pPr>
            <a:endParaRPr lang="en-IN" sz="3597" spc="-2" dirty="0">
              <a:solidFill>
                <a:srgbClr val="000000"/>
              </a:solidFill>
              <a:uFill>
                <a:solidFill>
                  <a:srgbClr val="FFFFFF"/>
                </a:solidFill>
              </a:uFill>
              <a:latin typeface="Arial"/>
            </a:endParaRPr>
          </a:p>
          <a:p>
            <a:pPr marL="594214" indent="-589898"/>
            <a:endParaRPr lang="en-IN" sz="3597" spc="-2" dirty="0">
              <a:solidFill>
                <a:srgbClr val="000000"/>
              </a:solidFill>
              <a:uFill>
                <a:solidFill>
                  <a:srgbClr val="FFFFFF"/>
                </a:solidFill>
              </a:uFill>
              <a:latin typeface="Arial"/>
            </a:endParaRPr>
          </a:p>
        </p:txBody>
      </p:sp>
      <p:sp>
        <p:nvSpPr>
          <p:cNvPr id="53" name="CustomShape 13"/>
          <p:cNvSpPr/>
          <p:nvPr/>
        </p:nvSpPr>
        <p:spPr>
          <a:xfrm>
            <a:off x="10442821" y="6287439"/>
            <a:ext cx="9618195" cy="35746306"/>
          </a:xfrm>
          <a:prstGeom prst="rect">
            <a:avLst/>
          </a:prstGeom>
          <a:noFill/>
          <a:ln>
            <a:solidFill>
              <a:srgbClr val="0070C0">
                <a:alpha val="0"/>
              </a:srgbClr>
            </a:solidFill>
          </a:ln>
        </p:spPr>
        <p:style>
          <a:lnRef idx="0">
            <a:scrgbClr r="0" g="0" b="0"/>
          </a:lnRef>
          <a:fillRef idx="0">
            <a:scrgbClr r="0" g="0" b="0"/>
          </a:fillRef>
          <a:effectRef idx="0">
            <a:scrgbClr r="0" g="0" b="0"/>
          </a:effectRef>
          <a:fontRef idx="minor"/>
        </p:style>
        <p:txBody>
          <a:bodyPr lIns="220852" tIns="110785" rIns="220852" bIns="110785"/>
          <a:lstStyle/>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a:p>
            <a:pPr>
              <a:lnSpc>
                <a:spcPct val="100000"/>
              </a:lnSpc>
            </a:pPr>
            <a:endParaRPr lang="en-IN" sz="3597" spc="-2" dirty="0">
              <a:solidFill>
                <a:srgbClr val="000000"/>
              </a:solidFill>
              <a:uFill>
                <a:solidFill>
                  <a:srgbClr val="FFFFFF"/>
                </a:solidFill>
              </a:uFill>
              <a:latin typeface="Arial"/>
            </a:endParaRPr>
          </a:p>
        </p:txBody>
      </p:sp>
      <p:sp>
        <p:nvSpPr>
          <p:cNvPr id="54" name="CustomShape 14"/>
          <p:cNvSpPr/>
          <p:nvPr/>
        </p:nvSpPr>
        <p:spPr>
          <a:xfrm>
            <a:off x="20279217" y="38951322"/>
            <a:ext cx="9302521" cy="3159575"/>
          </a:xfrm>
          <a:prstGeom prst="rect">
            <a:avLst/>
          </a:prstGeom>
          <a:solidFill>
            <a:schemeClr val="accent1">
              <a:lumMod val="20000"/>
              <a:lumOff val="80000"/>
              <a:alpha val="46088"/>
            </a:schemeClr>
          </a:solidFill>
          <a:ln>
            <a:solidFill>
              <a:srgbClr val="0070C0">
                <a:alpha val="0"/>
              </a:srgbClr>
            </a:solidFill>
          </a:ln>
        </p:spPr>
        <p:style>
          <a:lnRef idx="0">
            <a:scrgbClr r="0" g="0" b="0"/>
          </a:lnRef>
          <a:fillRef idx="0">
            <a:scrgbClr r="0" g="0" b="0"/>
          </a:fillRef>
          <a:effectRef idx="0">
            <a:scrgbClr r="0" g="0" b="0"/>
          </a:effectRef>
          <a:fontRef idx="minor"/>
        </p:style>
        <p:txBody>
          <a:bodyPr lIns="71219" tIns="35250" rIns="71219" bIns="35250" anchor="ctr"/>
          <a:lstStyle/>
          <a:p>
            <a:pPr algn="ctr">
              <a:lnSpc>
                <a:spcPct val="100000"/>
              </a:lnSpc>
            </a:pPr>
            <a:endParaRPr lang="en-IN" sz="3597" spc="-2" dirty="0">
              <a:solidFill>
                <a:srgbClr val="000000"/>
              </a:solidFill>
              <a:uFill>
                <a:solidFill>
                  <a:srgbClr val="FFFFFF"/>
                </a:solidFill>
              </a:uFill>
              <a:latin typeface="Arial"/>
            </a:endParaRPr>
          </a:p>
        </p:txBody>
      </p:sp>
      <p:sp>
        <p:nvSpPr>
          <p:cNvPr id="55" name="CustomShape 15"/>
          <p:cNvSpPr/>
          <p:nvPr/>
        </p:nvSpPr>
        <p:spPr>
          <a:xfrm>
            <a:off x="484355" y="4917005"/>
            <a:ext cx="29249530" cy="37455570"/>
          </a:xfrm>
          <a:prstGeom prst="rect">
            <a:avLst/>
          </a:prstGeom>
          <a:noFill/>
          <a:ln w="38160">
            <a:solidFill>
              <a:srgbClr val="002060"/>
            </a:solidFill>
            <a:round/>
          </a:ln>
        </p:spPr>
        <p:style>
          <a:lnRef idx="0">
            <a:scrgbClr r="0" g="0" b="0"/>
          </a:lnRef>
          <a:fillRef idx="0">
            <a:scrgbClr r="0" g="0" b="0"/>
          </a:fillRef>
          <a:effectRef idx="0">
            <a:scrgbClr r="0" g="0" b="0"/>
          </a:effectRef>
          <a:fontRef idx="minor"/>
        </p:style>
      </p:sp>
      <p:sp>
        <p:nvSpPr>
          <p:cNvPr id="56" name="CustomShape 16"/>
          <p:cNvSpPr/>
          <p:nvPr/>
        </p:nvSpPr>
        <p:spPr>
          <a:xfrm>
            <a:off x="5327001" y="681258"/>
            <a:ext cx="20185525" cy="2289087"/>
          </a:xfrm>
          <a:prstGeom prst="rect">
            <a:avLst/>
          </a:prstGeom>
          <a:noFill/>
          <a:ln>
            <a:noFill/>
          </a:ln>
        </p:spPr>
        <p:style>
          <a:lnRef idx="0">
            <a:scrgbClr r="0" g="0" b="0"/>
          </a:lnRef>
          <a:fillRef idx="0">
            <a:scrgbClr r="0" g="0" b="0"/>
          </a:fillRef>
          <a:effectRef idx="0">
            <a:scrgbClr r="0" g="0" b="0"/>
          </a:effectRef>
          <a:fontRef idx="minor"/>
        </p:style>
        <p:txBody>
          <a:bodyPr lIns="179847" tIns="89923" rIns="179847" bIns="89923"/>
          <a:lstStyle/>
          <a:p>
            <a:pPr algn="ctr">
              <a:lnSpc>
                <a:spcPct val="100000"/>
              </a:lnSpc>
            </a:pPr>
            <a:r>
              <a:rPr lang="en-IN" sz="4796" b="1" dirty="0">
                <a:latin typeface="Times New Roman" panose="02020603050405020304" pitchFamily="18" charset="0"/>
                <a:ea typeface="Cambria Math" panose="02040503050406030204" pitchFamily="18" charset="0"/>
                <a:cs typeface="Times New Roman" panose="02020603050405020304" pitchFamily="18" charset="0"/>
              </a:rPr>
              <a:t>Remote Influence of Madden Julian Oscillations on the Genesis of Mixed Rossby-Gravity Wave Events  </a:t>
            </a:r>
            <a:endParaRPr lang="en-IN" sz="4796" b="1" spc="-2" dirty="0">
              <a:uFill>
                <a:solidFill>
                  <a:srgbClr val="FFFFFF"/>
                </a:solidFill>
              </a:u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57" name="CustomShape 17"/>
          <p:cNvSpPr/>
          <p:nvPr/>
        </p:nvSpPr>
        <p:spPr>
          <a:xfrm>
            <a:off x="7312753" y="2325056"/>
            <a:ext cx="16271800" cy="2111399"/>
          </a:xfrm>
          <a:prstGeom prst="rect">
            <a:avLst/>
          </a:prstGeom>
          <a:noFill/>
          <a:ln>
            <a:noFill/>
          </a:ln>
        </p:spPr>
        <p:style>
          <a:lnRef idx="0">
            <a:scrgbClr r="0" g="0" b="0"/>
          </a:lnRef>
          <a:fillRef idx="0">
            <a:scrgbClr r="0" g="0" b="0"/>
          </a:fillRef>
          <a:effectRef idx="0">
            <a:scrgbClr r="0" g="0" b="0"/>
          </a:effectRef>
          <a:fontRef idx="minor"/>
        </p:style>
        <p:txBody>
          <a:bodyPr lIns="179847" tIns="89923" rIns="179847" bIns="89923"/>
          <a:lstStyle/>
          <a:p>
            <a:pPr algn="ctr">
              <a:lnSpc>
                <a:spcPts val="631"/>
              </a:lnSpc>
            </a:pPr>
            <a:endParaRPr lang="en-IN" sz="3597" spc="-2" dirty="0">
              <a:solidFill>
                <a:srgbClr val="000000"/>
              </a:solidFill>
              <a:uFill>
                <a:solidFill>
                  <a:srgbClr val="FFFFFF"/>
                </a:solidFill>
              </a:uFill>
              <a:latin typeface="Arial"/>
            </a:endParaRPr>
          </a:p>
        </p:txBody>
      </p:sp>
      <p:sp>
        <p:nvSpPr>
          <p:cNvPr id="58" name="CustomShape 18"/>
          <p:cNvSpPr/>
          <p:nvPr/>
        </p:nvSpPr>
        <p:spPr>
          <a:xfrm>
            <a:off x="1012385" y="6528763"/>
            <a:ext cx="9068674" cy="9248699"/>
          </a:xfrm>
          <a:prstGeom prst="rect">
            <a:avLst/>
          </a:prstGeom>
          <a:noFill/>
          <a:ln>
            <a:noFill/>
          </a:ln>
        </p:spPr>
        <p:style>
          <a:lnRef idx="0">
            <a:scrgbClr r="0" g="0" b="0"/>
          </a:lnRef>
          <a:fillRef idx="0">
            <a:scrgbClr r="0" g="0" b="0"/>
          </a:fillRef>
          <a:effectRef idx="0">
            <a:scrgbClr r="0" g="0" b="0"/>
          </a:effectRef>
          <a:fontRef idx="minor"/>
        </p:style>
        <p:txBody>
          <a:bodyPr lIns="179847" tIns="89923" rIns="179847" bIns="89923"/>
          <a:lstStyle/>
          <a:p>
            <a:pPr marL="685217" indent="-685217" algn="just">
              <a:buFont typeface="Wingdings" pitchFamily="2" charset="2"/>
              <a:buChar char="Ø"/>
            </a:pPr>
            <a:r>
              <a:rPr lang="en-US" sz="3200" b="1" dirty="0">
                <a:solidFill>
                  <a:srgbClr val="002060"/>
                </a:solidFill>
                <a:latin typeface="Cambria Math" panose="02040503050406030204" pitchFamily="18" charset="0"/>
                <a:ea typeface="Cambria Math" panose="02040503050406030204" pitchFamily="18" charset="0"/>
                <a:cs typeface="Angsana New" panose="02020603050405020304" pitchFamily="18" charset="-34"/>
              </a:rPr>
              <a:t>Mixed Rossby-Gravity (MRG) waves </a:t>
            </a:r>
            <a:r>
              <a:rPr lang="en-US" sz="3200" dirty="0">
                <a:solidFill>
                  <a:srgbClr val="002060"/>
                </a:solidFill>
                <a:latin typeface="Cambria Math" panose="02040503050406030204" pitchFamily="18" charset="0"/>
                <a:ea typeface="Cambria Math" panose="02040503050406030204" pitchFamily="18" charset="0"/>
                <a:cs typeface="Angsana New" panose="02020603050405020304" pitchFamily="18" charset="-34"/>
              </a:rPr>
              <a:t>are westward propagating equatorially trapped disturbances (</a:t>
            </a:r>
            <a:r>
              <a:rPr lang="en-US" sz="3200" dirty="0" err="1">
                <a:solidFill>
                  <a:srgbClr val="002060"/>
                </a:solidFill>
                <a:latin typeface="Cambria Math" panose="02040503050406030204" pitchFamily="18" charset="0"/>
                <a:ea typeface="Cambria Math" panose="02040503050406030204" pitchFamily="18" charset="0"/>
                <a:cs typeface="Angsana New" panose="02020603050405020304" pitchFamily="18" charset="-34"/>
              </a:rPr>
              <a:t>Yanai</a:t>
            </a:r>
            <a:r>
              <a:rPr lang="en-US" sz="3200" dirty="0">
                <a:solidFill>
                  <a:srgbClr val="002060"/>
                </a:solidFill>
                <a:latin typeface="Cambria Math" panose="02040503050406030204" pitchFamily="18" charset="0"/>
                <a:ea typeface="Cambria Math" panose="02040503050406030204" pitchFamily="18" charset="0"/>
                <a:cs typeface="Angsana New" panose="02020603050405020304" pitchFamily="18" charset="-34"/>
              </a:rPr>
              <a:t> and Maruyama 1966, Wheeler </a:t>
            </a:r>
            <a:r>
              <a:rPr lang="en-US" sz="3200" dirty="0" err="1">
                <a:solidFill>
                  <a:srgbClr val="002060"/>
                </a:solidFill>
                <a:latin typeface="Cambria Math" panose="02040503050406030204" pitchFamily="18" charset="0"/>
                <a:ea typeface="Cambria Math" panose="02040503050406030204" pitchFamily="18" charset="0"/>
                <a:cs typeface="Angsana New" panose="02020603050405020304" pitchFamily="18" charset="-34"/>
              </a:rPr>
              <a:t>Kiladis</a:t>
            </a:r>
            <a:r>
              <a:rPr lang="en-US" sz="3200" dirty="0">
                <a:solidFill>
                  <a:srgbClr val="002060"/>
                </a:solidFill>
                <a:latin typeface="Cambria Math" panose="02040503050406030204" pitchFamily="18" charset="0"/>
                <a:ea typeface="Cambria Math" panose="02040503050406030204" pitchFamily="18" charset="0"/>
                <a:cs typeface="Angsana New" panose="02020603050405020304" pitchFamily="18" charset="-34"/>
              </a:rPr>
              <a:t> 1999).</a:t>
            </a:r>
          </a:p>
          <a:p>
            <a:pPr marL="685217" indent="-685217" algn="just">
              <a:buFont typeface="Wingdings" pitchFamily="2" charset="2"/>
              <a:buChar char="Ø"/>
            </a:pPr>
            <a:r>
              <a:rPr lang="en-US" sz="3200" dirty="0">
                <a:solidFill>
                  <a:srgbClr val="002060"/>
                </a:solidFill>
                <a:latin typeface="Cambria Math" panose="02040503050406030204" pitchFamily="18" charset="0"/>
                <a:ea typeface="Cambria Math" panose="02040503050406030204" pitchFamily="18" charset="0"/>
                <a:cs typeface="Angsana New" panose="02020603050405020304" pitchFamily="18" charset="-34"/>
              </a:rPr>
              <a:t>They exhibit </a:t>
            </a:r>
            <a:r>
              <a:rPr lang="en-US" sz="3200" dirty="0" err="1">
                <a:solidFill>
                  <a:srgbClr val="002060"/>
                </a:solidFill>
                <a:latin typeface="Cambria Math" panose="02040503050406030204" pitchFamily="18" charset="0"/>
                <a:ea typeface="Cambria Math" panose="02040503050406030204" pitchFamily="18" charset="0"/>
                <a:cs typeface="Angsana New" panose="02020603050405020304" pitchFamily="18" charset="-34"/>
              </a:rPr>
              <a:t>spatio</a:t>
            </a:r>
            <a:r>
              <a:rPr lang="en-US" sz="3200" dirty="0">
                <a:solidFill>
                  <a:srgbClr val="002060"/>
                </a:solidFill>
                <a:latin typeface="Cambria Math" panose="02040503050406030204" pitchFamily="18" charset="0"/>
                <a:ea typeface="Cambria Math" panose="02040503050406030204" pitchFamily="18" charset="0"/>
                <a:cs typeface="Angsana New" panose="02020603050405020304" pitchFamily="18" charset="-34"/>
              </a:rPr>
              <a:t>-temporal scales in the range 2000-10000 Km and 3-10 days.</a:t>
            </a:r>
          </a:p>
          <a:p>
            <a:pPr marL="685217" indent="-685217" algn="just">
              <a:buFont typeface="Wingdings" pitchFamily="2" charset="2"/>
              <a:buChar char="Ø"/>
            </a:pPr>
            <a:r>
              <a:rPr lang="en-US" sz="3200" dirty="0">
                <a:solidFill>
                  <a:srgbClr val="002060"/>
                </a:solidFill>
                <a:latin typeface="Cambria Math" panose="02040503050406030204" pitchFamily="18" charset="0"/>
                <a:ea typeface="Cambria Math" panose="02040503050406030204" pitchFamily="18" charset="0"/>
                <a:cs typeface="Angsana New" panose="02020603050405020304" pitchFamily="18" charset="-34"/>
              </a:rPr>
              <a:t>MRG waves modulate day-to-day weather and various modes of tropical variability.</a:t>
            </a:r>
          </a:p>
          <a:p>
            <a:pPr marL="685217" indent="-685217" algn="just">
              <a:buFont typeface="Wingdings" pitchFamily="2" charset="2"/>
              <a:buChar char="Ø"/>
            </a:pPr>
            <a:r>
              <a:rPr lang="en-US" sz="3200" b="1" dirty="0">
                <a:solidFill>
                  <a:srgbClr val="002060"/>
                </a:solidFill>
                <a:latin typeface="Cambria Math" panose="02040503050406030204" pitchFamily="18" charset="0"/>
                <a:ea typeface="Cambria Math" panose="02040503050406030204" pitchFamily="18" charset="0"/>
                <a:cs typeface="Angsana New" panose="02020603050405020304" pitchFamily="18" charset="-34"/>
              </a:rPr>
              <a:t>Madden Julian Oscillations (MJO)</a:t>
            </a:r>
            <a:r>
              <a:rPr lang="en-US" sz="3200" dirty="0">
                <a:solidFill>
                  <a:srgbClr val="002060"/>
                </a:solidFill>
                <a:latin typeface="Cambria Math" panose="02040503050406030204" pitchFamily="18" charset="0"/>
                <a:ea typeface="Cambria Math" panose="02040503050406030204" pitchFamily="18" charset="0"/>
                <a:cs typeface="Angsana New" panose="02020603050405020304" pitchFamily="18" charset="-34"/>
              </a:rPr>
              <a:t> is a slow eastward propagating convection-circulation coupled structure exhibiting periodicity ranging from 30-90 days.</a:t>
            </a:r>
          </a:p>
        </p:txBody>
      </p:sp>
      <p:sp>
        <p:nvSpPr>
          <p:cNvPr id="63" name="CustomShape 20"/>
          <p:cNvSpPr/>
          <p:nvPr/>
        </p:nvSpPr>
        <p:spPr>
          <a:xfrm>
            <a:off x="906310" y="20327552"/>
            <a:ext cx="9121100" cy="1961763"/>
          </a:xfrm>
          <a:prstGeom prst="rect">
            <a:avLst/>
          </a:prstGeom>
          <a:noFill/>
          <a:ln>
            <a:noFill/>
          </a:ln>
        </p:spPr>
        <p:style>
          <a:lnRef idx="0">
            <a:scrgbClr r="0" g="0" b="0"/>
          </a:lnRef>
          <a:fillRef idx="0">
            <a:scrgbClr r="0" g="0" b="0"/>
          </a:fillRef>
          <a:effectRef idx="0">
            <a:scrgbClr r="0" g="0" b="0"/>
          </a:effectRef>
          <a:fontRef idx="minor"/>
        </p:style>
        <p:txBody>
          <a:bodyPr lIns="179847" tIns="89923" rIns="179847" bIns="89923"/>
          <a:lstStyle/>
          <a:p>
            <a:pPr marL="719" algn="just">
              <a:buClr>
                <a:srgbClr val="333333"/>
              </a:buClr>
              <a:buSzPct val="45000"/>
            </a:pPr>
            <a:r>
              <a:rPr lang="en-US" sz="3200" dirty="0">
                <a:solidFill>
                  <a:srgbClr val="002060"/>
                </a:solidFill>
                <a:latin typeface="Cambria Math" panose="02040503050406030204" pitchFamily="18" charset="0"/>
                <a:ea typeface="Cambria Math" panose="02040503050406030204" pitchFamily="18" charset="0"/>
                <a:cs typeface="Arial Hebrew" pitchFamily="2" charset="-79"/>
              </a:rPr>
              <a:t>This study explores the dynamical influence of the active phase of MJO over the Maritime Continent (MC) on the characteristics of the MRG wave events over the central Eastern Pacific ocean.</a:t>
            </a:r>
          </a:p>
          <a:p>
            <a:pPr marL="719" algn="just">
              <a:buClr>
                <a:srgbClr val="333333"/>
              </a:buClr>
              <a:buSzPct val="45000"/>
            </a:pPr>
            <a:endParaRPr lang="en-IN" sz="3597" spc="-2" dirty="0">
              <a:solidFill>
                <a:srgbClr val="000000"/>
              </a:solidFill>
              <a:uFill>
                <a:solidFill>
                  <a:srgbClr val="FFFFFF"/>
                </a:solidFill>
              </a:uFill>
              <a:latin typeface="Arial"/>
            </a:endParaRPr>
          </a:p>
        </p:txBody>
      </p:sp>
      <p:sp>
        <p:nvSpPr>
          <p:cNvPr id="68" name="CustomShape 25"/>
          <p:cNvSpPr/>
          <p:nvPr/>
        </p:nvSpPr>
        <p:spPr>
          <a:xfrm>
            <a:off x="11678726" y="16625737"/>
            <a:ext cx="360413" cy="853192"/>
          </a:xfrm>
          <a:prstGeom prst="rect">
            <a:avLst/>
          </a:prstGeom>
          <a:noFill/>
          <a:ln>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6A64F8A0-1A31-2A47-D76E-1977E8CDE7CD}"/>
              </a:ext>
            </a:extLst>
          </p:cNvPr>
          <p:cNvSpPr txBox="1"/>
          <p:nvPr/>
        </p:nvSpPr>
        <p:spPr>
          <a:xfrm>
            <a:off x="7066582" y="2240880"/>
            <a:ext cx="16527972" cy="1322542"/>
          </a:xfrm>
          <a:prstGeom prst="rect">
            <a:avLst/>
          </a:prstGeom>
          <a:noFill/>
        </p:spPr>
        <p:txBody>
          <a:bodyPr wrap="square" rtlCol="0">
            <a:spAutoFit/>
          </a:bodyPr>
          <a:lstStyle/>
          <a:p>
            <a:pPr algn="ctr"/>
            <a:r>
              <a:rPr lang="en-US" sz="3997" b="1" dirty="0">
                <a:solidFill>
                  <a:schemeClr val="accent1">
                    <a:lumMod val="50000"/>
                  </a:schemeClr>
                </a:solidFill>
                <a:latin typeface="Times New Roman" panose="02020603050405020304" pitchFamily="18" charset="0"/>
                <a:ea typeface="Cambria Math" panose="02040503050406030204" pitchFamily="18" charset="0"/>
                <a:cs typeface="Times New Roman" panose="02020603050405020304" pitchFamily="18" charset="0"/>
              </a:rPr>
              <a:t>Mehak, R. Vishal, E. </a:t>
            </a:r>
            <a:r>
              <a:rPr lang="en-US" sz="3997" b="1" dirty="0" err="1">
                <a:solidFill>
                  <a:schemeClr val="accent1">
                    <a:lumMod val="50000"/>
                  </a:schemeClr>
                </a:solidFill>
                <a:latin typeface="Times New Roman" panose="02020603050405020304" pitchFamily="18" charset="0"/>
                <a:ea typeface="Cambria Math" panose="02040503050406030204" pitchFamily="18" charset="0"/>
                <a:cs typeface="Times New Roman" panose="02020603050405020304" pitchFamily="18" charset="0"/>
              </a:rPr>
              <a:t>Suhas</a:t>
            </a:r>
            <a:endParaRPr lang="en-US" sz="3997" b="1" dirty="0">
              <a:solidFill>
                <a:schemeClr val="accent1">
                  <a:lumMod val="50000"/>
                </a:schemeClr>
              </a:solidFill>
              <a:latin typeface="Times New Roman" panose="02020603050405020304" pitchFamily="18" charset="0"/>
              <a:ea typeface="Cambria Math" panose="02040503050406030204" pitchFamily="18" charset="0"/>
              <a:cs typeface="Times New Roman" panose="02020603050405020304" pitchFamily="18" charset="0"/>
            </a:endParaRPr>
          </a:p>
          <a:p>
            <a:pPr algn="ctr"/>
            <a:endParaRPr lang="en-US" sz="3997" dirty="0">
              <a:solidFill>
                <a:schemeClr val="accent1">
                  <a:lumMod val="50000"/>
                </a:schemeClr>
              </a:solidFill>
              <a:latin typeface="Arial Rounded MT Bold" panose="020F0704030504030204" pitchFamily="34" charset="77"/>
            </a:endParaRPr>
          </a:p>
        </p:txBody>
      </p:sp>
      <p:pic>
        <p:nvPicPr>
          <p:cNvPr id="4" name="Picture 3">
            <a:extLst>
              <a:ext uri="{FF2B5EF4-FFF2-40B4-BE49-F238E27FC236}">
                <a16:creationId xmlns:a16="http://schemas.microsoft.com/office/drawing/2014/main" id="{90F70597-44EE-1BC6-A869-2348F091E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417" y="1189772"/>
            <a:ext cx="3216584" cy="2687188"/>
          </a:xfrm>
          <a:prstGeom prst="rect">
            <a:avLst/>
          </a:prstGeom>
        </p:spPr>
      </p:pic>
      <p:pic>
        <p:nvPicPr>
          <p:cNvPr id="1026" name="Picture 2">
            <a:extLst>
              <a:ext uri="{FF2B5EF4-FFF2-40B4-BE49-F238E27FC236}">
                <a16:creationId xmlns:a16="http://schemas.microsoft.com/office/drawing/2014/main" id="{37918E32-92CB-1C73-6A45-84B3C1D86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2380" y="956283"/>
            <a:ext cx="2845818" cy="28906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6BC007-3F67-D936-11AA-235055545FFD}"/>
              </a:ext>
            </a:extLst>
          </p:cNvPr>
          <p:cNvSpPr txBox="1"/>
          <p:nvPr/>
        </p:nvSpPr>
        <p:spPr>
          <a:xfrm>
            <a:off x="25100969" y="3852441"/>
            <a:ext cx="4392641" cy="1537665"/>
          </a:xfrm>
          <a:prstGeom prst="rect">
            <a:avLst/>
          </a:prstGeom>
          <a:noFill/>
        </p:spPr>
        <p:txBody>
          <a:bodyPr wrap="square" rtlCol="0">
            <a:spAutoFit/>
          </a:bodyPr>
          <a:lstStyle/>
          <a:p>
            <a:pPr algn="ctr"/>
            <a:r>
              <a:rPr lang="en-IN" sz="2198" b="1" dirty="0">
                <a:latin typeface="Times New Roman" panose="02020603050405020304" pitchFamily="18" charset="0"/>
                <a:cs typeface="Times New Roman" panose="02020603050405020304" pitchFamily="18" charset="0"/>
              </a:rPr>
              <a:t>Earth and Climate Science</a:t>
            </a:r>
            <a:endParaRPr lang="en-IN" sz="2198" dirty="0">
              <a:latin typeface="Times New Roman" panose="02020603050405020304" pitchFamily="18" charset="0"/>
              <a:cs typeface="Times New Roman" panose="02020603050405020304" pitchFamily="18" charset="0"/>
            </a:endParaRPr>
          </a:p>
          <a:p>
            <a:endParaRPr lang="en-US" sz="7194"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53100F6-0377-D359-1E81-8DF5A6E15689}"/>
              </a:ext>
            </a:extLst>
          </p:cNvPr>
          <p:cNvSpPr txBox="1"/>
          <p:nvPr/>
        </p:nvSpPr>
        <p:spPr>
          <a:xfrm>
            <a:off x="10527644" y="10112966"/>
            <a:ext cx="9167732" cy="830612"/>
          </a:xfrm>
          <a:prstGeom prst="rect">
            <a:avLst/>
          </a:prstGeom>
          <a:noFill/>
        </p:spPr>
        <p:txBody>
          <a:bodyPr wrap="square" rtlCol="0">
            <a:spAutoFit/>
          </a:bodyPr>
          <a:lstStyle/>
          <a:p>
            <a:pPr algn="just"/>
            <a:r>
              <a:rPr lang="en-US" sz="1599" dirty="0">
                <a:highlight>
                  <a:srgbClr val="FFD579"/>
                </a:highlight>
              </a:rPr>
              <a:t>Figure 2.</a:t>
            </a:r>
            <a:r>
              <a:rPr lang="en-US" sz="1599" dirty="0"/>
              <a:t> Monthly-longitudinal distribution of number of occurrence of MRG wave events (IMF2+IMF3) at 200 </a:t>
            </a:r>
            <a:r>
              <a:rPr lang="en-US" sz="1599" dirty="0" err="1"/>
              <a:t>hPa</a:t>
            </a:r>
            <a:r>
              <a:rPr lang="en-US" sz="1599" dirty="0"/>
              <a:t> and the variance associated with MRG filtered meridional wind (v) at 200 </a:t>
            </a:r>
            <a:r>
              <a:rPr lang="en-US" sz="1599" dirty="0" err="1"/>
              <a:t>hPa</a:t>
            </a:r>
            <a:r>
              <a:rPr lang="en-US" sz="1599" dirty="0"/>
              <a:t> for 1979-2022  </a:t>
            </a:r>
          </a:p>
        </p:txBody>
      </p:sp>
      <p:sp>
        <p:nvSpPr>
          <p:cNvPr id="120" name="TextBox 119">
            <a:extLst>
              <a:ext uri="{FF2B5EF4-FFF2-40B4-BE49-F238E27FC236}">
                <a16:creationId xmlns:a16="http://schemas.microsoft.com/office/drawing/2014/main" id="{B6CE7200-AA1C-1700-80DE-5043A255BD19}"/>
              </a:ext>
            </a:extLst>
          </p:cNvPr>
          <p:cNvSpPr txBox="1"/>
          <p:nvPr/>
        </p:nvSpPr>
        <p:spPr>
          <a:xfrm>
            <a:off x="20512567" y="6507095"/>
            <a:ext cx="8701809" cy="11418510"/>
          </a:xfrm>
          <a:prstGeom prst="rect">
            <a:avLst/>
          </a:prstGeom>
          <a:noFill/>
        </p:spPr>
        <p:txBody>
          <a:bodyPr wrap="square" rtlCol="0">
            <a:spAutoFit/>
          </a:bodyPr>
          <a:lstStyle/>
          <a:p>
            <a:pPr marL="685217" indent="-685217" algn="just">
              <a:buFont typeface="+mj-lt"/>
              <a:buAutoNum type="arabicPeriod"/>
            </a:pPr>
            <a:r>
              <a:rPr lang="en-US" sz="3200" dirty="0">
                <a:solidFill>
                  <a:schemeClr val="tx2">
                    <a:lumMod val="75000"/>
                  </a:schemeClr>
                </a:solidFill>
                <a:latin typeface="Cambria Math" panose="02040503050406030204" pitchFamily="18" charset="0"/>
                <a:ea typeface="Cambria Math" panose="02040503050406030204" pitchFamily="18" charset="0"/>
              </a:rPr>
              <a:t>Total 65 IMF3 MRG wave events have been  identified which initiated over the westerly duct region, 230</a:t>
            </a:r>
            <a:r>
              <a:rPr lang="en-US" sz="3200" baseline="30000" dirty="0">
                <a:solidFill>
                  <a:schemeClr val="tx2">
                    <a:lumMod val="75000"/>
                  </a:schemeClr>
                </a:solidFill>
                <a:latin typeface="Cambria Math" panose="02040503050406030204" pitchFamily="18" charset="0"/>
                <a:ea typeface="Cambria Math" panose="02040503050406030204" pitchFamily="18" charset="0"/>
              </a:rPr>
              <a:t>o</a:t>
            </a:r>
            <a:r>
              <a:rPr lang="en-US" sz="3200" dirty="0">
                <a:solidFill>
                  <a:schemeClr val="tx2">
                    <a:lumMod val="75000"/>
                  </a:schemeClr>
                </a:solidFill>
                <a:latin typeface="Cambria Math" panose="02040503050406030204" pitchFamily="18" charset="0"/>
                <a:ea typeface="Cambria Math" panose="02040503050406030204" pitchFamily="18" charset="0"/>
              </a:rPr>
              <a:t>-262.5</a:t>
            </a:r>
            <a:r>
              <a:rPr lang="en-US" sz="3200" baseline="30000" dirty="0">
                <a:solidFill>
                  <a:schemeClr val="tx2">
                    <a:lumMod val="75000"/>
                  </a:schemeClr>
                </a:solidFill>
                <a:latin typeface="Cambria Math" panose="02040503050406030204" pitchFamily="18" charset="0"/>
                <a:ea typeface="Cambria Math" panose="02040503050406030204" pitchFamily="18" charset="0"/>
              </a:rPr>
              <a:t>o</a:t>
            </a:r>
            <a:r>
              <a:rPr lang="en-US" sz="3200" dirty="0">
                <a:solidFill>
                  <a:schemeClr val="tx2">
                    <a:lumMod val="75000"/>
                  </a:schemeClr>
                </a:solidFill>
                <a:latin typeface="Cambria Math" panose="02040503050406030204" pitchFamily="18" charset="0"/>
                <a:ea typeface="Cambria Math" panose="02040503050406030204" pitchFamily="18" charset="0"/>
              </a:rPr>
              <a:t> E during boreal winter (NDJF) for 1979-2022 at 200 </a:t>
            </a:r>
            <a:r>
              <a:rPr lang="en-US" sz="3200" dirty="0" err="1">
                <a:solidFill>
                  <a:schemeClr val="tx2">
                    <a:lumMod val="75000"/>
                  </a:schemeClr>
                </a:solidFill>
                <a:latin typeface="Cambria Math" panose="02040503050406030204" pitchFamily="18" charset="0"/>
                <a:ea typeface="Cambria Math" panose="02040503050406030204" pitchFamily="18" charset="0"/>
              </a:rPr>
              <a:t>hPa</a:t>
            </a:r>
            <a:r>
              <a:rPr lang="en-US" sz="3200" dirty="0">
                <a:solidFill>
                  <a:schemeClr val="tx2">
                    <a:lumMod val="75000"/>
                  </a:schemeClr>
                </a:solidFill>
                <a:latin typeface="Cambria Math" panose="02040503050406030204" pitchFamily="18" charset="0"/>
                <a:ea typeface="Cambria Math" panose="02040503050406030204" pitchFamily="18" charset="0"/>
              </a:rPr>
              <a:t> that were associated with northern hemispheric PV intrusions.</a:t>
            </a:r>
          </a:p>
          <a:p>
            <a:pPr marL="685217" indent="-685217" algn="just">
              <a:buFont typeface="+mj-lt"/>
              <a:buAutoNum type="arabicPeriod"/>
            </a:pPr>
            <a:r>
              <a:rPr lang="en-US" sz="3200" dirty="0">
                <a:solidFill>
                  <a:schemeClr val="tx2">
                    <a:lumMod val="75000"/>
                  </a:schemeClr>
                </a:solidFill>
                <a:latin typeface="Cambria Math" panose="02040503050406030204" pitchFamily="18" charset="0"/>
                <a:ea typeface="Cambria Math" panose="02040503050406030204" pitchFamily="18" charset="0"/>
              </a:rPr>
              <a:t>37 events out of 65 (57%) exhibit association with strong convection over the MC. </a:t>
            </a:r>
          </a:p>
          <a:p>
            <a:pPr marL="685217" indent="-685217" algn="just">
              <a:buFont typeface="+mj-lt"/>
              <a:buAutoNum type="arabicPeriod"/>
            </a:pPr>
            <a:r>
              <a:rPr lang="en-US" sz="3200" dirty="0">
                <a:solidFill>
                  <a:schemeClr val="tx2">
                    <a:lumMod val="75000"/>
                  </a:schemeClr>
                </a:solidFill>
                <a:latin typeface="Cambria Math" panose="02040503050406030204" pitchFamily="18" charset="0"/>
                <a:ea typeface="Cambria Math" panose="02040503050406030204" pitchFamily="18" charset="0"/>
              </a:rPr>
              <a:t>Strong convection over the MC associated with the MJO tends to strengthen the magnitude and the extent of the upper tropospheric  zonal wind background over the central eastern Pacific ocean. </a:t>
            </a:r>
          </a:p>
          <a:p>
            <a:pPr marL="685217" indent="-685217" algn="just">
              <a:buFont typeface="+mj-lt"/>
              <a:buAutoNum type="arabicPeriod"/>
            </a:pPr>
            <a:r>
              <a:rPr lang="en-US" sz="3200" dirty="0">
                <a:solidFill>
                  <a:schemeClr val="tx2">
                    <a:lumMod val="75000"/>
                  </a:schemeClr>
                </a:solidFill>
                <a:latin typeface="Cambria Math" panose="02040503050406030204" pitchFamily="18" charset="0"/>
                <a:ea typeface="Cambria Math" panose="02040503050406030204" pitchFamily="18" charset="0"/>
              </a:rPr>
              <a:t>Strengthening of the westerly duct can give rise to more number of extratropical disturbances intruding into the tropics and thereby exciting higher number of MRG wave events.</a:t>
            </a:r>
          </a:p>
          <a:p>
            <a:pPr marL="685217" indent="-685217" algn="just">
              <a:buFont typeface="+mj-lt"/>
              <a:buAutoNum type="arabicPeriod"/>
            </a:pPr>
            <a:r>
              <a:rPr lang="en-US" sz="3200" dirty="0">
                <a:solidFill>
                  <a:schemeClr val="tx2">
                    <a:lumMod val="75000"/>
                  </a:schemeClr>
                </a:solidFill>
                <a:latin typeface="Cambria Math" panose="02040503050406030204" pitchFamily="18" charset="0"/>
                <a:ea typeface="Cambria Math" panose="02040503050406030204" pitchFamily="18" charset="0"/>
              </a:rPr>
              <a:t>We are interested in exploring the physical mechanism associated with the excitation of MRG waves with and without the active convection over the MC. </a:t>
            </a:r>
          </a:p>
        </p:txBody>
      </p:sp>
      <p:sp>
        <p:nvSpPr>
          <p:cNvPr id="122" name="TextBox 121">
            <a:extLst>
              <a:ext uri="{FF2B5EF4-FFF2-40B4-BE49-F238E27FC236}">
                <a16:creationId xmlns:a16="http://schemas.microsoft.com/office/drawing/2014/main" id="{94A86557-8DE2-6299-668D-656A8D392990}"/>
              </a:ext>
            </a:extLst>
          </p:cNvPr>
          <p:cNvSpPr txBox="1"/>
          <p:nvPr/>
        </p:nvSpPr>
        <p:spPr>
          <a:xfrm>
            <a:off x="10265791" y="2982704"/>
            <a:ext cx="9462884" cy="1384033"/>
          </a:xfrm>
          <a:prstGeom prst="rect">
            <a:avLst/>
          </a:prstGeom>
          <a:noFill/>
        </p:spPr>
        <p:txBody>
          <a:bodyPr wrap="square" rtlCol="0">
            <a:spAutoFit/>
          </a:bodyPr>
          <a:lstStyle/>
          <a:p>
            <a:pPr algn="ctr"/>
            <a:r>
              <a:rPr lang="en-IN" sz="2798" b="1" dirty="0">
                <a:latin typeface="Times New Roman" panose="02020603050405020304" pitchFamily="18" charset="0"/>
                <a:ea typeface="Cambria Math" panose="02040503050406030204" pitchFamily="18" charset="0"/>
                <a:cs typeface="Times New Roman" panose="02020603050405020304" pitchFamily="18" charset="0"/>
              </a:rPr>
              <a:t>Earth and Climate Science</a:t>
            </a:r>
          </a:p>
          <a:p>
            <a:pPr algn="ctr"/>
            <a:r>
              <a:rPr lang="en-IN" sz="2798" dirty="0">
                <a:latin typeface="Times New Roman" panose="02020603050405020304" pitchFamily="18" charset="0"/>
                <a:ea typeface="Cambria Math" panose="02040503050406030204" pitchFamily="18" charset="0"/>
                <a:cs typeface="Times New Roman" panose="02020603050405020304" pitchFamily="18" charset="0"/>
              </a:rPr>
              <a:t>Indian Institute of Science Education and Research, Pune</a:t>
            </a:r>
          </a:p>
          <a:p>
            <a:pPr algn="ctr"/>
            <a:r>
              <a:rPr lang="en-IN" sz="2798" dirty="0">
                <a:latin typeface="Times New Roman" panose="02020603050405020304" pitchFamily="18" charset="0"/>
                <a:ea typeface="Cambria Math" panose="02040503050406030204" pitchFamily="18" charset="0"/>
                <a:cs typeface="Times New Roman" panose="02020603050405020304" pitchFamily="18" charset="0"/>
              </a:rPr>
              <a:t>E-Mail: </a:t>
            </a:r>
            <a:r>
              <a:rPr lang="en-IN" sz="2798" u="sng" dirty="0">
                <a:latin typeface="Times New Roman" panose="02020603050405020304" pitchFamily="18" charset="0"/>
                <a:ea typeface="Cambria Math" panose="020405030504060302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mehak.s@students.iiserpune.ac.in</a:t>
            </a:r>
            <a:endParaRPr lang="en-IN" sz="2798"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23" name="CustomShape 4">
            <a:extLst>
              <a:ext uri="{FF2B5EF4-FFF2-40B4-BE49-F238E27FC236}">
                <a16:creationId xmlns:a16="http://schemas.microsoft.com/office/drawing/2014/main" id="{94FFF3A6-4933-0BB0-C669-B5578A7526F3}"/>
              </a:ext>
            </a:extLst>
          </p:cNvPr>
          <p:cNvSpPr/>
          <p:nvPr/>
        </p:nvSpPr>
        <p:spPr>
          <a:xfrm>
            <a:off x="850164" y="5091368"/>
            <a:ext cx="9333654" cy="985811"/>
          </a:xfrm>
          <a:prstGeom prst="rect">
            <a:avLst/>
          </a:prstGeom>
          <a:solidFill>
            <a:srgbClr val="1F497D">
              <a:alpha val="78824"/>
            </a:srgbClr>
          </a:solidFill>
          <a:ln w="44450">
            <a:solidFill>
              <a:srgbClr val="335779"/>
            </a:solidFill>
          </a:ln>
        </p:spPr>
        <p:style>
          <a:lnRef idx="0">
            <a:scrgbClr r="0" g="0" b="0"/>
          </a:lnRef>
          <a:fillRef idx="0">
            <a:scrgbClr r="0" g="0" b="0"/>
          </a:fillRef>
          <a:effectRef idx="0">
            <a:scrgbClr r="0" g="0" b="0"/>
          </a:effectRef>
          <a:fontRef idx="minor"/>
        </p:style>
        <p:txBody>
          <a:bodyPr lIns="220852" tIns="110785" rIns="220852" bIns="110785" anchor="ctr"/>
          <a:lstStyle/>
          <a:p>
            <a:pPr algn="ctr">
              <a:lnSpc>
                <a:spcPct val="100000"/>
              </a:lnSpc>
            </a:pPr>
            <a:r>
              <a:rPr lang="en-IN" sz="4436" b="1" spc="-2" dirty="0">
                <a:solidFill>
                  <a:schemeClr val="bg1"/>
                </a:solidFill>
                <a:uFill>
                  <a:solidFill>
                    <a:srgbClr val="FFFFFF"/>
                  </a:solidFill>
                </a:uFill>
                <a:latin typeface="Times New Roman"/>
                <a:ea typeface="Cambria Math" panose="02040503050406030204" pitchFamily="18" charset="0"/>
              </a:rPr>
              <a:t>Introduction</a:t>
            </a:r>
            <a:endParaRPr lang="en-IN" sz="3597" spc="-2" dirty="0">
              <a:solidFill>
                <a:schemeClr val="bg1"/>
              </a:solidFill>
              <a:uFill>
                <a:solidFill>
                  <a:srgbClr val="FFFFFF"/>
                </a:solidFill>
              </a:uFill>
              <a:latin typeface="Arial"/>
            </a:endParaRPr>
          </a:p>
        </p:txBody>
      </p:sp>
      <p:sp>
        <p:nvSpPr>
          <p:cNvPr id="127" name="CustomShape 4">
            <a:extLst>
              <a:ext uri="{FF2B5EF4-FFF2-40B4-BE49-F238E27FC236}">
                <a16:creationId xmlns:a16="http://schemas.microsoft.com/office/drawing/2014/main" id="{395A21A8-155C-9F5D-6035-74DCE63F7A97}"/>
              </a:ext>
            </a:extLst>
          </p:cNvPr>
          <p:cNvSpPr/>
          <p:nvPr/>
        </p:nvSpPr>
        <p:spPr>
          <a:xfrm>
            <a:off x="10480166" y="5083026"/>
            <a:ext cx="9466853" cy="963238"/>
          </a:xfrm>
          <a:prstGeom prst="rect">
            <a:avLst/>
          </a:prstGeom>
          <a:solidFill>
            <a:srgbClr val="1F497D">
              <a:alpha val="78824"/>
            </a:srgbClr>
          </a:solidFill>
          <a:ln w="44450">
            <a:solidFill>
              <a:srgbClr val="002060">
                <a:alpha val="75237"/>
              </a:srgbClr>
            </a:solidFill>
          </a:ln>
        </p:spPr>
        <p:style>
          <a:lnRef idx="0">
            <a:scrgbClr r="0" g="0" b="0"/>
          </a:lnRef>
          <a:fillRef idx="0">
            <a:scrgbClr r="0" g="0" b="0"/>
          </a:fillRef>
          <a:effectRef idx="0">
            <a:scrgbClr r="0" g="0" b="0"/>
          </a:effectRef>
          <a:fontRef idx="minor"/>
        </p:style>
        <p:txBody>
          <a:bodyPr lIns="220852" tIns="110785" rIns="220852" bIns="110785" anchor="ctr"/>
          <a:lstStyle/>
          <a:p>
            <a:pPr algn="ctr">
              <a:lnSpc>
                <a:spcPct val="100000"/>
              </a:lnSpc>
            </a:pPr>
            <a:r>
              <a:rPr lang="en-IN" sz="4436" b="1" spc="-2" dirty="0">
                <a:solidFill>
                  <a:schemeClr val="bg1"/>
                </a:solidFill>
                <a:uFill>
                  <a:solidFill>
                    <a:srgbClr val="FFFFFF"/>
                  </a:solidFill>
                </a:uFill>
                <a:latin typeface="Times New Roman"/>
                <a:ea typeface="Cambria Math" panose="02040503050406030204" pitchFamily="18" charset="0"/>
              </a:rPr>
              <a:t>Results and Discussions</a:t>
            </a:r>
            <a:endParaRPr lang="en-IN" sz="3597" spc="-2" dirty="0">
              <a:solidFill>
                <a:schemeClr val="bg1"/>
              </a:solidFill>
              <a:uFill>
                <a:solidFill>
                  <a:srgbClr val="FFFFFF"/>
                </a:solidFill>
              </a:uFill>
              <a:latin typeface="Arial"/>
            </a:endParaRPr>
          </a:p>
        </p:txBody>
      </p:sp>
      <p:sp>
        <p:nvSpPr>
          <p:cNvPr id="1024" name="CustomShape 4">
            <a:extLst>
              <a:ext uri="{FF2B5EF4-FFF2-40B4-BE49-F238E27FC236}">
                <a16:creationId xmlns:a16="http://schemas.microsoft.com/office/drawing/2014/main" id="{1631E459-3E0D-420A-D466-88D89FAAB8EC}"/>
              </a:ext>
            </a:extLst>
          </p:cNvPr>
          <p:cNvSpPr/>
          <p:nvPr/>
        </p:nvSpPr>
        <p:spPr>
          <a:xfrm>
            <a:off x="20196645" y="5103608"/>
            <a:ext cx="9333654" cy="985811"/>
          </a:xfrm>
          <a:prstGeom prst="rect">
            <a:avLst/>
          </a:prstGeom>
          <a:solidFill>
            <a:srgbClr val="1F497D">
              <a:alpha val="78824"/>
            </a:srgbClr>
          </a:solidFill>
          <a:ln w="44450">
            <a:solidFill>
              <a:srgbClr val="002060">
                <a:alpha val="75237"/>
              </a:srgbClr>
            </a:solidFill>
          </a:ln>
        </p:spPr>
        <p:style>
          <a:lnRef idx="0">
            <a:scrgbClr r="0" g="0" b="0"/>
          </a:lnRef>
          <a:fillRef idx="0">
            <a:scrgbClr r="0" g="0" b="0"/>
          </a:fillRef>
          <a:effectRef idx="0">
            <a:scrgbClr r="0" g="0" b="0"/>
          </a:effectRef>
          <a:fontRef idx="minor"/>
        </p:style>
        <p:txBody>
          <a:bodyPr lIns="220852" tIns="110785" rIns="220852" bIns="110785" anchor="ctr"/>
          <a:lstStyle/>
          <a:p>
            <a:pPr algn="ctr">
              <a:lnSpc>
                <a:spcPct val="100000"/>
              </a:lnSpc>
            </a:pPr>
            <a:r>
              <a:rPr lang="en-IN" sz="4436" b="1" spc="-2" dirty="0">
                <a:solidFill>
                  <a:schemeClr val="bg1"/>
                </a:solidFill>
                <a:uFill>
                  <a:solidFill>
                    <a:srgbClr val="FFFFFF"/>
                  </a:solidFill>
                </a:uFill>
                <a:latin typeface="Times New Roman"/>
              </a:rPr>
              <a:t>Conclusions &amp; future scope</a:t>
            </a:r>
            <a:endParaRPr lang="en-IN" sz="3597" spc="-2" dirty="0">
              <a:solidFill>
                <a:schemeClr val="bg1"/>
              </a:solidFill>
              <a:uFill>
                <a:solidFill>
                  <a:srgbClr val="FFFFFF"/>
                </a:solidFill>
              </a:uFill>
              <a:latin typeface="Arial"/>
            </a:endParaRPr>
          </a:p>
        </p:txBody>
      </p:sp>
      <p:sp>
        <p:nvSpPr>
          <p:cNvPr id="1025" name="CustomShape 4">
            <a:extLst>
              <a:ext uri="{FF2B5EF4-FFF2-40B4-BE49-F238E27FC236}">
                <a16:creationId xmlns:a16="http://schemas.microsoft.com/office/drawing/2014/main" id="{280EC482-4840-09CD-1DF0-5C16A608347B}"/>
              </a:ext>
            </a:extLst>
          </p:cNvPr>
          <p:cNvSpPr/>
          <p:nvPr/>
        </p:nvSpPr>
        <p:spPr>
          <a:xfrm>
            <a:off x="899856" y="18744671"/>
            <a:ext cx="9280945" cy="985811"/>
          </a:xfrm>
          <a:prstGeom prst="rect">
            <a:avLst/>
          </a:prstGeom>
          <a:solidFill>
            <a:srgbClr val="1F497D">
              <a:alpha val="78824"/>
            </a:srgbClr>
          </a:solidFill>
          <a:ln w="44450">
            <a:solidFill>
              <a:srgbClr val="002060">
                <a:alpha val="75237"/>
              </a:srgbClr>
            </a:solidFill>
          </a:ln>
        </p:spPr>
        <p:style>
          <a:lnRef idx="0">
            <a:scrgbClr r="0" g="0" b="0"/>
          </a:lnRef>
          <a:fillRef idx="0">
            <a:scrgbClr r="0" g="0" b="0"/>
          </a:fillRef>
          <a:effectRef idx="0">
            <a:scrgbClr r="0" g="0" b="0"/>
          </a:effectRef>
          <a:fontRef idx="minor"/>
        </p:style>
        <p:txBody>
          <a:bodyPr lIns="220852" tIns="110785" rIns="220852" bIns="110785" anchor="ctr"/>
          <a:lstStyle/>
          <a:p>
            <a:pPr algn="ctr">
              <a:lnSpc>
                <a:spcPct val="100000"/>
              </a:lnSpc>
            </a:pPr>
            <a:r>
              <a:rPr lang="en-IN" sz="4436" b="1" spc="-2" dirty="0">
                <a:solidFill>
                  <a:schemeClr val="bg1"/>
                </a:solidFill>
                <a:uFill>
                  <a:solidFill>
                    <a:srgbClr val="FFFFFF"/>
                  </a:solidFill>
                </a:uFill>
                <a:latin typeface="Times New Roman"/>
                <a:ea typeface="DejaVu Sans"/>
              </a:rPr>
              <a:t>Objectives</a:t>
            </a:r>
            <a:endParaRPr lang="en-IN" sz="3597" spc="-2" dirty="0">
              <a:solidFill>
                <a:schemeClr val="bg1"/>
              </a:solidFill>
              <a:uFill>
                <a:solidFill>
                  <a:srgbClr val="FFFFFF"/>
                </a:solidFill>
              </a:uFill>
              <a:latin typeface="Arial"/>
            </a:endParaRPr>
          </a:p>
        </p:txBody>
      </p:sp>
      <p:sp>
        <p:nvSpPr>
          <p:cNvPr id="1027" name="CustomShape 4">
            <a:extLst>
              <a:ext uri="{FF2B5EF4-FFF2-40B4-BE49-F238E27FC236}">
                <a16:creationId xmlns:a16="http://schemas.microsoft.com/office/drawing/2014/main" id="{111F77F4-BEEB-62C5-6E58-898513605054}"/>
              </a:ext>
            </a:extLst>
          </p:cNvPr>
          <p:cNvSpPr/>
          <p:nvPr/>
        </p:nvSpPr>
        <p:spPr>
          <a:xfrm>
            <a:off x="890965" y="23065623"/>
            <a:ext cx="9333654" cy="985811"/>
          </a:xfrm>
          <a:prstGeom prst="rect">
            <a:avLst/>
          </a:prstGeom>
          <a:solidFill>
            <a:srgbClr val="1F497D">
              <a:alpha val="78824"/>
            </a:srgbClr>
          </a:solidFill>
          <a:ln w="44450">
            <a:solidFill>
              <a:srgbClr val="002060">
                <a:alpha val="75237"/>
              </a:srgbClr>
            </a:solidFill>
          </a:ln>
        </p:spPr>
        <p:style>
          <a:lnRef idx="0">
            <a:scrgbClr r="0" g="0" b="0"/>
          </a:lnRef>
          <a:fillRef idx="0">
            <a:scrgbClr r="0" g="0" b="0"/>
          </a:fillRef>
          <a:effectRef idx="0">
            <a:scrgbClr r="0" g="0" b="0"/>
          </a:effectRef>
          <a:fontRef idx="minor"/>
        </p:style>
        <p:txBody>
          <a:bodyPr lIns="220852" tIns="110785" rIns="220852" bIns="110785" anchor="ctr"/>
          <a:lstStyle/>
          <a:p>
            <a:pPr algn="ctr">
              <a:lnSpc>
                <a:spcPct val="100000"/>
              </a:lnSpc>
            </a:pPr>
            <a:r>
              <a:rPr lang="en-IN" sz="4436" b="1" spc="-2" dirty="0">
                <a:solidFill>
                  <a:schemeClr val="bg1"/>
                </a:solidFill>
                <a:uFill>
                  <a:solidFill>
                    <a:srgbClr val="FFFFFF"/>
                  </a:solidFill>
                </a:uFill>
                <a:latin typeface="Times New Roman"/>
                <a:ea typeface="DejaVu Sans"/>
              </a:rPr>
              <a:t>Data and Methodology</a:t>
            </a:r>
            <a:endParaRPr lang="en-IN" sz="3597" spc="-2" dirty="0">
              <a:solidFill>
                <a:schemeClr val="bg1"/>
              </a:solidFill>
              <a:uFill>
                <a:solidFill>
                  <a:srgbClr val="FFFFFF"/>
                </a:solidFill>
              </a:uFill>
              <a:latin typeface="Arial"/>
            </a:endParaRPr>
          </a:p>
        </p:txBody>
      </p:sp>
      <p:sp>
        <p:nvSpPr>
          <p:cNvPr id="1029" name="CustomShape 4">
            <a:extLst>
              <a:ext uri="{FF2B5EF4-FFF2-40B4-BE49-F238E27FC236}">
                <a16:creationId xmlns:a16="http://schemas.microsoft.com/office/drawing/2014/main" id="{4EE5D898-DC1D-A98C-2192-66C6A594696A}"/>
              </a:ext>
            </a:extLst>
          </p:cNvPr>
          <p:cNvSpPr/>
          <p:nvPr/>
        </p:nvSpPr>
        <p:spPr>
          <a:xfrm>
            <a:off x="20248085" y="18174502"/>
            <a:ext cx="9333654" cy="985811"/>
          </a:xfrm>
          <a:prstGeom prst="rect">
            <a:avLst/>
          </a:prstGeom>
          <a:solidFill>
            <a:srgbClr val="1F497D">
              <a:alpha val="78824"/>
            </a:srgbClr>
          </a:solidFill>
          <a:ln w="44450">
            <a:solidFill>
              <a:srgbClr val="002060">
                <a:alpha val="75237"/>
              </a:srgbClr>
            </a:solidFill>
          </a:ln>
        </p:spPr>
        <p:style>
          <a:lnRef idx="0">
            <a:scrgbClr r="0" g="0" b="0"/>
          </a:lnRef>
          <a:fillRef idx="0">
            <a:scrgbClr r="0" g="0" b="0"/>
          </a:fillRef>
          <a:effectRef idx="0">
            <a:scrgbClr r="0" g="0" b="0"/>
          </a:effectRef>
          <a:fontRef idx="minor"/>
        </p:style>
        <p:txBody>
          <a:bodyPr lIns="220852" tIns="110785" rIns="220852" bIns="110785" anchor="ctr"/>
          <a:lstStyle/>
          <a:p>
            <a:pPr algn="ctr">
              <a:lnSpc>
                <a:spcPct val="100000"/>
              </a:lnSpc>
            </a:pPr>
            <a:r>
              <a:rPr lang="en-IN" sz="4436" b="1" spc="-2" dirty="0">
                <a:solidFill>
                  <a:schemeClr val="bg1"/>
                </a:solidFill>
                <a:uFill>
                  <a:solidFill>
                    <a:srgbClr val="FFFFFF"/>
                  </a:solidFill>
                </a:uFill>
                <a:latin typeface="Times New Roman"/>
                <a:ea typeface="DejaVu Sans"/>
              </a:rPr>
              <a:t>References</a:t>
            </a:r>
            <a:endParaRPr lang="en-IN" sz="3597" spc="-2" dirty="0">
              <a:solidFill>
                <a:schemeClr val="bg1"/>
              </a:solidFill>
              <a:uFill>
                <a:solidFill>
                  <a:srgbClr val="FFFFFF"/>
                </a:solidFill>
              </a:uFill>
              <a:latin typeface="Arial"/>
            </a:endParaRPr>
          </a:p>
        </p:txBody>
      </p:sp>
      <p:sp>
        <p:nvSpPr>
          <p:cNvPr id="1033" name="TextBox 1032">
            <a:extLst>
              <a:ext uri="{FF2B5EF4-FFF2-40B4-BE49-F238E27FC236}">
                <a16:creationId xmlns:a16="http://schemas.microsoft.com/office/drawing/2014/main" id="{CD73E050-2C40-4BB7-ABB7-990CC1116264}"/>
              </a:ext>
            </a:extLst>
          </p:cNvPr>
          <p:cNvSpPr txBox="1"/>
          <p:nvPr/>
        </p:nvSpPr>
        <p:spPr>
          <a:xfrm>
            <a:off x="20430039" y="19625471"/>
            <a:ext cx="8945733" cy="18305524"/>
          </a:xfrm>
          <a:prstGeom prst="rect">
            <a:avLst/>
          </a:prstGeom>
          <a:noFill/>
        </p:spPr>
        <p:txBody>
          <a:bodyPr wrap="square" rtlCol="0">
            <a:spAutoFit/>
          </a:bodyPr>
          <a:lstStyle/>
          <a:p>
            <a:pPr algn="just"/>
            <a:r>
              <a:rPr lang="en-IN" sz="3200" dirty="0">
                <a:solidFill>
                  <a:srgbClr val="002060"/>
                </a:solidFill>
                <a:latin typeface="Cambria Math" panose="02040503050406030204" pitchFamily="18" charset="0"/>
                <a:ea typeface="Cambria Math" panose="02040503050406030204" pitchFamily="18" charset="0"/>
              </a:rPr>
              <a:t>Cheng, Y.M., </a:t>
            </a:r>
            <a:r>
              <a:rPr lang="en-IN" sz="3200" dirty="0" err="1">
                <a:solidFill>
                  <a:srgbClr val="002060"/>
                </a:solidFill>
                <a:latin typeface="Cambria Math" panose="02040503050406030204" pitchFamily="18" charset="0"/>
                <a:ea typeface="Cambria Math" panose="02040503050406030204" pitchFamily="18" charset="0"/>
              </a:rPr>
              <a:t>Tulich</a:t>
            </a:r>
            <a:r>
              <a:rPr lang="en-IN" sz="3200" dirty="0">
                <a:solidFill>
                  <a:srgbClr val="002060"/>
                </a:solidFill>
                <a:latin typeface="Cambria Math" panose="02040503050406030204" pitchFamily="18" charset="0"/>
                <a:ea typeface="Cambria Math" panose="02040503050406030204" pitchFamily="18" charset="0"/>
              </a:rPr>
              <a:t>, S., </a:t>
            </a:r>
            <a:r>
              <a:rPr lang="en-IN" sz="3200" dirty="0" err="1">
                <a:solidFill>
                  <a:srgbClr val="002060"/>
                </a:solidFill>
                <a:latin typeface="Cambria Math" panose="02040503050406030204" pitchFamily="18" charset="0"/>
                <a:ea typeface="Cambria Math" panose="02040503050406030204" pitchFamily="18" charset="0"/>
              </a:rPr>
              <a:t>Kiladis</a:t>
            </a:r>
            <a:r>
              <a:rPr lang="en-IN" sz="3200" dirty="0">
                <a:solidFill>
                  <a:srgbClr val="002060"/>
                </a:solidFill>
                <a:latin typeface="Cambria Math" panose="02040503050406030204" pitchFamily="18" charset="0"/>
                <a:ea typeface="Cambria Math" panose="02040503050406030204" pitchFamily="18" charset="0"/>
              </a:rPr>
              <a:t>, G.N. and Dias, J., 2022. Two extratropical pathways to forcing tropical convective disturbances. </a:t>
            </a:r>
            <a:r>
              <a:rPr lang="en-IN" sz="3200" i="1" dirty="0">
                <a:solidFill>
                  <a:srgbClr val="002060"/>
                </a:solidFill>
                <a:latin typeface="Cambria Math" panose="02040503050406030204" pitchFamily="18" charset="0"/>
                <a:ea typeface="Cambria Math" panose="02040503050406030204" pitchFamily="18" charset="0"/>
              </a:rPr>
              <a:t>Journal of Climate</a:t>
            </a:r>
            <a:r>
              <a:rPr lang="en-IN" sz="3200" dirty="0">
                <a:solidFill>
                  <a:srgbClr val="002060"/>
                </a:solidFill>
                <a:latin typeface="Cambria Math" panose="02040503050406030204" pitchFamily="18" charset="0"/>
                <a:ea typeface="Cambria Math" panose="02040503050406030204" pitchFamily="18" charset="0"/>
              </a:rPr>
              <a:t>, </a:t>
            </a:r>
            <a:r>
              <a:rPr lang="en-IN" sz="3200" i="1" dirty="0">
                <a:solidFill>
                  <a:srgbClr val="002060"/>
                </a:solidFill>
                <a:latin typeface="Cambria Math" panose="02040503050406030204" pitchFamily="18" charset="0"/>
                <a:ea typeface="Cambria Math" panose="02040503050406030204" pitchFamily="18" charset="0"/>
              </a:rPr>
              <a:t>35</a:t>
            </a:r>
            <a:r>
              <a:rPr lang="en-IN" sz="3200" dirty="0">
                <a:solidFill>
                  <a:srgbClr val="002060"/>
                </a:solidFill>
                <a:latin typeface="Cambria Math" panose="02040503050406030204" pitchFamily="18" charset="0"/>
                <a:ea typeface="Cambria Math" panose="02040503050406030204" pitchFamily="18" charset="0"/>
              </a:rPr>
              <a:t>(20), pp.6587-6609.</a:t>
            </a:r>
          </a:p>
          <a:p>
            <a:pPr algn="just"/>
            <a:endParaRPr lang="en-IN" sz="3200" dirty="0">
              <a:solidFill>
                <a:srgbClr val="002060"/>
              </a:solidFill>
              <a:latin typeface="Cambria Math" panose="02040503050406030204" pitchFamily="18" charset="0"/>
              <a:ea typeface="Cambria Math" panose="02040503050406030204" pitchFamily="18" charset="0"/>
            </a:endParaRPr>
          </a:p>
          <a:p>
            <a:pPr algn="just"/>
            <a:r>
              <a:rPr lang="en-IN" sz="3200" dirty="0" err="1">
                <a:solidFill>
                  <a:srgbClr val="002060"/>
                </a:solidFill>
                <a:latin typeface="Cambria Math" panose="02040503050406030204" pitchFamily="18" charset="0"/>
                <a:ea typeface="Cambria Math" panose="02040503050406030204" pitchFamily="18" charset="0"/>
              </a:rPr>
              <a:t>Matsuno</a:t>
            </a:r>
            <a:r>
              <a:rPr lang="en-IN" sz="3200" dirty="0">
                <a:solidFill>
                  <a:srgbClr val="002060"/>
                </a:solidFill>
                <a:latin typeface="Cambria Math" panose="02040503050406030204" pitchFamily="18" charset="0"/>
                <a:ea typeface="Cambria Math" panose="02040503050406030204" pitchFamily="18" charset="0"/>
              </a:rPr>
              <a:t>, T., 1966. Quasi-geostrophic motions in the equatorial area. </a:t>
            </a:r>
            <a:r>
              <a:rPr lang="en-IN" sz="3200" i="1" dirty="0">
                <a:solidFill>
                  <a:srgbClr val="002060"/>
                </a:solidFill>
                <a:latin typeface="Cambria Math" panose="02040503050406030204" pitchFamily="18" charset="0"/>
                <a:ea typeface="Cambria Math" panose="02040503050406030204" pitchFamily="18" charset="0"/>
              </a:rPr>
              <a:t>Journal of the Meteorological Society of Japan. Ser. II</a:t>
            </a:r>
            <a:r>
              <a:rPr lang="en-IN" sz="3200" dirty="0">
                <a:solidFill>
                  <a:srgbClr val="002060"/>
                </a:solidFill>
                <a:latin typeface="Cambria Math" panose="02040503050406030204" pitchFamily="18" charset="0"/>
                <a:ea typeface="Cambria Math" panose="02040503050406030204" pitchFamily="18" charset="0"/>
              </a:rPr>
              <a:t>, </a:t>
            </a:r>
            <a:r>
              <a:rPr lang="en-IN" sz="3200" i="1" dirty="0">
                <a:solidFill>
                  <a:srgbClr val="002060"/>
                </a:solidFill>
                <a:latin typeface="Cambria Math" panose="02040503050406030204" pitchFamily="18" charset="0"/>
                <a:ea typeface="Cambria Math" panose="02040503050406030204" pitchFamily="18" charset="0"/>
              </a:rPr>
              <a:t>44</a:t>
            </a:r>
            <a:r>
              <a:rPr lang="en-IN" sz="3200" dirty="0">
                <a:solidFill>
                  <a:srgbClr val="002060"/>
                </a:solidFill>
                <a:latin typeface="Cambria Math" panose="02040503050406030204" pitchFamily="18" charset="0"/>
                <a:ea typeface="Cambria Math" panose="02040503050406030204" pitchFamily="18" charset="0"/>
              </a:rPr>
              <a:t>(1), pp.25-43.</a:t>
            </a:r>
          </a:p>
          <a:p>
            <a:pPr algn="just"/>
            <a:endParaRPr lang="en-IN" sz="3200" dirty="0">
              <a:solidFill>
                <a:srgbClr val="002060"/>
              </a:solidFill>
              <a:latin typeface="Cambria Math" panose="02040503050406030204" pitchFamily="18" charset="0"/>
              <a:ea typeface="Cambria Math" panose="02040503050406030204" pitchFamily="18" charset="0"/>
            </a:endParaRPr>
          </a:p>
          <a:p>
            <a:pPr algn="just"/>
            <a:r>
              <a:rPr lang="en-IN" sz="3200" dirty="0">
                <a:solidFill>
                  <a:srgbClr val="002060"/>
                </a:solidFill>
                <a:latin typeface="Cambria Math" panose="02040503050406030204" pitchFamily="18" charset="0"/>
                <a:ea typeface="Cambria Math" panose="02040503050406030204" pitchFamily="18" charset="0"/>
              </a:rPr>
              <a:t>Sun, J. and Wu, Z., 2020. Isolating spatiotemporally local mixed Rossby-gravity waves using multi-dimensional ensemble empirical mode decomposition. </a:t>
            </a:r>
            <a:r>
              <a:rPr lang="en-IN" sz="3200" i="1" dirty="0">
                <a:solidFill>
                  <a:srgbClr val="002060"/>
                </a:solidFill>
                <a:latin typeface="Cambria Math" panose="02040503050406030204" pitchFamily="18" charset="0"/>
                <a:ea typeface="Cambria Math" panose="02040503050406030204" pitchFamily="18" charset="0"/>
              </a:rPr>
              <a:t>Climate Dynamics</a:t>
            </a:r>
            <a:r>
              <a:rPr lang="en-IN" sz="3200" dirty="0">
                <a:solidFill>
                  <a:srgbClr val="002060"/>
                </a:solidFill>
                <a:latin typeface="Cambria Math" panose="02040503050406030204" pitchFamily="18" charset="0"/>
                <a:ea typeface="Cambria Math" panose="02040503050406030204" pitchFamily="18" charset="0"/>
              </a:rPr>
              <a:t>, </a:t>
            </a:r>
            <a:r>
              <a:rPr lang="en-IN" sz="3200" i="1" dirty="0">
                <a:solidFill>
                  <a:srgbClr val="002060"/>
                </a:solidFill>
                <a:latin typeface="Cambria Math" panose="02040503050406030204" pitchFamily="18" charset="0"/>
                <a:ea typeface="Cambria Math" panose="02040503050406030204" pitchFamily="18" charset="0"/>
              </a:rPr>
              <a:t>54</a:t>
            </a:r>
            <a:r>
              <a:rPr lang="en-IN" sz="3200" dirty="0">
                <a:solidFill>
                  <a:srgbClr val="002060"/>
                </a:solidFill>
                <a:latin typeface="Cambria Math" panose="02040503050406030204" pitchFamily="18" charset="0"/>
                <a:ea typeface="Cambria Math" panose="02040503050406030204" pitchFamily="18" charset="0"/>
              </a:rPr>
              <a:t>(3-4), pp.1383-1405.</a:t>
            </a:r>
          </a:p>
          <a:p>
            <a:pPr algn="just"/>
            <a:endParaRPr lang="en-IN" sz="3200" dirty="0">
              <a:solidFill>
                <a:srgbClr val="002060"/>
              </a:solidFill>
              <a:latin typeface="Cambria Math" panose="02040503050406030204" pitchFamily="18" charset="0"/>
              <a:ea typeface="Cambria Math" panose="02040503050406030204" pitchFamily="18" charset="0"/>
            </a:endParaRPr>
          </a:p>
          <a:p>
            <a:pPr algn="just"/>
            <a:r>
              <a:rPr lang="en-IN" sz="3200" dirty="0" err="1">
                <a:solidFill>
                  <a:srgbClr val="002060"/>
                </a:solidFill>
                <a:latin typeface="Cambria Math" panose="02040503050406030204" pitchFamily="18" charset="0"/>
                <a:ea typeface="Cambria Math" panose="02040503050406030204" pitchFamily="18" charset="0"/>
              </a:rPr>
              <a:t>Tulich</a:t>
            </a:r>
            <a:r>
              <a:rPr lang="en-IN" sz="3200" dirty="0">
                <a:solidFill>
                  <a:srgbClr val="002060"/>
                </a:solidFill>
                <a:latin typeface="Cambria Math" panose="02040503050406030204" pitchFamily="18" charset="0"/>
                <a:ea typeface="Cambria Math" panose="02040503050406030204" pitchFamily="18" charset="0"/>
              </a:rPr>
              <a:t>, S.N. and </a:t>
            </a:r>
            <a:r>
              <a:rPr lang="en-IN" sz="3200" dirty="0" err="1">
                <a:solidFill>
                  <a:srgbClr val="002060"/>
                </a:solidFill>
                <a:latin typeface="Cambria Math" panose="02040503050406030204" pitchFamily="18" charset="0"/>
                <a:ea typeface="Cambria Math" panose="02040503050406030204" pitchFamily="18" charset="0"/>
              </a:rPr>
              <a:t>Kiladis</a:t>
            </a:r>
            <a:r>
              <a:rPr lang="en-IN" sz="3200" dirty="0">
                <a:solidFill>
                  <a:srgbClr val="002060"/>
                </a:solidFill>
                <a:latin typeface="Cambria Math" panose="02040503050406030204" pitchFamily="18" charset="0"/>
                <a:ea typeface="Cambria Math" panose="02040503050406030204" pitchFamily="18" charset="0"/>
              </a:rPr>
              <a:t>, G.N., 2021. On the regionality of moist Kelvin waves and the MJO: The critical role of the background zonal flow. </a:t>
            </a:r>
            <a:r>
              <a:rPr lang="en-IN" sz="3200" i="1" dirty="0">
                <a:solidFill>
                  <a:srgbClr val="002060"/>
                </a:solidFill>
                <a:latin typeface="Cambria Math" panose="02040503050406030204" pitchFamily="18" charset="0"/>
                <a:ea typeface="Cambria Math" panose="02040503050406030204" pitchFamily="18" charset="0"/>
              </a:rPr>
              <a:t>Journal of Advances in </a:t>
            </a:r>
            <a:r>
              <a:rPr lang="en-IN" sz="3200" i="1" dirty="0" err="1">
                <a:solidFill>
                  <a:srgbClr val="002060"/>
                </a:solidFill>
                <a:latin typeface="Cambria Math" panose="02040503050406030204" pitchFamily="18" charset="0"/>
                <a:ea typeface="Cambria Math" panose="02040503050406030204" pitchFamily="18" charset="0"/>
              </a:rPr>
              <a:t>Modeling</a:t>
            </a:r>
            <a:r>
              <a:rPr lang="en-IN" sz="3200" i="1" dirty="0">
                <a:solidFill>
                  <a:srgbClr val="002060"/>
                </a:solidFill>
                <a:latin typeface="Cambria Math" panose="02040503050406030204" pitchFamily="18" charset="0"/>
                <a:ea typeface="Cambria Math" panose="02040503050406030204" pitchFamily="18" charset="0"/>
              </a:rPr>
              <a:t> Earth Systems</a:t>
            </a:r>
            <a:r>
              <a:rPr lang="en-IN" sz="3200" dirty="0">
                <a:solidFill>
                  <a:srgbClr val="002060"/>
                </a:solidFill>
                <a:latin typeface="Cambria Math" panose="02040503050406030204" pitchFamily="18" charset="0"/>
                <a:ea typeface="Cambria Math" panose="02040503050406030204" pitchFamily="18" charset="0"/>
              </a:rPr>
              <a:t>, </a:t>
            </a:r>
            <a:r>
              <a:rPr lang="en-IN" sz="3200" i="1" dirty="0">
                <a:solidFill>
                  <a:srgbClr val="002060"/>
                </a:solidFill>
                <a:latin typeface="Cambria Math" panose="02040503050406030204" pitchFamily="18" charset="0"/>
                <a:ea typeface="Cambria Math" panose="02040503050406030204" pitchFamily="18" charset="0"/>
              </a:rPr>
              <a:t>13</a:t>
            </a:r>
            <a:r>
              <a:rPr lang="en-IN" sz="3200" dirty="0">
                <a:solidFill>
                  <a:srgbClr val="002060"/>
                </a:solidFill>
                <a:latin typeface="Cambria Math" panose="02040503050406030204" pitchFamily="18" charset="0"/>
                <a:ea typeface="Cambria Math" panose="02040503050406030204" pitchFamily="18" charset="0"/>
              </a:rPr>
              <a:t>(9), p.e2021MS002528.</a:t>
            </a:r>
          </a:p>
          <a:p>
            <a:pPr algn="just"/>
            <a:endParaRPr lang="en-IN" sz="3197" dirty="0">
              <a:solidFill>
                <a:srgbClr val="002060"/>
              </a:solidFill>
              <a:latin typeface="Cambria Math" panose="02040503050406030204" pitchFamily="18" charset="0"/>
              <a:ea typeface="Cambria Math" panose="02040503050406030204" pitchFamily="18" charset="0"/>
            </a:endParaRPr>
          </a:p>
          <a:p>
            <a:pPr algn="just"/>
            <a:r>
              <a:rPr lang="en-IN" sz="3197" dirty="0">
                <a:solidFill>
                  <a:srgbClr val="002060"/>
                </a:solidFill>
                <a:latin typeface="Cambria Math" panose="02040503050406030204" pitchFamily="18" charset="0"/>
                <a:ea typeface="Cambria Math" panose="02040503050406030204" pitchFamily="18" charset="0"/>
              </a:rPr>
              <a:t>Wheeler, M, &amp; </a:t>
            </a:r>
            <a:r>
              <a:rPr lang="en-IN" sz="3197" dirty="0" err="1">
                <a:solidFill>
                  <a:srgbClr val="002060"/>
                </a:solidFill>
                <a:latin typeface="Cambria Math" panose="02040503050406030204" pitchFamily="18" charset="0"/>
                <a:ea typeface="Cambria Math" panose="02040503050406030204" pitchFamily="18" charset="0"/>
              </a:rPr>
              <a:t>Kiladis</a:t>
            </a:r>
            <a:r>
              <a:rPr lang="en-IN" sz="3197" dirty="0">
                <a:solidFill>
                  <a:srgbClr val="002060"/>
                </a:solidFill>
                <a:latin typeface="Cambria Math" panose="02040503050406030204" pitchFamily="18" charset="0"/>
                <a:ea typeface="Cambria Math" panose="02040503050406030204" pitchFamily="18" charset="0"/>
              </a:rPr>
              <a:t>, GN 1999, ‘Convectively coupled equatorial waves: Analysis of clouds and temperature in the wavenumber–frequency domain’, </a:t>
            </a:r>
            <a:r>
              <a:rPr lang="en-IN" sz="3197" i="1" dirty="0">
                <a:solidFill>
                  <a:srgbClr val="002060"/>
                </a:solidFill>
                <a:latin typeface="Cambria Math" panose="02040503050406030204" pitchFamily="18" charset="0"/>
                <a:ea typeface="Cambria Math" panose="02040503050406030204" pitchFamily="18" charset="0"/>
              </a:rPr>
              <a:t>Journal of Atmospheric Science</a:t>
            </a:r>
            <a:r>
              <a:rPr lang="en-IN" sz="3197" dirty="0">
                <a:solidFill>
                  <a:srgbClr val="002060"/>
                </a:solidFill>
                <a:latin typeface="Cambria Math" panose="02040503050406030204" pitchFamily="18" charset="0"/>
                <a:ea typeface="Cambria Math" panose="02040503050406030204" pitchFamily="18" charset="0"/>
              </a:rPr>
              <a:t>, vol. 56, no. 3, pp.</a:t>
            </a:r>
            <a:r>
              <a:rPr lang="en-IN" sz="3197" b="1" dirty="0">
                <a:solidFill>
                  <a:srgbClr val="002060"/>
                </a:solidFill>
                <a:latin typeface="Cambria Math" panose="02040503050406030204" pitchFamily="18" charset="0"/>
                <a:ea typeface="Cambria Math" panose="02040503050406030204" pitchFamily="18" charset="0"/>
              </a:rPr>
              <a:t> </a:t>
            </a:r>
            <a:r>
              <a:rPr lang="en-IN" sz="3197" dirty="0">
                <a:solidFill>
                  <a:srgbClr val="002060"/>
                </a:solidFill>
                <a:latin typeface="Cambria Math" panose="02040503050406030204" pitchFamily="18" charset="0"/>
                <a:ea typeface="Cambria Math" panose="02040503050406030204" pitchFamily="18" charset="0"/>
              </a:rPr>
              <a:t>374–399</a:t>
            </a:r>
            <a:endParaRPr lang="en-IN" sz="3200" dirty="0">
              <a:solidFill>
                <a:srgbClr val="002060"/>
              </a:solidFill>
              <a:latin typeface="Cambria Math" panose="02040503050406030204" pitchFamily="18" charset="0"/>
              <a:ea typeface="Cambria Math" panose="02040503050406030204" pitchFamily="18" charset="0"/>
            </a:endParaRPr>
          </a:p>
          <a:p>
            <a:pPr algn="just"/>
            <a:endParaRPr lang="en-IN" sz="3200" dirty="0">
              <a:solidFill>
                <a:srgbClr val="002060"/>
              </a:solidFill>
              <a:latin typeface="Cambria Math" panose="02040503050406030204" pitchFamily="18" charset="0"/>
              <a:ea typeface="Cambria Math" panose="02040503050406030204" pitchFamily="18" charset="0"/>
            </a:endParaRPr>
          </a:p>
          <a:p>
            <a:pPr algn="just"/>
            <a:r>
              <a:rPr lang="en-IN" sz="3197" dirty="0">
                <a:solidFill>
                  <a:srgbClr val="002060"/>
                </a:solidFill>
                <a:latin typeface="Cambria Math" panose="02040503050406030204" pitchFamily="18" charset="0"/>
                <a:ea typeface="Cambria Math" panose="02040503050406030204" pitchFamily="18" charset="0"/>
              </a:rPr>
              <a:t>Waugh, DW, &amp; </a:t>
            </a:r>
            <a:r>
              <a:rPr lang="en-IN" sz="3197" dirty="0" err="1">
                <a:solidFill>
                  <a:srgbClr val="002060"/>
                </a:solidFill>
                <a:latin typeface="Cambria Math" panose="02040503050406030204" pitchFamily="18" charset="0"/>
                <a:ea typeface="Cambria Math" panose="02040503050406030204" pitchFamily="18" charset="0"/>
              </a:rPr>
              <a:t>Polvani</a:t>
            </a:r>
            <a:r>
              <a:rPr lang="en-IN" sz="3197" dirty="0">
                <a:solidFill>
                  <a:srgbClr val="002060"/>
                </a:solidFill>
                <a:latin typeface="Cambria Math" panose="02040503050406030204" pitchFamily="18" charset="0"/>
                <a:ea typeface="Cambria Math" panose="02040503050406030204" pitchFamily="18" charset="0"/>
              </a:rPr>
              <a:t>, LM 2000, ‘Climatology of intrusions into the tropical upper troposphere’, </a:t>
            </a:r>
            <a:r>
              <a:rPr lang="en-IN" sz="3197" i="1" dirty="0">
                <a:solidFill>
                  <a:srgbClr val="002060"/>
                </a:solidFill>
                <a:latin typeface="Cambria Math" panose="02040503050406030204" pitchFamily="18" charset="0"/>
                <a:ea typeface="Cambria Math" panose="02040503050406030204" pitchFamily="18" charset="0"/>
              </a:rPr>
              <a:t>Geophysical Research Lett</a:t>
            </a:r>
            <a:r>
              <a:rPr lang="en-IN" sz="3197" dirty="0">
                <a:solidFill>
                  <a:srgbClr val="002060"/>
                </a:solidFill>
                <a:latin typeface="Cambria Math" panose="02040503050406030204" pitchFamily="18" charset="0"/>
                <a:ea typeface="Cambria Math" panose="02040503050406030204" pitchFamily="18" charset="0"/>
              </a:rPr>
              <a:t>ers, vol. 27, no. 23, pp. 3857–3860</a:t>
            </a:r>
          </a:p>
          <a:p>
            <a:pPr algn="just"/>
            <a:endParaRPr lang="en-IN" sz="3197" dirty="0">
              <a:solidFill>
                <a:srgbClr val="002060"/>
              </a:solidFill>
              <a:latin typeface="Cambria Math" panose="02040503050406030204" pitchFamily="18" charset="0"/>
              <a:ea typeface="Cambria Math" panose="02040503050406030204" pitchFamily="18" charset="0"/>
            </a:endParaRPr>
          </a:p>
          <a:p>
            <a:pPr algn="just"/>
            <a:r>
              <a:rPr lang="en-IN" sz="3197" dirty="0" err="1">
                <a:solidFill>
                  <a:srgbClr val="002060"/>
                </a:solidFill>
                <a:latin typeface="Cambria Math" panose="02040503050406030204" pitchFamily="18" charset="0"/>
                <a:ea typeface="Cambria Math" panose="02040503050406030204" pitchFamily="18" charset="0"/>
              </a:rPr>
              <a:t>Yanai</a:t>
            </a:r>
            <a:r>
              <a:rPr lang="en-IN" sz="3197" dirty="0">
                <a:solidFill>
                  <a:srgbClr val="002060"/>
                </a:solidFill>
                <a:latin typeface="Cambria Math" panose="02040503050406030204" pitchFamily="18" charset="0"/>
                <a:ea typeface="Cambria Math" panose="02040503050406030204" pitchFamily="18" charset="0"/>
              </a:rPr>
              <a:t>, M. and Maruyama, T., 1966. Stratospheric wave disturbances propagating over the equatorial Pacific. </a:t>
            </a:r>
            <a:r>
              <a:rPr lang="en-IN" sz="3197" i="1" dirty="0">
                <a:solidFill>
                  <a:srgbClr val="002060"/>
                </a:solidFill>
                <a:latin typeface="Cambria Math" panose="02040503050406030204" pitchFamily="18" charset="0"/>
                <a:ea typeface="Cambria Math" panose="02040503050406030204" pitchFamily="18" charset="0"/>
              </a:rPr>
              <a:t>Journal of the Meteorological Society of Japan. Ser. II</a:t>
            </a:r>
            <a:r>
              <a:rPr lang="en-IN" sz="3197" dirty="0">
                <a:solidFill>
                  <a:srgbClr val="002060"/>
                </a:solidFill>
                <a:latin typeface="Cambria Math" panose="02040503050406030204" pitchFamily="18" charset="0"/>
                <a:ea typeface="Cambria Math" panose="02040503050406030204" pitchFamily="18" charset="0"/>
              </a:rPr>
              <a:t>, </a:t>
            </a:r>
            <a:r>
              <a:rPr lang="en-IN" sz="3197" i="1" dirty="0">
                <a:solidFill>
                  <a:srgbClr val="002060"/>
                </a:solidFill>
                <a:latin typeface="Cambria Math" panose="02040503050406030204" pitchFamily="18" charset="0"/>
                <a:ea typeface="Cambria Math" panose="02040503050406030204" pitchFamily="18" charset="0"/>
              </a:rPr>
              <a:t>44</a:t>
            </a:r>
            <a:r>
              <a:rPr lang="en-IN" sz="3197" dirty="0">
                <a:solidFill>
                  <a:srgbClr val="002060"/>
                </a:solidFill>
                <a:latin typeface="Cambria Math" panose="02040503050406030204" pitchFamily="18" charset="0"/>
                <a:ea typeface="Cambria Math" panose="02040503050406030204" pitchFamily="18" charset="0"/>
              </a:rPr>
              <a:t>(5), pp.291-294.</a:t>
            </a:r>
          </a:p>
          <a:p>
            <a:pPr algn="just"/>
            <a:endParaRPr lang="en-US" sz="3197" dirty="0">
              <a:solidFill>
                <a:srgbClr val="002060"/>
              </a:solidFill>
              <a:latin typeface="Cambria Math" panose="02040503050406030204" pitchFamily="18" charset="0"/>
              <a:ea typeface="Cambria Math" panose="02040503050406030204" pitchFamily="18" charset="0"/>
            </a:endParaRPr>
          </a:p>
        </p:txBody>
      </p:sp>
      <p:sp>
        <p:nvSpPr>
          <p:cNvPr id="1037" name="TextBox 1036">
            <a:extLst>
              <a:ext uri="{FF2B5EF4-FFF2-40B4-BE49-F238E27FC236}">
                <a16:creationId xmlns:a16="http://schemas.microsoft.com/office/drawing/2014/main" id="{827F20B0-6E6E-9728-442B-A12AFB296F3F}"/>
              </a:ext>
            </a:extLst>
          </p:cNvPr>
          <p:cNvSpPr txBox="1"/>
          <p:nvPr/>
        </p:nvSpPr>
        <p:spPr>
          <a:xfrm>
            <a:off x="1143365" y="16839833"/>
            <a:ext cx="4952417" cy="1568891"/>
          </a:xfrm>
          <a:prstGeom prst="rect">
            <a:avLst/>
          </a:prstGeom>
          <a:noFill/>
        </p:spPr>
        <p:txBody>
          <a:bodyPr wrap="square" rtlCol="0">
            <a:spAutoFit/>
          </a:bodyPr>
          <a:lstStyle/>
          <a:p>
            <a:pPr algn="just"/>
            <a:r>
              <a:rPr lang="en-US" sz="1599" dirty="0">
                <a:highlight>
                  <a:srgbClr val="FFD579"/>
                </a:highlight>
              </a:rPr>
              <a:t>Figure 1.</a:t>
            </a:r>
            <a:r>
              <a:rPr lang="en-US" sz="1599" dirty="0"/>
              <a:t> The symmetric wavenumber-frequency power spectra of meridional wind anomaly at 200 </a:t>
            </a:r>
            <a:r>
              <a:rPr lang="en-US" sz="1599" dirty="0" err="1"/>
              <a:t>hPa</a:t>
            </a:r>
            <a:r>
              <a:rPr lang="en-US" sz="1599" dirty="0"/>
              <a:t> for 1979-2022 period, normalized by the smooth red background. The red and green dashed lines represent the dispersion curves of shallow-water MRG waves of equivalent depth 10 and 100 m.</a:t>
            </a:r>
          </a:p>
        </p:txBody>
      </p:sp>
      <p:sp>
        <p:nvSpPr>
          <p:cNvPr id="1049" name="TextBox 1048">
            <a:extLst>
              <a:ext uri="{FF2B5EF4-FFF2-40B4-BE49-F238E27FC236}">
                <a16:creationId xmlns:a16="http://schemas.microsoft.com/office/drawing/2014/main" id="{52F10AF4-9277-354D-9C09-7937C0D815F5}"/>
              </a:ext>
            </a:extLst>
          </p:cNvPr>
          <p:cNvSpPr txBox="1"/>
          <p:nvPr/>
        </p:nvSpPr>
        <p:spPr>
          <a:xfrm>
            <a:off x="956940" y="24832551"/>
            <a:ext cx="9086080" cy="4031873"/>
          </a:xfrm>
          <a:prstGeom prst="rect">
            <a:avLst/>
          </a:prstGeom>
          <a:noFill/>
        </p:spPr>
        <p:txBody>
          <a:bodyPr wrap="square" rtlCol="0">
            <a:spAutoFit/>
          </a:bodyPr>
          <a:lstStyle/>
          <a:p>
            <a:r>
              <a:rPr lang="en-US" sz="3200" b="1" dirty="0">
                <a:latin typeface="Cambria Math" panose="02040503050406030204" pitchFamily="18" charset="0"/>
                <a:ea typeface="Cambria Math" panose="02040503050406030204" pitchFamily="18" charset="0"/>
              </a:rPr>
              <a:t>Data:</a:t>
            </a:r>
          </a:p>
          <a:p>
            <a:endParaRPr lang="en-US" sz="3200" b="1" dirty="0">
              <a:latin typeface="Cambria Math" panose="02040503050406030204" pitchFamily="18" charset="0"/>
              <a:ea typeface="Cambria Math" panose="02040503050406030204" pitchFamily="18" charset="0"/>
            </a:endParaRPr>
          </a:p>
          <a:p>
            <a:pPr algn="just"/>
            <a:r>
              <a:rPr lang="en-US" sz="3200" dirty="0">
                <a:solidFill>
                  <a:srgbClr val="002060"/>
                </a:solidFill>
                <a:latin typeface="Cambria Math" panose="02040503050406030204" pitchFamily="18" charset="0"/>
                <a:ea typeface="Cambria Math" panose="02040503050406030204" pitchFamily="18" charset="0"/>
              </a:rPr>
              <a:t>European Centre for Medium Range Weather Forecasts (ECMWF) ERA5 wind at 200 </a:t>
            </a:r>
            <a:r>
              <a:rPr lang="en-US" sz="3200" dirty="0" err="1">
                <a:solidFill>
                  <a:srgbClr val="002060"/>
                </a:solidFill>
                <a:latin typeface="Cambria Math" panose="02040503050406030204" pitchFamily="18" charset="0"/>
                <a:ea typeface="Cambria Math" panose="02040503050406030204" pitchFamily="18" charset="0"/>
              </a:rPr>
              <a:t>hPa</a:t>
            </a:r>
            <a:r>
              <a:rPr lang="en-US" sz="3200" dirty="0">
                <a:solidFill>
                  <a:srgbClr val="002060"/>
                </a:solidFill>
                <a:latin typeface="Cambria Math" panose="02040503050406030204" pitchFamily="18" charset="0"/>
                <a:ea typeface="Cambria Math" panose="02040503050406030204" pitchFamily="18" charset="0"/>
              </a:rPr>
              <a:t> and Potential Vorticity at 350 K </a:t>
            </a:r>
            <a:r>
              <a:rPr lang="en-US" sz="3200" dirty="0" err="1">
                <a:solidFill>
                  <a:srgbClr val="002060"/>
                </a:solidFill>
                <a:latin typeface="Cambria Math" panose="02040503050406030204" pitchFamily="18" charset="0"/>
                <a:ea typeface="Cambria Math" panose="02040503050406030204" pitchFamily="18" charset="0"/>
              </a:rPr>
              <a:t>isentrope</a:t>
            </a:r>
            <a:r>
              <a:rPr lang="en-US" sz="3200" dirty="0">
                <a:solidFill>
                  <a:srgbClr val="002060"/>
                </a:solidFill>
                <a:latin typeface="Cambria Math" panose="02040503050406030204" pitchFamily="18" charset="0"/>
                <a:ea typeface="Cambria Math" panose="02040503050406030204" pitchFamily="18" charset="0"/>
              </a:rPr>
              <a:t> for 1979-2022.  </a:t>
            </a:r>
          </a:p>
          <a:p>
            <a:pPr algn="just"/>
            <a:r>
              <a:rPr lang="en-US" sz="3200" dirty="0">
                <a:solidFill>
                  <a:srgbClr val="002060"/>
                </a:solidFill>
                <a:latin typeface="Cambria Math" panose="02040503050406030204" pitchFamily="18" charset="0"/>
                <a:ea typeface="Cambria Math" panose="02040503050406030204" pitchFamily="18" charset="0"/>
              </a:rPr>
              <a:t>Spatial and temporal resolution of wind data used is 2.5</a:t>
            </a:r>
            <a:r>
              <a:rPr lang="en-US" sz="3200" baseline="30000" dirty="0">
                <a:solidFill>
                  <a:srgbClr val="002060"/>
                </a:solidFill>
                <a:latin typeface="Cambria Math" panose="02040503050406030204" pitchFamily="18" charset="0"/>
                <a:ea typeface="Cambria Math" panose="02040503050406030204" pitchFamily="18" charset="0"/>
              </a:rPr>
              <a:t>o</a:t>
            </a:r>
            <a:r>
              <a:rPr lang="en-US" sz="3200" dirty="0">
                <a:solidFill>
                  <a:srgbClr val="002060"/>
                </a:solidFill>
                <a:latin typeface="Cambria Math" panose="02040503050406030204" pitchFamily="18" charset="0"/>
                <a:ea typeface="Cambria Math" panose="02040503050406030204" pitchFamily="18" charset="0"/>
              </a:rPr>
              <a:t>x2.5</a:t>
            </a:r>
            <a:r>
              <a:rPr lang="en-US" sz="3200" baseline="30000" dirty="0">
                <a:solidFill>
                  <a:srgbClr val="002060"/>
                </a:solidFill>
                <a:latin typeface="Cambria Math" panose="02040503050406030204" pitchFamily="18" charset="0"/>
                <a:ea typeface="Cambria Math" panose="02040503050406030204" pitchFamily="18" charset="0"/>
              </a:rPr>
              <a:t>o</a:t>
            </a:r>
            <a:r>
              <a:rPr lang="en-US" sz="3200" dirty="0">
                <a:solidFill>
                  <a:srgbClr val="002060"/>
                </a:solidFill>
                <a:latin typeface="Cambria Math" panose="02040503050406030204" pitchFamily="18" charset="0"/>
                <a:ea typeface="Cambria Math" panose="02040503050406030204" pitchFamily="18" charset="0"/>
              </a:rPr>
              <a:t> and 6 hourly.</a:t>
            </a:r>
          </a:p>
        </p:txBody>
      </p:sp>
      <p:sp>
        <p:nvSpPr>
          <p:cNvPr id="1051" name="TextBox 1050">
            <a:extLst>
              <a:ext uri="{FF2B5EF4-FFF2-40B4-BE49-F238E27FC236}">
                <a16:creationId xmlns:a16="http://schemas.microsoft.com/office/drawing/2014/main" id="{FFF316D2-EA6D-5C07-F1FA-E84DD4A18BF0}"/>
              </a:ext>
            </a:extLst>
          </p:cNvPr>
          <p:cNvSpPr txBox="1"/>
          <p:nvPr/>
        </p:nvSpPr>
        <p:spPr>
          <a:xfrm>
            <a:off x="950253" y="29498795"/>
            <a:ext cx="8861410" cy="10269478"/>
          </a:xfrm>
          <a:prstGeom prst="rect">
            <a:avLst/>
          </a:prstGeom>
          <a:noFill/>
        </p:spPr>
        <p:txBody>
          <a:bodyPr wrap="square" rtlCol="0">
            <a:spAutoFit/>
          </a:bodyPr>
          <a:lstStyle/>
          <a:p>
            <a:r>
              <a:rPr lang="en-US" sz="3200" b="1" dirty="0">
                <a:latin typeface="Cambria Math" panose="02040503050406030204" pitchFamily="18" charset="0"/>
                <a:ea typeface="Cambria Math" panose="02040503050406030204" pitchFamily="18" charset="0"/>
              </a:rPr>
              <a:t>Identification of MRG wave events:</a:t>
            </a:r>
          </a:p>
          <a:p>
            <a:endParaRPr lang="en-US" sz="3200" b="1" dirty="0">
              <a:latin typeface="Cambria Math" panose="02040503050406030204" pitchFamily="18" charset="0"/>
              <a:ea typeface="Cambria Math" panose="02040503050406030204" pitchFamily="18" charset="0"/>
            </a:endParaRPr>
          </a:p>
          <a:p>
            <a:pPr marL="571014" indent="-571014" algn="just">
              <a:buFont typeface="Wingdings" pitchFamily="2" charset="2"/>
              <a:buChar char="Ø"/>
            </a:pPr>
            <a:r>
              <a:rPr lang="en-US" sz="3200" dirty="0">
                <a:solidFill>
                  <a:srgbClr val="002060"/>
                </a:solidFill>
                <a:latin typeface="Cambria Math" panose="02040503050406030204" pitchFamily="18" charset="0"/>
                <a:ea typeface="Cambria Math" panose="02040503050406030204" pitchFamily="18" charset="0"/>
              </a:rPr>
              <a:t>An ‘</a:t>
            </a:r>
            <a:r>
              <a:rPr lang="en-US" sz="3200" b="1" dirty="0">
                <a:solidFill>
                  <a:srgbClr val="002060"/>
                </a:solidFill>
                <a:latin typeface="Cambria Math" panose="02040503050406030204" pitchFamily="18" charset="0"/>
                <a:ea typeface="Cambria Math" panose="02040503050406030204" pitchFamily="18" charset="0"/>
              </a:rPr>
              <a:t>event-based</a:t>
            </a:r>
            <a:r>
              <a:rPr lang="en-US" sz="3200" dirty="0">
                <a:solidFill>
                  <a:srgbClr val="002060"/>
                </a:solidFill>
                <a:latin typeface="Cambria Math" panose="02040503050406030204" pitchFamily="18" charset="0"/>
                <a:ea typeface="Cambria Math" panose="02040503050406030204" pitchFamily="18" charset="0"/>
              </a:rPr>
              <a:t>’ identification technique proposed by Sun and Wu (2019) is implemented to identify the MRG wave events.</a:t>
            </a:r>
          </a:p>
          <a:p>
            <a:pPr marL="571014" indent="-571014" algn="just">
              <a:buFont typeface="Wingdings" pitchFamily="2" charset="2"/>
              <a:buChar char="Ø"/>
            </a:pPr>
            <a:r>
              <a:rPr lang="en-US" sz="3200" dirty="0">
                <a:solidFill>
                  <a:srgbClr val="002060"/>
                </a:solidFill>
                <a:latin typeface="Cambria Math" panose="02040503050406030204" pitchFamily="18" charset="0"/>
                <a:ea typeface="Cambria Math" panose="02040503050406030204" pitchFamily="18" charset="0"/>
              </a:rPr>
              <a:t>Empirical Mode Decomposition (EMD) has been employed to identify MRG wave events over the equatorial belt.</a:t>
            </a:r>
          </a:p>
          <a:p>
            <a:pPr marL="571014" indent="-571014" algn="just">
              <a:buFont typeface="Wingdings" pitchFamily="2" charset="2"/>
              <a:buChar char="Ø"/>
            </a:pPr>
            <a:r>
              <a:rPr lang="en-US" sz="3200" dirty="0">
                <a:solidFill>
                  <a:srgbClr val="002060"/>
                </a:solidFill>
                <a:latin typeface="Cambria Math" panose="02040503050406030204" pitchFamily="18" charset="0"/>
                <a:ea typeface="Cambria Math" panose="02040503050406030204" pitchFamily="18" charset="0"/>
              </a:rPr>
              <a:t>A non-linear and non-stationary time series consists of different intrinsic modes of oscillation called IMFs.</a:t>
            </a:r>
          </a:p>
          <a:p>
            <a:pPr marL="571014" indent="-571014" algn="just">
              <a:buFont typeface="Wingdings" pitchFamily="2" charset="2"/>
              <a:buChar char="Ø"/>
            </a:pPr>
            <a:r>
              <a:rPr lang="en-US" sz="3200" dirty="0">
                <a:solidFill>
                  <a:srgbClr val="002060"/>
                </a:solidFill>
                <a:latin typeface="Cambria Math" panose="02040503050406030204" pitchFamily="18" charset="0"/>
                <a:ea typeface="Cambria Math" panose="02040503050406030204" pitchFamily="18" charset="0"/>
              </a:rPr>
              <a:t>Assumptions:</a:t>
            </a:r>
          </a:p>
          <a:p>
            <a:pPr marL="514350" indent="-514350" algn="just">
              <a:buAutoNum type="arabicPeriod"/>
            </a:pPr>
            <a:r>
              <a:rPr lang="en-US" sz="3200" dirty="0">
                <a:solidFill>
                  <a:srgbClr val="002060"/>
                </a:solidFill>
                <a:latin typeface="Cambria Math" panose="02040503050406030204" pitchFamily="18" charset="0"/>
                <a:ea typeface="Cambria Math" panose="02040503050406030204" pitchFamily="18" charset="0"/>
              </a:rPr>
              <a:t>Any component of the signal has a wavy form determined adaptively from the.</a:t>
            </a:r>
          </a:p>
          <a:p>
            <a:pPr marL="514350" indent="-514350" algn="just">
              <a:buAutoNum type="arabicPeriod"/>
            </a:pPr>
            <a:r>
              <a:rPr lang="en-US" sz="3200" dirty="0">
                <a:solidFill>
                  <a:srgbClr val="002060"/>
                </a:solidFill>
                <a:latin typeface="Cambria Math" panose="02040503050406030204" pitchFamily="18" charset="0"/>
                <a:ea typeface="Cambria Math" panose="02040503050406030204" pitchFamily="18" charset="0"/>
              </a:rPr>
              <a:t>Amplitude and frequency of a component can vary with time.</a:t>
            </a:r>
          </a:p>
          <a:p>
            <a:pPr marL="457200" indent="-457200" algn="just">
              <a:buFont typeface="Wingdings" pitchFamily="2" charset="2"/>
              <a:buChar char="Ø"/>
            </a:pPr>
            <a:r>
              <a:rPr lang="en-US" sz="3200" dirty="0">
                <a:solidFill>
                  <a:srgbClr val="002060"/>
                </a:solidFill>
                <a:latin typeface="Cambria Math" panose="02040503050406030204" pitchFamily="18" charset="0"/>
                <a:ea typeface="Cambria Math" panose="02040503050406030204" pitchFamily="18" charset="0"/>
              </a:rPr>
              <a:t>Events have been segregated as IMF2 and IMF3 events. For the purpose of this study, the events have been further classified as intrusion and non-intrusion events.</a:t>
            </a:r>
          </a:p>
          <a:p>
            <a:pPr algn="just"/>
            <a:endParaRPr lang="en-US" sz="3200" baseline="30000" dirty="0">
              <a:solidFill>
                <a:srgbClr val="002060"/>
              </a:solidFill>
              <a:latin typeface="Cambria Math" panose="02040503050406030204" pitchFamily="18" charset="0"/>
              <a:ea typeface="Cambria Math" panose="02040503050406030204" pitchFamily="18" charset="0"/>
            </a:endParaRPr>
          </a:p>
        </p:txBody>
      </p:sp>
      <p:sp>
        <p:nvSpPr>
          <p:cNvPr id="1053" name="CustomShape 4">
            <a:extLst>
              <a:ext uri="{FF2B5EF4-FFF2-40B4-BE49-F238E27FC236}">
                <a16:creationId xmlns:a16="http://schemas.microsoft.com/office/drawing/2014/main" id="{26A2C332-2F11-760F-9746-777CC4435829}"/>
              </a:ext>
            </a:extLst>
          </p:cNvPr>
          <p:cNvSpPr/>
          <p:nvPr/>
        </p:nvSpPr>
        <p:spPr>
          <a:xfrm>
            <a:off x="20275941" y="37732033"/>
            <a:ext cx="9333654" cy="985811"/>
          </a:xfrm>
          <a:prstGeom prst="rect">
            <a:avLst/>
          </a:prstGeom>
          <a:solidFill>
            <a:srgbClr val="1F497D">
              <a:alpha val="78824"/>
            </a:srgbClr>
          </a:solidFill>
          <a:ln w="44450">
            <a:solidFill>
              <a:srgbClr val="002060">
                <a:alpha val="75237"/>
              </a:srgbClr>
            </a:solidFill>
          </a:ln>
        </p:spPr>
        <p:style>
          <a:lnRef idx="0">
            <a:scrgbClr r="0" g="0" b="0"/>
          </a:lnRef>
          <a:fillRef idx="0">
            <a:scrgbClr r="0" g="0" b="0"/>
          </a:fillRef>
          <a:effectRef idx="0">
            <a:scrgbClr r="0" g="0" b="0"/>
          </a:effectRef>
          <a:fontRef idx="minor"/>
        </p:style>
        <p:txBody>
          <a:bodyPr lIns="220852" tIns="110785" rIns="220852" bIns="110785" anchor="ctr"/>
          <a:lstStyle/>
          <a:p>
            <a:pPr algn="ctr">
              <a:lnSpc>
                <a:spcPct val="100000"/>
              </a:lnSpc>
            </a:pPr>
            <a:r>
              <a:rPr lang="en-IN" sz="4436" b="1" spc="-2" dirty="0">
                <a:solidFill>
                  <a:schemeClr val="bg1"/>
                </a:solidFill>
                <a:uFill>
                  <a:solidFill>
                    <a:srgbClr val="FFFFFF"/>
                  </a:solidFill>
                </a:uFill>
                <a:latin typeface="Times New Roman"/>
                <a:ea typeface="DejaVu Sans"/>
              </a:rPr>
              <a:t>Acknowledgement</a:t>
            </a:r>
            <a:endParaRPr lang="en-IN" sz="3597" spc="-2" dirty="0">
              <a:solidFill>
                <a:schemeClr val="bg1"/>
              </a:solidFill>
              <a:uFill>
                <a:solidFill>
                  <a:srgbClr val="FFFFFF"/>
                </a:solidFill>
              </a:uFill>
              <a:latin typeface="Arial"/>
            </a:endParaRPr>
          </a:p>
        </p:txBody>
      </p:sp>
      <p:sp>
        <p:nvSpPr>
          <p:cNvPr id="1054" name="TextBox 1053">
            <a:extLst>
              <a:ext uri="{FF2B5EF4-FFF2-40B4-BE49-F238E27FC236}">
                <a16:creationId xmlns:a16="http://schemas.microsoft.com/office/drawing/2014/main" id="{0F0751A7-92A7-8299-76B3-D2D040C863CC}"/>
              </a:ext>
            </a:extLst>
          </p:cNvPr>
          <p:cNvSpPr txBox="1"/>
          <p:nvPr/>
        </p:nvSpPr>
        <p:spPr>
          <a:xfrm>
            <a:off x="20473072" y="39489056"/>
            <a:ext cx="8488040" cy="1076320"/>
          </a:xfrm>
          <a:prstGeom prst="rect">
            <a:avLst/>
          </a:prstGeom>
          <a:noFill/>
        </p:spPr>
        <p:txBody>
          <a:bodyPr wrap="square" rtlCol="0">
            <a:spAutoFit/>
          </a:bodyPr>
          <a:lstStyle/>
          <a:p>
            <a:pPr algn="just"/>
            <a:r>
              <a:rPr lang="en-US" sz="3197" dirty="0">
                <a:solidFill>
                  <a:srgbClr val="002060"/>
                </a:solidFill>
                <a:latin typeface="Cambria Math" panose="02040503050406030204" pitchFamily="18" charset="0"/>
                <a:ea typeface="Cambria Math" panose="02040503050406030204" pitchFamily="18" charset="0"/>
              </a:rPr>
              <a:t>This work is supported by IISER Pune, Ministry of  Education.</a:t>
            </a:r>
          </a:p>
        </p:txBody>
      </p:sp>
      <p:pic>
        <p:nvPicPr>
          <p:cNvPr id="1066" name="Picture 2">
            <a:extLst>
              <a:ext uri="{FF2B5EF4-FFF2-40B4-BE49-F238E27FC236}">
                <a16:creationId xmlns:a16="http://schemas.microsoft.com/office/drawing/2014/main" id="{CA2BCDFF-159D-D535-EC2D-4B3E0C2F7A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37116" y="950761"/>
            <a:ext cx="2986956" cy="2926199"/>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6">
            <a:extLst>
              <a:ext uri="{FF2B5EF4-FFF2-40B4-BE49-F238E27FC236}">
                <a16:creationId xmlns:a16="http://schemas.microsoft.com/office/drawing/2014/main" id="{08F3BBC4-E16C-BF32-808D-C8FEB5913A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365" y="12571023"/>
            <a:ext cx="4891755" cy="4190622"/>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10">
            <a:extLst>
              <a:ext uri="{FF2B5EF4-FFF2-40B4-BE49-F238E27FC236}">
                <a16:creationId xmlns:a16="http://schemas.microsoft.com/office/drawing/2014/main" id="{986A6072-5B51-5DC7-71E9-964DF888B0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2046" y="6433903"/>
            <a:ext cx="3551240" cy="355124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12">
            <a:extLst>
              <a:ext uri="{FF2B5EF4-FFF2-40B4-BE49-F238E27FC236}">
                <a16:creationId xmlns:a16="http://schemas.microsoft.com/office/drawing/2014/main" id="{F096CF94-8759-608D-E5D7-6F74FBD0C9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583" r="6329"/>
          <a:stretch/>
        </p:blipFill>
        <p:spPr bwMode="auto">
          <a:xfrm>
            <a:off x="13807909" y="6199332"/>
            <a:ext cx="3183427" cy="3785811"/>
          </a:xfrm>
          <a:prstGeom prst="rect">
            <a:avLst/>
          </a:prstGeom>
          <a:noFill/>
          <a:extLst>
            <a:ext uri="{909E8E84-426E-40DD-AFC4-6F175D3DCCD1}">
              <a14:hiddenFill xmlns:a14="http://schemas.microsoft.com/office/drawing/2010/main">
                <a:solidFill>
                  <a:srgbClr val="FFFFFF"/>
                </a:solidFill>
              </a14:hiddenFill>
            </a:ext>
          </a:extLst>
        </p:spPr>
      </p:pic>
      <p:sp>
        <p:nvSpPr>
          <p:cNvPr id="1072" name="TextBox 1071">
            <a:extLst>
              <a:ext uri="{FF2B5EF4-FFF2-40B4-BE49-F238E27FC236}">
                <a16:creationId xmlns:a16="http://schemas.microsoft.com/office/drawing/2014/main" id="{C5C2C89D-FCC6-55A1-5D08-DDE000FADD55}"/>
              </a:ext>
            </a:extLst>
          </p:cNvPr>
          <p:cNvSpPr txBox="1"/>
          <p:nvPr/>
        </p:nvSpPr>
        <p:spPr>
          <a:xfrm>
            <a:off x="10822754" y="6140497"/>
            <a:ext cx="3373074" cy="276999"/>
          </a:xfrm>
          <a:prstGeom prst="rect">
            <a:avLst/>
          </a:prstGeom>
          <a:noFill/>
        </p:spPr>
        <p:txBody>
          <a:bodyPr wrap="square" rtlCol="0">
            <a:spAutoFit/>
          </a:bodyPr>
          <a:lstStyle/>
          <a:p>
            <a:r>
              <a:rPr lang="en-US" sz="1200" dirty="0">
                <a:solidFill>
                  <a:schemeClr val="tx1">
                    <a:lumMod val="75000"/>
                    <a:lumOff val="25000"/>
                  </a:schemeClr>
                </a:solidFill>
                <a:latin typeface="Arial" panose="020B0604020202020204" pitchFamily="34" charset="0"/>
                <a:ea typeface="+mj-ea"/>
                <a:cs typeface="Arial" panose="020B0604020202020204" pitchFamily="34" charset="0"/>
              </a:rPr>
              <a:t>MRG events (Frequency of occurrence)</a:t>
            </a:r>
          </a:p>
        </p:txBody>
      </p:sp>
      <p:sp>
        <p:nvSpPr>
          <p:cNvPr id="1073" name="TextBox 1072">
            <a:extLst>
              <a:ext uri="{FF2B5EF4-FFF2-40B4-BE49-F238E27FC236}">
                <a16:creationId xmlns:a16="http://schemas.microsoft.com/office/drawing/2014/main" id="{EA2482D3-F706-1093-4A39-0AF4EE04CB2B}"/>
              </a:ext>
            </a:extLst>
          </p:cNvPr>
          <p:cNvSpPr txBox="1"/>
          <p:nvPr/>
        </p:nvSpPr>
        <p:spPr>
          <a:xfrm>
            <a:off x="17044899" y="6912299"/>
            <a:ext cx="2902120" cy="1783502"/>
          </a:xfrm>
          <a:prstGeom prst="rect">
            <a:avLst/>
          </a:prstGeom>
          <a:solidFill>
            <a:srgbClr val="FFFF00">
              <a:alpha val="63300"/>
            </a:srgbClr>
          </a:solidFill>
        </p:spPr>
        <p:txBody>
          <a:bodyPr wrap="square">
            <a:spAutoFit/>
          </a:bodyPr>
          <a:lstStyle/>
          <a:p>
            <a:pPr algn="just"/>
            <a:r>
              <a:rPr lang="en-IN" sz="2198" dirty="0">
                <a:solidFill>
                  <a:srgbClr val="C00000"/>
                </a:solidFill>
                <a:latin typeface="Cambria Math" panose="02040503050406030204" pitchFamily="18" charset="0"/>
                <a:ea typeface="Cambria Math" panose="02040503050406030204" pitchFamily="18" charset="0"/>
              </a:rPr>
              <a:t>The seasonality of MRG  events identified using EMD closely matches with that of the MRG filtered v200.</a:t>
            </a:r>
          </a:p>
        </p:txBody>
      </p:sp>
      <p:pic>
        <p:nvPicPr>
          <p:cNvPr id="1074" name="Picture 14">
            <a:extLst>
              <a:ext uri="{FF2B5EF4-FFF2-40B4-BE49-F238E27FC236}">
                <a16:creationId xmlns:a16="http://schemas.microsoft.com/office/drawing/2014/main" id="{46DFEA01-D1A5-A99D-199A-18554E40824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8715" b="20982"/>
          <a:stretch/>
        </p:blipFill>
        <p:spPr bwMode="auto">
          <a:xfrm>
            <a:off x="10550730" y="11068218"/>
            <a:ext cx="6294981" cy="3796083"/>
          </a:xfrm>
          <a:prstGeom prst="rect">
            <a:avLst/>
          </a:prstGeom>
          <a:noFill/>
          <a:extLst>
            <a:ext uri="{909E8E84-426E-40DD-AFC4-6F175D3DCCD1}">
              <a14:hiddenFill xmlns:a14="http://schemas.microsoft.com/office/drawing/2010/main">
                <a:solidFill>
                  <a:srgbClr val="FFFFFF"/>
                </a:solidFill>
              </a14:hiddenFill>
            </a:ext>
          </a:extLst>
        </p:spPr>
      </p:pic>
      <p:sp>
        <p:nvSpPr>
          <p:cNvPr id="1075" name="TextBox 1074">
            <a:extLst>
              <a:ext uri="{FF2B5EF4-FFF2-40B4-BE49-F238E27FC236}">
                <a16:creationId xmlns:a16="http://schemas.microsoft.com/office/drawing/2014/main" id="{E9E6F173-5E44-1F95-19DF-DECDBD5037CD}"/>
              </a:ext>
            </a:extLst>
          </p:cNvPr>
          <p:cNvSpPr txBox="1"/>
          <p:nvPr/>
        </p:nvSpPr>
        <p:spPr>
          <a:xfrm>
            <a:off x="10449630" y="14908762"/>
            <a:ext cx="9167732" cy="584519"/>
          </a:xfrm>
          <a:prstGeom prst="rect">
            <a:avLst/>
          </a:prstGeom>
          <a:noFill/>
        </p:spPr>
        <p:txBody>
          <a:bodyPr wrap="square" rtlCol="0">
            <a:spAutoFit/>
          </a:bodyPr>
          <a:lstStyle/>
          <a:p>
            <a:pPr algn="just"/>
            <a:r>
              <a:rPr lang="en-US" sz="1599" dirty="0">
                <a:highlight>
                  <a:srgbClr val="FFD579"/>
                </a:highlight>
              </a:rPr>
              <a:t>Figure 3.</a:t>
            </a:r>
            <a:r>
              <a:rPr lang="en-US" sz="1599" dirty="0"/>
              <a:t> Monthly-longitudinal distribution of number of occurrence of MRG wave events, IMF2 and IMF3 separately at 200 </a:t>
            </a:r>
            <a:r>
              <a:rPr lang="en-US" sz="1599" dirty="0" err="1"/>
              <a:t>hPa</a:t>
            </a:r>
            <a:r>
              <a:rPr lang="en-US" sz="1599" dirty="0"/>
              <a:t> for 1979-2022.  </a:t>
            </a:r>
          </a:p>
        </p:txBody>
      </p:sp>
      <p:sp>
        <p:nvSpPr>
          <p:cNvPr id="1076" name="TextBox 1075">
            <a:extLst>
              <a:ext uri="{FF2B5EF4-FFF2-40B4-BE49-F238E27FC236}">
                <a16:creationId xmlns:a16="http://schemas.microsoft.com/office/drawing/2014/main" id="{0A783BFF-1E75-EEB1-8003-7ABF0CB2485F}"/>
              </a:ext>
            </a:extLst>
          </p:cNvPr>
          <p:cNvSpPr txBox="1"/>
          <p:nvPr/>
        </p:nvSpPr>
        <p:spPr>
          <a:xfrm>
            <a:off x="17035965" y="11751311"/>
            <a:ext cx="2902120" cy="1445267"/>
          </a:xfrm>
          <a:prstGeom prst="rect">
            <a:avLst/>
          </a:prstGeom>
          <a:solidFill>
            <a:srgbClr val="FFFF00">
              <a:alpha val="63300"/>
            </a:srgbClr>
          </a:solidFill>
        </p:spPr>
        <p:txBody>
          <a:bodyPr wrap="square">
            <a:spAutoFit/>
          </a:bodyPr>
          <a:lstStyle/>
          <a:p>
            <a:pPr algn="just"/>
            <a:r>
              <a:rPr lang="en-IN" sz="2198" dirty="0">
                <a:solidFill>
                  <a:srgbClr val="C00000"/>
                </a:solidFill>
                <a:latin typeface="Cambria Math" panose="02040503050406030204" pitchFamily="18" charset="0"/>
                <a:ea typeface="Cambria Math" panose="02040503050406030204" pitchFamily="18" charset="0"/>
              </a:rPr>
              <a:t>IMF3 MRG wave events contribute majorly to the total MRG filtered variance.</a:t>
            </a:r>
          </a:p>
        </p:txBody>
      </p:sp>
      <p:pic>
        <p:nvPicPr>
          <p:cNvPr id="1077" name="Picture 16">
            <a:extLst>
              <a:ext uri="{FF2B5EF4-FFF2-40B4-BE49-F238E27FC236}">
                <a16:creationId xmlns:a16="http://schemas.microsoft.com/office/drawing/2014/main" id="{021725B6-1007-7979-4FEF-530856DE8A8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8598" b="29912"/>
          <a:stretch/>
        </p:blipFill>
        <p:spPr bwMode="auto">
          <a:xfrm>
            <a:off x="10527644" y="15662707"/>
            <a:ext cx="8410486" cy="3489481"/>
          </a:xfrm>
          <a:prstGeom prst="rect">
            <a:avLst/>
          </a:prstGeom>
          <a:noFill/>
          <a:extLst>
            <a:ext uri="{909E8E84-426E-40DD-AFC4-6F175D3DCCD1}">
              <a14:hiddenFill xmlns:a14="http://schemas.microsoft.com/office/drawing/2010/main">
                <a:solidFill>
                  <a:srgbClr val="FFFFFF"/>
                </a:solidFill>
              </a14:hiddenFill>
            </a:ext>
          </a:extLst>
        </p:spPr>
      </p:pic>
      <p:sp>
        <p:nvSpPr>
          <p:cNvPr id="1078" name="TextBox 1077">
            <a:extLst>
              <a:ext uri="{FF2B5EF4-FFF2-40B4-BE49-F238E27FC236}">
                <a16:creationId xmlns:a16="http://schemas.microsoft.com/office/drawing/2014/main" id="{DCC58D4A-3C7E-D771-338F-0EE0435AA84C}"/>
              </a:ext>
            </a:extLst>
          </p:cNvPr>
          <p:cNvSpPr txBox="1"/>
          <p:nvPr/>
        </p:nvSpPr>
        <p:spPr>
          <a:xfrm>
            <a:off x="10473749" y="19316601"/>
            <a:ext cx="9167732" cy="830612"/>
          </a:xfrm>
          <a:prstGeom prst="rect">
            <a:avLst/>
          </a:prstGeom>
          <a:noFill/>
        </p:spPr>
        <p:txBody>
          <a:bodyPr wrap="square" rtlCol="0">
            <a:spAutoFit/>
          </a:bodyPr>
          <a:lstStyle/>
          <a:p>
            <a:pPr algn="just"/>
            <a:r>
              <a:rPr lang="en-US" sz="1599" dirty="0">
                <a:highlight>
                  <a:srgbClr val="FFD579"/>
                </a:highlight>
              </a:rPr>
              <a:t>Figure 4.</a:t>
            </a:r>
            <a:r>
              <a:rPr lang="en-US" sz="1599" dirty="0"/>
              <a:t> Monthly-longitudinal distribution of number of occurrence of MRG wave events (IMF3) at 200 </a:t>
            </a:r>
            <a:r>
              <a:rPr lang="en-US" sz="1599" dirty="0" err="1"/>
              <a:t>hPa</a:t>
            </a:r>
            <a:r>
              <a:rPr lang="en-US" sz="1599" dirty="0"/>
              <a:t> associated with northern and southern hemispheric (NH and SH) PV intrusions (together), SH or NH intrusions and the events that exhibit no association with PV intrusions  for 1979-2022.  </a:t>
            </a:r>
          </a:p>
        </p:txBody>
      </p:sp>
      <p:sp>
        <p:nvSpPr>
          <p:cNvPr id="1079" name="TextBox 1078">
            <a:extLst>
              <a:ext uri="{FF2B5EF4-FFF2-40B4-BE49-F238E27FC236}">
                <a16:creationId xmlns:a16="http://schemas.microsoft.com/office/drawing/2014/main" id="{16005C08-1A23-A781-BC9F-ACFE32071E1D}"/>
              </a:ext>
            </a:extLst>
          </p:cNvPr>
          <p:cNvSpPr txBox="1"/>
          <p:nvPr/>
        </p:nvSpPr>
        <p:spPr>
          <a:xfrm>
            <a:off x="10666945" y="20345169"/>
            <a:ext cx="9280074" cy="768800"/>
          </a:xfrm>
          <a:prstGeom prst="rect">
            <a:avLst/>
          </a:prstGeom>
          <a:solidFill>
            <a:schemeClr val="tx2">
              <a:lumMod val="40000"/>
              <a:lumOff val="60000"/>
              <a:alpha val="21666"/>
            </a:schemeClr>
          </a:solidFill>
          <a:ln w="25400">
            <a:solidFill>
              <a:srgbClr val="002060"/>
            </a:solidFill>
          </a:ln>
        </p:spPr>
        <p:txBody>
          <a:bodyPr wrap="square">
            <a:spAutoFit/>
          </a:bodyPr>
          <a:lstStyle/>
          <a:p>
            <a:pPr algn="ctr"/>
            <a:r>
              <a:rPr lang="en-IN" sz="2198" b="1" dirty="0">
                <a:solidFill>
                  <a:srgbClr val="002060"/>
                </a:solidFill>
                <a:latin typeface="Cambria Math" panose="02040503050406030204" pitchFamily="18" charset="0"/>
                <a:ea typeface="Cambria Math" panose="02040503050406030204" pitchFamily="18" charset="0"/>
              </a:rPr>
              <a:t>How does the MJO at MC modulate the background over the central eastern Pacific ocean?</a:t>
            </a:r>
            <a:endParaRPr lang="en-IN" sz="2198" dirty="0">
              <a:solidFill>
                <a:srgbClr val="002060"/>
              </a:solidFill>
              <a:latin typeface="Cambria Math" panose="02040503050406030204" pitchFamily="18" charset="0"/>
              <a:ea typeface="Cambria Math" panose="02040503050406030204" pitchFamily="18" charset="0"/>
            </a:endParaRPr>
          </a:p>
        </p:txBody>
      </p:sp>
      <p:sp>
        <p:nvSpPr>
          <p:cNvPr id="1082" name="TextBox 1081">
            <a:extLst>
              <a:ext uri="{FF2B5EF4-FFF2-40B4-BE49-F238E27FC236}">
                <a16:creationId xmlns:a16="http://schemas.microsoft.com/office/drawing/2014/main" id="{A0A4C1B0-912B-A8C1-1435-7C30033154C1}"/>
              </a:ext>
            </a:extLst>
          </p:cNvPr>
          <p:cNvSpPr txBox="1"/>
          <p:nvPr/>
        </p:nvSpPr>
        <p:spPr>
          <a:xfrm>
            <a:off x="10608619" y="23905096"/>
            <a:ext cx="9167732" cy="830612"/>
          </a:xfrm>
          <a:prstGeom prst="rect">
            <a:avLst/>
          </a:prstGeom>
          <a:noFill/>
        </p:spPr>
        <p:txBody>
          <a:bodyPr wrap="square" rtlCol="0">
            <a:spAutoFit/>
          </a:bodyPr>
          <a:lstStyle/>
          <a:p>
            <a:pPr algn="just"/>
            <a:r>
              <a:rPr lang="en-US" sz="1599" dirty="0">
                <a:highlight>
                  <a:srgbClr val="FFD579"/>
                </a:highlight>
              </a:rPr>
              <a:t>Figure 5.</a:t>
            </a:r>
            <a:r>
              <a:rPr lang="en-US" sz="1599" dirty="0"/>
              <a:t> Mean OLR anomaly for the IMF3 MRG wave events associated with only NH PV intrusions occurring over the westerly duct (WD) 230</a:t>
            </a:r>
            <a:r>
              <a:rPr lang="en-US" sz="1599" baseline="30000" dirty="0"/>
              <a:t>o</a:t>
            </a:r>
            <a:r>
              <a:rPr lang="en-US" sz="1599" dirty="0"/>
              <a:t>-262.5</a:t>
            </a:r>
            <a:r>
              <a:rPr lang="en-US" sz="1599" baseline="30000" dirty="0"/>
              <a:t>o</a:t>
            </a:r>
            <a:r>
              <a:rPr lang="en-US" sz="1599" dirty="0"/>
              <a:t> E during NDJF with and without active MJO convection at MC. </a:t>
            </a:r>
          </a:p>
        </p:txBody>
      </p:sp>
      <p:sp>
        <p:nvSpPr>
          <p:cNvPr id="1086" name="TextBox 1085">
            <a:extLst>
              <a:ext uri="{FF2B5EF4-FFF2-40B4-BE49-F238E27FC236}">
                <a16:creationId xmlns:a16="http://schemas.microsoft.com/office/drawing/2014/main" id="{69E6454D-0DA6-3CC4-34F7-2B6AD927A609}"/>
              </a:ext>
            </a:extLst>
          </p:cNvPr>
          <p:cNvSpPr txBox="1"/>
          <p:nvPr/>
        </p:nvSpPr>
        <p:spPr>
          <a:xfrm>
            <a:off x="10525395" y="27880717"/>
            <a:ext cx="9495264" cy="1076705"/>
          </a:xfrm>
          <a:prstGeom prst="rect">
            <a:avLst/>
          </a:prstGeom>
          <a:noFill/>
        </p:spPr>
        <p:txBody>
          <a:bodyPr wrap="square" rtlCol="0">
            <a:spAutoFit/>
          </a:bodyPr>
          <a:lstStyle/>
          <a:p>
            <a:pPr algn="just"/>
            <a:r>
              <a:rPr lang="en-US" sz="1599" dirty="0">
                <a:highlight>
                  <a:srgbClr val="FFD579"/>
                </a:highlight>
              </a:rPr>
              <a:t>Figure 6.</a:t>
            </a:r>
            <a:r>
              <a:rPr lang="en-US" sz="1599" dirty="0"/>
              <a:t> Mean zonal wind at 200 </a:t>
            </a:r>
            <a:r>
              <a:rPr lang="en-US" sz="1599" dirty="0" err="1"/>
              <a:t>hPa</a:t>
            </a:r>
            <a:r>
              <a:rPr lang="en-US" sz="1599" dirty="0"/>
              <a:t> for the IMF3 MRG wave events associated with only NH PV intrusions occurring over the westerly duct (WD) 230</a:t>
            </a:r>
            <a:r>
              <a:rPr lang="en-US" sz="1599" baseline="30000" dirty="0"/>
              <a:t>o</a:t>
            </a:r>
            <a:r>
              <a:rPr lang="en-US" sz="1599" dirty="0"/>
              <a:t>-262.5</a:t>
            </a:r>
            <a:r>
              <a:rPr lang="en-US" sz="1599" baseline="30000" dirty="0"/>
              <a:t>o</a:t>
            </a:r>
            <a:r>
              <a:rPr lang="en-US" sz="1599" dirty="0"/>
              <a:t> E during NDJF with and without active MJO convection at MC. </a:t>
            </a:r>
            <a:r>
              <a:rPr lang="en-US" sz="1599" dirty="0" err="1"/>
              <a:t>Coloured</a:t>
            </a:r>
            <a:r>
              <a:rPr lang="en-US" sz="1599" dirty="0"/>
              <a:t> contours correspond to the difference between the mean active and suppressed MJO at MC. </a:t>
            </a:r>
          </a:p>
        </p:txBody>
      </p:sp>
      <p:pic>
        <p:nvPicPr>
          <p:cNvPr id="1087" name="Picture 28">
            <a:extLst>
              <a:ext uri="{FF2B5EF4-FFF2-40B4-BE49-F238E27FC236}">
                <a16:creationId xmlns:a16="http://schemas.microsoft.com/office/drawing/2014/main" id="{E93DC004-D108-98B0-6CA4-7470D99F4E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92263" y="29248105"/>
            <a:ext cx="4858988" cy="2835882"/>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30">
            <a:extLst>
              <a:ext uri="{FF2B5EF4-FFF2-40B4-BE49-F238E27FC236}">
                <a16:creationId xmlns:a16="http://schemas.microsoft.com/office/drawing/2014/main" id="{0F132025-C6C0-7F50-EA1F-0C56A80D64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92862" y="29275516"/>
            <a:ext cx="4987412" cy="2904806"/>
          </a:xfrm>
          <a:prstGeom prst="rect">
            <a:avLst/>
          </a:prstGeom>
          <a:noFill/>
          <a:extLst>
            <a:ext uri="{909E8E84-426E-40DD-AFC4-6F175D3DCCD1}">
              <a14:hiddenFill xmlns:a14="http://schemas.microsoft.com/office/drawing/2010/main">
                <a:solidFill>
                  <a:srgbClr val="FFFFFF"/>
                </a:solidFill>
              </a14:hiddenFill>
            </a:ext>
          </a:extLst>
        </p:spPr>
      </p:pic>
      <p:sp>
        <p:nvSpPr>
          <p:cNvPr id="1089" name="TextBox 1088">
            <a:extLst>
              <a:ext uri="{FF2B5EF4-FFF2-40B4-BE49-F238E27FC236}">
                <a16:creationId xmlns:a16="http://schemas.microsoft.com/office/drawing/2014/main" id="{A3156FB1-C318-33FD-A918-7AED881EB791}"/>
              </a:ext>
            </a:extLst>
          </p:cNvPr>
          <p:cNvSpPr txBox="1"/>
          <p:nvPr/>
        </p:nvSpPr>
        <p:spPr>
          <a:xfrm>
            <a:off x="10356107" y="32094831"/>
            <a:ext cx="9600448" cy="1076705"/>
          </a:xfrm>
          <a:prstGeom prst="rect">
            <a:avLst/>
          </a:prstGeom>
          <a:noFill/>
        </p:spPr>
        <p:txBody>
          <a:bodyPr wrap="square" rtlCol="0">
            <a:spAutoFit/>
          </a:bodyPr>
          <a:lstStyle/>
          <a:p>
            <a:pPr algn="just"/>
            <a:r>
              <a:rPr lang="en-US" sz="1599" dirty="0">
                <a:highlight>
                  <a:srgbClr val="FFD579"/>
                </a:highlight>
              </a:rPr>
              <a:t>Figure 7.</a:t>
            </a:r>
            <a:r>
              <a:rPr lang="en-US" sz="1599" dirty="0"/>
              <a:t> KDE distribution for the zonal wind at 200 </a:t>
            </a:r>
            <a:r>
              <a:rPr lang="en-US" sz="1599" dirty="0" err="1"/>
              <a:t>hPa</a:t>
            </a:r>
            <a:r>
              <a:rPr lang="en-US" sz="1599" dirty="0"/>
              <a:t> and OLR for the IMF3 MRG wave events associated with only NH PV intrusions occurring over the westerly duct (WD) 230</a:t>
            </a:r>
            <a:r>
              <a:rPr lang="en-US" sz="1599" baseline="30000" dirty="0"/>
              <a:t>o</a:t>
            </a:r>
            <a:r>
              <a:rPr lang="en-US" sz="1599" dirty="0"/>
              <a:t>-262.5</a:t>
            </a:r>
            <a:r>
              <a:rPr lang="en-US" sz="1599" baseline="30000" dirty="0"/>
              <a:t>o</a:t>
            </a:r>
            <a:r>
              <a:rPr lang="en-US" sz="1599" dirty="0"/>
              <a:t> E during NDJF with and without active MJO convection at MC. </a:t>
            </a:r>
            <a:r>
              <a:rPr lang="en-US" sz="1599" dirty="0" err="1"/>
              <a:t>Coloured</a:t>
            </a:r>
            <a:r>
              <a:rPr lang="en-US" sz="1599" dirty="0"/>
              <a:t> contours correspond to the difference between the mean active and suppressed MJO at MC. </a:t>
            </a:r>
          </a:p>
        </p:txBody>
      </p:sp>
      <p:pic>
        <p:nvPicPr>
          <p:cNvPr id="1090" name="Picture 32">
            <a:extLst>
              <a:ext uri="{FF2B5EF4-FFF2-40B4-BE49-F238E27FC236}">
                <a16:creationId xmlns:a16="http://schemas.microsoft.com/office/drawing/2014/main" id="{D3F0BFFE-6CDD-D93F-8F5C-B595AD4072B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787" r="7006"/>
          <a:stretch/>
        </p:blipFill>
        <p:spPr bwMode="auto">
          <a:xfrm>
            <a:off x="10227896" y="34283458"/>
            <a:ext cx="4981678" cy="5712517"/>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34">
            <a:extLst>
              <a:ext uri="{FF2B5EF4-FFF2-40B4-BE49-F238E27FC236}">
                <a16:creationId xmlns:a16="http://schemas.microsoft.com/office/drawing/2014/main" id="{A4990329-AD44-23B3-0A01-0C64A47A7B1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0953" r="10997"/>
          <a:stretch/>
        </p:blipFill>
        <p:spPr bwMode="auto">
          <a:xfrm>
            <a:off x="15326550" y="34232587"/>
            <a:ext cx="4600035" cy="5893702"/>
          </a:xfrm>
          <a:prstGeom prst="rect">
            <a:avLst/>
          </a:prstGeom>
          <a:noFill/>
          <a:extLst>
            <a:ext uri="{909E8E84-426E-40DD-AFC4-6F175D3DCCD1}">
              <a14:hiddenFill xmlns:a14="http://schemas.microsoft.com/office/drawing/2010/main">
                <a:solidFill>
                  <a:srgbClr val="FFFFFF"/>
                </a:solidFill>
              </a14:hiddenFill>
            </a:ext>
          </a:extLst>
        </p:spPr>
      </p:pic>
      <p:sp>
        <p:nvSpPr>
          <p:cNvPr id="1092" name="TextBox 1091">
            <a:extLst>
              <a:ext uri="{FF2B5EF4-FFF2-40B4-BE49-F238E27FC236}">
                <a16:creationId xmlns:a16="http://schemas.microsoft.com/office/drawing/2014/main" id="{61EF893C-00CA-5D7B-79F5-ECC51007D3AB}"/>
              </a:ext>
            </a:extLst>
          </p:cNvPr>
          <p:cNvSpPr txBox="1"/>
          <p:nvPr/>
        </p:nvSpPr>
        <p:spPr>
          <a:xfrm>
            <a:off x="12842634" y="38828376"/>
            <a:ext cx="2294902" cy="523220"/>
          </a:xfrm>
          <a:prstGeom prst="rect">
            <a:avLst/>
          </a:prstGeom>
          <a:solidFill>
            <a:srgbClr val="FFFF00">
              <a:alpha val="63300"/>
            </a:srgbClr>
          </a:solidFill>
        </p:spPr>
        <p:txBody>
          <a:bodyPr wrap="square">
            <a:spAutoFit/>
          </a:bodyPr>
          <a:lstStyle/>
          <a:p>
            <a:pPr algn="ctr" rtl="0">
              <a:spcBef>
                <a:spcPts val="0"/>
              </a:spcBef>
              <a:spcAft>
                <a:spcPts val="0"/>
              </a:spcAft>
            </a:pPr>
            <a:r>
              <a:rPr lang="en-IN" sz="1400" b="1" i="0" u="none" strike="noStrike" dirty="0">
                <a:solidFill>
                  <a:srgbClr val="C00000"/>
                </a:solidFill>
                <a:effectLst/>
                <a:latin typeface="Cambria Math" panose="02040503050406030204" pitchFamily="18" charset="0"/>
                <a:ea typeface="Cambria Math" panose="02040503050406030204" pitchFamily="18" charset="0"/>
              </a:rPr>
              <a:t>230-262.5E, #37</a:t>
            </a:r>
            <a:endParaRPr lang="en-IN" sz="600" dirty="0">
              <a:solidFill>
                <a:srgbClr val="C00000"/>
              </a:solidFill>
              <a:effectLst/>
              <a:latin typeface="Cambria Math" panose="02040503050406030204" pitchFamily="18" charset="0"/>
              <a:ea typeface="Cambria Math" panose="02040503050406030204" pitchFamily="18" charset="0"/>
            </a:endParaRPr>
          </a:p>
          <a:p>
            <a:pPr algn="ctr" rtl="0">
              <a:spcBef>
                <a:spcPts val="0"/>
              </a:spcBef>
              <a:spcAft>
                <a:spcPts val="0"/>
              </a:spcAft>
            </a:pPr>
            <a:r>
              <a:rPr lang="en-IN" sz="1400" b="1" i="0" u="none" strike="noStrike" dirty="0">
                <a:solidFill>
                  <a:srgbClr val="C00000"/>
                </a:solidFill>
                <a:effectLst/>
                <a:latin typeface="Cambria Math" panose="02040503050406030204" pitchFamily="18" charset="0"/>
                <a:ea typeface="Cambria Math" panose="02040503050406030204" pitchFamily="18" charset="0"/>
              </a:rPr>
              <a:t>Active MJO at MC</a:t>
            </a:r>
            <a:endParaRPr lang="en-IN" sz="600" dirty="0">
              <a:solidFill>
                <a:srgbClr val="C00000"/>
              </a:solidFill>
              <a:effectLst/>
              <a:latin typeface="Cambria Math" panose="02040503050406030204" pitchFamily="18" charset="0"/>
              <a:ea typeface="Cambria Math" panose="02040503050406030204" pitchFamily="18" charset="0"/>
            </a:endParaRPr>
          </a:p>
        </p:txBody>
      </p:sp>
      <p:sp>
        <p:nvSpPr>
          <p:cNvPr id="1093" name="TextBox 1092">
            <a:extLst>
              <a:ext uri="{FF2B5EF4-FFF2-40B4-BE49-F238E27FC236}">
                <a16:creationId xmlns:a16="http://schemas.microsoft.com/office/drawing/2014/main" id="{33FE3E1B-6D32-580A-0E79-DDF44E5A3034}"/>
              </a:ext>
            </a:extLst>
          </p:cNvPr>
          <p:cNvSpPr txBox="1"/>
          <p:nvPr/>
        </p:nvSpPr>
        <p:spPr>
          <a:xfrm>
            <a:off x="17785372" y="38828376"/>
            <a:ext cx="2294902" cy="461665"/>
          </a:xfrm>
          <a:prstGeom prst="rect">
            <a:avLst/>
          </a:prstGeom>
          <a:solidFill>
            <a:srgbClr val="FFFF00">
              <a:alpha val="63300"/>
            </a:srgbClr>
          </a:solidFill>
        </p:spPr>
        <p:txBody>
          <a:bodyPr wrap="square">
            <a:spAutoFit/>
          </a:bodyPr>
          <a:lstStyle/>
          <a:p>
            <a:pPr algn="ctr" rtl="0">
              <a:spcBef>
                <a:spcPts val="0"/>
              </a:spcBef>
              <a:spcAft>
                <a:spcPts val="0"/>
              </a:spcAft>
            </a:pPr>
            <a:r>
              <a:rPr lang="en-IN" sz="1200" b="1" i="0" u="none" strike="noStrike" dirty="0">
                <a:solidFill>
                  <a:srgbClr val="C00000"/>
                </a:solidFill>
                <a:effectLst/>
                <a:latin typeface="Cambria Math" panose="02040503050406030204" pitchFamily="18" charset="0"/>
                <a:ea typeface="Cambria Math" panose="02040503050406030204" pitchFamily="18" charset="0"/>
              </a:rPr>
              <a:t>230-262.5E, #26</a:t>
            </a:r>
            <a:endParaRPr lang="en-IN" sz="500" dirty="0">
              <a:solidFill>
                <a:srgbClr val="C00000"/>
              </a:solidFill>
              <a:effectLst/>
              <a:latin typeface="Cambria Math" panose="02040503050406030204" pitchFamily="18" charset="0"/>
              <a:ea typeface="Cambria Math" panose="02040503050406030204" pitchFamily="18" charset="0"/>
            </a:endParaRPr>
          </a:p>
          <a:p>
            <a:pPr algn="ctr" rtl="0">
              <a:spcBef>
                <a:spcPts val="0"/>
              </a:spcBef>
              <a:spcAft>
                <a:spcPts val="0"/>
              </a:spcAft>
            </a:pPr>
            <a:r>
              <a:rPr lang="en-IN" sz="1200" b="1" dirty="0">
                <a:solidFill>
                  <a:srgbClr val="C00000"/>
                </a:solidFill>
                <a:latin typeface="Cambria Math" panose="02040503050406030204" pitchFamily="18" charset="0"/>
                <a:ea typeface="Cambria Math" panose="02040503050406030204" pitchFamily="18" charset="0"/>
              </a:rPr>
              <a:t>Suppressed</a:t>
            </a:r>
            <a:r>
              <a:rPr lang="en-IN" sz="1200" b="1" i="0" u="none" strike="noStrike" dirty="0">
                <a:solidFill>
                  <a:srgbClr val="C00000"/>
                </a:solidFill>
                <a:effectLst/>
                <a:latin typeface="Cambria Math" panose="02040503050406030204" pitchFamily="18" charset="0"/>
                <a:ea typeface="Cambria Math" panose="02040503050406030204" pitchFamily="18" charset="0"/>
              </a:rPr>
              <a:t> MJO at MC</a:t>
            </a:r>
            <a:endParaRPr lang="en-IN" sz="500" dirty="0">
              <a:solidFill>
                <a:srgbClr val="C00000"/>
              </a:solidFill>
              <a:effectLst/>
              <a:latin typeface="Cambria Math" panose="02040503050406030204" pitchFamily="18" charset="0"/>
              <a:ea typeface="Cambria Math" panose="02040503050406030204" pitchFamily="18" charset="0"/>
            </a:endParaRPr>
          </a:p>
        </p:txBody>
      </p:sp>
      <p:sp>
        <p:nvSpPr>
          <p:cNvPr id="1094" name="TextBox 1093">
            <a:extLst>
              <a:ext uri="{FF2B5EF4-FFF2-40B4-BE49-F238E27FC236}">
                <a16:creationId xmlns:a16="http://schemas.microsoft.com/office/drawing/2014/main" id="{5F7208BE-4A38-0CB9-E6FB-FD6DD1E76276}"/>
              </a:ext>
            </a:extLst>
          </p:cNvPr>
          <p:cNvSpPr txBox="1"/>
          <p:nvPr/>
        </p:nvSpPr>
        <p:spPr>
          <a:xfrm>
            <a:off x="10356107" y="40477557"/>
            <a:ext cx="9600448" cy="830612"/>
          </a:xfrm>
          <a:prstGeom prst="rect">
            <a:avLst/>
          </a:prstGeom>
          <a:noFill/>
        </p:spPr>
        <p:txBody>
          <a:bodyPr wrap="square" rtlCol="0">
            <a:spAutoFit/>
          </a:bodyPr>
          <a:lstStyle/>
          <a:p>
            <a:pPr algn="just"/>
            <a:r>
              <a:rPr lang="en-US" sz="1599" dirty="0">
                <a:highlight>
                  <a:srgbClr val="FFD579"/>
                </a:highlight>
              </a:rPr>
              <a:t>Figure 8.</a:t>
            </a:r>
            <a:r>
              <a:rPr lang="en-US" sz="1599" dirty="0"/>
              <a:t> Composite of IMF3 MRG wave events associated with only NH PV intrusions occurring over the westerly duct (WD) 230</a:t>
            </a:r>
            <a:r>
              <a:rPr lang="en-US" sz="1599" baseline="30000" dirty="0"/>
              <a:t>o</a:t>
            </a:r>
            <a:r>
              <a:rPr lang="en-US" sz="1599" dirty="0"/>
              <a:t>-262.5</a:t>
            </a:r>
            <a:r>
              <a:rPr lang="en-US" sz="1599" baseline="30000" dirty="0"/>
              <a:t>o</a:t>
            </a:r>
            <a:r>
              <a:rPr lang="en-US" sz="1599" dirty="0"/>
              <a:t> E during NDJF with and without active MJO convection at MC. </a:t>
            </a:r>
            <a:r>
              <a:rPr lang="en-US" sz="1599" dirty="0" err="1"/>
              <a:t>Coloured</a:t>
            </a:r>
            <a:r>
              <a:rPr lang="en-US" sz="1599" dirty="0"/>
              <a:t> contours correspond to the 3-15 day filtered stream function at 200 </a:t>
            </a:r>
            <a:r>
              <a:rPr lang="en-US" sz="1599" dirty="0" err="1"/>
              <a:t>hPa</a:t>
            </a:r>
            <a:r>
              <a:rPr lang="en-US" sz="1599" dirty="0"/>
              <a:t>. </a:t>
            </a:r>
          </a:p>
        </p:txBody>
      </p:sp>
      <p:sp>
        <p:nvSpPr>
          <p:cNvPr id="1096" name="TextBox 1095">
            <a:extLst>
              <a:ext uri="{FF2B5EF4-FFF2-40B4-BE49-F238E27FC236}">
                <a16:creationId xmlns:a16="http://schemas.microsoft.com/office/drawing/2014/main" id="{DBF3A5A3-0658-F681-FAEC-730741A685E7}"/>
              </a:ext>
            </a:extLst>
          </p:cNvPr>
          <p:cNvSpPr txBox="1"/>
          <p:nvPr/>
        </p:nvSpPr>
        <p:spPr>
          <a:xfrm>
            <a:off x="10550730" y="33737992"/>
            <a:ext cx="4173519" cy="338554"/>
          </a:xfrm>
          <a:prstGeom prst="rect">
            <a:avLst/>
          </a:prstGeom>
          <a:noFill/>
        </p:spPr>
        <p:txBody>
          <a:bodyPr wrap="square" rtlCol="0">
            <a:spAutoFit/>
          </a:bodyPr>
          <a:lstStyle/>
          <a:p>
            <a:pPr algn="ctr"/>
            <a:r>
              <a:rPr lang="en-US" sz="1600" b="1" dirty="0">
                <a:latin typeface="Cambria Math" panose="02040503050406030204" pitchFamily="18" charset="0"/>
                <a:ea typeface="Cambria Math" panose="02040503050406030204" pitchFamily="18" charset="0"/>
              </a:rPr>
              <a:t>Active MJO convection at MC</a:t>
            </a:r>
          </a:p>
        </p:txBody>
      </p:sp>
      <p:sp>
        <p:nvSpPr>
          <p:cNvPr id="1097" name="TextBox 1096">
            <a:extLst>
              <a:ext uri="{FF2B5EF4-FFF2-40B4-BE49-F238E27FC236}">
                <a16:creationId xmlns:a16="http://schemas.microsoft.com/office/drawing/2014/main" id="{7A7802AD-68B8-823B-E9DD-3BE2E4ABBC22}"/>
              </a:ext>
            </a:extLst>
          </p:cNvPr>
          <p:cNvSpPr txBox="1"/>
          <p:nvPr/>
        </p:nvSpPr>
        <p:spPr>
          <a:xfrm>
            <a:off x="15520239" y="33762463"/>
            <a:ext cx="4173519" cy="338554"/>
          </a:xfrm>
          <a:prstGeom prst="rect">
            <a:avLst/>
          </a:prstGeom>
          <a:noFill/>
        </p:spPr>
        <p:txBody>
          <a:bodyPr wrap="square" rtlCol="0">
            <a:spAutoFit/>
          </a:bodyPr>
          <a:lstStyle/>
          <a:p>
            <a:pPr algn="ctr"/>
            <a:r>
              <a:rPr lang="en-US" sz="1600" b="1" dirty="0">
                <a:latin typeface="Cambria Math" panose="02040503050406030204" pitchFamily="18" charset="0"/>
                <a:ea typeface="Cambria Math" panose="02040503050406030204" pitchFamily="18" charset="0"/>
              </a:rPr>
              <a:t>Suppressed MJO convection at MC</a:t>
            </a:r>
          </a:p>
        </p:txBody>
      </p:sp>
      <p:pic>
        <p:nvPicPr>
          <p:cNvPr id="1030" name="Picture 6">
            <a:extLst>
              <a:ext uri="{FF2B5EF4-FFF2-40B4-BE49-F238E27FC236}">
                <a16:creationId xmlns:a16="http://schemas.microsoft.com/office/drawing/2014/main" id="{46502E25-36DE-1355-C279-1FEF4ECEFC1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771" r="7115"/>
          <a:stretch/>
        </p:blipFill>
        <p:spPr bwMode="auto">
          <a:xfrm>
            <a:off x="10423563" y="21368192"/>
            <a:ext cx="4852140" cy="23654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053F87A-8E9D-AEC6-59DD-CA0EA9785CE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5340" r="6936"/>
          <a:stretch/>
        </p:blipFill>
        <p:spPr bwMode="auto">
          <a:xfrm>
            <a:off x="15247748" y="21401881"/>
            <a:ext cx="4997779" cy="2415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2932D6A-9B2B-422A-60F4-4C57D91BFBA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5134" r="6843" b="-52"/>
          <a:stretch/>
        </p:blipFill>
        <p:spPr bwMode="auto">
          <a:xfrm>
            <a:off x="10420210" y="24853844"/>
            <a:ext cx="4886771" cy="28799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D10D3BE-B7B6-3710-48A8-83BBA4C9ECC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4833" t="1" r="6672" b="-144"/>
          <a:stretch/>
        </p:blipFill>
        <p:spPr bwMode="auto">
          <a:xfrm>
            <a:off x="15275703" y="24882650"/>
            <a:ext cx="4895961" cy="2851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35511</TotalTime>
  <Words>1211</Words>
  <Application>Microsoft Macintosh PowerPoint</Application>
  <PresentationFormat>Custom</PresentationFormat>
  <Paragraphs>118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Rounded MT Bold</vt:lpstr>
      <vt:lpstr>Cambria Math</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Daniel Viens</dc:creator>
  <dc:description/>
  <cp:lastModifiedBy>Microsoft Office User</cp:lastModifiedBy>
  <cp:revision>207</cp:revision>
  <cp:lastPrinted>2024-05-19T09:01:34Z</cp:lastPrinted>
  <dcterms:created xsi:type="dcterms:W3CDTF">2013-01-28T22:40:39Z</dcterms:created>
  <dcterms:modified xsi:type="dcterms:W3CDTF">2024-05-20T13:02:19Z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ies>
</file>