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1089600" cy="4114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0">
          <p15:clr>
            <a:srgbClr val="A4A3A4"/>
          </p15:clr>
        </p15:guide>
        <p15:guide id="2" pos="9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B22"/>
    <a:srgbClr val="000000"/>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006" autoAdjust="0"/>
    <p:restoredTop sz="98169" autoAdjust="0"/>
  </p:normalViewPr>
  <p:slideViewPr>
    <p:cSldViewPr snapToGrid="0">
      <p:cViewPr>
        <p:scale>
          <a:sx n="30" d="100"/>
          <a:sy n="30" d="100"/>
        </p:scale>
        <p:origin x="882" y="132"/>
      </p:cViewPr>
      <p:guideLst>
        <p:guide orient="horz" pos="12960"/>
        <p:guide pos="9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6734178"/>
            <a:ext cx="26426160" cy="14325600"/>
          </a:xfrm>
        </p:spPr>
        <p:txBody>
          <a:bodyPr anchor="b"/>
          <a:lstStyle>
            <a:lvl1pPr algn="ctr">
              <a:defRPr sz="20400"/>
            </a:lvl1pPr>
          </a:lstStyle>
          <a:p>
            <a:r>
              <a:rPr lang="en-US"/>
              <a:t>Click to edit Master title style</a:t>
            </a:r>
            <a:endParaRPr lang="en-US" dirty="0"/>
          </a:p>
        </p:txBody>
      </p:sp>
      <p:sp>
        <p:nvSpPr>
          <p:cNvPr id="3" name="Subtitle 2"/>
          <p:cNvSpPr>
            <a:spLocks noGrp="1"/>
          </p:cNvSpPr>
          <p:nvPr>
            <p:ph type="subTitle" idx="1"/>
          </p:nvPr>
        </p:nvSpPr>
        <p:spPr>
          <a:xfrm>
            <a:off x="3886200" y="21612228"/>
            <a:ext cx="23317200" cy="9934572"/>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75517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66453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190750"/>
            <a:ext cx="6703695" cy="34871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37412" y="2190750"/>
            <a:ext cx="19722465" cy="348710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43643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634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258437"/>
            <a:ext cx="26814780" cy="17116422"/>
          </a:xfrm>
        </p:spPr>
        <p:txBody>
          <a:bodyPr anchor="b"/>
          <a:lstStyle>
            <a:lvl1pPr>
              <a:defRPr sz="20400"/>
            </a:lvl1pPr>
          </a:lstStyle>
          <a:p>
            <a:r>
              <a:rPr lang="en-US"/>
              <a:t>Click to edit Master title style</a:t>
            </a:r>
            <a:endParaRPr lang="en-US" dirty="0"/>
          </a:p>
        </p:txBody>
      </p:sp>
      <p:sp>
        <p:nvSpPr>
          <p:cNvPr id="3" name="Text Placeholder 2"/>
          <p:cNvSpPr>
            <a:spLocks noGrp="1"/>
          </p:cNvSpPr>
          <p:nvPr>
            <p:ph type="body" idx="1"/>
          </p:nvPr>
        </p:nvSpPr>
        <p:spPr>
          <a:xfrm>
            <a:off x="2121219" y="27536787"/>
            <a:ext cx="26814780" cy="9001122"/>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201089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7410" y="10953750"/>
            <a:ext cx="13213080" cy="2610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739110" y="10953750"/>
            <a:ext cx="13213080" cy="2610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703A0-A855-4F34-B8B4-13C98CDDEF11}"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5678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190759"/>
            <a:ext cx="26814780" cy="795337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41463" y="10086978"/>
            <a:ext cx="13152356" cy="4943472"/>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4" name="Content Placeholder 3"/>
          <p:cNvSpPr>
            <a:spLocks noGrp="1"/>
          </p:cNvSpPr>
          <p:nvPr>
            <p:ph sz="half" idx="2"/>
          </p:nvPr>
        </p:nvSpPr>
        <p:spPr>
          <a:xfrm>
            <a:off x="2141463" y="15030450"/>
            <a:ext cx="13152356" cy="2210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739112" y="10086978"/>
            <a:ext cx="13217129" cy="4943472"/>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6" name="Content Placeholder 5"/>
          <p:cNvSpPr>
            <a:spLocks noGrp="1"/>
          </p:cNvSpPr>
          <p:nvPr>
            <p:ph sz="quarter" idx="4"/>
          </p:nvPr>
        </p:nvSpPr>
        <p:spPr>
          <a:xfrm>
            <a:off x="15739112" y="15030450"/>
            <a:ext cx="13217129" cy="2210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03A0-A855-4F34-B8B4-13C98CDDEF11}"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80842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703A0-A855-4F34-B8B4-13C98CDDEF11}"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389038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703A0-A855-4F34-B8B4-13C98CDDEF11}"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6609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743200"/>
            <a:ext cx="10027205" cy="9601200"/>
          </a:xfrm>
        </p:spPr>
        <p:txBody>
          <a:bodyPr anchor="b"/>
          <a:lstStyle>
            <a:lvl1pPr>
              <a:defRPr sz="10880"/>
            </a:lvl1pPr>
          </a:lstStyle>
          <a:p>
            <a:r>
              <a:rPr lang="en-US"/>
              <a:t>Click to edit Master title style</a:t>
            </a:r>
            <a:endParaRPr lang="en-US" dirty="0"/>
          </a:p>
        </p:txBody>
      </p:sp>
      <p:sp>
        <p:nvSpPr>
          <p:cNvPr id="3" name="Content Placeholder 2"/>
          <p:cNvSpPr>
            <a:spLocks noGrp="1"/>
          </p:cNvSpPr>
          <p:nvPr>
            <p:ph idx="1"/>
          </p:nvPr>
        </p:nvSpPr>
        <p:spPr>
          <a:xfrm>
            <a:off x="13217129" y="5924559"/>
            <a:ext cx="15739110" cy="29241750"/>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41460" y="12344400"/>
            <a:ext cx="10027205" cy="22869528"/>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65491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743200"/>
            <a:ext cx="10027205" cy="9601200"/>
          </a:xfrm>
        </p:spPr>
        <p:txBody>
          <a:bodyPr anchor="b"/>
          <a:lstStyle>
            <a:lvl1pPr>
              <a:defRPr sz="10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217129" y="5924559"/>
            <a:ext cx="15739110" cy="29241750"/>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r>
              <a:rPr lang="en-US"/>
              <a:t>Click icon to add picture</a:t>
            </a:r>
            <a:endParaRPr lang="en-US" dirty="0"/>
          </a:p>
        </p:txBody>
      </p:sp>
      <p:sp>
        <p:nvSpPr>
          <p:cNvPr id="4" name="Text Placeholder 3"/>
          <p:cNvSpPr>
            <a:spLocks noGrp="1"/>
          </p:cNvSpPr>
          <p:nvPr>
            <p:ph type="body" sz="half" idx="2"/>
          </p:nvPr>
        </p:nvSpPr>
        <p:spPr>
          <a:xfrm>
            <a:off x="2141460" y="12344400"/>
            <a:ext cx="10027205" cy="22869528"/>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59440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2190759"/>
            <a:ext cx="26814780" cy="79533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37410" y="10953750"/>
            <a:ext cx="26814780" cy="261080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37410" y="38138109"/>
            <a:ext cx="6995160" cy="2190750"/>
          </a:xfrm>
          <a:prstGeom prst="rect">
            <a:avLst/>
          </a:prstGeom>
        </p:spPr>
        <p:txBody>
          <a:bodyPr vert="horz" lIns="91440" tIns="45720" rIns="91440" bIns="45720" rtlCol="0" anchor="ctr"/>
          <a:lstStyle>
            <a:lvl1pPr algn="l">
              <a:defRPr sz="4080">
                <a:solidFill>
                  <a:schemeClr val="tx1">
                    <a:tint val="75000"/>
                  </a:schemeClr>
                </a:solidFill>
              </a:defRPr>
            </a:lvl1pPr>
          </a:lstStyle>
          <a:p>
            <a:fld id="{636703A0-A855-4F34-B8B4-13C98CDDEF11}" type="datetimeFigureOut">
              <a:rPr lang="en-US" smtClean="0"/>
              <a:t>5/31/2024</a:t>
            </a:fld>
            <a:endParaRPr lang="en-US"/>
          </a:p>
        </p:txBody>
      </p:sp>
      <p:sp>
        <p:nvSpPr>
          <p:cNvPr id="5" name="Footer Placeholder 4"/>
          <p:cNvSpPr>
            <a:spLocks noGrp="1"/>
          </p:cNvSpPr>
          <p:nvPr>
            <p:ph type="ftr" sz="quarter" idx="3"/>
          </p:nvPr>
        </p:nvSpPr>
        <p:spPr>
          <a:xfrm>
            <a:off x="10298430" y="38138109"/>
            <a:ext cx="10492740" cy="2190750"/>
          </a:xfrm>
          <a:prstGeom prst="rect">
            <a:avLst/>
          </a:prstGeom>
        </p:spPr>
        <p:txBody>
          <a:bodyPr vert="horz" lIns="91440" tIns="45720" rIns="91440" bIns="45720" rtlCol="0" anchor="ctr"/>
          <a:lstStyle>
            <a:lvl1pPr algn="ctr">
              <a:defRPr sz="4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957030" y="38138109"/>
            <a:ext cx="6995160" cy="2190750"/>
          </a:xfrm>
          <a:prstGeom prst="rect">
            <a:avLst/>
          </a:prstGeom>
        </p:spPr>
        <p:txBody>
          <a:bodyPr vert="horz" lIns="91440" tIns="45720" rIns="91440" bIns="45720" rtlCol="0" anchor="ctr"/>
          <a:lstStyle>
            <a:lvl1pPr algn="r">
              <a:defRPr sz="4080">
                <a:solidFill>
                  <a:schemeClr val="tx1">
                    <a:tint val="75000"/>
                  </a:schemeClr>
                </a:solidFill>
              </a:defRPr>
            </a:lvl1pPr>
          </a:lstStyle>
          <a:p>
            <a:fld id="{B4595112-3AAA-4F8D-A11A-AA72F3DC8BA9}" type="slidenum">
              <a:rPr lang="en-US" smtClean="0"/>
              <a:t>‹#›</a:t>
            </a:fld>
            <a:endParaRPr lang="en-US"/>
          </a:p>
        </p:txBody>
      </p:sp>
    </p:spTree>
    <p:extLst>
      <p:ext uri="{BB962C8B-B14F-4D97-AF65-F5344CB8AC3E}">
        <p14:creationId xmlns:p14="http://schemas.microsoft.com/office/powerpoint/2010/main" val="36296551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p:titleStyle>
    <p:bodyStyle>
      <a:lvl1pPr marL="777240" indent="-777240" algn="l" defTabSz="3108960" rtl="0" eaLnBrk="1" latinLnBrk="0" hangingPunct="1">
        <a:lnSpc>
          <a:spcPct val="90000"/>
        </a:lnSpc>
        <a:spcBef>
          <a:spcPts val="3400"/>
        </a:spcBef>
        <a:buFont typeface="Arial" panose="020B0604020202020204" pitchFamily="34" charset="0"/>
        <a:buChar char="•"/>
        <a:defRPr sz="9520" kern="1200">
          <a:solidFill>
            <a:schemeClr val="tx1"/>
          </a:solidFill>
          <a:latin typeface="+mn-lt"/>
          <a:ea typeface="+mn-ea"/>
          <a:cs typeface="+mn-cs"/>
        </a:defRPr>
      </a:lvl1pPr>
      <a:lvl2pPr marL="2331720" indent="-777240" algn="l" defTabSz="3108960" rtl="0" eaLnBrk="1" latinLnBrk="0" hangingPunct="1">
        <a:lnSpc>
          <a:spcPct val="90000"/>
        </a:lnSpc>
        <a:spcBef>
          <a:spcPts val="1700"/>
        </a:spcBef>
        <a:buFont typeface="Arial" panose="020B0604020202020204" pitchFamily="34" charset="0"/>
        <a:buChar char="•"/>
        <a:defRPr sz="8160" kern="1200">
          <a:solidFill>
            <a:schemeClr val="tx1"/>
          </a:solidFill>
          <a:latin typeface="+mn-lt"/>
          <a:ea typeface="+mn-ea"/>
          <a:cs typeface="+mn-cs"/>
        </a:defRPr>
      </a:lvl2pPr>
      <a:lvl3pPr marL="3886200" indent="-777240" algn="l" defTabSz="3108960" rtl="0" eaLnBrk="1" latinLnBrk="0" hangingPunct="1">
        <a:lnSpc>
          <a:spcPct val="90000"/>
        </a:lnSpc>
        <a:spcBef>
          <a:spcPts val="1700"/>
        </a:spcBef>
        <a:buFont typeface="Arial" panose="020B0604020202020204" pitchFamily="34" charset="0"/>
        <a:buChar char="•"/>
        <a:defRPr sz="6800" kern="1200">
          <a:solidFill>
            <a:schemeClr val="tx1"/>
          </a:solidFill>
          <a:latin typeface="+mn-lt"/>
          <a:ea typeface="+mn-ea"/>
          <a:cs typeface="+mn-cs"/>
        </a:defRPr>
      </a:lvl3pPr>
      <a:lvl4pPr marL="54406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4pPr>
      <a:lvl5pPr marL="699516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C07AD2-25BF-3F42-EE51-4184303651ED}"/>
              </a:ext>
            </a:extLst>
          </p:cNvPr>
          <p:cNvSpPr/>
          <p:nvPr/>
        </p:nvSpPr>
        <p:spPr>
          <a:xfrm>
            <a:off x="838297" y="666164"/>
            <a:ext cx="29454602" cy="4183532"/>
          </a:xfrm>
          <a:prstGeom prst="rect">
            <a:avLst/>
          </a:prstGeom>
          <a:solidFill>
            <a:srgbClr val="9BBB59">
              <a:lumMod val="40000"/>
              <a:lumOff val="60000"/>
            </a:srgbClr>
          </a:solidFill>
          <a:ln w="25400" cap="flat" cmpd="sng" algn="ctr">
            <a:solidFill>
              <a:srgbClr val="00B050"/>
            </a:solidFill>
            <a:prstDash val="solid"/>
          </a:ln>
          <a:effectLst/>
        </p:spPr>
        <p:txBody>
          <a:bodyPr rtlCol="0" anchor="ctr"/>
          <a:lstStyle/>
          <a:p>
            <a:pPr algn="ctr" defTabSz="2353361">
              <a:lnSpc>
                <a:spcPts val="6037"/>
              </a:lnSpc>
            </a:pPr>
            <a:endParaRPr lang="en-GB" sz="4400" b="1" dirty="0">
              <a:solidFill>
                <a:srgbClr val="000000"/>
              </a:solidFill>
              <a:latin typeface="Arial" panose="020B0604020202020204" pitchFamily="34" charset="0"/>
              <a:cs typeface="Arial" panose="020B0604020202020204" pitchFamily="34" charset="0"/>
            </a:endParaRPr>
          </a:p>
          <a:p>
            <a:pPr algn="ctr" defTabSz="2353361">
              <a:lnSpc>
                <a:spcPts val="6037"/>
              </a:lnSpc>
            </a:pPr>
            <a:endParaRPr lang="en-GB" sz="5400" b="1" dirty="0">
              <a:solidFill>
                <a:srgbClr val="000000"/>
              </a:solidFill>
              <a:latin typeface="Verdana" panose="020B0604030504040204" pitchFamily="34" charset="0"/>
              <a:ea typeface="Verdana" panose="020B0604030504040204" pitchFamily="34" charset="0"/>
              <a:cs typeface="Arial" panose="020B0604020202020204" pitchFamily="34" charset="0"/>
            </a:endParaRPr>
          </a:p>
          <a:p>
            <a:pPr algn="ctr" defTabSz="2353361">
              <a:lnSpc>
                <a:spcPts val="6037"/>
              </a:lnSpc>
            </a:pPr>
            <a:r>
              <a:rPr lang="en-GB" sz="5400" b="1" dirty="0">
                <a:solidFill>
                  <a:srgbClr val="000000"/>
                </a:solidFill>
                <a:latin typeface="Verdana" panose="020B0604030504040204" pitchFamily="34" charset="0"/>
                <a:ea typeface="Verdana" panose="020B0604030504040204" pitchFamily="34" charset="0"/>
                <a:cs typeface="Arial" panose="020B0604020202020204" pitchFamily="34" charset="0"/>
              </a:rPr>
              <a:t>Impact of Volatile Organic Compounds on Ozone and Secondary Organic Aerosol Distribution in Asian Summer Monsoon Anticyclone</a:t>
            </a:r>
            <a:endParaRPr lang="en-GB" sz="4000" b="1" dirty="0">
              <a:solidFill>
                <a:srgbClr val="000000"/>
              </a:solidFill>
              <a:latin typeface="Verdana" panose="020B0604030504040204" pitchFamily="34" charset="0"/>
              <a:ea typeface="Verdana" panose="020B0604030504040204" pitchFamily="34" charset="0"/>
              <a:cs typeface="Arial" panose="020B0604020202020204" pitchFamily="34" charset="0"/>
            </a:endParaRPr>
          </a:p>
          <a:p>
            <a:pPr algn="ctr" defTabSz="2353361"/>
            <a:endParaRPr lang="en-GB" sz="3200" b="1" dirty="0">
              <a:solidFill>
                <a:srgbClr val="000000"/>
              </a:solidFill>
              <a:latin typeface="Arial" panose="020B0604020202020204" pitchFamily="34" charset="0"/>
              <a:cs typeface="Arial" panose="020B0604020202020204" pitchFamily="34" charset="0"/>
            </a:endParaRPr>
          </a:p>
          <a:p>
            <a:pPr algn="ctr" defTabSz="2353361"/>
            <a:r>
              <a:rPr lang="en-GB" sz="3200" b="1" dirty="0">
                <a:solidFill>
                  <a:srgbClr val="000000"/>
                </a:solidFill>
                <a:latin typeface="Arial" panose="020B0604020202020204" pitchFamily="34" charset="0"/>
                <a:cs typeface="Arial" panose="020B0604020202020204" pitchFamily="34" charset="0"/>
              </a:rPr>
              <a:t>Annada Padhi, Satheesh Chandran PR, Prashant Chavan and Suvarna Fadnavis</a:t>
            </a:r>
          </a:p>
          <a:p>
            <a:pPr algn="ctr" defTabSz="2353361"/>
            <a:r>
              <a:rPr lang="en-GB" sz="3200" b="1" dirty="0">
                <a:solidFill>
                  <a:srgbClr val="000000"/>
                </a:solidFill>
                <a:latin typeface="Arial" panose="020B0604020202020204" pitchFamily="34" charset="0"/>
                <a:cs typeface="Arial" panose="020B0604020202020204" pitchFamily="34" charset="0"/>
              </a:rPr>
              <a:t>Centre for Climate Change Research,</a:t>
            </a:r>
          </a:p>
          <a:p>
            <a:pPr algn="ctr" defTabSz="2353361"/>
            <a:r>
              <a:rPr lang="en-GB" sz="3200" b="1" dirty="0">
                <a:solidFill>
                  <a:srgbClr val="000000"/>
                </a:solidFill>
                <a:latin typeface="Arial" panose="020B0604020202020204" pitchFamily="34" charset="0"/>
                <a:cs typeface="Arial" panose="020B0604020202020204" pitchFamily="34" charset="0"/>
              </a:rPr>
              <a:t>Indian Institute of Tropical Meteorology, (MoES)</a:t>
            </a:r>
          </a:p>
          <a:p>
            <a:pPr algn="ctr" defTabSz="2353361"/>
            <a:r>
              <a:rPr lang="en-GB" sz="3200" b="1" dirty="0">
                <a:solidFill>
                  <a:srgbClr val="000000"/>
                </a:solidFill>
                <a:latin typeface="Arial" panose="020B0604020202020204" pitchFamily="34" charset="0"/>
                <a:cs typeface="Arial" panose="020B0604020202020204" pitchFamily="34" charset="0"/>
              </a:rPr>
              <a:t>India-411008</a:t>
            </a:r>
          </a:p>
          <a:p>
            <a:pPr algn="ctr" defTabSz="2353361">
              <a:lnSpc>
                <a:spcPts val="6037"/>
              </a:lnSpc>
            </a:pPr>
            <a:endParaRPr lang="en-GB" sz="4400" b="1" dirty="0">
              <a:solidFill>
                <a:srgbClr val="000000"/>
              </a:solidFill>
              <a:latin typeface="Arial" panose="020B0604020202020204" pitchFamily="34" charset="0"/>
              <a:cs typeface="Arial" panose="020B0604020202020204" pitchFamily="34" charset="0"/>
            </a:endParaRPr>
          </a:p>
          <a:p>
            <a:pPr algn="ctr" defTabSz="2353361">
              <a:lnSpc>
                <a:spcPts val="6037"/>
              </a:lnSpc>
            </a:pPr>
            <a:r>
              <a:rPr lang="en-GB" sz="4800" b="1" dirty="0">
                <a:solidFill>
                  <a:srgbClr val="000000"/>
                </a:solidFill>
                <a:latin typeface="Arial" panose="020B0604020202020204" pitchFamily="34" charset="0"/>
                <a:cs typeface="Arial" panose="020B0604020202020204" pitchFamily="34" charset="0"/>
              </a:rPr>
              <a:t> </a:t>
            </a:r>
            <a:endParaRPr lang="en-IN" sz="4456" kern="0" dirty="0">
              <a:solidFill>
                <a:prstClr val="white"/>
              </a:solidFill>
              <a:latin typeface="Times New Roman"/>
            </a:endParaRPr>
          </a:p>
        </p:txBody>
      </p:sp>
      <p:sp>
        <p:nvSpPr>
          <p:cNvPr id="29" name="Text Placeholder 19">
            <a:extLst>
              <a:ext uri="{FF2B5EF4-FFF2-40B4-BE49-F238E27FC236}">
                <a16:creationId xmlns:a16="http://schemas.microsoft.com/office/drawing/2014/main" id="{DB64E0F4-5A69-F78A-37B3-59BB0B700F78}"/>
              </a:ext>
            </a:extLst>
          </p:cNvPr>
          <p:cNvSpPr txBox="1">
            <a:spLocks/>
          </p:cNvSpPr>
          <p:nvPr/>
        </p:nvSpPr>
        <p:spPr>
          <a:xfrm>
            <a:off x="925033" y="5330072"/>
            <a:ext cx="9845747" cy="604004"/>
          </a:xfrm>
          <a:prstGeom prst="rect">
            <a:avLst/>
          </a:prstGeom>
          <a:solidFill>
            <a:schemeClr val="accent2">
              <a:lumMod val="20000"/>
              <a:lumOff val="80000"/>
            </a:scheme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3200" dirty="0">
                <a:solidFill>
                  <a:sysClr val="windowText" lastClr="000000"/>
                </a:solidFill>
              </a:rPr>
              <a:t>Introduction</a:t>
            </a:r>
          </a:p>
        </p:txBody>
      </p:sp>
      <p:sp>
        <p:nvSpPr>
          <p:cNvPr id="30" name="Text Placeholder 20">
            <a:extLst>
              <a:ext uri="{FF2B5EF4-FFF2-40B4-BE49-F238E27FC236}">
                <a16:creationId xmlns:a16="http://schemas.microsoft.com/office/drawing/2014/main" id="{98DCF97C-3CEB-8F61-3DBD-E879511DFA08}"/>
              </a:ext>
            </a:extLst>
          </p:cNvPr>
          <p:cNvSpPr txBox="1">
            <a:spLocks/>
          </p:cNvSpPr>
          <p:nvPr/>
        </p:nvSpPr>
        <p:spPr>
          <a:xfrm>
            <a:off x="934831" y="6073326"/>
            <a:ext cx="9835949" cy="18759154"/>
          </a:xfrm>
          <a:prstGeom prst="rect">
            <a:avLst/>
          </a:prstGeom>
          <a:ln>
            <a:solidFill>
              <a:srgbClr val="0070C0"/>
            </a:solidFill>
          </a:ln>
        </p:spPr>
        <p:txBody>
          <a:bodyPr vert="horz" lIns="105598" tIns="52800" rIns="105598" bIns="52800"/>
          <a:lstStyle>
            <a:lvl1pPr marL="0"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1pPr>
            <a:lvl2pPr marL="189884"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2pPr>
            <a:lvl3pPr marL="369365"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93015" indent="-493015" algn="just" defTabSz="1594581"/>
            <a:r>
              <a:rPr lang="en-US" sz="2600">
                <a:solidFill>
                  <a:sysClr val="windowText" lastClr="000000"/>
                </a:solidFill>
                <a:latin typeface="Times New Roman"/>
              </a:rPr>
              <a:t>	</a:t>
            </a:r>
          </a:p>
          <a:p>
            <a:pPr marL="493015" indent="-493015" algn="just" defTabSz="1594581"/>
            <a:endParaRPr lang="en-IN" sz="2600" dirty="0">
              <a:solidFill>
                <a:sysClr val="windowText" lastClr="000000"/>
              </a:solidFill>
              <a:latin typeface="Arial"/>
            </a:endParaRPr>
          </a:p>
        </p:txBody>
      </p:sp>
      <p:sp>
        <p:nvSpPr>
          <p:cNvPr id="33" name="Text Placeholder 23">
            <a:extLst>
              <a:ext uri="{FF2B5EF4-FFF2-40B4-BE49-F238E27FC236}">
                <a16:creationId xmlns:a16="http://schemas.microsoft.com/office/drawing/2014/main" id="{25315941-A3DB-F85E-8217-2901A67DCFAC}"/>
              </a:ext>
            </a:extLst>
          </p:cNvPr>
          <p:cNvSpPr txBox="1">
            <a:spLocks/>
          </p:cNvSpPr>
          <p:nvPr/>
        </p:nvSpPr>
        <p:spPr>
          <a:xfrm>
            <a:off x="937120" y="25034695"/>
            <a:ext cx="9828000" cy="815705"/>
          </a:xfrm>
          <a:prstGeom prst="rect">
            <a:avLst/>
          </a:prstGeom>
          <a:solidFill>
            <a:schemeClr val="accent4">
              <a:lumMod val="40000"/>
              <a:lumOff val="60000"/>
            </a:scheme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3200" dirty="0">
                <a:solidFill>
                  <a:sysClr val="windowText" lastClr="000000"/>
                </a:solidFill>
              </a:rPr>
              <a:t> Methodology</a:t>
            </a:r>
          </a:p>
        </p:txBody>
      </p:sp>
      <p:sp>
        <p:nvSpPr>
          <p:cNvPr id="34" name="Text Placeholder 24">
            <a:extLst>
              <a:ext uri="{FF2B5EF4-FFF2-40B4-BE49-F238E27FC236}">
                <a16:creationId xmlns:a16="http://schemas.microsoft.com/office/drawing/2014/main" id="{37433475-0D34-DF05-1FAE-A0759DC16CB7}"/>
              </a:ext>
            </a:extLst>
          </p:cNvPr>
          <p:cNvSpPr txBox="1">
            <a:spLocks/>
          </p:cNvSpPr>
          <p:nvPr/>
        </p:nvSpPr>
        <p:spPr>
          <a:xfrm>
            <a:off x="923842" y="26080018"/>
            <a:ext cx="9801291" cy="14039448"/>
          </a:xfrm>
          <a:prstGeom prst="rect">
            <a:avLst/>
          </a:prstGeom>
          <a:ln>
            <a:solidFill>
              <a:srgbClr val="0070C0"/>
            </a:solidFill>
          </a:ln>
        </p:spPr>
        <p:txBody>
          <a:bodyPr vert="horz" lIns="105598" tIns="52800" rIns="105598" bIns="52800"/>
          <a:lstStyle>
            <a:lvl1pPr marL="0" marR="0" indent="0" algn="l" defTabSz="1669449" rtl="0" eaLnBrk="1" fontAlgn="auto" latinLnBrk="0" hangingPunct="1">
              <a:lnSpc>
                <a:spcPct val="100000"/>
              </a:lnSpc>
              <a:spcBef>
                <a:spcPct val="20000"/>
              </a:spcBef>
              <a:spcAft>
                <a:spcPts val="0"/>
              </a:spcAft>
              <a:buClrTx/>
              <a:buSzTx/>
              <a:buFont typeface="Arial" pitchFamily="34" charset="0"/>
              <a:buNone/>
              <a:tabLst/>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57200" indent="-457200" algn="just" defTabSz="1594581">
              <a:buFont typeface="Wingdings" panose="05000000000000000000" pitchFamily="2" charset="2"/>
              <a:buChar char="v"/>
            </a:pPr>
            <a:r>
              <a:rPr lang="en-IN" sz="2800" dirty="0">
                <a:effectLst/>
                <a:latin typeface="Arial" panose="020B0604020202020204" pitchFamily="34" charset="0"/>
                <a:ea typeface="Calibri" panose="020F0502020204030204" pitchFamily="34" charset="0"/>
                <a:cs typeface="Arial" panose="020B0604020202020204" pitchFamily="34" charset="0"/>
              </a:rPr>
              <a:t>The influence of VOC in the UTLS is investigated using the cutting-edge aerosol-chemistry-climate model ECHAMM6-HAMMOZ, which includes the general circulation model ECHAMM6, the tropospheric chemistry module MOZART2, and the aerosol module Hamburg aerosol model (HAM)</a:t>
            </a:r>
          </a:p>
          <a:p>
            <a:pPr algn="just" defTabSz="1594581"/>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defTabSz="1594581">
              <a:buFont typeface="Wingdings" panose="05000000000000000000" pitchFamily="2" charset="2"/>
              <a:buChar char="v"/>
            </a:pPr>
            <a:r>
              <a:rPr lang="en-IN" sz="2800" dirty="0">
                <a:effectLst/>
                <a:latin typeface="Arial" panose="020B0604020202020204" pitchFamily="34" charset="0"/>
                <a:ea typeface="Calibri" panose="020F0502020204030204" pitchFamily="34" charset="0"/>
                <a:cs typeface="Arial" panose="020B0604020202020204" pitchFamily="34" charset="0"/>
              </a:rPr>
              <a:t>Model sensitivity experiments were carried out by doubling the VOC emissions (DVOCS) and NOx (DNOX) globally during the period 1998–2020 from the current level (CTL) to understand the influence of VOC emissions on SOA and O3 distribution within ASMA</a:t>
            </a: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493015" indent="-493015" algn="just" defTabSz="1594581"/>
            <a:r>
              <a:rPr lang="en-IN" sz="2800" dirty="0">
                <a:solidFill>
                  <a:sysClr val="windowText" lastClr="000000"/>
                </a:solidFill>
                <a:latin typeface="Arial"/>
              </a:rPr>
              <a:t>	      </a:t>
            </a:r>
            <a:endParaRPr lang="en-IN" sz="2800" b="1" dirty="0">
              <a:solidFill>
                <a:sysClr val="windowText" lastClr="000000"/>
              </a:solidFill>
              <a:latin typeface="Arial"/>
            </a:endParaRPr>
          </a:p>
          <a:p>
            <a:pPr marL="493015" indent="-493015" algn="just" defTabSz="1594581">
              <a:spcBef>
                <a:spcPts val="0"/>
              </a:spcBef>
              <a:spcAft>
                <a:spcPts val="1573"/>
              </a:spcAft>
              <a:buFont typeface="Wingdings" panose="05000000000000000000" pitchFamily="2" charset="2"/>
              <a:buChar char="v"/>
            </a:pPr>
            <a:r>
              <a:rPr lang="en-GB" sz="2800" kern="1200" dirty="0">
                <a:effectLst/>
                <a:latin typeface="Arial" panose="020B0604020202020204" pitchFamily="34" charset="0"/>
                <a:ea typeface="Calibri" panose="020F0502020204030204" pitchFamily="34" charset="0"/>
                <a:cs typeface="Arial" panose="020B0604020202020204" pitchFamily="34" charset="0"/>
              </a:rPr>
              <a:t>We calculated the SOA formation potential of VOCs using the concept of secondary organic aerosol potential (SOAP) which indicates the propensity of these organic compounds to form SOA relative to toluene in the anticyclone zones</a:t>
            </a:r>
            <a:endParaRPr lang="en-AE"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Text Placeholder 25">
            <a:extLst>
              <a:ext uri="{FF2B5EF4-FFF2-40B4-BE49-F238E27FC236}">
                <a16:creationId xmlns:a16="http://schemas.microsoft.com/office/drawing/2014/main" id="{B5C821E8-27C7-E4D3-BEEA-E67A0ECC1689}"/>
              </a:ext>
            </a:extLst>
          </p:cNvPr>
          <p:cNvSpPr txBox="1">
            <a:spLocks/>
          </p:cNvSpPr>
          <p:nvPr/>
        </p:nvSpPr>
        <p:spPr>
          <a:xfrm>
            <a:off x="10886982" y="5330071"/>
            <a:ext cx="9572718" cy="604005"/>
          </a:xfrm>
          <a:prstGeom prst="rect">
            <a:avLst/>
          </a:prstGeom>
          <a:solidFill>
            <a:schemeClr val="accent6">
              <a:lumMod val="20000"/>
              <a:lumOff val="80000"/>
            </a:scheme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3200" dirty="0">
                <a:solidFill>
                  <a:sysClr val="windowText" lastClr="000000"/>
                </a:solidFill>
              </a:rPr>
              <a:t>Spatial Distribution of VOC Anomalies</a:t>
            </a:r>
          </a:p>
        </p:txBody>
      </p:sp>
      <p:sp>
        <p:nvSpPr>
          <p:cNvPr id="37" name="Text Placeholder 27">
            <a:extLst>
              <a:ext uri="{FF2B5EF4-FFF2-40B4-BE49-F238E27FC236}">
                <a16:creationId xmlns:a16="http://schemas.microsoft.com/office/drawing/2014/main" id="{69726B6D-9BCC-E6CC-F4EF-4726AB0CDEE2}"/>
              </a:ext>
            </a:extLst>
          </p:cNvPr>
          <p:cNvSpPr txBox="1">
            <a:spLocks/>
          </p:cNvSpPr>
          <p:nvPr/>
        </p:nvSpPr>
        <p:spPr>
          <a:xfrm>
            <a:off x="20644168" y="27760948"/>
            <a:ext cx="9577045" cy="553097"/>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3200" dirty="0">
                <a:solidFill>
                  <a:sysClr val="windowText" lastClr="000000"/>
                </a:solidFill>
              </a:rPr>
              <a:t>Summary and Conclusion</a:t>
            </a:r>
          </a:p>
        </p:txBody>
      </p:sp>
      <p:sp>
        <p:nvSpPr>
          <p:cNvPr id="38" name="Text Placeholder 28">
            <a:extLst>
              <a:ext uri="{FF2B5EF4-FFF2-40B4-BE49-F238E27FC236}">
                <a16:creationId xmlns:a16="http://schemas.microsoft.com/office/drawing/2014/main" id="{071CEB6E-963F-5F56-D4D6-32FD4C0783A2}"/>
              </a:ext>
            </a:extLst>
          </p:cNvPr>
          <p:cNvSpPr txBox="1">
            <a:spLocks/>
          </p:cNvSpPr>
          <p:nvPr/>
        </p:nvSpPr>
        <p:spPr>
          <a:xfrm>
            <a:off x="20588713" y="28414935"/>
            <a:ext cx="9577045" cy="11602930"/>
          </a:xfrm>
          <a:prstGeom prst="rect">
            <a:avLst/>
          </a:prstGeom>
          <a:ln>
            <a:solidFill>
              <a:srgbClr val="0070C0"/>
            </a:solidFill>
          </a:ln>
        </p:spPr>
        <p:txBody>
          <a:bodyPr vert="horz" lIns="105598" tIns="52800" rIns="105598" bIns="52800"/>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97967" indent="-597967" defTabSz="1594581">
              <a:buNone/>
            </a:pPr>
            <a:endParaRPr lang="en-US" sz="2600" dirty="0">
              <a:solidFill>
                <a:sysClr val="windowText" lastClr="000000"/>
              </a:solidFill>
              <a:latin typeface="Arial"/>
            </a:endParaRPr>
          </a:p>
        </p:txBody>
      </p:sp>
      <p:sp>
        <p:nvSpPr>
          <p:cNvPr id="39" name="Text Placeholder 29">
            <a:extLst>
              <a:ext uri="{FF2B5EF4-FFF2-40B4-BE49-F238E27FC236}">
                <a16:creationId xmlns:a16="http://schemas.microsoft.com/office/drawing/2014/main" id="{6E769FD9-AD62-AAF4-A8DC-63C2958C6C1A}"/>
              </a:ext>
            </a:extLst>
          </p:cNvPr>
          <p:cNvSpPr txBox="1">
            <a:spLocks/>
          </p:cNvSpPr>
          <p:nvPr/>
        </p:nvSpPr>
        <p:spPr>
          <a:xfrm>
            <a:off x="20671840" y="34894086"/>
            <a:ext cx="9432000" cy="560030"/>
          </a:xfrm>
          <a:prstGeom prst="rect">
            <a:avLst/>
          </a:prstGeom>
          <a:solidFill>
            <a:schemeClr val="accent2">
              <a:lumMod val="20000"/>
              <a:lumOff val="80000"/>
            </a:scheme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3200" dirty="0">
                <a:solidFill>
                  <a:sysClr val="windowText" lastClr="000000"/>
                </a:solidFill>
              </a:rPr>
              <a:t> References</a:t>
            </a:r>
          </a:p>
        </p:txBody>
      </p:sp>
      <p:sp>
        <p:nvSpPr>
          <p:cNvPr id="40" name="Text Placeholder 30">
            <a:extLst>
              <a:ext uri="{FF2B5EF4-FFF2-40B4-BE49-F238E27FC236}">
                <a16:creationId xmlns:a16="http://schemas.microsoft.com/office/drawing/2014/main" id="{F2F58469-38B6-8FF5-8A57-9D95B2C57FBD}"/>
              </a:ext>
            </a:extLst>
          </p:cNvPr>
          <p:cNvSpPr txBox="1">
            <a:spLocks/>
          </p:cNvSpPr>
          <p:nvPr/>
        </p:nvSpPr>
        <p:spPr>
          <a:xfrm>
            <a:off x="10894133" y="6073325"/>
            <a:ext cx="9565567" cy="33950724"/>
          </a:xfrm>
          <a:prstGeom prst="rect">
            <a:avLst/>
          </a:prstGeom>
          <a:ln>
            <a:solidFill>
              <a:srgbClr val="0070C0"/>
            </a:solidFill>
          </a:ln>
        </p:spPr>
        <p:txBody>
          <a:bodyPr vert="horz" lIns="105598" tIns="52800" rIns="105598" bIns="52800"/>
          <a:lstStyle>
            <a:lvl1pPr marL="0"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1pPr>
            <a:lvl2pPr marL="189884" indent="0" algn="l" defTabSz="1669449" rtl="0" eaLnBrk="1" latinLnBrk="0" hangingPunct="1">
              <a:spcBef>
                <a:spcPct val="20000"/>
              </a:spcBef>
              <a:buFont typeface="Arial" pitchFamily="34" charset="0"/>
              <a:buNone/>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p:txBody>
      </p:sp>
      <p:sp>
        <p:nvSpPr>
          <p:cNvPr id="43" name="Rectangle 42">
            <a:extLst>
              <a:ext uri="{FF2B5EF4-FFF2-40B4-BE49-F238E27FC236}">
                <a16:creationId xmlns:a16="http://schemas.microsoft.com/office/drawing/2014/main" id="{6DE7D1A8-141B-06BC-305D-F200C8880CBF}"/>
              </a:ext>
            </a:extLst>
          </p:cNvPr>
          <p:cNvSpPr/>
          <p:nvPr/>
        </p:nvSpPr>
        <p:spPr>
          <a:xfrm>
            <a:off x="831149" y="5171298"/>
            <a:ext cx="29454602" cy="34988935"/>
          </a:xfrm>
          <a:prstGeom prst="rect">
            <a:avLst/>
          </a:prstGeom>
          <a:noFill/>
          <a:ln w="38100" cap="flat" cmpd="sng" algn="ctr">
            <a:solidFill>
              <a:srgbClr val="0070C0"/>
            </a:solidFill>
            <a:prstDash val="solid"/>
          </a:ln>
          <a:effectLst/>
        </p:spPr>
        <p:txBody>
          <a:bodyPr lIns="119766" tIns="59882" rIns="119766" bIns="59882" rtlCol="0" anchor="ctr"/>
          <a:lstStyle/>
          <a:p>
            <a:pPr algn="ctr" defTabSz="2353361"/>
            <a:endParaRPr lang="en-IN" sz="3064" kern="0">
              <a:solidFill>
                <a:prstClr val="white"/>
              </a:solidFill>
              <a:latin typeface="Times New Roman"/>
            </a:endParaRPr>
          </a:p>
        </p:txBody>
      </p:sp>
      <p:sp>
        <p:nvSpPr>
          <p:cNvPr id="4" name="AutoShape 13" descr="blob:https://web.whatsapp.com/e5e1a269-5a91-47a3-a326-9b984f0c56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15" descr="blob:https://web.whatsapp.com/e5e1a269-5a91-47a3-a326-9b984f0c560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17" descr="blob:https://web.whatsapp.com/e5e1a269-5a91-47a3-a326-9b984f0c560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7" name="Text Placeholder 27">
            <a:extLst>
              <a:ext uri="{FF2B5EF4-FFF2-40B4-BE49-F238E27FC236}">
                <a16:creationId xmlns:a16="http://schemas.microsoft.com/office/drawing/2014/main" id="{69726B6D-9BCC-E6CC-F4EF-4726AB0CDEE2}"/>
              </a:ext>
            </a:extLst>
          </p:cNvPr>
          <p:cNvSpPr txBox="1">
            <a:spLocks/>
          </p:cNvSpPr>
          <p:nvPr/>
        </p:nvSpPr>
        <p:spPr>
          <a:xfrm>
            <a:off x="20588713" y="5302361"/>
            <a:ext cx="9577045" cy="900000"/>
          </a:xfrm>
          <a:prstGeom prst="rect">
            <a:avLst/>
          </a:prstGeom>
          <a:solidFill>
            <a:schemeClr val="tx2">
              <a:lumMod val="20000"/>
              <a:lumOff val="80000"/>
            </a:scheme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3200" dirty="0">
                <a:solidFill>
                  <a:sysClr val="windowText" lastClr="000000"/>
                </a:solidFill>
              </a:rPr>
              <a:t>Spatial and Vertical Distribution of SOAP Anomalies</a:t>
            </a:r>
          </a:p>
        </p:txBody>
      </p:sp>
      <p:sp>
        <p:nvSpPr>
          <p:cNvPr id="58" name="Text Placeholder 28">
            <a:extLst>
              <a:ext uri="{FF2B5EF4-FFF2-40B4-BE49-F238E27FC236}">
                <a16:creationId xmlns:a16="http://schemas.microsoft.com/office/drawing/2014/main" id="{071CEB6E-963F-5F56-D4D6-32FD4C0783A2}"/>
              </a:ext>
            </a:extLst>
          </p:cNvPr>
          <p:cNvSpPr txBox="1">
            <a:spLocks/>
          </p:cNvSpPr>
          <p:nvPr/>
        </p:nvSpPr>
        <p:spPr>
          <a:xfrm>
            <a:off x="20588713" y="6307717"/>
            <a:ext cx="9577045" cy="21352341"/>
          </a:xfrm>
          <a:prstGeom prst="rect">
            <a:avLst/>
          </a:prstGeom>
          <a:ln>
            <a:solidFill>
              <a:srgbClr val="0070C0"/>
            </a:solidFill>
          </a:ln>
        </p:spPr>
        <p:txBody>
          <a:bodyPr vert="horz" lIns="105598" tIns="52800" rIns="105598" bIns="52800"/>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97967" indent="-597967" defTabSz="1594581">
              <a:buNone/>
            </a:pPr>
            <a:endParaRPr lang="en-US" sz="2600" dirty="0">
              <a:solidFill>
                <a:sysClr val="windowText" lastClr="000000"/>
              </a:solidFill>
              <a:latin typeface="Arial"/>
            </a:endParaRPr>
          </a:p>
        </p:txBody>
      </p:sp>
      <p:sp>
        <p:nvSpPr>
          <p:cNvPr id="16" name="Rectangle 34"/>
          <p:cNvSpPr>
            <a:spLocks noChangeArrowheads="1"/>
          </p:cNvSpPr>
          <p:nvPr/>
        </p:nvSpPr>
        <p:spPr bwMode="auto">
          <a:xfrm>
            <a:off x="0" y="0"/>
            <a:ext cx="3108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8" name="Rectangle 37"/>
          <p:cNvSpPr>
            <a:spLocks noChangeArrowheads="1"/>
          </p:cNvSpPr>
          <p:nvPr/>
        </p:nvSpPr>
        <p:spPr bwMode="auto">
          <a:xfrm>
            <a:off x="0" y="0"/>
            <a:ext cx="3108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1025"/>
          <p:cNvSpPr>
            <a:spLocks noChangeArrowheads="1"/>
          </p:cNvSpPr>
          <p:nvPr/>
        </p:nvSpPr>
        <p:spPr bwMode="auto">
          <a:xfrm>
            <a:off x="0" y="0"/>
            <a:ext cx="3108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2" name="TextBox 21">
            <a:extLst>
              <a:ext uri="{FF2B5EF4-FFF2-40B4-BE49-F238E27FC236}">
                <a16:creationId xmlns:a16="http://schemas.microsoft.com/office/drawing/2014/main" id="{5164A03D-8A1C-44BD-A0FF-C670369D680D}"/>
              </a:ext>
            </a:extLst>
          </p:cNvPr>
          <p:cNvSpPr txBox="1"/>
          <p:nvPr/>
        </p:nvSpPr>
        <p:spPr>
          <a:xfrm>
            <a:off x="1068082" y="6307717"/>
            <a:ext cx="9636369" cy="1815882"/>
          </a:xfrm>
          <a:prstGeom prst="rect">
            <a:avLst/>
          </a:prstGeom>
          <a:noFill/>
        </p:spPr>
        <p:txBody>
          <a:bodyPr wrap="square" rtlCol="0">
            <a:spAutoFit/>
          </a:bodyPr>
          <a:lstStyle/>
          <a:p>
            <a:pPr marL="342900" indent="-342900" algn="just">
              <a:buFont typeface="Wingdings" panose="05000000000000000000" pitchFamily="2" charset="2"/>
              <a:buChar char="v"/>
            </a:pPr>
            <a:r>
              <a:rPr lang="en-GB" sz="2800" dirty="0">
                <a:latin typeface="Arial" panose="020B0604020202020204" pitchFamily="34" charset="0"/>
                <a:cs typeface="Arial" panose="020B0604020202020204" pitchFamily="34" charset="0"/>
              </a:rPr>
              <a:t>The Asian monsoon anticyclone (ASMA) is one of the most prominent circulation features in the </a:t>
            </a:r>
            <a:r>
              <a:rPr lang="en-GB" sz="2800" dirty="0">
                <a:effectLst/>
                <a:latin typeface="Arial" panose="020B0604020202020204" pitchFamily="34" charset="0"/>
                <a:ea typeface="Calibri" panose="020F0502020204030204" pitchFamily="34" charset="0"/>
                <a:cs typeface="Arial" panose="020B0604020202020204" pitchFamily="34" charset="0"/>
              </a:rPr>
              <a:t>upper troposphere and lower stratosphere (UTLS) during the</a:t>
            </a:r>
            <a:r>
              <a:rPr lang="en-GB" sz="2800" dirty="0">
                <a:latin typeface="Arial" panose="020B0604020202020204" pitchFamily="34" charset="0"/>
                <a:cs typeface="Arial" panose="020B0604020202020204" pitchFamily="34" charset="0"/>
              </a:rPr>
              <a:t> northern hemispheric summer</a:t>
            </a:r>
            <a:endParaRPr lang="en-AE" sz="28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46D5B7-7214-4171-96FC-18B80A709C61}"/>
              </a:ext>
            </a:extLst>
          </p:cNvPr>
          <p:cNvSpPr txBox="1"/>
          <p:nvPr/>
        </p:nvSpPr>
        <p:spPr>
          <a:xfrm>
            <a:off x="1068081" y="8528827"/>
            <a:ext cx="9636369" cy="1754326"/>
          </a:xfrm>
          <a:prstGeom prst="rect">
            <a:avLst/>
          </a:prstGeom>
          <a:noFill/>
        </p:spPr>
        <p:txBody>
          <a:bodyPr wrap="square">
            <a:spAutoFit/>
          </a:bodyPr>
          <a:lstStyle/>
          <a:p>
            <a:pPr marL="342900" indent="-342900" algn="just">
              <a:buFont typeface="Wingdings" panose="05000000000000000000" pitchFamily="2" charset="2"/>
              <a:buChar char="v"/>
            </a:pPr>
            <a:r>
              <a:rPr lang="en-GB" sz="2800" dirty="0">
                <a:effectLst/>
                <a:latin typeface="Arial" panose="020B0604020202020204" pitchFamily="34" charset="0"/>
                <a:ea typeface="Calibri" panose="020F0502020204030204" pitchFamily="34" charset="0"/>
                <a:cs typeface="Arial" panose="020B0604020202020204" pitchFamily="34" charset="0"/>
              </a:rPr>
              <a:t>The convective uplift of surface pollutants and their subsequent confinement by ASMA acts as an efficient transport pathway from the surface to the UTLS</a:t>
            </a:r>
            <a:r>
              <a:rPr lang="en-GB" sz="2800" dirty="0">
                <a:latin typeface="Arial" panose="020B0604020202020204" pitchFamily="34" charset="0"/>
                <a:ea typeface="Calibri" panose="020F0502020204030204" pitchFamily="34" charset="0"/>
                <a:cs typeface="Arial" panose="020B0604020202020204" pitchFamily="34" charset="0"/>
              </a:rPr>
              <a:t>.</a:t>
            </a:r>
            <a:endParaRPr lang="en-AE" sz="28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endParaRPr lang="en-AE"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CFC878-56C6-4106-B013-22EA65619086}"/>
              </a:ext>
            </a:extLst>
          </p:cNvPr>
          <p:cNvSpPr txBox="1"/>
          <p:nvPr/>
        </p:nvSpPr>
        <p:spPr>
          <a:xfrm>
            <a:off x="1222333" y="22392311"/>
            <a:ext cx="9280616" cy="2185214"/>
          </a:xfrm>
          <a:prstGeom prst="rect">
            <a:avLst/>
          </a:prstGeom>
          <a:noFill/>
        </p:spPr>
        <p:txBody>
          <a:bodyPr wrap="square" rtlCol="0">
            <a:spAutoFit/>
          </a:bodyPr>
          <a:lstStyle/>
          <a:p>
            <a:pPr algn="just"/>
            <a:endParaRPr lang="en-GB"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GB" sz="2800" dirty="0">
                <a:latin typeface="Arial" panose="020B0604020202020204" pitchFamily="34" charset="0"/>
                <a:cs typeface="Arial" panose="020B0604020202020204" pitchFamily="34" charset="0"/>
              </a:rPr>
              <a:t>In this study, we investigated the potential impact of VOCs on the distribution of UTLS SOA &amp; ozone using the state-of-the-art chemistry-climate model ECHAM6-HAMMOZ</a:t>
            </a:r>
            <a:endParaRPr lang="en-AE" sz="28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7752E709-E8DA-4F53-9028-4A538C0DB154}"/>
              </a:ext>
            </a:extLst>
          </p:cNvPr>
          <p:cNvSpPr txBox="1"/>
          <p:nvPr/>
        </p:nvSpPr>
        <p:spPr>
          <a:xfrm>
            <a:off x="11082284" y="13837372"/>
            <a:ext cx="9165350" cy="769441"/>
          </a:xfrm>
          <a:prstGeom prst="rect">
            <a:avLst/>
          </a:prstGeom>
          <a:noFill/>
        </p:spPr>
        <p:txBody>
          <a:bodyPr wrap="square">
            <a:spAutoFit/>
          </a:bodyPr>
          <a:lstStyle/>
          <a:p>
            <a:pPr algn="ctr"/>
            <a:r>
              <a:rPr lang="en-GB" sz="2400" b="1" dirty="0">
                <a:latin typeface="Arial" panose="020B0604020202020204" pitchFamily="34" charset="0"/>
                <a:cs typeface="Arial" panose="020B0604020202020204" pitchFamily="34" charset="0"/>
              </a:rPr>
              <a:t>Fig.2 (a-f) </a:t>
            </a:r>
          </a:p>
          <a:p>
            <a:pPr algn="ctr"/>
            <a:r>
              <a:rPr lang="en-GB" sz="2000" i="1" dirty="0">
                <a:latin typeface="Arial" panose="020B0604020202020204" pitchFamily="34" charset="0"/>
                <a:cs typeface="Arial" panose="020B0604020202020204" pitchFamily="34" charset="0"/>
              </a:rPr>
              <a:t>#Fig.2(f) Shows NOx distribution in anticyclone as contours</a:t>
            </a:r>
            <a:endParaRPr lang="en-AE" sz="2000" i="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C58EDA0-6B0C-41F1-9E03-49CF62753FE5}"/>
              </a:ext>
            </a:extLst>
          </p:cNvPr>
          <p:cNvSpPr txBox="1"/>
          <p:nvPr/>
        </p:nvSpPr>
        <p:spPr>
          <a:xfrm>
            <a:off x="20788117" y="16484788"/>
            <a:ext cx="9289149" cy="461665"/>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F4EB1061-FCC5-4DDD-9B7C-AACCBC2706C3}"/>
              </a:ext>
            </a:extLst>
          </p:cNvPr>
          <p:cNvSpPr txBox="1"/>
          <p:nvPr/>
        </p:nvSpPr>
        <p:spPr>
          <a:xfrm>
            <a:off x="20593040" y="28593744"/>
            <a:ext cx="9577044" cy="6394571"/>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The findings derived from this study are significant for enhancing comprehension of VOC transportation and dynamics in Asian summer monsoon, as SOA directly impacts the atmospheric radiation budget by scattering and indirectly as cloud condensation nuclei (CCN)</a:t>
            </a:r>
          </a:p>
          <a:p>
            <a:pPr algn="just">
              <a:lnSpc>
                <a:spcPct val="107000"/>
              </a:lnSpc>
              <a:spcAft>
                <a:spcPts val="800"/>
              </a:spcAft>
            </a:pP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Overall, VOC emission and transport to the anticyclone and UTLS are key factors </a:t>
            </a:r>
            <a:r>
              <a:rPr lang="en-AE" sz="2800" dirty="0">
                <a:latin typeface="Arial" panose="020B0604020202020204" pitchFamily="34" charset="0"/>
                <a:ea typeface="Times New Roman" panose="02020603050405020304" pitchFamily="18" charset="0"/>
                <a:cs typeface="Arial" panose="020B0604020202020204" pitchFamily="34" charset="0"/>
              </a:rPr>
              <a:t>affecting the formation chemistry of O3 and SOA</a:t>
            </a:r>
            <a:endParaRPr lang="en-AE"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AE" sz="2800"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gn="jus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We need to combine model results, satellite measurements, and observations to understand the chemistry behind anticyclone SOA production</a:t>
            </a: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v"/>
            </a:pPr>
            <a:endParaRPr lang="en-A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3A5B9CE6-BCBC-4A36-B096-E338A7A7035C}"/>
              </a:ext>
            </a:extLst>
          </p:cNvPr>
          <p:cNvSpPr txBox="1"/>
          <p:nvPr/>
        </p:nvSpPr>
        <p:spPr>
          <a:xfrm>
            <a:off x="1129640" y="18420190"/>
            <a:ext cx="9244008" cy="3970318"/>
          </a:xfrm>
          <a:prstGeom prst="rect">
            <a:avLst/>
          </a:prstGeom>
          <a:noFill/>
        </p:spPr>
        <p:txBody>
          <a:bodyPr wrap="square" rtlCol="0">
            <a:spAutoFit/>
          </a:bodyPr>
          <a:lstStyle/>
          <a:p>
            <a:pPr marL="457200" indent="-457200" algn="just">
              <a:buFont typeface="Wingdings" panose="05000000000000000000" pitchFamily="2" charset="2"/>
              <a:buChar char="v"/>
            </a:pPr>
            <a:r>
              <a:rPr lang="en-GB" sz="2800" kern="1200" dirty="0">
                <a:effectLst/>
                <a:latin typeface="Arial" panose="020B0604020202020204" pitchFamily="34" charset="0"/>
                <a:ea typeface="Times New Roman" panose="02020603050405020304" pitchFamily="18" charset="0"/>
              </a:rPr>
              <a:t>Convectively elevated tropospheric species in the UTLS can alter the region's chemistry and radiation balance</a:t>
            </a:r>
          </a:p>
          <a:p>
            <a:pPr marL="457200" indent="-457200" algn="just">
              <a:buFont typeface="Wingdings" panose="05000000000000000000" pitchFamily="2" charset="2"/>
              <a:buChar char="v"/>
            </a:pPr>
            <a:endParaRPr lang="en-GB" sz="2800" dirty="0">
              <a:latin typeface="Arial" panose="020B0604020202020204" pitchFamily="34" charset="0"/>
              <a:ea typeface="Times New Roman" panose="02020603050405020304" pitchFamily="18" charset="0"/>
            </a:endParaRPr>
          </a:p>
          <a:p>
            <a:pPr marL="457200" indent="-457200" algn="just">
              <a:buFont typeface="Wingdings" panose="05000000000000000000" pitchFamily="2" charset="2"/>
              <a:buChar char="v"/>
            </a:pPr>
            <a:r>
              <a:rPr lang="en-GB" sz="2800" kern="1200" dirty="0">
                <a:effectLst/>
                <a:latin typeface="Arial" panose="020B0604020202020204" pitchFamily="34" charset="0"/>
                <a:ea typeface="Times New Roman" panose="02020603050405020304" pitchFamily="18" charset="0"/>
              </a:rPr>
              <a:t>Volatile organic compounds (VOCs) are the principal precursors of ozone and secondary organic aerosol (SOA).However, inadequate research has been conducted to investigate the impact and spatial distribution of VOC in UTLS </a:t>
            </a:r>
            <a:endParaRPr lang="en-AE" sz="3600" dirty="0">
              <a:solidFill>
                <a:schemeClr val="accent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671E071-7364-4270-B8D3-EC19BABF5CF1}"/>
              </a:ext>
            </a:extLst>
          </p:cNvPr>
          <p:cNvSpPr txBox="1"/>
          <p:nvPr/>
        </p:nvSpPr>
        <p:spPr>
          <a:xfrm>
            <a:off x="1222333" y="34197325"/>
            <a:ext cx="8783053" cy="123110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SOAP estimation equation-</a:t>
            </a:r>
          </a:p>
          <a:p>
            <a:endParaRPr lang="en-GB" sz="2800" dirty="0"/>
          </a:p>
          <a:p>
            <a:endParaRPr lang="en-AE" dirty="0"/>
          </a:p>
        </p:txBody>
      </p:sp>
      <p:pic>
        <p:nvPicPr>
          <p:cNvPr id="48" name="Picture 47">
            <a:extLst>
              <a:ext uri="{FF2B5EF4-FFF2-40B4-BE49-F238E27FC236}">
                <a16:creationId xmlns:a16="http://schemas.microsoft.com/office/drawing/2014/main" id="{35137B9B-4AC0-4F84-A626-C1E948B27A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364" y="35276885"/>
            <a:ext cx="6696000" cy="1836000"/>
          </a:xfrm>
          <a:prstGeom prst="rect">
            <a:avLst/>
          </a:prstGeom>
          <a:noFill/>
          <a:ln w="19050">
            <a:solidFill>
              <a:schemeClr val="tx1"/>
            </a:solidFill>
          </a:ln>
        </p:spPr>
      </p:pic>
      <p:sp>
        <p:nvSpPr>
          <p:cNvPr id="12" name="TextBox 11">
            <a:extLst>
              <a:ext uri="{FF2B5EF4-FFF2-40B4-BE49-F238E27FC236}">
                <a16:creationId xmlns:a16="http://schemas.microsoft.com/office/drawing/2014/main" id="{5A1BB1F7-2EA0-4866-900E-77A0C1A708F9}"/>
              </a:ext>
            </a:extLst>
          </p:cNvPr>
          <p:cNvSpPr txBox="1"/>
          <p:nvPr/>
        </p:nvSpPr>
        <p:spPr>
          <a:xfrm>
            <a:off x="1193356" y="37797163"/>
            <a:ext cx="9511094" cy="1590179"/>
          </a:xfrm>
          <a:prstGeom prst="rect">
            <a:avLst/>
          </a:prstGeom>
          <a:noFill/>
        </p:spPr>
        <p:txBody>
          <a:bodyPr wrap="square" rtlCol="0">
            <a:spAutoFit/>
          </a:bodyPr>
          <a:lstStyle/>
          <a:p>
            <a:pPr algn="just">
              <a:spcAft>
                <a:spcPts val="800"/>
              </a:spcAft>
            </a:pPr>
            <a:r>
              <a:rPr lang="en-GB" sz="2800" dirty="0">
                <a:effectLst/>
                <a:latin typeface="Arial" panose="020B0604020202020204" pitchFamily="34" charset="0"/>
                <a:ea typeface="Calibri" panose="020F0502020204030204" pitchFamily="34" charset="0"/>
                <a:cs typeface="Arial" panose="020B0604020202020204" pitchFamily="34" charset="0"/>
              </a:rPr>
              <a:t>Where, C</a:t>
            </a:r>
            <a:r>
              <a:rPr lang="en-GB" sz="2800" baseline="-25000" dirty="0">
                <a:effectLst/>
                <a:latin typeface="Arial" panose="020B0604020202020204" pitchFamily="34" charset="0"/>
                <a:ea typeface="Calibri" panose="020F0502020204030204" pitchFamily="34" charset="0"/>
                <a:cs typeface="Arial" panose="020B0604020202020204" pitchFamily="34" charset="0"/>
              </a:rPr>
              <a:t>i</a:t>
            </a:r>
            <a:r>
              <a:rPr lang="en-GB" sz="2800" dirty="0">
                <a:effectLst/>
                <a:latin typeface="Arial" panose="020B0604020202020204" pitchFamily="34" charset="0"/>
                <a:ea typeface="Calibri" panose="020F0502020204030204" pitchFamily="34" charset="0"/>
                <a:cs typeface="Arial" panose="020B0604020202020204" pitchFamily="34" charset="0"/>
              </a:rPr>
              <a:t> is mass concentration of species </a:t>
            </a:r>
            <a:r>
              <a:rPr lang="en-GB" sz="2800" dirty="0" err="1">
                <a:effectLst/>
                <a:latin typeface="Arial" panose="020B0604020202020204" pitchFamily="34" charset="0"/>
                <a:ea typeface="Calibri" panose="020F0502020204030204" pitchFamily="34" charset="0"/>
                <a:cs typeface="Arial" panose="020B0604020202020204" pitchFamily="34" charset="0"/>
              </a:rPr>
              <a:t>i</a:t>
            </a:r>
            <a:r>
              <a:rPr lang="en-GB" sz="2800" dirty="0">
                <a:effectLst/>
                <a:latin typeface="Arial" panose="020B0604020202020204" pitchFamily="34" charset="0"/>
                <a:ea typeface="Calibri" panose="020F0502020204030204" pitchFamily="34" charset="0"/>
                <a:cs typeface="Arial" panose="020B0604020202020204" pitchFamily="34" charset="0"/>
              </a:rPr>
              <a:t>  and </a:t>
            </a:r>
          </a:p>
          <a:p>
            <a:pPr algn="just">
              <a:spcAft>
                <a:spcPts val="800"/>
              </a:spcAft>
            </a:pPr>
            <a:r>
              <a:rPr lang="en-GB" sz="2800" dirty="0" err="1">
                <a:effectLst/>
                <a:latin typeface="Arial" panose="020B0604020202020204" pitchFamily="34" charset="0"/>
                <a:ea typeface="Calibri" panose="020F0502020204030204" pitchFamily="34" charset="0"/>
                <a:cs typeface="Arial" panose="020B0604020202020204" pitchFamily="34" charset="0"/>
              </a:rPr>
              <a:t>SOAPi</a:t>
            </a:r>
            <a:r>
              <a:rPr lang="en-GB" sz="2800" dirty="0">
                <a:effectLst/>
                <a:latin typeface="Arial" panose="020B0604020202020204" pitchFamily="34" charset="0"/>
                <a:ea typeface="Calibri" panose="020F0502020204030204" pitchFamily="34" charset="0"/>
                <a:cs typeface="Arial" panose="020B0604020202020204" pitchFamily="34" charset="0"/>
              </a:rPr>
              <a:t> is the SOA formation potential value of species </a:t>
            </a:r>
            <a:r>
              <a:rPr lang="en-GB" sz="2800" dirty="0" err="1">
                <a:effectLst/>
                <a:latin typeface="Arial" panose="020B0604020202020204" pitchFamily="34" charset="0"/>
                <a:ea typeface="Calibri" panose="020F0502020204030204" pitchFamily="34" charset="0"/>
                <a:cs typeface="Arial" panose="020B0604020202020204" pitchFamily="34" charset="0"/>
              </a:rPr>
              <a:t>i</a:t>
            </a:r>
            <a:r>
              <a:rPr lang="en-GB" sz="2800" dirty="0">
                <a:effectLst/>
                <a:latin typeface="Arial" panose="020B0604020202020204" pitchFamily="34" charset="0"/>
                <a:ea typeface="Calibri" panose="020F0502020204030204" pitchFamily="34" charset="0"/>
                <a:cs typeface="Arial" panose="020B0604020202020204" pitchFamily="34" charset="0"/>
              </a:rPr>
              <a:t>, </a:t>
            </a:r>
          </a:p>
          <a:p>
            <a:pPr algn="just">
              <a:spcAft>
                <a:spcPts val="800"/>
              </a:spcAft>
            </a:pPr>
            <a:r>
              <a:rPr lang="en-GB" sz="2800" dirty="0">
                <a:effectLst/>
                <a:latin typeface="Arial" panose="020B0604020202020204" pitchFamily="34" charset="0"/>
                <a:ea typeface="Calibri" panose="020F0502020204030204" pitchFamily="34" charset="0"/>
                <a:cs typeface="Arial" panose="020B0604020202020204" pitchFamily="34" charset="0"/>
              </a:rPr>
              <a:t>as per (Derwent et al., 2010)</a:t>
            </a:r>
            <a:endParaRPr lang="en-AE"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4" descr="A circular logo with a city and buildings&#10;&#10;Description automatically generated">
            <a:extLst>
              <a:ext uri="{FF2B5EF4-FFF2-40B4-BE49-F238E27FC236}">
                <a16:creationId xmlns:a16="http://schemas.microsoft.com/office/drawing/2014/main" id="{3C7B28AD-7ABC-4362-81D5-30F117848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81" y="2166762"/>
            <a:ext cx="2700000" cy="2700000"/>
          </a:xfrm>
          <a:prstGeom prst="rect">
            <a:avLst/>
          </a:prstGeom>
        </p:spPr>
      </p:pic>
      <p:pic>
        <p:nvPicPr>
          <p:cNvPr id="26" name="Picture 25" descr="A yellow circle with arrows pointing to a map&#10;&#10;Description automatically generated">
            <a:extLst>
              <a:ext uri="{FF2B5EF4-FFF2-40B4-BE49-F238E27FC236}">
                <a16:creationId xmlns:a16="http://schemas.microsoft.com/office/drawing/2014/main" id="{DC7E25AE-EDD2-4F73-A446-04EA321AD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4392" y="2031029"/>
            <a:ext cx="2916000" cy="2916000"/>
          </a:xfrm>
          <a:prstGeom prst="rect">
            <a:avLst/>
          </a:prstGeom>
        </p:spPr>
      </p:pic>
      <p:sp>
        <p:nvSpPr>
          <p:cNvPr id="51" name="TextBox 50">
            <a:extLst>
              <a:ext uri="{FF2B5EF4-FFF2-40B4-BE49-F238E27FC236}">
                <a16:creationId xmlns:a16="http://schemas.microsoft.com/office/drawing/2014/main" id="{B46D6692-A028-4661-9051-BE3780A38E1B}"/>
              </a:ext>
            </a:extLst>
          </p:cNvPr>
          <p:cNvSpPr txBox="1"/>
          <p:nvPr/>
        </p:nvSpPr>
        <p:spPr>
          <a:xfrm>
            <a:off x="11021551" y="15611847"/>
            <a:ext cx="9375531" cy="738664"/>
          </a:xfrm>
          <a:prstGeom prst="rect">
            <a:avLst/>
          </a:prstGeom>
          <a:noFill/>
        </p:spPr>
        <p:txBody>
          <a:bodyPr wrap="square" rtlCol="0">
            <a:spAutoFit/>
          </a:bodyPr>
          <a:lstStyle/>
          <a:p>
            <a:pPr algn="just"/>
            <a:endParaRPr lang="en-GB" sz="2400" b="0" i="0" u="none" strike="noStrike" baseline="0" dirty="0">
              <a:latin typeface="NimbusRomNo9L-Regu"/>
            </a:endParaRPr>
          </a:p>
          <a:p>
            <a:pPr algn="just"/>
            <a:endParaRPr lang="en-GB" dirty="0">
              <a:latin typeface="NimbusRomNo9L-Regu"/>
            </a:endParaRPr>
          </a:p>
        </p:txBody>
      </p:sp>
      <p:sp>
        <p:nvSpPr>
          <p:cNvPr id="52" name="Text Placeholder 25">
            <a:extLst>
              <a:ext uri="{FF2B5EF4-FFF2-40B4-BE49-F238E27FC236}">
                <a16:creationId xmlns:a16="http://schemas.microsoft.com/office/drawing/2014/main" id="{609E6506-2483-4A65-B76C-CC361A1B473D}"/>
              </a:ext>
            </a:extLst>
          </p:cNvPr>
          <p:cNvSpPr txBox="1">
            <a:spLocks/>
          </p:cNvSpPr>
          <p:nvPr/>
        </p:nvSpPr>
        <p:spPr>
          <a:xfrm>
            <a:off x="10965082" y="21426744"/>
            <a:ext cx="9432000" cy="612000"/>
          </a:xfrm>
          <a:prstGeom prst="rect">
            <a:avLst/>
          </a:prstGeom>
          <a:solidFill>
            <a:schemeClr val="accent6">
              <a:lumMod val="20000"/>
              <a:lumOff val="80000"/>
            </a:scheme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3200" dirty="0">
                <a:solidFill>
                  <a:sysClr val="windowText" lastClr="000000"/>
                </a:solidFill>
              </a:rPr>
              <a:t>Vertical Distribution of VOC Anomalies</a:t>
            </a:r>
          </a:p>
        </p:txBody>
      </p:sp>
      <p:sp>
        <p:nvSpPr>
          <p:cNvPr id="31" name="Rectangle 1">
            <a:extLst>
              <a:ext uri="{FF2B5EF4-FFF2-40B4-BE49-F238E27FC236}">
                <a16:creationId xmlns:a16="http://schemas.microsoft.com/office/drawing/2014/main" id="{08BEED97-FCBC-48CA-A003-298754DD962E}"/>
              </a:ext>
            </a:extLst>
          </p:cNvPr>
          <p:cNvSpPr>
            <a:spLocks noChangeArrowheads="1"/>
          </p:cNvSpPr>
          <p:nvPr/>
        </p:nvSpPr>
        <p:spPr bwMode="auto">
          <a:xfrm>
            <a:off x="0" y="0"/>
            <a:ext cx="3108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Overall, VOC emission and transport to the anti-cyclone and UTLS are key pollution factors in this region. We need to combine model results, satellite measurements, and observations to understand the chemistry behind anticyclone SOA production. </a:t>
            </a: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Box 54">
            <a:extLst>
              <a:ext uri="{FF2B5EF4-FFF2-40B4-BE49-F238E27FC236}">
                <a16:creationId xmlns:a16="http://schemas.microsoft.com/office/drawing/2014/main" id="{E880E559-68EB-4A8E-B1A0-21E4232DDD84}"/>
              </a:ext>
            </a:extLst>
          </p:cNvPr>
          <p:cNvSpPr txBox="1"/>
          <p:nvPr/>
        </p:nvSpPr>
        <p:spPr>
          <a:xfrm>
            <a:off x="20723451" y="35704189"/>
            <a:ext cx="9298549" cy="4473019"/>
          </a:xfrm>
          <a:prstGeom prst="rect">
            <a:avLst/>
          </a:prstGeom>
          <a:noFill/>
        </p:spPr>
        <p:txBody>
          <a:bodyPr wrap="square">
            <a:spAutoFit/>
          </a:bodyPr>
          <a:lstStyle/>
          <a:p>
            <a:pPr algn="just">
              <a:spcAft>
                <a:spcPts val="800"/>
              </a:spcAft>
            </a:pPr>
            <a:r>
              <a:rPr lang="en-IN" sz="2000" dirty="0">
                <a:effectLst/>
                <a:latin typeface="Arial" panose="020B0604020202020204" pitchFamily="34" charset="0"/>
                <a:ea typeface="Calibri" panose="020F0502020204030204" pitchFamily="34" charset="0"/>
                <a:cs typeface="Arial" panose="020B0604020202020204" pitchFamily="34" charset="0"/>
              </a:rPr>
              <a:t>Basha, </a:t>
            </a:r>
            <a:r>
              <a:rPr lang="en-IN" sz="2000" dirty="0" err="1">
                <a:effectLst/>
                <a:latin typeface="Arial" panose="020B0604020202020204" pitchFamily="34" charset="0"/>
                <a:ea typeface="Calibri" panose="020F0502020204030204" pitchFamily="34" charset="0"/>
                <a:cs typeface="Arial" panose="020B0604020202020204" pitchFamily="34" charset="0"/>
              </a:rPr>
              <a:t>Ghouse</a:t>
            </a:r>
            <a:r>
              <a:rPr lang="en-IN" sz="2000" dirty="0">
                <a:effectLst/>
                <a:latin typeface="Arial" panose="020B0604020202020204" pitchFamily="34" charset="0"/>
                <a:ea typeface="Calibri" panose="020F0502020204030204" pitchFamily="34" charset="0"/>
                <a:cs typeface="Arial" panose="020B0604020202020204" pitchFamily="34" charset="0"/>
              </a:rPr>
              <a:t>, M. Venkat Ratnam, and </a:t>
            </a:r>
            <a:r>
              <a:rPr lang="en-IN" sz="2000" dirty="0" err="1">
                <a:effectLst/>
                <a:latin typeface="Arial" panose="020B0604020202020204" pitchFamily="34" charset="0"/>
                <a:ea typeface="Calibri" panose="020F0502020204030204" pitchFamily="34" charset="0"/>
                <a:cs typeface="Arial" panose="020B0604020202020204" pitchFamily="34" charset="0"/>
              </a:rPr>
              <a:t>Pangaluru</a:t>
            </a:r>
            <a:r>
              <a:rPr lang="en-IN" sz="2000" dirty="0">
                <a:effectLst/>
                <a:latin typeface="Arial" panose="020B0604020202020204" pitchFamily="34" charset="0"/>
                <a:ea typeface="Calibri" panose="020F0502020204030204" pitchFamily="34" charset="0"/>
                <a:cs typeface="Arial" panose="020B0604020202020204" pitchFamily="34" charset="0"/>
              </a:rPr>
              <a:t> Kishore. "Asian summer monsoon anticyclone: trends and variability." </a:t>
            </a:r>
            <a:r>
              <a:rPr lang="en-IN" sz="2000" i="1" dirty="0">
                <a:effectLst/>
                <a:latin typeface="Arial" panose="020B0604020202020204" pitchFamily="34" charset="0"/>
                <a:ea typeface="Calibri" panose="020F0502020204030204" pitchFamily="34" charset="0"/>
                <a:cs typeface="Arial" panose="020B0604020202020204" pitchFamily="34" charset="0"/>
              </a:rPr>
              <a:t>Atmospheric Chemistry and Physics</a:t>
            </a:r>
            <a:r>
              <a:rPr lang="en-IN" sz="2000" dirty="0">
                <a:effectLst/>
                <a:latin typeface="Arial" panose="020B0604020202020204" pitchFamily="34" charset="0"/>
                <a:ea typeface="Calibri" panose="020F0502020204030204" pitchFamily="34" charset="0"/>
                <a:cs typeface="Arial" panose="020B0604020202020204" pitchFamily="34" charset="0"/>
              </a:rPr>
              <a:t> 20.11 (2020): 6789-6801.</a:t>
            </a:r>
            <a:endParaRPr lang="en-AE" sz="2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Derwent, Richard G., et al. "Secondary organic aerosol formation from a large number of reactive man-made organic compounds." </a:t>
            </a:r>
            <a:r>
              <a:rPr lang="en-GB" sz="2000" i="1" dirty="0">
                <a:effectLst/>
                <a:latin typeface="Arial" panose="020B0604020202020204" pitchFamily="34" charset="0"/>
                <a:ea typeface="Calibri" panose="020F0502020204030204" pitchFamily="34" charset="0"/>
                <a:cs typeface="Arial" panose="020B0604020202020204" pitchFamily="34" charset="0"/>
              </a:rPr>
              <a:t>Science of the Total Environment</a:t>
            </a:r>
            <a:r>
              <a:rPr lang="en-GB" sz="2000" dirty="0">
                <a:effectLst/>
                <a:latin typeface="Arial" panose="020B0604020202020204" pitchFamily="34" charset="0"/>
                <a:ea typeface="Calibri" panose="020F0502020204030204" pitchFamily="34" charset="0"/>
                <a:cs typeface="Arial" panose="020B0604020202020204" pitchFamily="34" charset="0"/>
              </a:rPr>
              <a:t> 408.16 (2010): 3374-3381.</a:t>
            </a:r>
            <a:endParaRPr lang="en-AE" sz="2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Fadnavis, S., et al. "Transport of aerosols into the UTLS and their impact on the Asian monsoon region as seen in a global model simulation." </a:t>
            </a:r>
            <a:r>
              <a:rPr lang="en-GB" sz="2000" i="1" dirty="0">
                <a:effectLst/>
                <a:latin typeface="Arial" panose="020B0604020202020204" pitchFamily="34" charset="0"/>
                <a:ea typeface="Calibri" panose="020F0502020204030204" pitchFamily="34" charset="0"/>
                <a:cs typeface="Arial" panose="020B0604020202020204" pitchFamily="34" charset="0"/>
              </a:rPr>
              <a:t>Atmospheric Chemistry and Physics</a:t>
            </a:r>
            <a:r>
              <a:rPr lang="en-GB" sz="2000" dirty="0">
                <a:effectLst/>
                <a:latin typeface="Arial" panose="020B0604020202020204" pitchFamily="34" charset="0"/>
                <a:ea typeface="Calibri" panose="020F0502020204030204" pitchFamily="34" charset="0"/>
                <a:cs typeface="Arial" panose="020B0604020202020204" pitchFamily="34" charset="0"/>
              </a:rPr>
              <a:t> 13.17 (2013): 8771-8786</a:t>
            </a:r>
            <a:endParaRPr lang="en-GB" sz="2000" dirty="0">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AE"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Ng, N. L., et al. "Effect of NO x level on secondary organic aerosol (SOA) formation from the photooxidation of terpenes." </a:t>
            </a:r>
            <a:r>
              <a:rPr lang="en-AE" sz="2000" i="1" dirty="0">
                <a:effectLst/>
                <a:latin typeface="Arial" panose="020B0604020202020204" pitchFamily="34" charset="0"/>
                <a:ea typeface="Calibri" panose="020F0502020204030204" pitchFamily="34" charset="0"/>
                <a:cs typeface="Arial" panose="020B0604020202020204" pitchFamily="34" charset="0"/>
              </a:rPr>
              <a:t>Atmospheric Chemistry and Physics</a:t>
            </a:r>
            <a:r>
              <a:rPr lang="en-AE" sz="2000" dirty="0">
                <a:effectLst/>
                <a:latin typeface="Arial" panose="020B0604020202020204" pitchFamily="34" charset="0"/>
                <a:ea typeface="Calibri" panose="020F0502020204030204" pitchFamily="34" charset="0"/>
                <a:cs typeface="Arial" panose="020B0604020202020204" pitchFamily="34" charset="0"/>
              </a:rPr>
              <a:t> 7.19 (2007): 5159-5174</a:t>
            </a:r>
          </a:p>
          <a:p>
            <a:pPr algn="just">
              <a:spcAft>
                <a:spcPts val="800"/>
              </a:spcAft>
            </a:pPr>
            <a:endParaRPr lang="en-A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E637480-7180-44AD-A5EB-DE38605C14E2}"/>
              </a:ext>
            </a:extLst>
          </p:cNvPr>
          <p:cNvSpPr txBox="1"/>
          <p:nvPr/>
        </p:nvSpPr>
        <p:spPr>
          <a:xfrm>
            <a:off x="20771541" y="12191910"/>
            <a:ext cx="9265399" cy="6218241"/>
          </a:xfrm>
          <a:prstGeom prst="rect">
            <a:avLst/>
          </a:prstGeom>
          <a:noFill/>
        </p:spPr>
        <p:txBody>
          <a:bodyPr wrap="square" rtlCol="0">
            <a:spAutoFit/>
          </a:bodyPr>
          <a:lstStyle/>
          <a:p>
            <a:pPr marL="457200" indent="-457200" algn="just">
              <a:lnSpc>
                <a:spcPct val="107000"/>
              </a:lnSpc>
              <a:spcAft>
                <a:spcPts val="800"/>
              </a:spcAft>
              <a:buFont typeface="Wingdings" panose="05000000000000000000" pitchFamily="2" charset="2"/>
              <a:buChar char="v"/>
            </a:pP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Spatial distribution of SOAP for the 3 scenarios of model simulation CTL, DVOCS and DNOX is shown above</a:t>
            </a: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buFont typeface="Wingdings" panose="05000000000000000000" pitchFamily="2" charset="2"/>
              <a:buChar char="v"/>
            </a:pP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maximum values principally occurring between 15</a:t>
            </a:r>
            <a:r>
              <a:rPr lang="en-AE"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30</a:t>
            </a:r>
            <a:r>
              <a:rPr lang="en-AE"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E"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p>
          <a:p>
            <a:pPr algn="just"/>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1200"/>
              </a:spcAf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Central India and IGP exhibit higher SOAP values for DVOCS and DNOX. This may be owing to significant VOC emissions sources</a:t>
            </a: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800"/>
              </a:spcAft>
              <a:buFont typeface="Wingdings" panose="05000000000000000000" pitchFamily="2" charset="2"/>
              <a:buChar char="v"/>
            </a:pP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However, DNOX-CTL has a uniformly negative SOAP concentration in the anti-cyclone region. As SOA yield increases under low NOx condition and decreases under high NOx condition (Ng et al.2007)</a:t>
            </a:r>
            <a:endParaRPr lang="en-AE"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5D44DA6E-78CC-45F1-BDF7-479633DC6519}"/>
              </a:ext>
            </a:extLst>
          </p:cNvPr>
          <p:cNvSpPr txBox="1"/>
          <p:nvPr/>
        </p:nvSpPr>
        <p:spPr>
          <a:xfrm>
            <a:off x="20671840" y="23706865"/>
            <a:ext cx="9535343" cy="3952236"/>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v"/>
            </a:pP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SOAP estimated cumulatively from VOCs in the model, show upliftment of plume and confinement at 100 </a:t>
            </a:r>
            <a:r>
              <a:rPr lang="en-GB" sz="2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hpa</a:t>
            </a: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 well as transport to the UTLS</a:t>
            </a: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1200"/>
              </a:spcAf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They are formed through photooxidation of precursor (VOCs) into fine SOA particles. These particles are then carried to the UTLS</a:t>
            </a:r>
            <a:br>
              <a:rPr lang="en-AE" sz="2800" dirty="0">
                <a:effectLst/>
                <a:latin typeface="Arial" panose="020B0604020202020204" pitchFamily="34" charset="0"/>
                <a:ea typeface="Times New Roman" panose="02020603050405020304" pitchFamily="18" charset="0"/>
                <a:cs typeface="Arial" panose="020B0604020202020204" pitchFamily="34" charset="0"/>
              </a:rPr>
            </a:br>
            <a:endParaRPr lang="en-AE"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2AA3455-C0DA-4E8E-9312-E57F1F536072}"/>
              </a:ext>
            </a:extLst>
          </p:cNvPr>
          <p:cNvSpPr txBox="1"/>
          <p:nvPr/>
        </p:nvSpPr>
        <p:spPr>
          <a:xfrm>
            <a:off x="11082284" y="15060959"/>
            <a:ext cx="9165351" cy="6147067"/>
          </a:xfrm>
          <a:prstGeom prst="rect">
            <a:avLst/>
          </a:prstGeom>
          <a:noFill/>
        </p:spPr>
        <p:txBody>
          <a:bodyPr wrap="square" rtlCol="0">
            <a:spAutoFit/>
          </a:bodyPr>
          <a:lstStyle/>
          <a:p>
            <a:pPr marL="457200" indent="-457200" algn="just">
              <a:lnSpc>
                <a:spcPct val="107000"/>
              </a:lnSpc>
              <a:spcAft>
                <a:spcPts val="800"/>
              </a:spcAft>
              <a:buFont typeface="Wingdings" panose="05000000000000000000" pitchFamily="2" charset="2"/>
              <a:buChar char="v"/>
            </a:pP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Spatial distribution of VOC anomalies shows maximum at core of anticyclone (60</a:t>
            </a:r>
            <a:r>
              <a:rPr lang="en-AE" sz="2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E" sz="28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a:t>
            </a:r>
            <a:r>
              <a:rPr lang="en-AE" sz="2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t>
            </a:r>
            <a:endParaRPr lang="en-GB"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07000"/>
              </a:lnSpc>
              <a:spcAft>
                <a:spcPts val="800"/>
              </a:spcAft>
              <a:buFont typeface="Wingdings" panose="05000000000000000000" pitchFamily="2" charset="2"/>
              <a:buChar char="v"/>
            </a:pP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VOC anomalies are higher at the eastern </a:t>
            </a:r>
            <a:r>
              <a:rPr lang="en-GB"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side</a:t>
            </a: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the monsoon anticyclone, since convective injection into the anticyclone occurs mainly in that region (Fadnavis et al., 2013</a:t>
            </a:r>
            <a:r>
              <a:rPr lang="en-GB"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buFont typeface="Wingdings" panose="05000000000000000000" pitchFamily="2" charset="2"/>
              <a:buChar char="v"/>
            </a:pPr>
            <a:r>
              <a:rPr lang="en-GB"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Anomalies are more</a:t>
            </a:r>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pronounced in case of CH2O, C2H4 and BENZ with concentrations ranging from 25 to 45 ppt. </a:t>
            </a:r>
            <a:endParaRPr lang="en-AE"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r>
              <a:rPr lang="en-GB" sz="2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E"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800"/>
              </a:spcAft>
              <a:buFont typeface="Wingdings" panose="05000000000000000000" pitchFamily="2" charset="2"/>
              <a:buChar char="v"/>
            </a:pPr>
            <a:r>
              <a:rPr lang="en-GB" sz="2800" kern="1200" dirty="0">
                <a:effectLst/>
                <a:latin typeface="Arial" panose="020B0604020202020204" pitchFamily="34" charset="0"/>
                <a:ea typeface="Times New Roman" panose="02020603050405020304" pitchFamily="18" charset="0"/>
                <a:cs typeface="Arial" panose="020B0604020202020204" pitchFamily="34" charset="0"/>
              </a:rPr>
              <a:t>However, Ozone shows lower concentration values in the core region of monsoon anticyclone, in agreement with literature (Basha et al.2020)</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F9CCDF2-68CB-4A3A-865A-FCCAE7E135AE}"/>
              </a:ext>
            </a:extLst>
          </p:cNvPr>
          <p:cNvSpPr txBox="1"/>
          <p:nvPr/>
        </p:nvSpPr>
        <p:spPr>
          <a:xfrm>
            <a:off x="11044184" y="32659151"/>
            <a:ext cx="9274194" cy="8053551"/>
          </a:xfrm>
          <a:prstGeom prst="rect">
            <a:avLst/>
          </a:prstGeom>
          <a:noFill/>
        </p:spPr>
        <p:txBody>
          <a:bodyPr wrap="square" rtlCol="0">
            <a:spAutoFit/>
          </a:bodyPr>
          <a:lstStyle/>
          <a:p>
            <a:pPr marL="457200" indent="-457200" algn="just">
              <a:lnSpc>
                <a:spcPct val="107000"/>
              </a:lnSpc>
              <a:spcAft>
                <a:spcPts val="1200"/>
              </a:spcAf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Increased mixing ratios for all VOCs inside the anticyclone is found from (15°-35°N and 30° E- 120°E) NH</a:t>
            </a:r>
          </a:p>
          <a:p>
            <a:pPr marL="457200" indent="-457200" algn="just">
              <a:lnSpc>
                <a:spcPct val="107000"/>
              </a:lnSpc>
              <a:spcAft>
                <a:spcPts val="1200"/>
              </a:spcAf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The anomalies (DVOCS-CTL) averaged inside the anticyclone over (15°-35°N and 0°-150°) show VOC concentrations increasing in the order CH2O&gt;BENZ&gt;C2H4&gt;TOL&gt;XYL</a:t>
            </a: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1200"/>
              </a:spcAf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This may be attributed to emission source concentration variation, as formaldehyde and benzene are more pervasive in the environment </a:t>
            </a: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1200"/>
              </a:spcAf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Average concentration of BENZ 19±9.1ppt and CH2O 8.8±7.5 ppt. Increased VOC anomalies range from 4.2% to 7.6%</a:t>
            </a: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1200"/>
              </a:spcAft>
              <a:buFont typeface="Wingdings" panose="05000000000000000000" pitchFamily="2" charset="2"/>
              <a:buChar char="v"/>
            </a:pPr>
            <a:r>
              <a:rPr lang="en-AE" sz="2800" dirty="0">
                <a:effectLst/>
                <a:latin typeface="Arial" panose="020B0604020202020204" pitchFamily="34" charset="0"/>
                <a:ea typeface="Times New Roman" panose="02020603050405020304" pitchFamily="18" charset="0"/>
                <a:cs typeface="Arial" panose="020B0604020202020204" pitchFamily="34" charset="0"/>
              </a:rPr>
              <a:t>Ozone anomaly is low in the anticyclone.</a:t>
            </a:r>
            <a:br>
              <a:rPr lang="en-AE" sz="2800" dirty="0">
                <a:effectLst/>
                <a:latin typeface="Arial" panose="020B0604020202020204" pitchFamily="34" charset="0"/>
                <a:ea typeface="Times New Roman" panose="02020603050405020304" pitchFamily="18" charset="0"/>
                <a:cs typeface="Arial" panose="020B0604020202020204" pitchFamily="34" charset="0"/>
              </a:rPr>
            </a:br>
            <a:endParaRPr lang="en-AE" sz="2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endParaRPr lang="en-AE"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descr="A diagram of a weather diagram&#10;&#10;Description automatically generated with medium confidence">
            <a:extLst>
              <a:ext uri="{FF2B5EF4-FFF2-40B4-BE49-F238E27FC236}">
                <a16:creationId xmlns:a16="http://schemas.microsoft.com/office/drawing/2014/main" id="{34C97DF6-208E-4EF7-81F0-974B168D3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3597" y="10714054"/>
            <a:ext cx="8617610" cy="6984000"/>
          </a:xfrm>
          <a:prstGeom prst="rect">
            <a:avLst/>
          </a:prstGeom>
        </p:spPr>
      </p:pic>
      <p:pic>
        <p:nvPicPr>
          <p:cNvPr id="17" name="Picture 16" descr="A group of images of different colored lines&#10;&#10;Description automatically generated with medium confidence">
            <a:extLst>
              <a:ext uri="{FF2B5EF4-FFF2-40B4-BE49-F238E27FC236}">
                <a16:creationId xmlns:a16="http://schemas.microsoft.com/office/drawing/2014/main" id="{9CB7C831-57D0-468C-AB54-8B98FFD14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6017" y="6253161"/>
            <a:ext cx="9360000" cy="7542698"/>
          </a:xfrm>
          <a:prstGeom prst="rect">
            <a:avLst/>
          </a:prstGeom>
        </p:spPr>
      </p:pic>
      <p:grpSp>
        <p:nvGrpSpPr>
          <p:cNvPr id="19" name="Group 18">
            <a:extLst>
              <a:ext uri="{FF2B5EF4-FFF2-40B4-BE49-F238E27FC236}">
                <a16:creationId xmlns:a16="http://schemas.microsoft.com/office/drawing/2014/main" id="{7888B127-4577-48E2-896F-4C0676C9C19E}"/>
              </a:ext>
            </a:extLst>
          </p:cNvPr>
          <p:cNvGrpSpPr/>
          <p:nvPr/>
        </p:nvGrpSpPr>
        <p:grpSpPr>
          <a:xfrm>
            <a:off x="11413104" y="22408544"/>
            <a:ext cx="8568000" cy="10022977"/>
            <a:chOff x="11902959" y="22539173"/>
            <a:chExt cx="7524000" cy="7759641"/>
          </a:xfrm>
        </p:grpSpPr>
        <p:pic>
          <p:nvPicPr>
            <p:cNvPr id="46" name="Picture 45" descr="A group of images of heat waves&#10;&#10;Description automatically generated">
              <a:extLst>
                <a:ext uri="{FF2B5EF4-FFF2-40B4-BE49-F238E27FC236}">
                  <a16:creationId xmlns:a16="http://schemas.microsoft.com/office/drawing/2014/main" id="{74A506C7-EF45-42B4-A770-6A7094EFD0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91316" y="22539173"/>
              <a:ext cx="7236000" cy="3603028"/>
            </a:xfrm>
            <a:prstGeom prst="rect">
              <a:avLst/>
            </a:prstGeom>
          </p:spPr>
        </p:pic>
        <p:pic>
          <p:nvPicPr>
            <p:cNvPr id="47" name="Picture 46" descr="A group of images of different colors&#10;&#10;Description automatically generated">
              <a:extLst>
                <a:ext uri="{FF2B5EF4-FFF2-40B4-BE49-F238E27FC236}">
                  <a16:creationId xmlns:a16="http://schemas.microsoft.com/office/drawing/2014/main" id="{C1BFD3D7-8EB2-4F76-9784-200EEFDA0B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02959" y="26517154"/>
              <a:ext cx="7524000" cy="3781660"/>
            </a:xfrm>
            <a:prstGeom prst="rect">
              <a:avLst/>
            </a:prstGeom>
          </p:spPr>
        </p:pic>
      </p:grpSp>
      <p:pic>
        <p:nvPicPr>
          <p:cNvPr id="21" name="Picture 20" descr="A group of images of different colored lines&#10;&#10;Description automatically generated">
            <a:extLst>
              <a:ext uri="{FF2B5EF4-FFF2-40B4-BE49-F238E27FC236}">
                <a16:creationId xmlns:a16="http://schemas.microsoft.com/office/drawing/2014/main" id="{5E41DE01-47FF-4C06-B333-8D50F5F5A2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77343" y="6357847"/>
            <a:ext cx="9432000" cy="5672535"/>
          </a:xfrm>
          <a:prstGeom prst="rect">
            <a:avLst/>
          </a:prstGeom>
        </p:spPr>
      </p:pic>
      <p:pic>
        <p:nvPicPr>
          <p:cNvPr id="27" name="Picture 26" descr="A collage of different colored graphs&#10;&#10;Description automatically generated">
            <a:extLst>
              <a:ext uri="{FF2B5EF4-FFF2-40B4-BE49-F238E27FC236}">
                <a16:creationId xmlns:a16="http://schemas.microsoft.com/office/drawing/2014/main" id="{F28ACCFC-E826-4D85-8DF2-101E54186E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08143" y="18728428"/>
            <a:ext cx="7609114" cy="5033084"/>
          </a:xfrm>
          <a:prstGeom prst="rect">
            <a:avLst/>
          </a:prstGeom>
        </p:spPr>
      </p:pic>
    </p:spTree>
    <p:extLst>
      <p:ext uri="{BB962C8B-B14F-4D97-AF65-F5344CB8AC3E}">
        <p14:creationId xmlns:p14="http://schemas.microsoft.com/office/powerpoint/2010/main" val="2346304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6930</TotalTime>
  <Words>1000</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NimbusRomNo9L-Regu</vt:lpstr>
      <vt:lpstr>Times New Roman</vt:lpstr>
      <vt:lpstr>Verdana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TROPMET 2023</dc:creator>
  <cp:lastModifiedBy>annada padhi</cp:lastModifiedBy>
  <cp:revision>595</cp:revision>
  <dcterms:created xsi:type="dcterms:W3CDTF">2023-10-06T10:17:04Z</dcterms:created>
  <dcterms:modified xsi:type="dcterms:W3CDTF">2024-05-31T04:47:30Z</dcterms:modified>
</cp:coreProperties>
</file>