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30238700" cy="42483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374" autoAdjust="0"/>
    <p:restoredTop sz="94660"/>
  </p:normalViewPr>
  <p:slideViewPr>
    <p:cSldViewPr snapToGrid="0">
      <p:cViewPr>
        <p:scale>
          <a:sx n="40" d="100"/>
          <a:sy n="40" d="100"/>
        </p:scale>
        <p:origin x="-42" y="3750"/>
      </p:cViewPr>
      <p:guideLst>
        <p:guide orient="horz" pos="13381"/>
        <p:guide pos="9524"/>
      </p:guideLst>
    </p:cSldViewPr>
  </p:slideViewPr>
  <p:notesTextViewPr>
    <p:cViewPr>
      <p:scale>
        <a:sx n="1" d="1"/>
        <a:sy n="1" d="1"/>
      </p:scale>
      <p:origin x="0" y="0"/>
    </p:cViewPr>
  </p:notesTextViewPr>
  <p:sorterViewPr>
    <p:cViewPr>
      <p:scale>
        <a:sx n="66" d="100"/>
        <a:sy n="66" d="100"/>
      </p:scale>
      <p:origin x="0" y="1464"/>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G:\Data\STIPMEX\Data\GWPZ\ARea%20-%20Copy.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593698895151498"/>
          <c:y val="8.2579235630014139E-2"/>
          <c:w val="0.81207752943929068"/>
          <c:h val="0.760313768583884"/>
        </c:manualLayout>
      </c:layout>
      <c:barChart>
        <c:barDir val="col"/>
        <c:grouping val="clustered"/>
        <c:ser>
          <c:idx val="0"/>
          <c:order val="0"/>
          <c:cat>
            <c:strRef>
              <c:f>Sheet1!$B$9:$B$13</c:f>
              <c:strCache>
                <c:ptCount val="5"/>
                <c:pt idx="0">
                  <c:v>Extremely Low</c:v>
                </c:pt>
                <c:pt idx="1">
                  <c:v>Low</c:v>
                </c:pt>
                <c:pt idx="2">
                  <c:v>Medium</c:v>
                </c:pt>
                <c:pt idx="3">
                  <c:v>High</c:v>
                </c:pt>
                <c:pt idx="4">
                  <c:v>Very High</c:v>
                </c:pt>
              </c:strCache>
            </c:strRef>
          </c:cat>
          <c:val>
            <c:numRef>
              <c:f>Sheet1!$C$9:$C$13</c:f>
              <c:numCache>
                <c:formatCode>0.00</c:formatCode>
                <c:ptCount val="5"/>
                <c:pt idx="0">
                  <c:v>16.354222415203321</c:v>
                </c:pt>
                <c:pt idx="1">
                  <c:v>23.357963667942361</c:v>
                </c:pt>
                <c:pt idx="2">
                  <c:v>24.942568488655066</c:v>
                </c:pt>
                <c:pt idx="3">
                  <c:v>21.835586836445152</c:v>
                </c:pt>
                <c:pt idx="4">
                  <c:v>13.509658591754098</c:v>
                </c:pt>
              </c:numCache>
            </c:numRef>
          </c:val>
        </c:ser>
        <c:axId val="212564992"/>
        <c:axId val="214703104"/>
      </c:barChart>
      <c:catAx>
        <c:axId val="212564992"/>
        <c:scaling>
          <c:orientation val="minMax"/>
        </c:scaling>
        <c:axPos val="b"/>
        <c:tickLblPos val="nextTo"/>
        <c:txPr>
          <a:bodyPr/>
          <a:lstStyle/>
          <a:p>
            <a:pPr>
              <a:defRPr>
                <a:latin typeface="Times New Roman" pitchFamily="18" charset="0"/>
                <a:cs typeface="Times New Roman" pitchFamily="18" charset="0"/>
              </a:defRPr>
            </a:pPr>
            <a:endParaRPr lang="en-US"/>
          </a:p>
        </c:txPr>
        <c:crossAx val="214703104"/>
        <c:crosses val="autoZero"/>
        <c:auto val="1"/>
        <c:lblAlgn val="ctr"/>
        <c:lblOffset val="100"/>
      </c:catAx>
      <c:valAx>
        <c:axId val="214703104"/>
        <c:scaling>
          <c:orientation val="minMax"/>
        </c:scaling>
        <c:axPos val="l"/>
        <c:majorGridlines/>
        <c:numFmt formatCode="0.00" sourceLinked="1"/>
        <c:tickLblPos val="nextTo"/>
        <c:txPr>
          <a:bodyPr/>
          <a:lstStyle/>
          <a:p>
            <a:pPr>
              <a:defRPr>
                <a:latin typeface="Times New Roman" pitchFamily="18" charset="0"/>
                <a:cs typeface="Times New Roman" pitchFamily="18" charset="0"/>
              </a:defRPr>
            </a:pPr>
            <a:endParaRPr lang="en-US"/>
          </a:p>
        </c:txPr>
        <c:crossAx val="212564992"/>
        <c:crosses val="autoZero"/>
        <c:crossBetween val="between"/>
      </c:valAx>
    </c:plotArea>
    <c:plotVisOnly val="1"/>
  </c:chart>
  <c:spPr>
    <a:ln>
      <a:solidFill>
        <a:schemeClr val="tx1">
          <a:lumMod val="95000"/>
          <a:lumOff val="5000"/>
        </a:schemeClr>
      </a:solidFill>
    </a:ln>
  </c:sp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7903" y="6952675"/>
            <a:ext cx="25702895" cy="14790408"/>
          </a:xfrm>
        </p:spPr>
        <p:txBody>
          <a:bodyPr anchor="b"/>
          <a:lstStyle>
            <a:lvl1pPr algn="ctr">
              <a:defRPr sz="20400"/>
            </a:lvl1pPr>
          </a:lstStyle>
          <a:p>
            <a:r>
              <a:rPr lang="en-US"/>
              <a:t>Click to edit Master title style</a:t>
            </a:r>
            <a:endParaRPr lang="en-US" dirty="0"/>
          </a:p>
        </p:txBody>
      </p:sp>
      <p:sp>
        <p:nvSpPr>
          <p:cNvPr id="3" name="Subtitle 2"/>
          <p:cNvSpPr>
            <a:spLocks noGrp="1"/>
          </p:cNvSpPr>
          <p:nvPr>
            <p:ph type="subTitle" idx="1"/>
          </p:nvPr>
        </p:nvSpPr>
        <p:spPr>
          <a:xfrm>
            <a:off x="3779838" y="22313458"/>
            <a:ext cx="22679025" cy="10256909"/>
          </a:xfrm>
        </p:spPr>
        <p:txBody>
          <a:bodyPr/>
          <a:lstStyle>
            <a:lvl1pPr marL="0" indent="0" algn="ctr">
              <a:buNone/>
              <a:defRPr sz="8160"/>
            </a:lvl1pPr>
            <a:lvl2pPr marL="1554480" indent="0" algn="ctr">
              <a:buNone/>
              <a:defRPr sz="6800"/>
            </a:lvl2pPr>
            <a:lvl3pPr marL="3108960" indent="0" algn="ctr">
              <a:buNone/>
              <a:defRPr sz="6120"/>
            </a:lvl3pPr>
            <a:lvl4pPr marL="4663440" indent="0" algn="ctr">
              <a:buNone/>
              <a:defRPr sz="5440"/>
            </a:lvl4pPr>
            <a:lvl5pPr marL="6217920" indent="0" algn="ctr">
              <a:buNone/>
              <a:defRPr sz="5440"/>
            </a:lvl5pPr>
            <a:lvl6pPr marL="7772400" indent="0" algn="ctr">
              <a:buNone/>
              <a:defRPr sz="5440"/>
            </a:lvl6pPr>
            <a:lvl7pPr marL="9326880" indent="0" algn="ctr">
              <a:buNone/>
              <a:defRPr sz="5440"/>
            </a:lvl7pPr>
            <a:lvl8pPr marL="10881360" indent="0" algn="ctr">
              <a:buNone/>
              <a:defRPr sz="5440"/>
            </a:lvl8pPr>
            <a:lvl9pPr marL="12435840" indent="0" algn="ctr">
              <a:buNone/>
              <a:defRPr sz="5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6703A0-A855-4F34-B8B4-13C98CDDEF11}" type="datetimeFigureOut">
              <a:rPr lang="en-US" smtClean="0"/>
              <a:pPr/>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95112-3AAA-4F8D-A11A-AA72F3DC8BA9}" type="slidenum">
              <a:rPr lang="en-US" smtClean="0"/>
              <a:pPr/>
              <a:t>‹#›</a:t>
            </a:fld>
            <a:endParaRPr lang="en-US"/>
          </a:p>
        </p:txBody>
      </p:sp>
    </p:spTree>
    <p:extLst>
      <p:ext uri="{BB962C8B-B14F-4D97-AF65-F5344CB8AC3E}">
        <p14:creationId xmlns:p14="http://schemas.microsoft.com/office/powerpoint/2010/main" xmlns="" val="1755173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703A0-A855-4F34-B8B4-13C98CDDEF11}" type="datetimeFigureOut">
              <a:rPr lang="en-US" smtClean="0"/>
              <a:pPr/>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95112-3AAA-4F8D-A11A-AA72F3DC8BA9}" type="slidenum">
              <a:rPr lang="en-US" smtClean="0"/>
              <a:pPr/>
              <a:t>‹#›</a:t>
            </a:fld>
            <a:endParaRPr lang="en-US"/>
          </a:p>
        </p:txBody>
      </p:sp>
    </p:spTree>
    <p:extLst>
      <p:ext uri="{BB962C8B-B14F-4D97-AF65-F5344CB8AC3E}">
        <p14:creationId xmlns:p14="http://schemas.microsoft.com/office/powerpoint/2010/main" xmlns="" val="166453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39572" y="2261831"/>
            <a:ext cx="6520220" cy="3600245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78913" y="2261831"/>
            <a:ext cx="19182675" cy="360024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703A0-A855-4F34-B8B4-13C98CDDEF11}" type="datetimeFigureOut">
              <a:rPr lang="en-US" smtClean="0"/>
              <a:pPr/>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95112-3AAA-4F8D-A11A-AA72F3DC8BA9}" type="slidenum">
              <a:rPr lang="en-US" smtClean="0"/>
              <a:pPr/>
              <a:t>‹#›</a:t>
            </a:fld>
            <a:endParaRPr lang="en-US"/>
          </a:p>
        </p:txBody>
      </p:sp>
    </p:spTree>
    <p:extLst>
      <p:ext uri="{BB962C8B-B14F-4D97-AF65-F5344CB8AC3E}">
        <p14:creationId xmlns:p14="http://schemas.microsoft.com/office/powerpoint/2010/main" xmlns="" val="143643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703A0-A855-4F34-B8B4-13C98CDDEF11}" type="datetimeFigureOut">
              <a:rPr lang="en-US" smtClean="0"/>
              <a:pPr/>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95112-3AAA-4F8D-A11A-AA72F3DC8BA9}" type="slidenum">
              <a:rPr lang="en-US" smtClean="0"/>
              <a:pPr/>
              <a:t>‹#›</a:t>
            </a:fld>
            <a:endParaRPr lang="en-US"/>
          </a:p>
        </p:txBody>
      </p:sp>
    </p:spTree>
    <p:extLst>
      <p:ext uri="{BB962C8B-B14F-4D97-AF65-F5344CB8AC3E}">
        <p14:creationId xmlns:p14="http://schemas.microsoft.com/office/powerpoint/2010/main" xmlns="" val="1634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3163" y="10591282"/>
            <a:ext cx="26080879" cy="17671781"/>
          </a:xfrm>
        </p:spPr>
        <p:txBody>
          <a:bodyPr anchor="b"/>
          <a:lstStyle>
            <a:lvl1pPr>
              <a:defRPr sz="20400"/>
            </a:lvl1pPr>
          </a:lstStyle>
          <a:p>
            <a:r>
              <a:rPr lang="en-US"/>
              <a:t>Click to edit Master title style</a:t>
            </a:r>
            <a:endParaRPr lang="en-US" dirty="0"/>
          </a:p>
        </p:txBody>
      </p:sp>
      <p:sp>
        <p:nvSpPr>
          <p:cNvPr id="3" name="Text Placeholder 2"/>
          <p:cNvSpPr>
            <a:spLocks noGrp="1"/>
          </p:cNvSpPr>
          <p:nvPr>
            <p:ph type="body" idx="1"/>
          </p:nvPr>
        </p:nvSpPr>
        <p:spPr>
          <a:xfrm>
            <a:off x="2063163" y="28430246"/>
            <a:ext cx="26080879" cy="9293172"/>
          </a:xfrm>
        </p:spPr>
        <p:txBody>
          <a:bodyPr/>
          <a:lstStyle>
            <a:lvl1pPr marL="0" indent="0">
              <a:buNone/>
              <a:defRPr sz="8160">
                <a:solidFill>
                  <a:schemeClr val="tx1"/>
                </a:solidFill>
              </a:defRPr>
            </a:lvl1pPr>
            <a:lvl2pPr marL="1554480" indent="0">
              <a:buNone/>
              <a:defRPr sz="6800">
                <a:solidFill>
                  <a:schemeClr val="tx1">
                    <a:tint val="75000"/>
                  </a:schemeClr>
                </a:solidFill>
              </a:defRPr>
            </a:lvl2pPr>
            <a:lvl3pPr marL="3108960" indent="0">
              <a:buNone/>
              <a:defRPr sz="6120">
                <a:solidFill>
                  <a:schemeClr val="tx1">
                    <a:tint val="75000"/>
                  </a:schemeClr>
                </a:solidFill>
              </a:defRPr>
            </a:lvl3pPr>
            <a:lvl4pPr marL="4663440" indent="0">
              <a:buNone/>
              <a:defRPr sz="5440">
                <a:solidFill>
                  <a:schemeClr val="tx1">
                    <a:tint val="75000"/>
                  </a:schemeClr>
                </a:solidFill>
              </a:defRPr>
            </a:lvl4pPr>
            <a:lvl5pPr marL="6217920" indent="0">
              <a:buNone/>
              <a:defRPr sz="5440">
                <a:solidFill>
                  <a:schemeClr val="tx1">
                    <a:tint val="75000"/>
                  </a:schemeClr>
                </a:solidFill>
              </a:defRPr>
            </a:lvl5pPr>
            <a:lvl6pPr marL="7772400" indent="0">
              <a:buNone/>
              <a:defRPr sz="5440">
                <a:solidFill>
                  <a:schemeClr val="tx1">
                    <a:tint val="75000"/>
                  </a:schemeClr>
                </a:solidFill>
              </a:defRPr>
            </a:lvl6pPr>
            <a:lvl7pPr marL="9326880" indent="0">
              <a:buNone/>
              <a:defRPr sz="5440">
                <a:solidFill>
                  <a:schemeClr val="tx1">
                    <a:tint val="75000"/>
                  </a:schemeClr>
                </a:solidFill>
              </a:defRPr>
            </a:lvl7pPr>
            <a:lvl8pPr marL="10881360" indent="0">
              <a:buNone/>
              <a:defRPr sz="5440">
                <a:solidFill>
                  <a:schemeClr val="tx1">
                    <a:tint val="75000"/>
                  </a:schemeClr>
                </a:solidFill>
              </a:defRPr>
            </a:lvl8pPr>
            <a:lvl9pPr marL="12435840" indent="0">
              <a:buNone/>
              <a:defRPr sz="5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703A0-A855-4F34-B8B4-13C98CDDEF11}" type="datetimeFigureOut">
              <a:rPr lang="en-US" smtClean="0"/>
              <a:pPr/>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95112-3AAA-4F8D-A11A-AA72F3DC8BA9}" type="slidenum">
              <a:rPr lang="en-US" smtClean="0"/>
              <a:pPr/>
              <a:t>‹#›</a:t>
            </a:fld>
            <a:endParaRPr lang="en-US"/>
          </a:p>
        </p:txBody>
      </p:sp>
    </p:spTree>
    <p:extLst>
      <p:ext uri="{BB962C8B-B14F-4D97-AF65-F5344CB8AC3E}">
        <p14:creationId xmlns:p14="http://schemas.microsoft.com/office/powerpoint/2010/main" xmlns="" val="201089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78910" y="11309155"/>
            <a:ext cx="12851448" cy="2695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08342" y="11309155"/>
            <a:ext cx="12851448" cy="2695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703A0-A855-4F34-B8B4-13C98CDDEF11}" type="datetimeFigureOut">
              <a:rPr lang="en-US" smtClean="0"/>
              <a:pPr/>
              <a:t>5/25/2024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95112-3AAA-4F8D-A11A-AA72F3DC8BA9}" type="slidenum">
              <a:rPr lang="en-US" smtClean="0"/>
              <a:pPr/>
              <a:t>‹#›</a:t>
            </a:fld>
            <a:endParaRPr lang="en-US"/>
          </a:p>
        </p:txBody>
      </p:sp>
    </p:spTree>
    <p:extLst>
      <p:ext uri="{BB962C8B-B14F-4D97-AF65-F5344CB8AC3E}">
        <p14:creationId xmlns:p14="http://schemas.microsoft.com/office/powerpoint/2010/main" xmlns="" val="56786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2849" y="2261841"/>
            <a:ext cx="26080879" cy="82114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2853" y="10414260"/>
            <a:ext cx="12792385" cy="5103868"/>
          </a:xfrm>
        </p:spPr>
        <p:txBody>
          <a:bodyPr anchor="b"/>
          <a:lstStyle>
            <a:lvl1pPr marL="0" indent="0">
              <a:buNone/>
              <a:defRPr sz="8160" b="1"/>
            </a:lvl1pPr>
            <a:lvl2pPr marL="1554480" indent="0">
              <a:buNone/>
              <a:defRPr sz="6800" b="1"/>
            </a:lvl2pPr>
            <a:lvl3pPr marL="3108960" indent="0">
              <a:buNone/>
              <a:defRPr sz="6120" b="1"/>
            </a:lvl3pPr>
            <a:lvl4pPr marL="4663440" indent="0">
              <a:buNone/>
              <a:defRPr sz="5440" b="1"/>
            </a:lvl4pPr>
            <a:lvl5pPr marL="6217920" indent="0">
              <a:buNone/>
              <a:defRPr sz="5440" b="1"/>
            </a:lvl5pPr>
            <a:lvl6pPr marL="7772400" indent="0">
              <a:buNone/>
              <a:defRPr sz="5440" b="1"/>
            </a:lvl6pPr>
            <a:lvl7pPr marL="9326880" indent="0">
              <a:buNone/>
              <a:defRPr sz="5440" b="1"/>
            </a:lvl7pPr>
            <a:lvl8pPr marL="10881360" indent="0">
              <a:buNone/>
              <a:defRPr sz="5440" b="1"/>
            </a:lvl8pPr>
            <a:lvl9pPr marL="12435840" indent="0">
              <a:buNone/>
              <a:defRPr sz="5440" b="1"/>
            </a:lvl9pPr>
          </a:lstStyle>
          <a:p>
            <a:pPr lvl="0"/>
            <a:r>
              <a:rPr lang="en-US"/>
              <a:t>Click to edit Master text styles</a:t>
            </a:r>
          </a:p>
        </p:txBody>
      </p:sp>
      <p:sp>
        <p:nvSpPr>
          <p:cNvPr id="4" name="Content Placeholder 3"/>
          <p:cNvSpPr>
            <a:spLocks noGrp="1"/>
          </p:cNvSpPr>
          <p:nvPr>
            <p:ph sz="half" idx="2"/>
          </p:nvPr>
        </p:nvSpPr>
        <p:spPr>
          <a:xfrm>
            <a:off x="2082853" y="15518128"/>
            <a:ext cx="12792385" cy="22824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08344" y="10414260"/>
            <a:ext cx="12855386" cy="5103868"/>
          </a:xfrm>
        </p:spPr>
        <p:txBody>
          <a:bodyPr anchor="b"/>
          <a:lstStyle>
            <a:lvl1pPr marL="0" indent="0">
              <a:buNone/>
              <a:defRPr sz="8160" b="1"/>
            </a:lvl1pPr>
            <a:lvl2pPr marL="1554480" indent="0">
              <a:buNone/>
              <a:defRPr sz="6800" b="1"/>
            </a:lvl2pPr>
            <a:lvl3pPr marL="3108960" indent="0">
              <a:buNone/>
              <a:defRPr sz="6120" b="1"/>
            </a:lvl3pPr>
            <a:lvl4pPr marL="4663440" indent="0">
              <a:buNone/>
              <a:defRPr sz="5440" b="1"/>
            </a:lvl4pPr>
            <a:lvl5pPr marL="6217920" indent="0">
              <a:buNone/>
              <a:defRPr sz="5440" b="1"/>
            </a:lvl5pPr>
            <a:lvl6pPr marL="7772400" indent="0">
              <a:buNone/>
              <a:defRPr sz="5440" b="1"/>
            </a:lvl6pPr>
            <a:lvl7pPr marL="9326880" indent="0">
              <a:buNone/>
              <a:defRPr sz="5440" b="1"/>
            </a:lvl7pPr>
            <a:lvl8pPr marL="10881360" indent="0">
              <a:buNone/>
              <a:defRPr sz="5440" b="1"/>
            </a:lvl8pPr>
            <a:lvl9pPr marL="12435840" indent="0">
              <a:buNone/>
              <a:defRPr sz="5440" b="1"/>
            </a:lvl9pPr>
          </a:lstStyle>
          <a:p>
            <a:pPr lvl="0"/>
            <a:r>
              <a:rPr lang="en-US"/>
              <a:t>Click to edit Master text styles</a:t>
            </a:r>
          </a:p>
        </p:txBody>
      </p:sp>
      <p:sp>
        <p:nvSpPr>
          <p:cNvPr id="6" name="Content Placeholder 5"/>
          <p:cNvSpPr>
            <a:spLocks noGrp="1"/>
          </p:cNvSpPr>
          <p:nvPr>
            <p:ph sz="quarter" idx="4"/>
          </p:nvPr>
        </p:nvSpPr>
        <p:spPr>
          <a:xfrm>
            <a:off x="15308344" y="15518128"/>
            <a:ext cx="12855386" cy="22824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703A0-A855-4F34-B8B4-13C98CDDEF11}" type="datetimeFigureOut">
              <a:rPr lang="en-US" smtClean="0"/>
              <a:pPr/>
              <a:t>5/25/2024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595112-3AAA-4F8D-A11A-AA72F3DC8BA9}" type="slidenum">
              <a:rPr lang="en-US" smtClean="0"/>
              <a:pPr/>
              <a:t>‹#›</a:t>
            </a:fld>
            <a:endParaRPr lang="en-US"/>
          </a:p>
        </p:txBody>
      </p:sp>
    </p:spTree>
    <p:extLst>
      <p:ext uri="{BB962C8B-B14F-4D97-AF65-F5344CB8AC3E}">
        <p14:creationId xmlns:p14="http://schemas.microsoft.com/office/powerpoint/2010/main" xmlns="" val="180842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6703A0-A855-4F34-B8B4-13C98CDDEF11}" type="datetimeFigureOut">
              <a:rPr lang="en-US" smtClean="0"/>
              <a:pPr/>
              <a:t>5/25/2024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595112-3AAA-4F8D-A11A-AA72F3DC8BA9}" type="slidenum">
              <a:rPr lang="en-US" smtClean="0"/>
              <a:pPr/>
              <a:t>‹#›</a:t>
            </a:fld>
            <a:endParaRPr lang="en-US"/>
          </a:p>
        </p:txBody>
      </p:sp>
    </p:spTree>
    <p:extLst>
      <p:ext uri="{BB962C8B-B14F-4D97-AF65-F5344CB8AC3E}">
        <p14:creationId xmlns:p14="http://schemas.microsoft.com/office/powerpoint/2010/main" xmlns="" val="389038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703A0-A855-4F34-B8B4-13C98CDDEF11}" type="datetimeFigureOut">
              <a:rPr lang="en-US" smtClean="0"/>
              <a:pPr/>
              <a:t>5/25/2024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595112-3AAA-4F8D-A11A-AA72F3DC8BA9}" type="slidenum">
              <a:rPr lang="en-US" smtClean="0"/>
              <a:pPr/>
              <a:t>‹#›</a:t>
            </a:fld>
            <a:endParaRPr lang="en-US"/>
          </a:p>
        </p:txBody>
      </p:sp>
    </p:spTree>
    <p:extLst>
      <p:ext uri="{BB962C8B-B14F-4D97-AF65-F5344CB8AC3E}">
        <p14:creationId xmlns:p14="http://schemas.microsoft.com/office/powerpoint/2010/main" xmlns="" val="16609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2850" y="2832206"/>
            <a:ext cx="9752768" cy="9912721"/>
          </a:xfrm>
        </p:spPr>
        <p:txBody>
          <a:bodyPr anchor="b"/>
          <a:lstStyle>
            <a:lvl1pPr>
              <a:defRPr sz="10880"/>
            </a:lvl1pPr>
          </a:lstStyle>
          <a:p>
            <a:r>
              <a:rPr lang="en-US"/>
              <a:t>Click to edit Master title style</a:t>
            </a:r>
            <a:endParaRPr lang="en-US" dirty="0"/>
          </a:p>
        </p:txBody>
      </p:sp>
      <p:sp>
        <p:nvSpPr>
          <p:cNvPr id="3" name="Content Placeholder 2"/>
          <p:cNvSpPr>
            <a:spLocks noGrp="1"/>
          </p:cNvSpPr>
          <p:nvPr>
            <p:ph idx="1"/>
          </p:nvPr>
        </p:nvSpPr>
        <p:spPr>
          <a:xfrm>
            <a:off x="12855386" y="6116787"/>
            <a:ext cx="15308342" cy="30190528"/>
          </a:xfrm>
        </p:spPr>
        <p:txBody>
          <a:bodyPr/>
          <a:lstStyle>
            <a:lvl1pPr>
              <a:defRPr sz="10880"/>
            </a:lvl1pPr>
            <a:lvl2pPr>
              <a:defRPr sz="9520"/>
            </a:lvl2pPr>
            <a:lvl3pPr>
              <a:defRPr sz="8160"/>
            </a:lvl3pPr>
            <a:lvl4pPr>
              <a:defRPr sz="6800"/>
            </a:lvl4pPr>
            <a:lvl5pPr>
              <a:defRPr sz="6800"/>
            </a:lvl5pPr>
            <a:lvl6pPr>
              <a:defRPr sz="6800"/>
            </a:lvl6pPr>
            <a:lvl7pPr>
              <a:defRPr sz="6800"/>
            </a:lvl7pPr>
            <a:lvl8pPr>
              <a:defRPr sz="6800"/>
            </a:lvl8pPr>
            <a:lvl9pPr>
              <a:defRPr sz="6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2850" y="12744926"/>
            <a:ext cx="9752768" cy="23611553"/>
          </a:xfrm>
        </p:spPr>
        <p:txBody>
          <a:bodyPr/>
          <a:lstStyle>
            <a:lvl1pPr marL="0" indent="0">
              <a:buNone/>
              <a:defRPr sz="5440"/>
            </a:lvl1pPr>
            <a:lvl2pPr marL="1554480" indent="0">
              <a:buNone/>
              <a:defRPr sz="4760"/>
            </a:lvl2pPr>
            <a:lvl3pPr marL="3108960" indent="0">
              <a:buNone/>
              <a:defRPr sz="4080"/>
            </a:lvl3pPr>
            <a:lvl4pPr marL="4663440" indent="0">
              <a:buNone/>
              <a:defRPr sz="3400"/>
            </a:lvl4pPr>
            <a:lvl5pPr marL="6217920" indent="0">
              <a:buNone/>
              <a:defRPr sz="3400"/>
            </a:lvl5pPr>
            <a:lvl6pPr marL="7772400" indent="0">
              <a:buNone/>
              <a:defRPr sz="3400"/>
            </a:lvl6pPr>
            <a:lvl7pPr marL="9326880" indent="0">
              <a:buNone/>
              <a:defRPr sz="3400"/>
            </a:lvl7pPr>
            <a:lvl8pPr marL="10881360" indent="0">
              <a:buNone/>
              <a:defRPr sz="3400"/>
            </a:lvl8pPr>
            <a:lvl9pPr marL="12435840" indent="0">
              <a:buNone/>
              <a:defRPr sz="3400"/>
            </a:lvl9pPr>
          </a:lstStyle>
          <a:p>
            <a:pPr lvl="0"/>
            <a:r>
              <a:rPr lang="en-US"/>
              <a:t>Click to edit Master text styles</a:t>
            </a:r>
          </a:p>
        </p:txBody>
      </p:sp>
      <p:sp>
        <p:nvSpPr>
          <p:cNvPr id="5" name="Date Placeholder 4"/>
          <p:cNvSpPr>
            <a:spLocks noGrp="1"/>
          </p:cNvSpPr>
          <p:nvPr>
            <p:ph type="dt" sz="half" idx="10"/>
          </p:nvPr>
        </p:nvSpPr>
        <p:spPr/>
        <p:txBody>
          <a:bodyPr/>
          <a:lstStyle/>
          <a:p>
            <a:fld id="{636703A0-A855-4F34-B8B4-13C98CDDEF11}" type="datetimeFigureOut">
              <a:rPr lang="en-US" smtClean="0"/>
              <a:pPr/>
              <a:t>5/25/2024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95112-3AAA-4F8D-A11A-AA72F3DC8BA9}" type="slidenum">
              <a:rPr lang="en-US" smtClean="0"/>
              <a:pPr/>
              <a:t>‹#›</a:t>
            </a:fld>
            <a:endParaRPr lang="en-US"/>
          </a:p>
        </p:txBody>
      </p:sp>
    </p:spTree>
    <p:extLst>
      <p:ext uri="{BB962C8B-B14F-4D97-AF65-F5344CB8AC3E}">
        <p14:creationId xmlns:p14="http://schemas.microsoft.com/office/powerpoint/2010/main" xmlns="" val="1654913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2850" y="2832206"/>
            <a:ext cx="9752768" cy="9912721"/>
          </a:xfrm>
        </p:spPr>
        <p:txBody>
          <a:bodyPr anchor="b"/>
          <a:lstStyle>
            <a:lvl1pPr>
              <a:defRPr sz="10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55386" y="6116787"/>
            <a:ext cx="15308342" cy="30190528"/>
          </a:xfrm>
        </p:spPr>
        <p:txBody>
          <a:bodyPr anchor="t"/>
          <a:lstStyle>
            <a:lvl1pPr marL="0" indent="0">
              <a:buNone/>
              <a:defRPr sz="10880"/>
            </a:lvl1pPr>
            <a:lvl2pPr marL="1554480" indent="0">
              <a:buNone/>
              <a:defRPr sz="9520"/>
            </a:lvl2pPr>
            <a:lvl3pPr marL="3108960" indent="0">
              <a:buNone/>
              <a:defRPr sz="8160"/>
            </a:lvl3pPr>
            <a:lvl4pPr marL="4663440" indent="0">
              <a:buNone/>
              <a:defRPr sz="6800"/>
            </a:lvl4pPr>
            <a:lvl5pPr marL="6217920" indent="0">
              <a:buNone/>
              <a:defRPr sz="6800"/>
            </a:lvl5pPr>
            <a:lvl6pPr marL="7772400" indent="0">
              <a:buNone/>
              <a:defRPr sz="6800"/>
            </a:lvl6pPr>
            <a:lvl7pPr marL="9326880" indent="0">
              <a:buNone/>
              <a:defRPr sz="6800"/>
            </a:lvl7pPr>
            <a:lvl8pPr marL="10881360" indent="0">
              <a:buNone/>
              <a:defRPr sz="6800"/>
            </a:lvl8pPr>
            <a:lvl9pPr marL="12435840" indent="0">
              <a:buNone/>
              <a:defRPr sz="6800"/>
            </a:lvl9pPr>
          </a:lstStyle>
          <a:p>
            <a:r>
              <a:rPr lang="en-US"/>
              <a:t>Click icon to add picture</a:t>
            </a:r>
            <a:endParaRPr lang="en-US" dirty="0"/>
          </a:p>
        </p:txBody>
      </p:sp>
      <p:sp>
        <p:nvSpPr>
          <p:cNvPr id="4" name="Text Placeholder 3"/>
          <p:cNvSpPr>
            <a:spLocks noGrp="1"/>
          </p:cNvSpPr>
          <p:nvPr>
            <p:ph type="body" sz="half" idx="2"/>
          </p:nvPr>
        </p:nvSpPr>
        <p:spPr>
          <a:xfrm>
            <a:off x="2082850" y="12744926"/>
            <a:ext cx="9752768" cy="23611553"/>
          </a:xfrm>
        </p:spPr>
        <p:txBody>
          <a:bodyPr/>
          <a:lstStyle>
            <a:lvl1pPr marL="0" indent="0">
              <a:buNone/>
              <a:defRPr sz="5440"/>
            </a:lvl1pPr>
            <a:lvl2pPr marL="1554480" indent="0">
              <a:buNone/>
              <a:defRPr sz="4760"/>
            </a:lvl2pPr>
            <a:lvl3pPr marL="3108960" indent="0">
              <a:buNone/>
              <a:defRPr sz="4080"/>
            </a:lvl3pPr>
            <a:lvl4pPr marL="4663440" indent="0">
              <a:buNone/>
              <a:defRPr sz="3400"/>
            </a:lvl4pPr>
            <a:lvl5pPr marL="6217920" indent="0">
              <a:buNone/>
              <a:defRPr sz="3400"/>
            </a:lvl5pPr>
            <a:lvl6pPr marL="7772400" indent="0">
              <a:buNone/>
              <a:defRPr sz="3400"/>
            </a:lvl6pPr>
            <a:lvl7pPr marL="9326880" indent="0">
              <a:buNone/>
              <a:defRPr sz="3400"/>
            </a:lvl7pPr>
            <a:lvl8pPr marL="10881360" indent="0">
              <a:buNone/>
              <a:defRPr sz="3400"/>
            </a:lvl8pPr>
            <a:lvl9pPr marL="12435840" indent="0">
              <a:buNone/>
              <a:defRPr sz="3400"/>
            </a:lvl9pPr>
          </a:lstStyle>
          <a:p>
            <a:pPr lvl="0"/>
            <a:r>
              <a:rPr lang="en-US"/>
              <a:t>Click to edit Master text styles</a:t>
            </a:r>
          </a:p>
        </p:txBody>
      </p:sp>
      <p:sp>
        <p:nvSpPr>
          <p:cNvPr id="5" name="Date Placeholder 4"/>
          <p:cNvSpPr>
            <a:spLocks noGrp="1"/>
          </p:cNvSpPr>
          <p:nvPr>
            <p:ph type="dt" sz="half" idx="10"/>
          </p:nvPr>
        </p:nvSpPr>
        <p:spPr/>
        <p:txBody>
          <a:bodyPr/>
          <a:lstStyle/>
          <a:p>
            <a:fld id="{636703A0-A855-4F34-B8B4-13C98CDDEF11}" type="datetimeFigureOut">
              <a:rPr lang="en-US" smtClean="0"/>
              <a:pPr/>
              <a:t>5/25/2024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95112-3AAA-4F8D-A11A-AA72F3DC8BA9}" type="slidenum">
              <a:rPr lang="en-US" smtClean="0"/>
              <a:pPr/>
              <a:t>‹#›</a:t>
            </a:fld>
            <a:endParaRPr lang="en-US"/>
          </a:p>
        </p:txBody>
      </p:sp>
    </p:spTree>
    <p:extLst>
      <p:ext uri="{BB962C8B-B14F-4D97-AF65-F5344CB8AC3E}">
        <p14:creationId xmlns:p14="http://schemas.microsoft.com/office/powerpoint/2010/main" xmlns="" val="159440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8911" y="2261841"/>
            <a:ext cx="26080879" cy="82114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78911" y="11309155"/>
            <a:ext cx="26080879" cy="269551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78910" y="39375538"/>
            <a:ext cx="6803708" cy="2261831"/>
          </a:xfrm>
          <a:prstGeom prst="rect">
            <a:avLst/>
          </a:prstGeom>
        </p:spPr>
        <p:txBody>
          <a:bodyPr vert="horz" lIns="91440" tIns="45720" rIns="91440" bIns="45720" rtlCol="0" anchor="ctr"/>
          <a:lstStyle>
            <a:lvl1pPr algn="l">
              <a:defRPr sz="4080">
                <a:solidFill>
                  <a:schemeClr val="tx1">
                    <a:tint val="75000"/>
                  </a:schemeClr>
                </a:solidFill>
              </a:defRPr>
            </a:lvl1pPr>
          </a:lstStyle>
          <a:p>
            <a:fld id="{636703A0-A855-4F34-B8B4-13C98CDDEF11}" type="datetimeFigureOut">
              <a:rPr lang="en-US" smtClean="0"/>
              <a:pPr/>
              <a:t>5/25/2024</a:t>
            </a:fld>
            <a:endParaRPr lang="en-US"/>
          </a:p>
        </p:txBody>
      </p:sp>
      <p:sp>
        <p:nvSpPr>
          <p:cNvPr id="5" name="Footer Placeholder 4"/>
          <p:cNvSpPr>
            <a:spLocks noGrp="1"/>
          </p:cNvSpPr>
          <p:nvPr>
            <p:ph type="ftr" sz="quarter" idx="3"/>
          </p:nvPr>
        </p:nvSpPr>
        <p:spPr>
          <a:xfrm>
            <a:off x="10016570" y="39375538"/>
            <a:ext cx="10205561" cy="2261831"/>
          </a:xfrm>
          <a:prstGeom prst="rect">
            <a:avLst/>
          </a:prstGeom>
        </p:spPr>
        <p:txBody>
          <a:bodyPr vert="horz" lIns="91440" tIns="45720" rIns="91440" bIns="45720" rtlCol="0" anchor="ctr"/>
          <a:lstStyle>
            <a:lvl1pPr algn="ctr">
              <a:defRPr sz="4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56082" y="39375538"/>
            <a:ext cx="6803708" cy="2261831"/>
          </a:xfrm>
          <a:prstGeom prst="rect">
            <a:avLst/>
          </a:prstGeom>
        </p:spPr>
        <p:txBody>
          <a:bodyPr vert="horz" lIns="91440" tIns="45720" rIns="91440" bIns="45720" rtlCol="0" anchor="ctr"/>
          <a:lstStyle>
            <a:lvl1pPr algn="r">
              <a:defRPr sz="4080">
                <a:solidFill>
                  <a:schemeClr val="tx1">
                    <a:tint val="75000"/>
                  </a:schemeClr>
                </a:solidFill>
              </a:defRPr>
            </a:lvl1pPr>
          </a:lstStyle>
          <a:p>
            <a:fld id="{B4595112-3AAA-4F8D-A11A-AA72F3DC8BA9}" type="slidenum">
              <a:rPr lang="en-US" smtClean="0"/>
              <a:pPr/>
              <a:t>‹#›</a:t>
            </a:fld>
            <a:endParaRPr lang="en-US"/>
          </a:p>
        </p:txBody>
      </p:sp>
    </p:spTree>
    <p:extLst>
      <p:ext uri="{BB962C8B-B14F-4D97-AF65-F5344CB8AC3E}">
        <p14:creationId xmlns:p14="http://schemas.microsoft.com/office/powerpoint/2010/main" xmlns="" val="36296551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108960" rtl="0" eaLnBrk="1" latinLnBrk="0" hangingPunct="1">
        <a:lnSpc>
          <a:spcPct val="90000"/>
        </a:lnSpc>
        <a:spcBef>
          <a:spcPct val="0"/>
        </a:spcBef>
        <a:buNone/>
        <a:defRPr sz="14960" kern="1200">
          <a:solidFill>
            <a:schemeClr val="tx1"/>
          </a:solidFill>
          <a:latin typeface="+mj-lt"/>
          <a:ea typeface="+mj-ea"/>
          <a:cs typeface="+mj-cs"/>
        </a:defRPr>
      </a:lvl1pPr>
    </p:titleStyle>
    <p:bodyStyle>
      <a:lvl1pPr marL="777240" indent="-777240" algn="l" defTabSz="3108960" rtl="0" eaLnBrk="1" latinLnBrk="0" hangingPunct="1">
        <a:lnSpc>
          <a:spcPct val="90000"/>
        </a:lnSpc>
        <a:spcBef>
          <a:spcPts val="3400"/>
        </a:spcBef>
        <a:buFont typeface="Arial" panose="020B0604020202020204" pitchFamily="34" charset="0"/>
        <a:buChar char="•"/>
        <a:defRPr sz="9520" kern="1200">
          <a:solidFill>
            <a:schemeClr val="tx1"/>
          </a:solidFill>
          <a:latin typeface="+mn-lt"/>
          <a:ea typeface="+mn-ea"/>
          <a:cs typeface="+mn-cs"/>
        </a:defRPr>
      </a:lvl1pPr>
      <a:lvl2pPr marL="2331720" indent="-777240" algn="l" defTabSz="3108960" rtl="0" eaLnBrk="1" latinLnBrk="0" hangingPunct="1">
        <a:lnSpc>
          <a:spcPct val="90000"/>
        </a:lnSpc>
        <a:spcBef>
          <a:spcPts val="1700"/>
        </a:spcBef>
        <a:buFont typeface="Arial" panose="020B0604020202020204" pitchFamily="34" charset="0"/>
        <a:buChar char="•"/>
        <a:defRPr sz="8160" kern="1200">
          <a:solidFill>
            <a:schemeClr val="tx1"/>
          </a:solidFill>
          <a:latin typeface="+mn-lt"/>
          <a:ea typeface="+mn-ea"/>
          <a:cs typeface="+mn-cs"/>
        </a:defRPr>
      </a:lvl2pPr>
      <a:lvl3pPr marL="3886200" indent="-777240" algn="l" defTabSz="3108960" rtl="0" eaLnBrk="1" latinLnBrk="0" hangingPunct="1">
        <a:lnSpc>
          <a:spcPct val="90000"/>
        </a:lnSpc>
        <a:spcBef>
          <a:spcPts val="1700"/>
        </a:spcBef>
        <a:buFont typeface="Arial" panose="020B0604020202020204" pitchFamily="34" charset="0"/>
        <a:buChar char="•"/>
        <a:defRPr sz="6800" kern="1200">
          <a:solidFill>
            <a:schemeClr val="tx1"/>
          </a:solidFill>
          <a:latin typeface="+mn-lt"/>
          <a:ea typeface="+mn-ea"/>
          <a:cs typeface="+mn-cs"/>
        </a:defRPr>
      </a:lvl3pPr>
      <a:lvl4pPr marL="544068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4pPr>
      <a:lvl5pPr marL="699516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5pPr>
      <a:lvl6pPr marL="854964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6pPr>
      <a:lvl7pPr marL="1010412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7pPr>
      <a:lvl8pPr marL="1165860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8pPr>
      <a:lvl9pPr marL="1321308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9pPr>
    </p:bodyStyle>
    <p:otherStyle>
      <a:defPPr>
        <a:defRPr lang="en-US"/>
      </a:defPPr>
      <a:lvl1pPr marL="0" algn="l" defTabSz="3108960" rtl="0" eaLnBrk="1" latinLnBrk="0" hangingPunct="1">
        <a:defRPr sz="6120" kern="1200">
          <a:solidFill>
            <a:schemeClr val="tx1"/>
          </a:solidFill>
          <a:latin typeface="+mn-lt"/>
          <a:ea typeface="+mn-ea"/>
          <a:cs typeface="+mn-cs"/>
        </a:defRPr>
      </a:lvl1pPr>
      <a:lvl2pPr marL="1554480" algn="l" defTabSz="3108960" rtl="0" eaLnBrk="1" latinLnBrk="0" hangingPunct="1">
        <a:defRPr sz="6120" kern="1200">
          <a:solidFill>
            <a:schemeClr val="tx1"/>
          </a:solidFill>
          <a:latin typeface="+mn-lt"/>
          <a:ea typeface="+mn-ea"/>
          <a:cs typeface="+mn-cs"/>
        </a:defRPr>
      </a:lvl2pPr>
      <a:lvl3pPr marL="3108960" algn="l" defTabSz="3108960" rtl="0" eaLnBrk="1" latinLnBrk="0" hangingPunct="1">
        <a:defRPr sz="6120" kern="1200">
          <a:solidFill>
            <a:schemeClr val="tx1"/>
          </a:solidFill>
          <a:latin typeface="+mn-lt"/>
          <a:ea typeface="+mn-ea"/>
          <a:cs typeface="+mn-cs"/>
        </a:defRPr>
      </a:lvl3pPr>
      <a:lvl4pPr marL="4663440" algn="l" defTabSz="3108960" rtl="0" eaLnBrk="1" latinLnBrk="0" hangingPunct="1">
        <a:defRPr sz="6120" kern="1200">
          <a:solidFill>
            <a:schemeClr val="tx1"/>
          </a:solidFill>
          <a:latin typeface="+mn-lt"/>
          <a:ea typeface="+mn-ea"/>
          <a:cs typeface="+mn-cs"/>
        </a:defRPr>
      </a:lvl4pPr>
      <a:lvl5pPr marL="6217920" algn="l" defTabSz="3108960" rtl="0" eaLnBrk="1" latinLnBrk="0" hangingPunct="1">
        <a:defRPr sz="6120" kern="1200">
          <a:solidFill>
            <a:schemeClr val="tx1"/>
          </a:solidFill>
          <a:latin typeface="+mn-lt"/>
          <a:ea typeface="+mn-ea"/>
          <a:cs typeface="+mn-cs"/>
        </a:defRPr>
      </a:lvl5pPr>
      <a:lvl6pPr marL="7772400" algn="l" defTabSz="3108960" rtl="0" eaLnBrk="1" latinLnBrk="0" hangingPunct="1">
        <a:defRPr sz="6120" kern="1200">
          <a:solidFill>
            <a:schemeClr val="tx1"/>
          </a:solidFill>
          <a:latin typeface="+mn-lt"/>
          <a:ea typeface="+mn-ea"/>
          <a:cs typeface="+mn-cs"/>
        </a:defRPr>
      </a:lvl6pPr>
      <a:lvl7pPr marL="9326880" algn="l" defTabSz="3108960" rtl="0" eaLnBrk="1" latinLnBrk="0" hangingPunct="1">
        <a:defRPr sz="6120" kern="1200">
          <a:solidFill>
            <a:schemeClr val="tx1"/>
          </a:solidFill>
          <a:latin typeface="+mn-lt"/>
          <a:ea typeface="+mn-ea"/>
          <a:cs typeface="+mn-cs"/>
        </a:defRPr>
      </a:lvl7pPr>
      <a:lvl8pPr marL="10881360" algn="l" defTabSz="3108960" rtl="0" eaLnBrk="1" latinLnBrk="0" hangingPunct="1">
        <a:defRPr sz="6120" kern="1200">
          <a:solidFill>
            <a:schemeClr val="tx1"/>
          </a:solidFill>
          <a:latin typeface="+mn-lt"/>
          <a:ea typeface="+mn-ea"/>
          <a:cs typeface="+mn-cs"/>
        </a:defRPr>
      </a:lvl8pPr>
      <a:lvl9pPr marL="12435840" algn="l" defTabSz="3108960" rtl="0" eaLnBrk="1" latinLnBrk="0" hangingPunct="1">
        <a:defRPr sz="61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png"/><Relationship Id="rId3" Type="http://schemas.openxmlformats.org/officeDocument/2006/relationships/hyperlink" Target="https://cds.climate.copernicus.eu/cdsapp" TargetMode="External"/><Relationship Id="rId7" Type="http://schemas.openxmlformats.org/officeDocument/2006/relationships/image" Target="../media/image4.jpeg"/><Relationship Id="rId12"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image" Target="../media/image3.jpeg"/><Relationship Id="rId11" Type="http://schemas.openxmlformats.org/officeDocument/2006/relationships/image" Target="../media/image7.jpe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99C07AD2-25BF-3F42-EE51-4184303651ED}"/>
              </a:ext>
            </a:extLst>
          </p:cNvPr>
          <p:cNvSpPr/>
          <p:nvPr/>
        </p:nvSpPr>
        <p:spPr>
          <a:xfrm>
            <a:off x="815353" y="687778"/>
            <a:ext cx="28648451" cy="4319271"/>
          </a:xfrm>
          <a:prstGeom prst="rect">
            <a:avLst/>
          </a:prstGeom>
          <a:solidFill>
            <a:srgbClr val="9BBB59">
              <a:lumMod val="40000"/>
              <a:lumOff val="60000"/>
            </a:srgbClr>
          </a:solidFill>
          <a:ln w="25400" cap="flat" cmpd="sng" algn="ctr">
            <a:solidFill>
              <a:srgbClr val="00B050"/>
            </a:solidFill>
            <a:prstDash val="solid"/>
          </a:ln>
          <a:effectLst/>
        </p:spPr>
        <p:txBody>
          <a:bodyPr rtlCol="0" anchor="ctr"/>
          <a:lstStyle/>
          <a:p>
            <a:pPr algn="ctr" defTabSz="2353361">
              <a:lnSpc>
                <a:spcPts val="6037"/>
              </a:lnSpc>
            </a:pPr>
            <a:endParaRPr lang="en-IN" sz="4456" kern="0" dirty="0">
              <a:solidFill>
                <a:prstClr val="white"/>
              </a:solidFill>
              <a:latin typeface="Times New Roman"/>
            </a:endParaRPr>
          </a:p>
        </p:txBody>
      </p:sp>
      <p:sp>
        <p:nvSpPr>
          <p:cNvPr id="29" name="Text Placeholder 19">
            <a:extLst>
              <a:ext uri="{FF2B5EF4-FFF2-40B4-BE49-F238E27FC236}">
                <a16:creationId xmlns:a16="http://schemas.microsoft.com/office/drawing/2014/main" xmlns="" id="{DB64E0F4-5A69-F78A-37B3-59BB0B700F78}"/>
              </a:ext>
            </a:extLst>
          </p:cNvPr>
          <p:cNvSpPr txBox="1">
            <a:spLocks/>
          </p:cNvSpPr>
          <p:nvPr/>
        </p:nvSpPr>
        <p:spPr>
          <a:xfrm>
            <a:off x="1196080" y="5798032"/>
            <a:ext cx="9158109" cy="1230333"/>
          </a:xfrm>
          <a:prstGeom prst="rect">
            <a:avLst/>
          </a:prstGeom>
          <a:solidFill>
            <a:srgbClr val="C0504D">
              <a:lumMod val="20000"/>
              <a:lumOff val="80000"/>
            </a:srgbClr>
          </a:solidFill>
          <a:ln>
            <a:solidFill>
              <a:srgbClr val="0070C0"/>
            </a:solidFill>
          </a:ln>
        </p:spPr>
        <p:txBody>
          <a:bodyPr vert="horz" lIns="105598" tIns="52800" rIns="105598" bIns="52800"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defTabSz="1594581"/>
            <a:r>
              <a:rPr lang="en-US" sz="4085" dirty="0">
                <a:solidFill>
                  <a:sysClr val="windowText" lastClr="000000"/>
                </a:solidFill>
              </a:rPr>
              <a:t>Introduction</a:t>
            </a:r>
          </a:p>
        </p:txBody>
      </p:sp>
      <p:sp>
        <p:nvSpPr>
          <p:cNvPr id="30" name="Text Placeholder 20">
            <a:extLst>
              <a:ext uri="{FF2B5EF4-FFF2-40B4-BE49-F238E27FC236}">
                <a16:creationId xmlns:a16="http://schemas.microsoft.com/office/drawing/2014/main" xmlns="" id="{98DCF97C-3CEB-8F61-3DBD-E879511DFA08}"/>
              </a:ext>
            </a:extLst>
          </p:cNvPr>
          <p:cNvSpPr txBox="1">
            <a:spLocks/>
          </p:cNvSpPr>
          <p:nvPr/>
        </p:nvSpPr>
        <p:spPr>
          <a:xfrm>
            <a:off x="1238476" y="7254127"/>
            <a:ext cx="9158110" cy="8196080"/>
          </a:xfrm>
          <a:prstGeom prst="rect">
            <a:avLst/>
          </a:prstGeom>
          <a:ln>
            <a:solidFill>
              <a:srgbClr val="0070C0"/>
            </a:solidFill>
          </a:ln>
        </p:spPr>
        <p:txBody>
          <a:bodyPr vert="horz" lIns="105598" tIns="52800" rIns="105598" bIns="52800"/>
          <a:lstStyle>
            <a:lvl1pPr marL="0" indent="0" algn="l" defTabSz="1669449" rtl="0" eaLnBrk="1" latinLnBrk="0" hangingPunct="1">
              <a:spcBef>
                <a:spcPct val="20000"/>
              </a:spcBef>
              <a:buFont typeface="Arial" pitchFamily="34" charset="0"/>
              <a:buNone/>
              <a:defRPr sz="1361" kern="1200" baseline="0">
                <a:solidFill>
                  <a:schemeClr val="tx1"/>
                </a:solidFill>
                <a:latin typeface="+mn-lt"/>
                <a:ea typeface="+mn-ea"/>
                <a:cs typeface="+mn-cs"/>
              </a:defRPr>
            </a:lvl1pPr>
            <a:lvl2pPr marL="189884" indent="0" algn="l" defTabSz="1669449" rtl="0" eaLnBrk="1" latinLnBrk="0" hangingPunct="1">
              <a:spcBef>
                <a:spcPct val="20000"/>
              </a:spcBef>
              <a:buFont typeface="Arial" pitchFamily="34" charset="0"/>
              <a:buNone/>
              <a:defRPr sz="1361" kern="1200" baseline="0">
                <a:solidFill>
                  <a:schemeClr val="tx1"/>
                </a:solidFill>
                <a:latin typeface="+mn-lt"/>
                <a:ea typeface="+mn-ea"/>
                <a:cs typeface="+mn-cs"/>
              </a:defRPr>
            </a:lvl2pPr>
            <a:lvl3pPr marL="369365" indent="0" algn="l" defTabSz="1669449" rtl="0" eaLnBrk="1" latinLnBrk="0" hangingPunct="1">
              <a:spcBef>
                <a:spcPct val="20000"/>
              </a:spcBef>
              <a:buFont typeface="Arial" pitchFamily="34" charset="0"/>
              <a:buNone/>
              <a:defRPr sz="1361" kern="1200" baseline="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marL="493015" indent="-493015" algn="just" defTabSz="1594581"/>
            <a:r>
              <a:rPr lang="en-US" sz="2600">
                <a:solidFill>
                  <a:sysClr val="windowText" lastClr="000000"/>
                </a:solidFill>
                <a:latin typeface="Times New Roman"/>
              </a:rPr>
              <a:t>	</a:t>
            </a:r>
          </a:p>
          <a:p>
            <a:pPr marL="493015" indent="-493015" algn="just" defTabSz="1594581"/>
            <a:endParaRPr lang="en-IN" sz="2600" dirty="0">
              <a:solidFill>
                <a:sysClr val="windowText" lastClr="000000"/>
              </a:solidFill>
              <a:latin typeface="Arial"/>
            </a:endParaRPr>
          </a:p>
        </p:txBody>
      </p:sp>
      <p:sp>
        <p:nvSpPr>
          <p:cNvPr id="31" name="Text Placeholder 21">
            <a:extLst>
              <a:ext uri="{FF2B5EF4-FFF2-40B4-BE49-F238E27FC236}">
                <a16:creationId xmlns:a16="http://schemas.microsoft.com/office/drawing/2014/main" xmlns="" id="{3BEA6F0B-2CB9-6602-16DD-91EE5CDA2863}"/>
              </a:ext>
            </a:extLst>
          </p:cNvPr>
          <p:cNvSpPr txBox="1">
            <a:spLocks/>
          </p:cNvSpPr>
          <p:nvPr/>
        </p:nvSpPr>
        <p:spPr>
          <a:xfrm>
            <a:off x="1150428" y="15752381"/>
            <a:ext cx="9158110" cy="1227225"/>
          </a:xfrm>
          <a:prstGeom prst="rect">
            <a:avLst/>
          </a:prstGeom>
          <a:solidFill>
            <a:srgbClr val="C0504D">
              <a:lumMod val="20000"/>
              <a:lumOff val="80000"/>
            </a:srgbClr>
          </a:solidFill>
          <a:ln>
            <a:solidFill>
              <a:srgbClr val="0070C0"/>
            </a:solidFill>
          </a:ln>
        </p:spPr>
        <p:txBody>
          <a:bodyPr vert="horz" lIns="105598" tIns="52800" rIns="105598" bIns="52800"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defTabSz="1594581"/>
            <a:r>
              <a:rPr lang="en-US" sz="4090" dirty="0">
                <a:solidFill>
                  <a:sysClr val="windowText" lastClr="000000"/>
                </a:solidFill>
              </a:rPr>
              <a:t>Objectives</a:t>
            </a:r>
          </a:p>
        </p:txBody>
      </p:sp>
      <p:sp>
        <p:nvSpPr>
          <p:cNvPr id="32" name="Text Placeholder 22">
            <a:extLst>
              <a:ext uri="{FF2B5EF4-FFF2-40B4-BE49-F238E27FC236}">
                <a16:creationId xmlns:a16="http://schemas.microsoft.com/office/drawing/2014/main" xmlns="" id="{8D35BAFB-B7CA-56A0-D652-81C418C9F20E}"/>
              </a:ext>
            </a:extLst>
          </p:cNvPr>
          <p:cNvSpPr txBox="1">
            <a:spLocks/>
          </p:cNvSpPr>
          <p:nvPr/>
        </p:nvSpPr>
        <p:spPr>
          <a:xfrm>
            <a:off x="1150423" y="17302293"/>
            <a:ext cx="9158110" cy="2895903"/>
          </a:xfrm>
          <a:prstGeom prst="rect">
            <a:avLst/>
          </a:prstGeom>
          <a:ln>
            <a:solidFill>
              <a:srgbClr val="0070C0"/>
            </a:solidFill>
          </a:ln>
        </p:spPr>
        <p:txBody>
          <a:bodyPr vert="horz" lIns="105598" tIns="52800" rIns="105598" bIns="52800"/>
          <a:lstStyle>
            <a:lvl1pPr marL="0" marR="0" indent="0" algn="l" defTabSz="1669449" rtl="0" eaLnBrk="1" fontAlgn="auto" latinLnBrk="0" hangingPunct="1">
              <a:lnSpc>
                <a:spcPct val="100000"/>
              </a:lnSpc>
              <a:spcBef>
                <a:spcPct val="20000"/>
              </a:spcBef>
              <a:spcAft>
                <a:spcPts val="0"/>
              </a:spcAft>
              <a:buClrTx/>
              <a:buSzTx/>
              <a:buFont typeface="Arial" pitchFamily="34" charset="0"/>
              <a:buNone/>
              <a:tabLst/>
              <a:defRPr sz="1361" kern="1200">
                <a:solidFill>
                  <a:schemeClr val="tx1"/>
                </a:solidFill>
                <a:latin typeface="+mn-lt"/>
                <a:ea typeface="+mn-ea"/>
                <a:cs typeface="+mn-cs"/>
              </a:defRPr>
            </a:lvl1pPr>
            <a:lvl2pPr marL="1356428" indent="-52170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marL="457200" indent="-457200" algn="just">
              <a:buFont typeface="Arial" panose="020B0604020202020204" pitchFamily="34" charset="0"/>
              <a:buChar char="•"/>
            </a:pPr>
            <a:r>
              <a:rPr lang="en-US" sz="3000" kern="100" dirty="0">
                <a:latin typeface="Times New Roman" panose="02020603050405020304" pitchFamily="18" charset="0"/>
                <a:ea typeface="Calibri" panose="020F0502020204030204" pitchFamily="34" charset="0"/>
                <a:cs typeface="Times New Roman" panose="02020603050405020304" pitchFamily="18" charset="0"/>
              </a:rPr>
              <a:t>Assessment of the GW </a:t>
            </a: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recharge potential and its </a:t>
            </a:r>
            <a:r>
              <a:rPr lang="en-US" sz="3000" kern="100" dirty="0">
                <a:latin typeface="Times New Roman" panose="02020603050405020304" pitchFamily="18" charset="0"/>
                <a:ea typeface="Calibri" panose="020F0502020204030204" pitchFamily="34" charset="0"/>
                <a:cs typeface="Times New Roman" panose="02020603050405020304" pitchFamily="18" charset="0"/>
              </a:rPr>
              <a:t>spatial variability</a:t>
            </a: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Assessment </a:t>
            </a:r>
            <a:r>
              <a:rPr lang="en-US" sz="3000" kern="100" dirty="0">
                <a:latin typeface="Times New Roman" panose="02020603050405020304" pitchFamily="18" charset="0"/>
                <a:ea typeface="Calibri" panose="020F0502020204030204" pitchFamily="34" charset="0"/>
                <a:cs typeface="Times New Roman" panose="02020603050405020304" pitchFamily="18" charset="0"/>
              </a:rPr>
              <a:t>of the major </a:t>
            </a: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factor responsible for </a:t>
            </a:r>
            <a:r>
              <a:rPr lang="en-US" sz="3000" kern="100" dirty="0">
                <a:latin typeface="Times New Roman" panose="02020603050405020304" pitchFamily="18" charset="0"/>
                <a:ea typeface="Calibri" panose="020F0502020204030204" pitchFamily="34" charset="0"/>
                <a:cs typeface="Times New Roman" panose="02020603050405020304" pitchFamily="18" charset="0"/>
              </a:rPr>
              <a:t>the </a:t>
            </a: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GW recharge.</a:t>
            </a:r>
          </a:p>
          <a:p>
            <a:pPr marL="457200" indent="-457200" algn="just">
              <a:buFont typeface="Arial" panose="020B0604020202020204" pitchFamily="34" charset="0"/>
              <a:buChar char="•"/>
            </a:pPr>
            <a:r>
              <a:rPr lang="en-GB" sz="3000" kern="100" dirty="0" smtClean="0">
                <a:latin typeface="Times New Roman" panose="02020603050405020304" pitchFamily="18" charset="0"/>
                <a:ea typeface="Calibri" panose="020F0502020204030204" pitchFamily="34" charset="0"/>
                <a:cs typeface="Times New Roman" panose="02020603050405020304" pitchFamily="18" charset="0"/>
              </a:rPr>
              <a:t>Impact of TSI on the GW recharge over India.</a:t>
            </a: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Text Placeholder 23">
            <a:extLst>
              <a:ext uri="{FF2B5EF4-FFF2-40B4-BE49-F238E27FC236}">
                <a16:creationId xmlns:a16="http://schemas.microsoft.com/office/drawing/2014/main" xmlns="" id="{25315941-A3DB-F85E-8217-2901A67DCFAC}"/>
              </a:ext>
            </a:extLst>
          </p:cNvPr>
          <p:cNvSpPr txBox="1">
            <a:spLocks/>
          </p:cNvSpPr>
          <p:nvPr/>
        </p:nvSpPr>
        <p:spPr>
          <a:xfrm>
            <a:off x="1160635" y="20414203"/>
            <a:ext cx="9158110" cy="1227225"/>
          </a:xfrm>
          <a:prstGeom prst="rect">
            <a:avLst/>
          </a:prstGeom>
          <a:solidFill>
            <a:srgbClr val="C0504D">
              <a:lumMod val="20000"/>
              <a:lumOff val="80000"/>
            </a:srgbClr>
          </a:solidFill>
          <a:ln>
            <a:solidFill>
              <a:srgbClr val="0070C0"/>
            </a:solidFill>
          </a:ln>
        </p:spPr>
        <p:txBody>
          <a:bodyPr vert="horz" lIns="105598" tIns="52800" rIns="105598" bIns="52800"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defTabSz="1594581"/>
            <a:r>
              <a:rPr lang="en-US" sz="4085" dirty="0">
                <a:solidFill>
                  <a:sysClr val="windowText" lastClr="000000"/>
                </a:solidFill>
              </a:rPr>
              <a:t>Methodology &amp; Study Area</a:t>
            </a:r>
          </a:p>
        </p:txBody>
      </p:sp>
      <p:sp>
        <p:nvSpPr>
          <p:cNvPr id="34" name="Text Placeholder 24">
            <a:extLst>
              <a:ext uri="{FF2B5EF4-FFF2-40B4-BE49-F238E27FC236}">
                <a16:creationId xmlns:a16="http://schemas.microsoft.com/office/drawing/2014/main" xmlns="" id="{37433475-0D34-DF05-1FAE-A0759DC16CB7}"/>
              </a:ext>
            </a:extLst>
          </p:cNvPr>
          <p:cNvSpPr txBox="1">
            <a:spLocks/>
          </p:cNvSpPr>
          <p:nvPr/>
        </p:nvSpPr>
        <p:spPr>
          <a:xfrm>
            <a:off x="1150424" y="21945600"/>
            <a:ext cx="9158110" cy="18939833"/>
          </a:xfrm>
          <a:prstGeom prst="rect">
            <a:avLst/>
          </a:prstGeom>
          <a:ln>
            <a:solidFill>
              <a:srgbClr val="0070C0"/>
            </a:solidFill>
          </a:ln>
        </p:spPr>
        <p:txBody>
          <a:bodyPr vert="horz" lIns="105598" tIns="52800" rIns="105598" bIns="52800"/>
          <a:lstStyle>
            <a:lvl1pPr marL="0" marR="0" indent="0" algn="l" defTabSz="1669449" rtl="0" eaLnBrk="1" fontAlgn="auto" latinLnBrk="0" hangingPunct="1">
              <a:lnSpc>
                <a:spcPct val="100000"/>
              </a:lnSpc>
              <a:spcBef>
                <a:spcPct val="20000"/>
              </a:spcBef>
              <a:spcAft>
                <a:spcPts val="0"/>
              </a:spcAft>
              <a:buClrTx/>
              <a:buSzTx/>
              <a:buFont typeface="Arial" pitchFamily="34" charset="0"/>
              <a:buNone/>
              <a:tabLst/>
              <a:defRPr sz="1361" kern="1200">
                <a:solidFill>
                  <a:schemeClr val="tx1"/>
                </a:solidFill>
                <a:latin typeface="+mn-lt"/>
                <a:ea typeface="+mn-ea"/>
                <a:cs typeface="+mn-cs"/>
              </a:defRPr>
            </a:lvl1pPr>
            <a:lvl2pPr marL="1356428" indent="-52170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marL="457200" indent="-457200" algn="just" defTabSz="1594581">
              <a:buFont typeface="Arial" panose="020B0604020202020204" pitchFamily="34" charset="0"/>
              <a:buChar char="•"/>
            </a:pP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India is </a:t>
            </a:r>
            <a:r>
              <a:rPr lang="en-US" sz="3000" kern="100" dirty="0">
                <a:latin typeface="Times New Roman" panose="02020603050405020304" pitchFamily="18" charset="0"/>
                <a:ea typeface="Calibri" panose="020F0502020204030204" pitchFamily="34" charset="0"/>
                <a:cs typeface="Times New Roman" panose="02020603050405020304" pitchFamily="18" charset="0"/>
              </a:rPr>
              <a:t>located </a:t>
            </a: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between 8º 4’ </a:t>
            </a:r>
            <a:r>
              <a:rPr lang="en-US" sz="3000" kern="100" dirty="0">
                <a:latin typeface="Times New Roman" panose="02020603050405020304" pitchFamily="18" charset="0"/>
                <a:ea typeface="Calibri" panose="020F0502020204030204" pitchFamily="34" charset="0"/>
                <a:cs typeface="Times New Roman" panose="02020603050405020304" pitchFamily="18" charset="0"/>
              </a:rPr>
              <a:t>N to </a:t>
            </a: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37</a:t>
            </a: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º 6’ N </a:t>
            </a:r>
            <a:r>
              <a:rPr lang="en-US" sz="3000" kern="100" dirty="0">
                <a:latin typeface="Times New Roman" panose="02020603050405020304" pitchFamily="18" charset="0"/>
                <a:ea typeface="Calibri" panose="020F0502020204030204" pitchFamily="34" charset="0"/>
                <a:cs typeface="Times New Roman" panose="02020603050405020304" pitchFamily="18" charset="0"/>
              </a:rPr>
              <a:t>Latitude and </a:t>
            </a: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68º 7’ </a:t>
            </a:r>
            <a:r>
              <a:rPr lang="en-US" sz="3000" kern="100" dirty="0">
                <a:latin typeface="Times New Roman" panose="02020603050405020304" pitchFamily="18" charset="0"/>
                <a:ea typeface="Calibri" panose="020F0502020204030204" pitchFamily="34" charset="0"/>
                <a:cs typeface="Times New Roman" panose="02020603050405020304" pitchFamily="18" charset="0"/>
              </a:rPr>
              <a:t>E to </a:t>
            </a: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97º 25’ </a:t>
            </a:r>
            <a:r>
              <a:rPr lang="en-US" sz="3000" kern="100" dirty="0">
                <a:latin typeface="Times New Roman" panose="02020603050405020304" pitchFamily="18" charset="0"/>
                <a:ea typeface="Calibri" panose="020F0502020204030204" pitchFamily="34" charset="0"/>
                <a:cs typeface="Times New Roman" panose="02020603050405020304" pitchFamily="18" charset="0"/>
              </a:rPr>
              <a:t>E </a:t>
            </a: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Longitude</a:t>
            </a: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 encompassing an area of 32, 87, 267  km</a:t>
            </a:r>
            <a:r>
              <a:rPr lang="en-US" sz="3000" kern="100" baseline="30000" dirty="0" smtClean="0">
                <a:latin typeface="Times New Roman" panose="02020603050405020304" pitchFamily="18" charset="0"/>
                <a:ea typeface="Calibri" panose="020F0502020204030204" pitchFamily="34" charset="0"/>
                <a:cs typeface="Times New Roman" panose="02020603050405020304" pitchFamily="18" charset="0"/>
              </a:rPr>
              <a:t>2</a:t>
            </a:r>
            <a:r>
              <a:rPr lang="en-US" sz="3000" kern="100" baseline="-25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000" kern="100" baseline="-250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r>
              <a:rPr lang="en-US" sz="3000" kern="100" dirty="0">
                <a:latin typeface="Times New Roman" panose="02020603050405020304" pitchFamily="18" charset="0"/>
                <a:ea typeface="Calibri" panose="020F0502020204030204" pitchFamily="34" charset="0"/>
                <a:cs typeface="Times New Roman" panose="02020603050405020304" pitchFamily="18" charset="0"/>
              </a:rPr>
              <a:t>Research involves three stages: </a:t>
            </a: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(a) preparation of the groundwater recharge criterion </a:t>
            </a: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layers and </a:t>
            </a: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estimation of the GWRP</a:t>
            </a: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(b) </a:t>
            </a:r>
            <a:r>
              <a:rPr lang="en-US" sz="3000" kern="100" dirty="0" err="1" smtClean="0">
                <a:latin typeface="Times New Roman" panose="02020603050405020304" pitchFamily="18" charset="0"/>
                <a:ea typeface="Calibri" panose="020F0502020204030204" pitchFamily="34" charset="0"/>
                <a:cs typeface="Times New Roman" panose="02020603050405020304" pitchFamily="18" charset="0"/>
              </a:rPr>
              <a:t>behavioural</a:t>
            </a: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 assessment of these criterions in GWRP, (c) </a:t>
            </a: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gathering climate data on TSI and evaluation of its impact of GWRP</a:t>
            </a: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r>
              <a:rPr lang="en-GB" sz="3000" kern="100" dirty="0" smtClean="0">
                <a:latin typeface="Times New Roman" panose="02020603050405020304" pitchFamily="18" charset="0"/>
                <a:ea typeface="Calibri" panose="020F0502020204030204" pitchFamily="34" charset="0"/>
                <a:cs typeface="Times New Roman" panose="02020603050405020304" pitchFamily="18" charset="0"/>
              </a:rPr>
              <a:t>Hydro-meteorological Factors: (a) Groundwater depth, (b) Aquifer, (c) Rainfall, (d) Drainage density</a:t>
            </a:r>
          </a:p>
          <a:p>
            <a:pPr marL="457200" indent="-457200" algn="just" defTabSz="1594581">
              <a:buFont typeface="Arial" panose="020B0604020202020204" pitchFamily="34" charset="0"/>
              <a:buChar char="•"/>
            </a:pPr>
            <a:r>
              <a:rPr lang="en-GB" sz="3000" kern="100" dirty="0" smtClean="0">
                <a:latin typeface="Times New Roman" panose="02020603050405020304" pitchFamily="18" charset="0"/>
                <a:ea typeface="Calibri" panose="020F0502020204030204" pitchFamily="34" charset="0"/>
                <a:cs typeface="Times New Roman" panose="02020603050405020304" pitchFamily="18" charset="0"/>
              </a:rPr>
              <a:t>Physiographical Factors: (a) LULC, (b) Slope, (c) TPI, (d)TRI, (e) Soil types, (f) </a:t>
            </a:r>
            <a:r>
              <a:rPr lang="en-GB" sz="3000" kern="100" dirty="0" smtClean="0">
                <a:latin typeface="Times New Roman" panose="02020603050405020304" pitchFamily="18" charset="0"/>
                <a:ea typeface="Calibri" panose="020F0502020204030204" pitchFamily="34" charset="0"/>
                <a:cs typeface="Times New Roman" panose="02020603050405020304" pitchFamily="18" charset="0"/>
              </a:rPr>
              <a:t>Lineament density</a:t>
            </a:r>
            <a:endParaRPr lang="en-US" sz="3000" kern="1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TSI Data (ERA-5): (a) Total precipitation, (b) Skin temperature, (c) Relative Humidity</a:t>
            </a: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r>
              <a:rPr lang="en-IN" sz="3000" kern="100" dirty="0">
                <a:latin typeface="Times New Roman" panose="02020603050405020304" pitchFamily="18" charset="0"/>
                <a:ea typeface="Calibri" panose="020F0502020204030204" pitchFamily="34" charset="0"/>
                <a:cs typeface="Times New Roman" panose="02020603050405020304" pitchFamily="18" charset="0"/>
              </a:rPr>
              <a:t>Expert opinions based AHP confusion matrix was used </a:t>
            </a:r>
            <a:r>
              <a:rPr lang="en-IN" sz="3000" kern="100" dirty="0" smtClean="0">
                <a:latin typeface="Times New Roman" panose="02020603050405020304" pitchFamily="18" charset="0"/>
                <a:ea typeface="Calibri" panose="020F0502020204030204" pitchFamily="34" charset="0"/>
                <a:cs typeface="Times New Roman" panose="02020603050405020304" pitchFamily="18" charset="0"/>
              </a:rPr>
              <a:t>as base f</a:t>
            </a:r>
            <a:r>
              <a:rPr lang="en-IN" sz="3000" kern="100" dirty="0" smtClean="0">
                <a:latin typeface="Times New Roman" panose="02020603050405020304" pitchFamily="18" charset="0"/>
                <a:ea typeface="Calibri" panose="020F0502020204030204" pitchFamily="34" charset="0"/>
                <a:cs typeface="Times New Roman" panose="02020603050405020304" pitchFamily="18" charset="0"/>
              </a:rPr>
              <a:t>or Fuzzy-AHP, subsequently Fuzzy </a:t>
            </a:r>
            <a:r>
              <a:rPr lang="en-IN" sz="3000" kern="100" dirty="0">
                <a:latin typeface="Times New Roman" panose="02020603050405020304" pitchFamily="18" charset="0"/>
                <a:ea typeface="Calibri" panose="020F0502020204030204" pitchFamily="34" charset="0"/>
                <a:cs typeface="Times New Roman" panose="02020603050405020304" pitchFamily="18" charset="0"/>
              </a:rPr>
              <a:t>standardization with appropriate membership functions and fuzzy overlay was employed.</a:t>
            </a:r>
          </a:p>
          <a:p>
            <a:pPr marL="457200" indent="-457200" algn="just" defTabSz="1594581">
              <a:buFont typeface="Arial" panose="020B0604020202020204" pitchFamily="34" charset="0"/>
              <a:buChar char="•"/>
            </a:pPr>
            <a:r>
              <a:rPr lang="en-IN" sz="3000" kern="100" dirty="0" smtClean="0">
                <a:latin typeface="Times New Roman" panose="02020603050405020304" pitchFamily="18" charset="0"/>
                <a:ea typeface="Calibri" panose="020F0502020204030204" pitchFamily="34" charset="0"/>
                <a:cs typeface="Times New Roman" panose="02020603050405020304" pitchFamily="18" charset="0"/>
              </a:rPr>
              <a:t>M</a:t>
            </a:r>
            <a:r>
              <a:rPr lang="en-IN" sz="3000" kern="100" dirty="0" smtClean="0">
                <a:latin typeface="Times New Roman" panose="02020603050405020304" pitchFamily="18" charset="0"/>
                <a:ea typeface="Calibri" panose="020F0502020204030204" pitchFamily="34" charset="0"/>
                <a:cs typeface="Times New Roman" panose="02020603050405020304" pitchFamily="18" charset="0"/>
              </a:rPr>
              <a:t>ajor </a:t>
            </a:r>
            <a:r>
              <a:rPr lang="en-IN" sz="3000" kern="100" dirty="0">
                <a:latin typeface="Times New Roman" panose="02020603050405020304" pitchFamily="18" charset="0"/>
                <a:ea typeface="Calibri" panose="020F0502020204030204" pitchFamily="34" charset="0"/>
                <a:cs typeface="Times New Roman" panose="02020603050405020304" pitchFamily="18" charset="0"/>
              </a:rPr>
              <a:t>factors responsible for the groundwater </a:t>
            </a:r>
            <a:r>
              <a:rPr lang="en-IN" sz="3000" kern="100" dirty="0" smtClean="0">
                <a:latin typeface="Times New Roman" panose="02020603050405020304" pitchFamily="18" charset="0"/>
                <a:ea typeface="Calibri" panose="020F0502020204030204" pitchFamily="34" charset="0"/>
                <a:cs typeface="Times New Roman" panose="02020603050405020304" pitchFamily="18" charset="0"/>
              </a:rPr>
              <a:t>contamination was observed on th</a:t>
            </a:r>
            <a:r>
              <a:rPr lang="en-IN" sz="3000" kern="100" dirty="0" smtClean="0">
                <a:latin typeface="Times New Roman" panose="02020603050405020304" pitchFamily="18" charset="0"/>
                <a:ea typeface="Calibri" panose="020F0502020204030204" pitchFamily="34" charset="0"/>
                <a:cs typeface="Times New Roman" panose="02020603050405020304" pitchFamily="18" charset="0"/>
              </a:rPr>
              <a:t>e basis of SHAP based Game theory</a:t>
            </a:r>
            <a:r>
              <a:rPr lang="en-IN" sz="3000" kern="100" dirty="0" smtClean="0">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gn="just" defTabSz="1594581">
              <a:buFont typeface="Arial" panose="020B0604020202020204" pitchFamily="34" charset="0"/>
              <a:buChar char="•"/>
            </a:pPr>
            <a:r>
              <a:rPr lang="en-IN" sz="3000" kern="100" dirty="0" smtClean="0">
                <a:latin typeface="Times New Roman" panose="02020603050405020304" pitchFamily="18" charset="0"/>
                <a:ea typeface="Calibri" panose="020F0502020204030204" pitchFamily="34" charset="0"/>
                <a:cs typeface="Times New Roman" panose="02020603050405020304" pitchFamily="18" charset="0"/>
              </a:rPr>
              <a:t>Impact of TSI on GWPR was assessed on the basis of  Geographical Weighted Regression.</a:t>
            </a:r>
          </a:p>
          <a:p>
            <a:pPr marL="457200" indent="-457200" algn="just" defTabSz="1594581">
              <a:buFont typeface="Arial" panose="020B0604020202020204" pitchFamily="34" charset="0"/>
              <a:buChar char="•"/>
            </a:pPr>
            <a:r>
              <a:rPr lang="en-IN" sz="3000" kern="100" dirty="0" smtClean="0">
                <a:latin typeface="Times New Roman" panose="02020603050405020304" pitchFamily="18" charset="0"/>
                <a:ea typeface="Calibri" panose="020F0502020204030204" pitchFamily="34" charset="0"/>
                <a:cs typeface="Times New Roman" panose="02020603050405020304" pitchFamily="18" charset="0"/>
              </a:rPr>
              <a:t>Local R</a:t>
            </a:r>
            <a:r>
              <a:rPr lang="en-IN" sz="3000" kern="100" baseline="30000" dirty="0" smtClean="0">
                <a:latin typeface="Times New Roman" panose="02020603050405020304" pitchFamily="18" charset="0"/>
                <a:ea typeface="Calibri" panose="020F0502020204030204" pitchFamily="34" charset="0"/>
                <a:cs typeface="Times New Roman" panose="02020603050405020304" pitchFamily="18" charset="0"/>
              </a:rPr>
              <a:t>2</a:t>
            </a:r>
            <a:r>
              <a:rPr lang="en-IN" sz="3000" kern="100" dirty="0" smtClean="0">
                <a:latin typeface="Times New Roman" panose="02020603050405020304" pitchFamily="18" charset="0"/>
                <a:ea typeface="Calibri" panose="020F0502020204030204" pitchFamily="34" charset="0"/>
                <a:cs typeface="Times New Roman" panose="02020603050405020304" pitchFamily="18" charset="0"/>
              </a:rPr>
              <a:t> within GWR, was used to assess the impact of TSI on the GWPR.</a:t>
            </a:r>
            <a:endParaRPr lang="en-IN" sz="3000" kern="100" baseline="300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endParaRPr lang="en-IN"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93015" indent="-493015" algn="just" defTabSz="1594581"/>
            <a:endParaRPr lang="en-IN" sz="2600" dirty="0">
              <a:solidFill>
                <a:sysClr val="windowText" lastClr="000000"/>
              </a:solidFill>
              <a:latin typeface="Arial"/>
            </a:endParaRPr>
          </a:p>
          <a:p>
            <a:pPr marL="493015" indent="-493015" algn="just" defTabSz="1594581"/>
            <a:r>
              <a:rPr lang="en-IN" sz="2600" b="1" dirty="0">
                <a:solidFill>
                  <a:sysClr val="windowText" lastClr="000000"/>
                </a:solidFill>
                <a:latin typeface="Arial"/>
              </a:rPr>
              <a:t>		      </a:t>
            </a:r>
          </a:p>
          <a:p>
            <a:pPr marL="493015" indent="-493015" algn="just" defTabSz="1594581"/>
            <a:endParaRPr lang="en-IN" sz="2600" b="1" dirty="0">
              <a:solidFill>
                <a:sysClr val="windowText" lastClr="000000"/>
              </a:solidFill>
              <a:latin typeface="Arial"/>
            </a:endParaRPr>
          </a:p>
          <a:p>
            <a:pPr marL="493015" indent="-493015" algn="just" defTabSz="1594581">
              <a:spcBef>
                <a:spcPts val="0"/>
              </a:spcBef>
              <a:spcAft>
                <a:spcPts val="1573"/>
              </a:spcAft>
            </a:pPr>
            <a:endParaRPr lang="en-IN" sz="2600" b="1" dirty="0">
              <a:solidFill>
                <a:sysClr val="windowText" lastClr="000000"/>
              </a:solidFill>
              <a:latin typeface="Arial"/>
            </a:endParaRPr>
          </a:p>
        </p:txBody>
      </p:sp>
      <p:sp>
        <p:nvSpPr>
          <p:cNvPr id="35" name="Text Placeholder 25">
            <a:extLst>
              <a:ext uri="{FF2B5EF4-FFF2-40B4-BE49-F238E27FC236}">
                <a16:creationId xmlns:a16="http://schemas.microsoft.com/office/drawing/2014/main" xmlns="" id="{B5C821E8-27C7-E4D3-BEEA-E67A0ECC1689}"/>
              </a:ext>
            </a:extLst>
          </p:cNvPr>
          <p:cNvSpPr txBox="1">
            <a:spLocks/>
          </p:cNvSpPr>
          <p:nvPr/>
        </p:nvSpPr>
        <p:spPr>
          <a:xfrm>
            <a:off x="10589014" y="5780361"/>
            <a:ext cx="9158109" cy="1230333"/>
          </a:xfrm>
          <a:prstGeom prst="rect">
            <a:avLst/>
          </a:prstGeom>
          <a:solidFill>
            <a:srgbClr val="C0504D">
              <a:lumMod val="20000"/>
              <a:lumOff val="80000"/>
            </a:srgbClr>
          </a:solidFill>
          <a:ln>
            <a:solidFill>
              <a:srgbClr val="0070C0"/>
            </a:solidFill>
          </a:ln>
        </p:spPr>
        <p:txBody>
          <a:bodyPr vert="horz" lIns="105598" tIns="52800" rIns="105598" bIns="52800"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defTabSz="1594581"/>
            <a:r>
              <a:rPr lang="en-US" sz="4085" dirty="0">
                <a:solidFill>
                  <a:sysClr val="windowText" lastClr="000000"/>
                </a:solidFill>
              </a:rPr>
              <a:t>Results</a:t>
            </a:r>
            <a:endParaRPr lang="en-US" sz="3157" dirty="0">
              <a:solidFill>
                <a:sysClr val="windowText" lastClr="000000"/>
              </a:solidFill>
            </a:endParaRPr>
          </a:p>
        </p:txBody>
      </p:sp>
      <p:sp>
        <p:nvSpPr>
          <p:cNvPr id="36" name="Text Placeholder 26">
            <a:extLst>
              <a:ext uri="{FF2B5EF4-FFF2-40B4-BE49-F238E27FC236}">
                <a16:creationId xmlns:a16="http://schemas.microsoft.com/office/drawing/2014/main" xmlns="" id="{A4D11AF5-BC45-BEB6-0C41-F8FCEEAA7195}"/>
              </a:ext>
            </a:extLst>
          </p:cNvPr>
          <p:cNvSpPr txBox="1">
            <a:spLocks/>
          </p:cNvSpPr>
          <p:nvPr/>
        </p:nvSpPr>
        <p:spPr>
          <a:xfrm>
            <a:off x="20099649" y="22489547"/>
            <a:ext cx="9158110" cy="10476980"/>
          </a:xfrm>
          <a:prstGeom prst="rect">
            <a:avLst/>
          </a:prstGeom>
          <a:ln>
            <a:solidFill>
              <a:srgbClr val="0070C0"/>
            </a:solidFill>
          </a:ln>
        </p:spPr>
        <p:txBody>
          <a:bodyPr vert="horz" lIns="105598" tIns="52800" rIns="105598" bIns="52800"/>
          <a:lstStyle>
            <a:lvl1pPr marL="626043" indent="-62604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1pPr>
            <a:lvl2pPr marL="1356428" indent="-52170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marL="597967" indent="-597967" algn="just" defTabSz="1594581">
              <a:buNone/>
            </a:pPr>
            <a:r>
              <a:rPr lang="en-US" sz="3157" b="1" dirty="0">
                <a:solidFill>
                  <a:sysClr val="windowText" lastClr="000000"/>
                </a:solidFill>
                <a:latin typeface="Times New Roman" panose="02020603050405020304" pitchFamily="18" charset="0"/>
                <a:cs typeface="Times New Roman" panose="02020603050405020304" pitchFamily="18" charset="0"/>
              </a:rPr>
              <a:t>Acknowledgements</a:t>
            </a:r>
          </a:p>
          <a:p>
            <a:pPr marL="597967" indent="-597967" algn="just" defTabSz="1594581"/>
            <a:r>
              <a:rPr lang="en-US" sz="2800" dirty="0">
                <a:latin typeface="Times New Roman" panose="02020603050405020304" pitchFamily="18" charset="0"/>
                <a:cs typeface="Times New Roman" panose="02020603050405020304" pitchFamily="18" charset="0"/>
              </a:rPr>
              <a:t>This research did not receive any specific grant from funding agencies in the public, commercial, or not-for-profit sectors. Authors are thankful to </a:t>
            </a:r>
            <a:r>
              <a:rPr lang="en-US" sz="2800" i="1" dirty="0">
                <a:latin typeface="Times New Roman" panose="02020603050405020304" pitchFamily="18" charset="0"/>
                <a:cs typeface="Times New Roman" panose="02020603050405020304" pitchFamily="18" charset="0"/>
              </a:rPr>
              <a:t>Central University of Haryana </a:t>
            </a:r>
            <a:r>
              <a:rPr lang="en-US" sz="2800" dirty="0">
                <a:latin typeface="Times New Roman" panose="02020603050405020304" pitchFamily="18" charset="0"/>
                <a:cs typeface="Times New Roman" panose="02020603050405020304" pitchFamily="18" charset="0"/>
              </a:rPr>
              <a:t>for providing the necessary resources to conduct this research and </a:t>
            </a:r>
            <a:r>
              <a:rPr lang="en-US" sz="2800" i="1" dirty="0" smtClean="0">
                <a:latin typeface="Times New Roman" panose="02020603050405020304" pitchFamily="18" charset="0"/>
                <a:cs typeface="Times New Roman" panose="02020603050405020304" pitchFamily="18" charset="0"/>
              </a:rPr>
              <a:t>STIPMEX, 2024</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for providing a platform for showcasing these important results on the national level. </a:t>
            </a:r>
          </a:p>
          <a:p>
            <a:pPr marL="597967" indent="-597967" algn="just" defTabSz="1594581">
              <a:buNone/>
            </a:pPr>
            <a:endParaRPr lang="en-US" sz="3157" b="1" dirty="0">
              <a:solidFill>
                <a:sysClr val="windowText" lastClr="000000"/>
              </a:solidFill>
              <a:latin typeface="Times New Roman" panose="02020603050405020304" pitchFamily="18" charset="0"/>
              <a:cs typeface="Times New Roman" panose="02020603050405020304" pitchFamily="18" charset="0"/>
            </a:endParaRPr>
          </a:p>
          <a:p>
            <a:pPr marL="597967" indent="-597967" algn="just" defTabSz="1594581">
              <a:buNone/>
            </a:pPr>
            <a:r>
              <a:rPr lang="en-US" sz="3157" b="1" dirty="0">
                <a:solidFill>
                  <a:sysClr val="windowText" lastClr="000000"/>
                </a:solidFill>
                <a:latin typeface="Times New Roman" panose="02020603050405020304" pitchFamily="18" charset="0"/>
                <a:cs typeface="Times New Roman" panose="02020603050405020304" pitchFamily="18" charset="0"/>
              </a:rPr>
              <a:t>References</a:t>
            </a:r>
            <a:r>
              <a:rPr lang="en-US" sz="3157" dirty="0">
                <a:solidFill>
                  <a:sysClr val="windowText" lastClr="000000"/>
                </a:solidFill>
                <a:latin typeface="Arial"/>
              </a:rPr>
              <a:t> </a:t>
            </a:r>
          </a:p>
          <a:p>
            <a:pPr marL="597967" indent="-597967" algn="just" defTabSz="1594581"/>
            <a:r>
              <a:rPr lang="en-US" sz="2800" dirty="0">
                <a:latin typeface="Times New Roman" panose="02020603050405020304" pitchFamily="18" charset="0"/>
                <a:cs typeface="Times New Roman" panose="02020603050405020304" pitchFamily="18" charset="0"/>
              </a:rPr>
              <a:t>World Bank, 2012.  “India Groundwater: a Valuable but Diminishing Resource”.</a:t>
            </a:r>
          </a:p>
          <a:p>
            <a:pPr marL="597967" indent="-597967" algn="just" defTabSz="1594581"/>
            <a:r>
              <a:rPr lang="en-US" sz="2800" dirty="0">
                <a:latin typeface="Times New Roman" panose="02020603050405020304" pitchFamily="18" charset="0"/>
                <a:cs typeface="Times New Roman" panose="02020603050405020304" pitchFamily="18" charset="0"/>
              </a:rPr>
              <a:t>Jha, M. K., Shekhar, A., &amp; Jenifer, M. A. (2020). Assessing groundwater quality for drinking water supply using hybrid fuzzy-GIS-based water quality index. Water Research, 179, 115867</a:t>
            </a:r>
            <a:r>
              <a:rPr lang="en-US" sz="2800" dirty="0" smtClean="0">
                <a:latin typeface="Times New Roman" panose="02020603050405020304" pitchFamily="18" charset="0"/>
                <a:cs typeface="Times New Roman" panose="02020603050405020304" pitchFamily="18" charset="0"/>
              </a:rPr>
              <a:t>.</a:t>
            </a:r>
          </a:p>
          <a:p>
            <a:pPr marL="597967" indent="-597967" algn="just" defTabSz="1594581"/>
            <a:r>
              <a:rPr lang="en-GB" sz="2800" dirty="0" smtClean="0">
                <a:latin typeface="Times New Roman" panose="02020603050405020304" pitchFamily="18" charset="0"/>
                <a:cs typeface="Times New Roman" panose="02020603050405020304" pitchFamily="18" charset="0"/>
              </a:rPr>
              <a:t>ECMWF ERA5 data </a:t>
            </a:r>
            <a:r>
              <a:rPr lang="en-GB" sz="2800" dirty="0" smtClean="0">
                <a:latin typeface="Times New Roman" panose="02020603050405020304" pitchFamily="18" charset="0"/>
                <a:cs typeface="Times New Roman" panose="02020603050405020304" pitchFamily="18" charset="0"/>
              </a:rPr>
              <a:t>extracted from </a:t>
            </a:r>
            <a:r>
              <a:rPr lang="en-GB" sz="2800" dirty="0" smtClean="0">
                <a:latin typeface="Times New Roman" panose="02020603050405020304" pitchFamily="18" charset="0"/>
                <a:cs typeface="Times New Roman" panose="02020603050405020304" pitchFamily="18" charset="0"/>
                <a:hlinkClick r:id="rId3"/>
              </a:rPr>
              <a:t>https://cds.climate.copernicus.eu/cdsapp#!/</a:t>
            </a:r>
            <a:r>
              <a:rPr lang="en-GB" sz="2800" dirty="0" smtClean="0">
                <a:latin typeface="Times New Roman" panose="02020603050405020304" pitchFamily="18" charset="0"/>
                <a:cs typeface="Times New Roman" panose="02020603050405020304" pitchFamily="18" charset="0"/>
                <a:hlinkClick r:id="rId3"/>
              </a:rPr>
              <a:t>search?type=dataset</a:t>
            </a:r>
            <a:r>
              <a:rPr lang="en-GB" sz="2800" dirty="0" smtClean="0">
                <a:latin typeface="Times New Roman" panose="02020603050405020304" pitchFamily="18" charset="0"/>
                <a:cs typeface="Times New Roman" panose="02020603050405020304" pitchFamily="18" charset="0"/>
              </a:rPr>
              <a:t> </a:t>
            </a:r>
          </a:p>
          <a:p>
            <a:pPr marL="597967" indent="-597967" algn="just" defTabSz="1594581"/>
            <a:r>
              <a:rPr lang="en-GB" sz="2800" dirty="0" smtClean="0">
                <a:latin typeface="Times New Roman" panose="02020603050405020304" pitchFamily="18" charset="0"/>
                <a:cs typeface="Times New Roman" panose="02020603050405020304" pitchFamily="18" charset="0"/>
              </a:rPr>
              <a:t>Buckley, J. J. (1985). Fuzzy hierarchical analysis. Fuzzy sets and systems, 17(3), 233-247</a:t>
            </a:r>
            <a:r>
              <a:rPr lang="en-GB" sz="2800" dirty="0" smtClean="0">
                <a:latin typeface="Times New Roman" panose="02020603050405020304" pitchFamily="18" charset="0"/>
                <a:cs typeface="Times New Roman" panose="02020603050405020304" pitchFamily="18" charset="0"/>
              </a:rPr>
              <a:t>.</a:t>
            </a:r>
          </a:p>
          <a:p>
            <a:pPr marL="597967" indent="-597967" algn="just" defTabSz="1594581"/>
            <a:endParaRPr lang="en-US" sz="2800" dirty="0">
              <a:latin typeface="Times New Roman" panose="02020603050405020304" pitchFamily="18" charset="0"/>
              <a:cs typeface="Times New Roman" panose="02020603050405020304" pitchFamily="18" charset="0"/>
            </a:endParaRPr>
          </a:p>
        </p:txBody>
      </p:sp>
      <p:sp>
        <p:nvSpPr>
          <p:cNvPr id="38" name="Text Placeholder 28">
            <a:extLst>
              <a:ext uri="{FF2B5EF4-FFF2-40B4-BE49-F238E27FC236}">
                <a16:creationId xmlns:a16="http://schemas.microsoft.com/office/drawing/2014/main" xmlns="" id="{071CEB6E-963F-5F56-D4D6-32FD4C0783A2}"/>
              </a:ext>
            </a:extLst>
          </p:cNvPr>
          <p:cNvSpPr txBox="1">
            <a:spLocks/>
          </p:cNvSpPr>
          <p:nvPr/>
        </p:nvSpPr>
        <p:spPr>
          <a:xfrm>
            <a:off x="20099359" y="5799222"/>
            <a:ext cx="9158110" cy="7700210"/>
          </a:xfrm>
          <a:prstGeom prst="rect">
            <a:avLst/>
          </a:prstGeom>
          <a:ln>
            <a:solidFill>
              <a:srgbClr val="0070C0"/>
            </a:solidFill>
          </a:ln>
        </p:spPr>
        <p:txBody>
          <a:bodyPr vert="horz" lIns="105598" tIns="52800" rIns="105598" bIns="52800"/>
          <a:lstStyle>
            <a:lvl1pPr marL="626043" indent="-62604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1pPr>
            <a:lvl2pPr marL="1356428" indent="-52170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marL="597967" indent="-597967" algn="just" defTabSz="1594581"/>
            <a:r>
              <a:rPr lang="en-GB" sz="2600" dirty="0" smtClean="0">
                <a:solidFill>
                  <a:sysClr val="windowText" lastClr="000000"/>
                </a:solidFill>
                <a:latin typeface="Times New Roman" pitchFamily="18" charset="0"/>
                <a:cs typeface="Times New Roman" pitchFamily="18" charset="0"/>
              </a:rPr>
              <a:t>Spatial variation of the result of GWR is depicted in below figure.</a:t>
            </a:r>
          </a:p>
          <a:p>
            <a:pPr marL="597967" indent="-597967" algn="just" defTabSz="1594581"/>
            <a:endParaRPr lang="en-GB" sz="2600" dirty="0" smtClean="0">
              <a:solidFill>
                <a:sysClr val="windowText" lastClr="000000"/>
              </a:solidFill>
              <a:latin typeface="Times New Roman" pitchFamily="18" charset="0"/>
              <a:cs typeface="Times New Roman" pitchFamily="18" charset="0"/>
            </a:endParaRPr>
          </a:p>
          <a:p>
            <a:pPr marL="597967" indent="-597967" algn="just" defTabSz="1594581"/>
            <a:endParaRPr lang="en-GB" sz="2600" dirty="0" smtClean="0">
              <a:solidFill>
                <a:sysClr val="windowText" lastClr="000000"/>
              </a:solidFill>
              <a:latin typeface="Times New Roman" pitchFamily="18" charset="0"/>
              <a:cs typeface="Times New Roman" pitchFamily="18" charset="0"/>
            </a:endParaRPr>
          </a:p>
          <a:p>
            <a:pPr marL="597967" indent="-597967" algn="just" defTabSz="1594581"/>
            <a:endParaRPr lang="en-GB" sz="2600" dirty="0" smtClean="0">
              <a:solidFill>
                <a:sysClr val="windowText" lastClr="000000"/>
              </a:solidFill>
              <a:latin typeface="Times New Roman" pitchFamily="18" charset="0"/>
              <a:cs typeface="Times New Roman" pitchFamily="18" charset="0"/>
            </a:endParaRPr>
          </a:p>
          <a:p>
            <a:pPr marL="597967" indent="-597967" algn="just" defTabSz="1594581"/>
            <a:endParaRPr lang="en-GB" sz="2600" dirty="0" smtClean="0">
              <a:solidFill>
                <a:sysClr val="windowText" lastClr="000000"/>
              </a:solidFill>
              <a:latin typeface="Times New Roman" pitchFamily="18" charset="0"/>
              <a:cs typeface="Times New Roman" pitchFamily="18" charset="0"/>
            </a:endParaRPr>
          </a:p>
          <a:p>
            <a:pPr marL="597967" indent="-597967" algn="just" defTabSz="1594581"/>
            <a:endParaRPr lang="en-GB" sz="2600" dirty="0" smtClean="0">
              <a:solidFill>
                <a:sysClr val="windowText" lastClr="000000"/>
              </a:solidFill>
              <a:latin typeface="Times New Roman" pitchFamily="18" charset="0"/>
              <a:cs typeface="Times New Roman" pitchFamily="18" charset="0"/>
            </a:endParaRPr>
          </a:p>
          <a:p>
            <a:pPr marL="597967" indent="-597967" algn="just" defTabSz="1594581"/>
            <a:endParaRPr lang="en-GB" sz="2600" dirty="0" smtClean="0">
              <a:solidFill>
                <a:sysClr val="windowText" lastClr="000000"/>
              </a:solidFill>
              <a:latin typeface="Times New Roman" pitchFamily="18" charset="0"/>
              <a:cs typeface="Times New Roman" pitchFamily="18" charset="0"/>
            </a:endParaRPr>
          </a:p>
          <a:p>
            <a:pPr marL="597967" indent="-597967" algn="just" defTabSz="1594581"/>
            <a:endParaRPr lang="en-GB" sz="2600" dirty="0" smtClean="0">
              <a:solidFill>
                <a:sysClr val="windowText" lastClr="000000"/>
              </a:solidFill>
              <a:latin typeface="Times New Roman" pitchFamily="18" charset="0"/>
              <a:cs typeface="Times New Roman" pitchFamily="18" charset="0"/>
            </a:endParaRPr>
          </a:p>
          <a:p>
            <a:pPr marL="597967" indent="-597967" algn="just" defTabSz="1594581"/>
            <a:endParaRPr lang="en-GB" sz="2600" dirty="0" smtClean="0">
              <a:solidFill>
                <a:sysClr val="windowText" lastClr="000000"/>
              </a:solidFill>
              <a:latin typeface="Times New Roman" pitchFamily="18" charset="0"/>
              <a:cs typeface="Times New Roman" pitchFamily="18" charset="0"/>
            </a:endParaRPr>
          </a:p>
          <a:p>
            <a:pPr marL="597967" indent="-597967" algn="just" defTabSz="1594581"/>
            <a:endParaRPr lang="en-GB" sz="2600" dirty="0" smtClean="0">
              <a:solidFill>
                <a:sysClr val="windowText" lastClr="000000"/>
              </a:solidFill>
              <a:latin typeface="Times New Roman" pitchFamily="18" charset="0"/>
              <a:cs typeface="Times New Roman" pitchFamily="18" charset="0"/>
            </a:endParaRPr>
          </a:p>
          <a:p>
            <a:pPr marL="597967" indent="-597967" algn="just" defTabSz="1594581"/>
            <a:endParaRPr lang="en-GB" sz="2600" dirty="0" smtClean="0">
              <a:solidFill>
                <a:sysClr val="windowText" lastClr="000000"/>
              </a:solidFill>
              <a:latin typeface="Times New Roman" pitchFamily="18" charset="0"/>
              <a:cs typeface="Times New Roman" pitchFamily="18" charset="0"/>
            </a:endParaRPr>
          </a:p>
          <a:p>
            <a:pPr marL="597967" indent="-597967" algn="just" defTabSz="1594581"/>
            <a:endParaRPr lang="en-GB" sz="2600" dirty="0" smtClean="0">
              <a:solidFill>
                <a:sysClr val="windowText" lastClr="000000"/>
              </a:solidFill>
              <a:latin typeface="Times New Roman" pitchFamily="18" charset="0"/>
              <a:cs typeface="Times New Roman" pitchFamily="18" charset="0"/>
            </a:endParaRPr>
          </a:p>
          <a:p>
            <a:pPr marL="597967" indent="-597967" algn="just" defTabSz="1594581"/>
            <a:endParaRPr lang="en-GB" sz="2600" dirty="0" smtClean="0">
              <a:solidFill>
                <a:sysClr val="windowText" lastClr="000000"/>
              </a:solidFill>
              <a:latin typeface="Times New Roman" pitchFamily="18" charset="0"/>
              <a:cs typeface="Times New Roman" pitchFamily="18" charset="0"/>
            </a:endParaRPr>
          </a:p>
          <a:p>
            <a:pPr marL="597967" indent="-597967" algn="just" defTabSz="1594581"/>
            <a:endParaRPr lang="en-GB" sz="2600" dirty="0" smtClean="0">
              <a:solidFill>
                <a:sysClr val="windowText" lastClr="000000"/>
              </a:solidFill>
              <a:latin typeface="Times New Roman" pitchFamily="18" charset="0"/>
              <a:cs typeface="Times New Roman" pitchFamily="18" charset="0"/>
            </a:endParaRPr>
          </a:p>
          <a:p>
            <a:pPr marL="597967" indent="-597967" algn="just" defTabSz="1594581"/>
            <a:endParaRPr lang="en-GB" sz="2600" dirty="0" smtClean="0">
              <a:solidFill>
                <a:sysClr val="windowText" lastClr="000000"/>
              </a:solidFill>
              <a:latin typeface="Times New Roman" pitchFamily="18" charset="0"/>
              <a:cs typeface="Times New Roman" pitchFamily="18" charset="0"/>
            </a:endParaRPr>
          </a:p>
          <a:p>
            <a:pPr marL="597967" indent="-597967" algn="just" defTabSz="1594581"/>
            <a:endParaRPr lang="en-GB" sz="2600" dirty="0" smtClean="0">
              <a:solidFill>
                <a:sysClr val="windowText" lastClr="000000"/>
              </a:solidFill>
              <a:latin typeface="Times New Roman" pitchFamily="18" charset="0"/>
              <a:cs typeface="Times New Roman" pitchFamily="18" charset="0"/>
            </a:endParaRPr>
          </a:p>
          <a:p>
            <a:pPr marL="597967" indent="-597967" algn="just" defTabSz="1594581"/>
            <a:endParaRPr lang="en-US" sz="2600" dirty="0">
              <a:solidFill>
                <a:sysClr val="windowText" lastClr="000000"/>
              </a:solidFill>
              <a:latin typeface="Times New Roman" pitchFamily="18" charset="0"/>
              <a:cs typeface="Times New Roman" pitchFamily="18" charset="0"/>
            </a:endParaRPr>
          </a:p>
        </p:txBody>
      </p:sp>
      <p:sp>
        <p:nvSpPr>
          <p:cNvPr id="39" name="Text Placeholder 29">
            <a:extLst>
              <a:ext uri="{FF2B5EF4-FFF2-40B4-BE49-F238E27FC236}">
                <a16:creationId xmlns:a16="http://schemas.microsoft.com/office/drawing/2014/main" xmlns="" id="{6E769FD9-AD62-AAF4-A8DC-63C2958C6C1A}"/>
              </a:ext>
            </a:extLst>
          </p:cNvPr>
          <p:cNvSpPr txBox="1">
            <a:spLocks/>
          </p:cNvSpPr>
          <p:nvPr/>
        </p:nvSpPr>
        <p:spPr>
          <a:xfrm>
            <a:off x="20063916" y="21055870"/>
            <a:ext cx="9158110" cy="1227225"/>
          </a:xfrm>
          <a:prstGeom prst="rect">
            <a:avLst/>
          </a:prstGeom>
          <a:solidFill>
            <a:srgbClr val="C0504D">
              <a:lumMod val="20000"/>
              <a:lumOff val="80000"/>
            </a:srgbClr>
          </a:solidFill>
          <a:ln>
            <a:solidFill>
              <a:srgbClr val="0070C0"/>
            </a:solidFill>
          </a:ln>
        </p:spPr>
        <p:txBody>
          <a:bodyPr vert="horz" lIns="105598" tIns="52800" rIns="105598" bIns="52800"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defTabSz="1594581"/>
            <a:r>
              <a:rPr lang="en-US" sz="4085">
                <a:solidFill>
                  <a:sysClr val="windowText" lastClr="000000"/>
                </a:solidFill>
              </a:rPr>
              <a:t>Acknowledgements &amp; References</a:t>
            </a:r>
            <a:endParaRPr lang="en-US" sz="4085" dirty="0">
              <a:solidFill>
                <a:sysClr val="windowText" lastClr="000000"/>
              </a:solidFill>
            </a:endParaRPr>
          </a:p>
        </p:txBody>
      </p:sp>
      <p:sp>
        <p:nvSpPr>
          <p:cNvPr id="40" name="Text Placeholder 30">
            <a:extLst>
              <a:ext uri="{FF2B5EF4-FFF2-40B4-BE49-F238E27FC236}">
                <a16:creationId xmlns:a16="http://schemas.microsoft.com/office/drawing/2014/main" xmlns="" id="{F2F58469-38B6-8FF5-8A57-9D95B2C57FBD}"/>
              </a:ext>
            </a:extLst>
          </p:cNvPr>
          <p:cNvSpPr txBox="1">
            <a:spLocks/>
          </p:cNvSpPr>
          <p:nvPr/>
        </p:nvSpPr>
        <p:spPr>
          <a:xfrm>
            <a:off x="10595969" y="7254126"/>
            <a:ext cx="9158109" cy="33631308"/>
          </a:xfrm>
          <a:prstGeom prst="rect">
            <a:avLst/>
          </a:prstGeom>
          <a:ln>
            <a:solidFill>
              <a:srgbClr val="0070C0"/>
            </a:solidFill>
          </a:ln>
        </p:spPr>
        <p:txBody>
          <a:bodyPr vert="horz" lIns="105598" tIns="52800" rIns="105598" bIns="52800"/>
          <a:lstStyle>
            <a:lvl1pPr marL="0" indent="0" algn="l" defTabSz="1669449" rtl="0" eaLnBrk="1" latinLnBrk="0" hangingPunct="1">
              <a:spcBef>
                <a:spcPct val="20000"/>
              </a:spcBef>
              <a:buFont typeface="Arial" pitchFamily="34" charset="0"/>
              <a:buNone/>
              <a:defRPr sz="1361" kern="1200" baseline="0">
                <a:solidFill>
                  <a:schemeClr val="tx1"/>
                </a:solidFill>
                <a:latin typeface="+mn-lt"/>
                <a:ea typeface="+mn-ea"/>
                <a:cs typeface="+mn-cs"/>
              </a:defRPr>
            </a:lvl1pPr>
            <a:lvl2pPr marL="189884" indent="0" algn="l" defTabSz="1669449" rtl="0" eaLnBrk="1" latinLnBrk="0" hangingPunct="1">
              <a:spcBef>
                <a:spcPct val="20000"/>
              </a:spcBef>
              <a:buFont typeface="Arial" pitchFamily="34" charset="0"/>
              <a:buNone/>
              <a:defRPr sz="1361"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marL="457200" indent="-457200" algn="just" defTabSz="1594581">
              <a:buFont typeface="Arial" panose="020B0604020202020204" pitchFamily="34" charset="0"/>
              <a:buChar char="•"/>
            </a:pPr>
            <a:r>
              <a:rPr lang="en-GB" sz="3000" kern="100" dirty="0" smtClean="0">
                <a:latin typeface="Times New Roman" panose="02020603050405020304" pitchFamily="18" charset="0"/>
                <a:ea typeface="Calibri" panose="020F0502020204030204" pitchFamily="34" charset="0"/>
                <a:cs typeface="Times New Roman" panose="02020603050405020304" pitchFamily="18" charset="0"/>
              </a:rPr>
              <a:t>Figure below is showing the spatial variation of the GWPR influencing factors.</a:t>
            </a: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marL="457200" indent="-457200" algn="just" defTabSz="1594581">
              <a:buFont typeface="Arial" panose="020B0604020202020204" pitchFamily="34" charset="0"/>
              <a:buChar char="•"/>
            </a:pPr>
            <a:r>
              <a:rPr lang="en-US" sz="3000" kern="100" dirty="0">
                <a:latin typeface="Times New Roman" panose="02020603050405020304" pitchFamily="18" charset="0"/>
                <a:ea typeface="Calibri" panose="020F0502020204030204" pitchFamily="34" charset="0"/>
                <a:cs typeface="Times New Roman" panose="02020603050405020304" pitchFamily="18" charset="0"/>
              </a:rPr>
              <a:t>Expert opinion-based confusion matrix used for the </a:t>
            </a: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Fuzzy-AHP </a:t>
            </a:r>
            <a:r>
              <a:rPr lang="en-US" sz="3000" kern="100" dirty="0">
                <a:latin typeface="Times New Roman" panose="02020603050405020304" pitchFamily="18" charset="0"/>
                <a:ea typeface="Calibri" panose="020F0502020204030204" pitchFamily="34" charset="0"/>
                <a:cs typeface="Times New Roman" panose="02020603050405020304" pitchFamily="18" charset="0"/>
              </a:rPr>
              <a:t>weight estimation, successfully provided the effective weight to each parameter by maintaining the consistency ratio (CR) of 0.08%. Highest weightage was given to </a:t>
            </a: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aquifer </a:t>
            </a:r>
            <a:r>
              <a:rPr lang="en-US" sz="3000" kern="100" dirty="0">
                <a:latin typeface="Times New Roman" panose="02020603050405020304" pitchFamily="18" charset="0"/>
                <a:ea typeface="Calibri" panose="020F0502020204030204" pitchFamily="34" charset="0"/>
                <a:cs typeface="Times New Roman" panose="02020603050405020304" pitchFamily="18" charset="0"/>
              </a:rPr>
              <a:t>i.e., </a:t>
            </a: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0.24, </a:t>
            </a:r>
            <a:r>
              <a:rPr lang="en-US" sz="3000" kern="100" dirty="0">
                <a:latin typeface="Times New Roman" panose="02020603050405020304" pitchFamily="18" charset="0"/>
                <a:ea typeface="Calibri" panose="020F0502020204030204" pitchFamily="34" charset="0"/>
                <a:cs typeface="Times New Roman" panose="02020603050405020304" pitchFamily="18" charset="0"/>
              </a:rPr>
              <a:t>while lowest weight was given to </a:t>
            </a: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LULC i.e</a:t>
            </a:r>
            <a:r>
              <a:rPr lang="en-US" sz="3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0.01.</a:t>
            </a: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Natural </a:t>
            </a:r>
            <a:r>
              <a:rPr lang="en-US" sz="3000" kern="100" dirty="0">
                <a:latin typeface="Times New Roman" panose="02020603050405020304" pitchFamily="18" charset="0"/>
                <a:ea typeface="Calibri" panose="020F0502020204030204" pitchFamily="34" charset="0"/>
                <a:cs typeface="Times New Roman" panose="02020603050405020304" pitchFamily="18" charset="0"/>
              </a:rPr>
              <a:t>breaks was used to classify the </a:t>
            </a: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GWPR maps </a:t>
            </a:r>
            <a:r>
              <a:rPr lang="en-US" sz="3000" kern="100" dirty="0">
                <a:latin typeface="Times New Roman" panose="02020603050405020304" pitchFamily="18" charset="0"/>
                <a:ea typeface="Calibri" panose="020F0502020204030204" pitchFamily="34" charset="0"/>
                <a:cs typeface="Times New Roman" panose="02020603050405020304" pitchFamily="18" charset="0"/>
              </a:rPr>
              <a:t>into </a:t>
            </a: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five classes, namely, ‘extremely low’, ‘low’, ‘medium’ , ‘high’ and ‘very high’, as shown in figure below. Highest 24.94% area of India is under ‘medium’ GWPR zone, while only 13.51% area is under ‘very high’ GWPR zone.</a:t>
            </a: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defTabSz="1594581"/>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defTabSz="1594581"/>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defTabSz="1594581"/>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defTabSz="1594581"/>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defTabSz="1594581"/>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defTabSz="1594581"/>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defTabSz="1594581"/>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defTabSz="1594581"/>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defTabSz="1594581"/>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defTabSz="1594581"/>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r>
              <a:rPr lang="en-GB" sz="3000" kern="100" dirty="0" smtClean="0">
                <a:latin typeface="Times New Roman" panose="02020603050405020304" pitchFamily="18" charset="0"/>
                <a:ea typeface="Calibri" panose="020F0502020204030204" pitchFamily="34" charset="0"/>
                <a:cs typeface="Times New Roman" panose="02020603050405020304" pitchFamily="18" charset="0"/>
              </a:rPr>
              <a:t>SHAP Game theory revealed that aquifers are very much responsible for the groundwater recharge, whereas, LULC, slope, TPI are least important, as shown in the above SHAP  based importance bar graph.</a:t>
            </a: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r>
              <a:rPr lang="en-GB" sz="3000" kern="100" dirty="0" smtClean="0">
                <a:latin typeface="Times New Roman" panose="02020603050405020304" pitchFamily="18" charset="0"/>
                <a:ea typeface="Calibri" panose="020F0502020204030204" pitchFamily="34" charset="0"/>
                <a:cs typeface="Times New Roman" panose="02020603050405020304" pitchFamily="18" charset="0"/>
              </a:rPr>
              <a:t>ERA-5 dataset were prepared on the basis of the </a:t>
            </a:r>
            <a:r>
              <a:rPr lang="en-GB" sz="3000" kern="100" dirty="0" err="1" smtClean="0">
                <a:latin typeface="Times New Roman" panose="02020603050405020304" pitchFamily="18" charset="0"/>
                <a:ea typeface="Calibri" panose="020F0502020204030204" pitchFamily="34" charset="0"/>
                <a:cs typeface="Times New Roman" panose="02020603050405020304" pitchFamily="18" charset="0"/>
              </a:rPr>
              <a:t>netCDF</a:t>
            </a:r>
            <a:r>
              <a:rPr lang="en-GB" sz="3000" kern="100" dirty="0" smtClean="0">
                <a:latin typeface="Times New Roman" panose="02020603050405020304" pitchFamily="18" charset="0"/>
                <a:ea typeface="Calibri" panose="020F0502020204030204" pitchFamily="34" charset="0"/>
                <a:cs typeface="Times New Roman" panose="02020603050405020304" pitchFamily="18" charset="0"/>
              </a:rPr>
              <a:t> file obtained from ECMWF, which are shown in the below figure.</a:t>
            </a:r>
          </a:p>
          <a:p>
            <a:pPr marL="457200" indent="-457200" algn="just" defTabSz="1594581">
              <a:buFont typeface="Arial" panose="020B0604020202020204" pitchFamily="34" charset="0"/>
              <a:buChar char="•"/>
            </a:pPr>
            <a:endParaRPr lang="en-GB" sz="3000" kern="1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GB" sz="3000" kern="1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GB" sz="3000" kern="1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GB" sz="3000" kern="1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GB" sz="3000" kern="1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GB" sz="3000" kern="1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GB" sz="3000" kern="1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r>
              <a:rPr lang="en-GB" sz="3000" kern="100" dirty="0" smtClean="0">
                <a:latin typeface="Times New Roman" panose="02020603050405020304" pitchFamily="18" charset="0"/>
                <a:ea typeface="Calibri" panose="020F0502020204030204" pitchFamily="34" charset="0"/>
                <a:cs typeface="Times New Roman" panose="02020603050405020304" pitchFamily="18" charset="0"/>
              </a:rPr>
              <a:t>Results from the GWR revealed that north Indian states are highly correlated with the TSI on GWPR as compared to the south Indian states. </a:t>
            </a:r>
          </a:p>
          <a:p>
            <a:pPr marL="457200" indent="-457200" algn="just" defTabSz="1594581">
              <a:buFont typeface="Arial" panose="020B0604020202020204" pitchFamily="34" charset="0"/>
              <a:buChar char="•"/>
            </a:pPr>
            <a:r>
              <a:rPr lang="en-GB" sz="3000" kern="100" dirty="0" smtClean="0">
                <a:latin typeface="Times New Roman" panose="02020603050405020304" pitchFamily="18" charset="0"/>
                <a:ea typeface="Calibri" panose="020F0502020204030204" pitchFamily="34" charset="0"/>
                <a:cs typeface="Times New Roman" panose="02020603050405020304" pitchFamily="18" charset="0"/>
              </a:rPr>
              <a:t>Local R</a:t>
            </a:r>
            <a:r>
              <a:rPr lang="en-GB" sz="3000" kern="100" baseline="30000" dirty="0" smtClean="0">
                <a:latin typeface="Times New Roman" panose="02020603050405020304" pitchFamily="18" charset="0"/>
                <a:ea typeface="Calibri" panose="020F0502020204030204" pitchFamily="34" charset="0"/>
                <a:cs typeface="Times New Roman" panose="02020603050405020304" pitchFamily="18" charset="0"/>
              </a:rPr>
              <a:t>2</a:t>
            </a:r>
            <a:r>
              <a:rPr lang="en-GB" sz="3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3000" kern="100" dirty="0" smtClean="0">
                <a:latin typeface="Times New Roman" panose="02020603050405020304" pitchFamily="18" charset="0"/>
                <a:ea typeface="Calibri" panose="020F0502020204030204" pitchFamily="34" charset="0"/>
                <a:cs typeface="Times New Roman" panose="02020603050405020304" pitchFamily="18" charset="0"/>
              </a:rPr>
              <a:t>is high (0.52-0.61) for the north India, whereas it is around 0.36-0.48 for the </a:t>
            </a:r>
            <a:r>
              <a:rPr lang="en-GB" sz="3000" kern="100" dirty="0" err="1" smtClean="0">
                <a:latin typeface="Times New Roman" panose="02020603050405020304" pitchFamily="18" charset="0"/>
                <a:ea typeface="Calibri" panose="020F0502020204030204" pitchFamily="34" charset="0"/>
                <a:cs typeface="Times New Roman" panose="02020603050405020304" pitchFamily="18" charset="0"/>
              </a:rPr>
              <a:t>southwestern</a:t>
            </a:r>
            <a:r>
              <a:rPr lang="en-GB" sz="3000" kern="100" dirty="0" smtClean="0">
                <a:latin typeface="Times New Roman" panose="02020603050405020304" pitchFamily="18" charset="0"/>
                <a:ea typeface="Calibri" panose="020F0502020204030204" pitchFamily="34" charset="0"/>
                <a:cs typeface="Times New Roman" panose="02020603050405020304" pitchFamily="18" charset="0"/>
              </a:rPr>
              <a:t> India.</a:t>
            </a:r>
            <a:endParaRPr lang="en-GB" sz="3000" kern="1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defTabSz="1594581"/>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p:txBody>
      </p:sp>
      <p:sp>
        <p:nvSpPr>
          <p:cNvPr id="42" name="Text Placeholder 20">
            <a:extLst>
              <a:ext uri="{FF2B5EF4-FFF2-40B4-BE49-F238E27FC236}">
                <a16:creationId xmlns:a16="http://schemas.microsoft.com/office/drawing/2014/main" xmlns="" id="{CDD61349-10D8-B2B1-119E-E4932297561E}"/>
              </a:ext>
            </a:extLst>
          </p:cNvPr>
          <p:cNvSpPr txBox="1">
            <a:spLocks/>
          </p:cNvSpPr>
          <p:nvPr/>
        </p:nvSpPr>
        <p:spPr>
          <a:xfrm>
            <a:off x="19999848" y="34305746"/>
            <a:ext cx="9158109" cy="4919330"/>
          </a:xfrm>
          <a:prstGeom prst="rect">
            <a:avLst/>
          </a:prstGeom>
          <a:ln>
            <a:solidFill>
              <a:srgbClr val="0070C0"/>
            </a:solidFill>
          </a:ln>
        </p:spPr>
        <p:txBody>
          <a:bodyPr vert="horz" lIns="71543" tIns="35773" rIns="71543" bIns="35773" anchor="ctr"/>
          <a:lstStyle>
            <a:lvl1pPr marL="0" indent="0" algn="l" defTabSz="1746547" rtl="0" eaLnBrk="1" latinLnBrk="0" hangingPunct="1">
              <a:spcBef>
                <a:spcPct val="20000"/>
              </a:spcBef>
              <a:buFont typeface="Arial" pitchFamily="34" charset="0"/>
              <a:buNone/>
              <a:defRPr sz="1400" kern="1200" baseline="0">
                <a:solidFill>
                  <a:schemeClr val="tx1"/>
                </a:solidFill>
                <a:latin typeface="+mn-lt"/>
                <a:ea typeface="+mn-ea"/>
                <a:cs typeface="+mn-cs"/>
              </a:defRPr>
            </a:lvl1pPr>
            <a:lvl2pPr marL="198654" indent="0" algn="l" defTabSz="1746547" rtl="0" eaLnBrk="1" latinLnBrk="0" hangingPunct="1">
              <a:spcBef>
                <a:spcPct val="20000"/>
              </a:spcBef>
              <a:buFont typeface="Arial" pitchFamily="34" charset="0"/>
              <a:buNone/>
              <a:defRPr sz="1400" kern="1200" baseline="0">
                <a:solidFill>
                  <a:schemeClr val="tx1"/>
                </a:solidFill>
                <a:latin typeface="+mn-lt"/>
                <a:ea typeface="+mn-ea"/>
                <a:cs typeface="+mn-cs"/>
              </a:defRPr>
            </a:lvl2pPr>
            <a:lvl3pPr marL="386424" indent="0" algn="l" defTabSz="1746547" rtl="0" eaLnBrk="1" latinLnBrk="0" hangingPunct="1">
              <a:spcBef>
                <a:spcPct val="20000"/>
              </a:spcBef>
              <a:buFont typeface="Arial" pitchFamily="34" charset="0"/>
              <a:buNone/>
              <a:defRPr sz="1400" kern="1200" baseline="0">
                <a:solidFill>
                  <a:schemeClr val="tx1"/>
                </a:solidFill>
                <a:latin typeface="+mn-lt"/>
                <a:ea typeface="+mn-ea"/>
                <a:cs typeface="+mn-cs"/>
              </a:defRPr>
            </a:lvl3pPr>
            <a:lvl4pPr marL="3056458" indent="-436637" algn="l" defTabSz="1746547"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3929732" indent="-436637" algn="l" defTabSz="1746547"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4803005" indent="-436637" algn="l" defTabSz="1746547" rtl="0" eaLnBrk="1" latinLnBrk="0" hangingPunct="1">
              <a:spcBef>
                <a:spcPct val="20000"/>
              </a:spcBef>
              <a:buFont typeface="Arial" pitchFamily="34" charset="0"/>
              <a:buChar char="•"/>
              <a:defRPr sz="3900" kern="1200">
                <a:solidFill>
                  <a:schemeClr val="tx1"/>
                </a:solidFill>
                <a:latin typeface="+mn-lt"/>
                <a:ea typeface="+mn-ea"/>
                <a:cs typeface="+mn-cs"/>
              </a:defRPr>
            </a:lvl6pPr>
            <a:lvl7pPr marL="5676278" indent="-436637" algn="l" defTabSz="1746547" rtl="0" eaLnBrk="1" latinLnBrk="0" hangingPunct="1">
              <a:spcBef>
                <a:spcPct val="20000"/>
              </a:spcBef>
              <a:buFont typeface="Arial" pitchFamily="34" charset="0"/>
              <a:buChar char="•"/>
              <a:defRPr sz="3900" kern="1200">
                <a:solidFill>
                  <a:schemeClr val="tx1"/>
                </a:solidFill>
                <a:latin typeface="+mn-lt"/>
                <a:ea typeface="+mn-ea"/>
                <a:cs typeface="+mn-cs"/>
              </a:defRPr>
            </a:lvl7pPr>
            <a:lvl8pPr marL="6549553" indent="-436637" algn="l" defTabSz="1746547" rtl="0" eaLnBrk="1" latinLnBrk="0" hangingPunct="1">
              <a:spcBef>
                <a:spcPct val="20000"/>
              </a:spcBef>
              <a:buFont typeface="Arial" pitchFamily="34" charset="0"/>
              <a:buChar char="•"/>
              <a:defRPr sz="3900" kern="1200">
                <a:solidFill>
                  <a:schemeClr val="tx1"/>
                </a:solidFill>
                <a:latin typeface="+mn-lt"/>
                <a:ea typeface="+mn-ea"/>
                <a:cs typeface="+mn-cs"/>
              </a:defRPr>
            </a:lvl8pPr>
            <a:lvl9pPr marL="7422826" indent="-436637" algn="l" defTabSz="1746547" rtl="0" eaLnBrk="1" latinLnBrk="0" hangingPunct="1">
              <a:spcBef>
                <a:spcPct val="20000"/>
              </a:spcBef>
              <a:buFont typeface="Arial" pitchFamily="34" charset="0"/>
              <a:buChar char="•"/>
              <a:defRPr sz="3900" kern="1200">
                <a:solidFill>
                  <a:schemeClr val="tx1"/>
                </a:solidFill>
                <a:latin typeface="+mn-lt"/>
                <a:ea typeface="+mn-ea"/>
                <a:cs typeface="+mn-cs"/>
              </a:defRPr>
            </a:lvl9pPr>
          </a:lstStyle>
          <a:p>
            <a:pPr algn="ctr">
              <a:spcBef>
                <a:spcPts val="0"/>
              </a:spcBef>
            </a:pPr>
            <a:r>
              <a:rPr lang="en-IN" sz="2971" b="1" i="1" dirty="0" smtClean="0">
                <a:solidFill>
                  <a:srgbClr val="FF0000"/>
                </a:solidFill>
                <a:latin typeface="Times New Roman"/>
              </a:rPr>
              <a:t>INTERNATIONAL </a:t>
            </a:r>
            <a:r>
              <a:rPr lang="en-IN" sz="2971" b="1" i="1" dirty="0" smtClean="0">
                <a:solidFill>
                  <a:srgbClr val="FF0000"/>
                </a:solidFill>
                <a:latin typeface="Times New Roman"/>
              </a:rPr>
              <a:t>WORKSHOP</a:t>
            </a:r>
          </a:p>
          <a:p>
            <a:pPr algn="ctr">
              <a:spcBef>
                <a:spcPts val="0"/>
              </a:spcBef>
            </a:pPr>
            <a:r>
              <a:rPr lang="en-IN" sz="2971" b="1" i="1" dirty="0" smtClean="0">
                <a:solidFill>
                  <a:srgbClr val="FF0000"/>
                </a:solidFill>
                <a:latin typeface="Times New Roman"/>
              </a:rPr>
              <a:t>ON</a:t>
            </a:r>
            <a:r>
              <a:rPr lang="en-IN" sz="2971" b="1" i="1" dirty="0">
                <a:solidFill>
                  <a:srgbClr val="FF0000"/>
                </a:solidFill>
                <a:latin typeface="Times New Roman"/>
              </a:rPr>
              <a:t/>
            </a:r>
            <a:br>
              <a:rPr lang="en-IN" sz="2971" b="1" i="1" dirty="0">
                <a:solidFill>
                  <a:srgbClr val="FF0000"/>
                </a:solidFill>
                <a:latin typeface="Times New Roman"/>
              </a:rPr>
            </a:br>
            <a:r>
              <a:rPr lang="en-GB" sz="3200" b="1" i="1" dirty="0" smtClean="0">
                <a:solidFill>
                  <a:srgbClr val="FF0000"/>
                </a:solidFill>
                <a:latin typeface="Times New Roman"/>
              </a:rPr>
              <a:t>STRATOSPHERE-TROPOSPHERE INTERACTIONS AND PREDICTION OF MONSOON WEATHER EXTREMES (STIPMEX)</a:t>
            </a:r>
            <a:endParaRPr lang="en-US" sz="3200" b="1" i="1" dirty="0" smtClean="0">
              <a:solidFill>
                <a:srgbClr val="FF0000"/>
              </a:solidFill>
              <a:latin typeface="Times New Roman"/>
            </a:endParaRPr>
          </a:p>
          <a:p>
            <a:pPr algn="ctr">
              <a:spcBef>
                <a:spcPts val="0"/>
              </a:spcBef>
            </a:pPr>
            <a:r>
              <a:rPr lang="en-IN" sz="3157" b="1" dirty="0" smtClean="0">
                <a:solidFill>
                  <a:srgbClr val="FF0000"/>
                </a:solidFill>
                <a:latin typeface="Times New Roman"/>
              </a:rPr>
              <a:t>June 0</a:t>
            </a:r>
            <a:r>
              <a:rPr lang="en-IN" sz="3157" b="1" dirty="0" smtClean="0">
                <a:solidFill>
                  <a:srgbClr val="FF0000"/>
                </a:solidFill>
                <a:latin typeface="Times New Roman"/>
              </a:rPr>
              <a:t>2-07, 2024, IITM, </a:t>
            </a:r>
            <a:r>
              <a:rPr lang="en-IN" sz="3157" b="1" dirty="0" err="1" smtClean="0">
                <a:solidFill>
                  <a:srgbClr val="FF0000"/>
                </a:solidFill>
                <a:latin typeface="Times New Roman"/>
              </a:rPr>
              <a:t>Pune</a:t>
            </a:r>
            <a:r>
              <a:rPr lang="en-IN" sz="3157" b="1" dirty="0" smtClean="0">
                <a:solidFill>
                  <a:srgbClr val="FF0000"/>
                </a:solidFill>
                <a:latin typeface="Times New Roman"/>
              </a:rPr>
              <a:t>, Maharashtra</a:t>
            </a:r>
            <a:endParaRPr lang="en-IN" sz="3157" b="1" dirty="0">
              <a:solidFill>
                <a:srgbClr val="FF0000"/>
              </a:solidFill>
              <a:latin typeface="Times New Roman"/>
            </a:endParaRPr>
          </a:p>
        </p:txBody>
      </p:sp>
      <p:sp>
        <p:nvSpPr>
          <p:cNvPr id="43" name="Rectangle 42">
            <a:extLst>
              <a:ext uri="{FF2B5EF4-FFF2-40B4-BE49-F238E27FC236}">
                <a16:creationId xmlns:a16="http://schemas.microsoft.com/office/drawing/2014/main" xmlns="" id="{6DE7D1A8-141B-06BC-305D-F200C8880CBF}"/>
              </a:ext>
            </a:extLst>
          </p:cNvPr>
          <p:cNvSpPr/>
          <p:nvPr/>
        </p:nvSpPr>
        <p:spPr>
          <a:xfrm>
            <a:off x="808401" y="5339086"/>
            <a:ext cx="28648451" cy="36124186"/>
          </a:xfrm>
          <a:prstGeom prst="rect">
            <a:avLst/>
          </a:prstGeom>
          <a:noFill/>
          <a:ln w="38100" cap="flat" cmpd="sng" algn="ctr">
            <a:solidFill>
              <a:srgbClr val="0070C0"/>
            </a:solidFill>
            <a:prstDash val="solid"/>
          </a:ln>
          <a:effectLst/>
        </p:spPr>
        <p:txBody>
          <a:bodyPr lIns="119766" tIns="59882" rIns="119766" bIns="59882" rtlCol="0" anchor="ctr"/>
          <a:lstStyle/>
          <a:p>
            <a:pPr algn="ctr" defTabSz="2353361"/>
            <a:endParaRPr lang="en-IN" sz="3064" kern="0">
              <a:solidFill>
                <a:prstClr val="white"/>
              </a:solidFill>
              <a:latin typeface="Times New Roman"/>
            </a:endParaRPr>
          </a:p>
        </p:txBody>
      </p:sp>
      <p:sp>
        <p:nvSpPr>
          <p:cNvPr id="44" name="TextBox 43">
            <a:extLst>
              <a:ext uri="{FF2B5EF4-FFF2-40B4-BE49-F238E27FC236}">
                <a16:creationId xmlns:a16="http://schemas.microsoft.com/office/drawing/2014/main" xmlns="" id="{93F6B6DB-C85F-AED4-87DA-DAD8E81E1FB0}"/>
              </a:ext>
            </a:extLst>
          </p:cNvPr>
          <p:cNvSpPr txBox="1"/>
          <p:nvPr/>
        </p:nvSpPr>
        <p:spPr>
          <a:xfrm>
            <a:off x="4249148" y="906790"/>
            <a:ext cx="23056728" cy="1631216"/>
          </a:xfrm>
          <a:prstGeom prst="rect">
            <a:avLst/>
          </a:prstGeom>
          <a:noFill/>
        </p:spPr>
        <p:txBody>
          <a:bodyPr wrap="square" rtlCol="0">
            <a:spAutoFit/>
          </a:bodyPr>
          <a:lstStyle/>
          <a:p>
            <a:pPr algn="ctr" defTabSz="2353361"/>
            <a:r>
              <a:rPr lang="en-GB" sz="5000" b="1" dirty="0" smtClean="0">
                <a:solidFill>
                  <a:srgbClr val="8064A2">
                    <a:lumMod val="75000"/>
                  </a:srgbClr>
                </a:solidFill>
                <a:latin typeface="Palatino Linotype" pitchFamily="18" charset="0"/>
              </a:rPr>
              <a:t>Unveiling the Influence of Troposphere-Stratosphere Interaction on Groundwater Hydrology: A Novel Multi-</a:t>
            </a:r>
            <a:r>
              <a:rPr lang="en-GB" sz="5000" b="1" dirty="0" err="1" smtClean="0">
                <a:solidFill>
                  <a:srgbClr val="8064A2">
                    <a:lumMod val="75000"/>
                  </a:srgbClr>
                </a:solidFill>
                <a:latin typeface="Palatino Linotype" pitchFamily="18" charset="0"/>
              </a:rPr>
              <a:t>Scaler</a:t>
            </a:r>
            <a:r>
              <a:rPr lang="en-GB" sz="5000" b="1" dirty="0" smtClean="0">
                <a:solidFill>
                  <a:srgbClr val="8064A2">
                    <a:lumMod val="75000"/>
                  </a:srgbClr>
                </a:solidFill>
                <a:latin typeface="Palatino Linotype" pitchFamily="18" charset="0"/>
              </a:rPr>
              <a:t> Assessment</a:t>
            </a:r>
            <a:endParaRPr lang="en-IN" sz="4643" b="1" dirty="0">
              <a:solidFill>
                <a:srgbClr val="FF0000"/>
              </a:solidFill>
              <a:latin typeface="Palatino Linotype" pitchFamily="18" charset="0"/>
            </a:endParaRPr>
          </a:p>
        </p:txBody>
      </p:sp>
      <p:sp>
        <p:nvSpPr>
          <p:cNvPr id="45" name="TextBox 44">
            <a:extLst>
              <a:ext uri="{FF2B5EF4-FFF2-40B4-BE49-F238E27FC236}">
                <a16:creationId xmlns:a16="http://schemas.microsoft.com/office/drawing/2014/main" xmlns="" id="{A9043623-9FC8-7B04-1909-EB208ED26900}"/>
              </a:ext>
            </a:extLst>
          </p:cNvPr>
          <p:cNvSpPr txBox="1"/>
          <p:nvPr/>
        </p:nvSpPr>
        <p:spPr>
          <a:xfrm>
            <a:off x="5108197" y="2631108"/>
            <a:ext cx="18722454" cy="2076711"/>
          </a:xfrm>
          <a:prstGeom prst="rect">
            <a:avLst/>
          </a:prstGeom>
          <a:noFill/>
        </p:spPr>
        <p:txBody>
          <a:bodyPr wrap="square" rtlCol="0">
            <a:spAutoFit/>
          </a:bodyPr>
          <a:lstStyle/>
          <a:p>
            <a:pPr algn="ctr" defTabSz="2353361">
              <a:lnSpc>
                <a:spcPts val="5108"/>
              </a:lnSpc>
            </a:pPr>
            <a:r>
              <a:rPr lang="en-IN" sz="4000" dirty="0" err="1" smtClean="0">
                <a:solidFill>
                  <a:prstClr val="black"/>
                </a:solidFill>
                <a:latin typeface="Lato" pitchFamily="34" charset="0"/>
              </a:rPr>
              <a:t>Akash</a:t>
            </a:r>
            <a:r>
              <a:rPr lang="en-IN" sz="4000" dirty="0" smtClean="0">
                <a:solidFill>
                  <a:prstClr val="black"/>
                </a:solidFill>
                <a:latin typeface="Lato" pitchFamily="34" charset="0"/>
              </a:rPr>
              <a:t> Tiwari</a:t>
            </a:r>
            <a:r>
              <a:rPr lang="en-IN" sz="4000" baseline="30000" dirty="0" smtClean="0">
                <a:solidFill>
                  <a:prstClr val="black"/>
                </a:solidFill>
                <a:latin typeface="Lato" pitchFamily="34" charset="0"/>
              </a:rPr>
              <a:t>1</a:t>
            </a:r>
            <a:r>
              <a:rPr lang="en-IN" sz="4000" dirty="0" smtClean="0">
                <a:solidFill>
                  <a:prstClr val="black"/>
                </a:solidFill>
                <a:latin typeface="Lato" pitchFamily="34" charset="0"/>
              </a:rPr>
              <a:t>, Manish Kumar</a:t>
            </a:r>
            <a:r>
              <a:rPr lang="en-IN" sz="4000" baseline="30000" dirty="0" smtClean="0">
                <a:solidFill>
                  <a:prstClr val="black"/>
                </a:solidFill>
                <a:latin typeface="Lato" pitchFamily="34" charset="0"/>
              </a:rPr>
              <a:t>1</a:t>
            </a:r>
            <a:r>
              <a:rPr lang="en-IN" sz="4000" dirty="0" smtClean="0">
                <a:solidFill>
                  <a:prstClr val="black"/>
                </a:solidFill>
                <a:latin typeface="Lato" pitchFamily="34" charset="0"/>
              </a:rPr>
              <a:t>, </a:t>
            </a:r>
            <a:r>
              <a:rPr lang="en-IN" sz="4000" dirty="0" err="1" smtClean="0">
                <a:solidFill>
                  <a:prstClr val="black"/>
                </a:solidFill>
                <a:latin typeface="Lato" pitchFamily="34" charset="0"/>
              </a:rPr>
              <a:t>Swati</a:t>
            </a:r>
            <a:r>
              <a:rPr lang="en-IN" sz="4000" dirty="0" smtClean="0">
                <a:solidFill>
                  <a:prstClr val="black"/>
                </a:solidFill>
                <a:latin typeface="Lato" pitchFamily="34" charset="0"/>
              </a:rPr>
              <a:t> Thakur</a:t>
            </a:r>
            <a:r>
              <a:rPr lang="en-IN" sz="4000" baseline="30000" dirty="0" smtClean="0">
                <a:solidFill>
                  <a:prstClr val="black"/>
                </a:solidFill>
                <a:latin typeface="Lato" pitchFamily="34" charset="0"/>
              </a:rPr>
              <a:t>2</a:t>
            </a:r>
            <a:r>
              <a:rPr lang="en-IN" sz="4000" dirty="0" smtClean="0">
                <a:solidFill>
                  <a:prstClr val="black"/>
                </a:solidFill>
                <a:latin typeface="Lato" pitchFamily="34" charset="0"/>
              </a:rPr>
              <a:t>, </a:t>
            </a:r>
            <a:r>
              <a:rPr lang="en-IN" sz="4000" dirty="0" err="1" smtClean="0">
                <a:solidFill>
                  <a:prstClr val="black"/>
                </a:solidFill>
                <a:latin typeface="Lato" pitchFamily="34" charset="0"/>
              </a:rPr>
              <a:t>Jahnavi</a:t>
            </a:r>
            <a:r>
              <a:rPr lang="en-IN" sz="4000" dirty="0" smtClean="0">
                <a:solidFill>
                  <a:prstClr val="black"/>
                </a:solidFill>
                <a:latin typeface="Lato" pitchFamily="34" charset="0"/>
              </a:rPr>
              <a:t> Singh</a:t>
            </a:r>
            <a:r>
              <a:rPr lang="en-IN" sz="4000" baseline="30000" dirty="0" smtClean="0">
                <a:solidFill>
                  <a:prstClr val="black"/>
                </a:solidFill>
                <a:latin typeface="Lato" pitchFamily="34" charset="0"/>
              </a:rPr>
              <a:t>1</a:t>
            </a:r>
            <a:endParaRPr lang="en-IN" sz="4000" dirty="0" smtClean="0">
              <a:solidFill>
                <a:prstClr val="black"/>
              </a:solidFill>
              <a:latin typeface="Lato" pitchFamily="34" charset="0"/>
            </a:endParaRPr>
          </a:p>
          <a:p>
            <a:pPr algn="ctr" defTabSz="2353361">
              <a:lnSpc>
                <a:spcPts val="5108"/>
              </a:lnSpc>
            </a:pPr>
            <a:r>
              <a:rPr lang="en-IN" sz="4000" i="1" baseline="30000" dirty="0" smtClean="0">
                <a:solidFill>
                  <a:prstClr val="black"/>
                </a:solidFill>
                <a:latin typeface="Lato" pitchFamily="34" charset="0"/>
              </a:rPr>
              <a:t>1</a:t>
            </a:r>
            <a:r>
              <a:rPr lang="en-IN" sz="4000" i="1" dirty="0" smtClean="0">
                <a:solidFill>
                  <a:prstClr val="black"/>
                </a:solidFill>
                <a:latin typeface="Lato" pitchFamily="34" charset="0"/>
              </a:rPr>
              <a:t>Central </a:t>
            </a:r>
            <a:r>
              <a:rPr lang="en-IN" sz="4000" i="1" dirty="0">
                <a:solidFill>
                  <a:prstClr val="black"/>
                </a:solidFill>
                <a:latin typeface="Lato" pitchFamily="34" charset="0"/>
              </a:rPr>
              <a:t>University of Haryana, </a:t>
            </a:r>
            <a:r>
              <a:rPr lang="en-IN" sz="4000" i="1" baseline="30000" dirty="0">
                <a:solidFill>
                  <a:prstClr val="black"/>
                </a:solidFill>
                <a:latin typeface="Lato" pitchFamily="34" charset="0"/>
              </a:rPr>
              <a:t>2</a:t>
            </a:r>
            <a:r>
              <a:rPr lang="en-IN" sz="4000" i="1" dirty="0">
                <a:solidFill>
                  <a:prstClr val="black"/>
                </a:solidFill>
                <a:latin typeface="Lato" pitchFamily="34" charset="0"/>
              </a:rPr>
              <a:t>Dyal Singh College, University of Delhi</a:t>
            </a:r>
          </a:p>
          <a:p>
            <a:pPr algn="ctr" defTabSz="2353361">
              <a:lnSpc>
                <a:spcPts val="5108"/>
              </a:lnSpc>
            </a:pPr>
            <a:r>
              <a:rPr lang="en-IN" sz="3713" i="1" dirty="0">
                <a:solidFill>
                  <a:prstClr val="black"/>
                </a:solidFill>
                <a:latin typeface="Lato" pitchFamily="34" charset="0"/>
              </a:rPr>
              <a:t>researchakashgeo@gmail.com</a:t>
            </a:r>
            <a:endParaRPr lang="en-IN" sz="3713" dirty="0">
              <a:solidFill>
                <a:prstClr val="black"/>
              </a:solidFill>
              <a:latin typeface="Lato" pitchFamily="34" charset="0"/>
            </a:endParaRPr>
          </a:p>
        </p:txBody>
      </p:sp>
      <p:sp>
        <p:nvSpPr>
          <p:cNvPr id="46" name="TextBox 45">
            <a:extLst>
              <a:ext uri="{FF2B5EF4-FFF2-40B4-BE49-F238E27FC236}">
                <a16:creationId xmlns:a16="http://schemas.microsoft.com/office/drawing/2014/main" xmlns="" id="{0DB54391-CECC-D5AE-BE03-4EF2EEBDF23F}"/>
              </a:ext>
            </a:extLst>
          </p:cNvPr>
          <p:cNvSpPr txBox="1"/>
          <p:nvPr/>
        </p:nvSpPr>
        <p:spPr>
          <a:xfrm>
            <a:off x="1353341" y="7536669"/>
            <a:ext cx="8843585" cy="7707238"/>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In India, 60% of the agricultural irrigation and approximately 85% of drinking water demand is met by the groundwater (GW), which makes it the world’s largest consumer by consuming approximately 230 km</a:t>
            </a:r>
            <a:r>
              <a:rPr lang="en-US" sz="3000" kern="100" baseline="300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GW </a:t>
            </a:r>
            <a:r>
              <a:rPr lang="en-US" sz="3000" kern="1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annually (</a:t>
            </a:r>
            <a:r>
              <a:rPr lang="en-US" sz="30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World Bank, 2012</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lnSpc>
                <a:spcPct val="107000"/>
              </a:lnSpc>
              <a:spcAft>
                <a:spcPts val="800"/>
              </a:spcAft>
              <a:buFont typeface="Arial" panose="020B0604020202020204" pitchFamily="34" charset="0"/>
              <a:buChar char="•"/>
            </a:pPr>
            <a:r>
              <a:rPr lang="en-US" sz="3000" kern="100" dirty="0">
                <a:latin typeface="Times New Roman" panose="02020603050405020304" pitchFamily="18" charset="0"/>
                <a:ea typeface="Calibri" panose="020F0502020204030204" pitchFamily="34" charset="0"/>
                <a:cs typeface="Times New Roman" panose="02020603050405020304" pitchFamily="18" charset="0"/>
              </a:rPr>
              <a:t>GW contamination as a global environmental concern, is difficult to trace than surface water contamination because of the slow movement of water in the subsurface (</a:t>
            </a:r>
            <a:r>
              <a:rPr lang="en-US" sz="3000"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Jha M.K. et al., 2020</a:t>
            </a:r>
            <a:r>
              <a:rPr lang="en-US" sz="3000" kern="100" dirty="0">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lnSpc>
                <a:spcPct val="107000"/>
              </a:lnSpc>
              <a:spcAft>
                <a:spcPts val="800"/>
              </a:spcAft>
              <a:buFont typeface="Arial" panose="020B0604020202020204" pitchFamily="34" charset="0"/>
              <a:buChar char="•"/>
            </a:pP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This study delves into the influence of Troposphere-Stratosphere Interaction (TSI) on groundwater hydrology, utilizing ERA-5 reanalysis data to assess atmospheric conditions and employing Fuzzy-AHP (Analytic Hierarchy Process) to evaluate groundwater potential recharge (</a:t>
            </a:r>
            <a:r>
              <a:rPr lang="en-US" sz="3000"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ECMWF; Buckley, J. </a:t>
            </a:r>
            <a:r>
              <a:rPr lang="en-US" sz="3000"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J., 1985</a:t>
            </a:r>
            <a:r>
              <a:rPr lang="en-US" sz="3000" kern="1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000" kern="100" dirty="0" smtClean="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0" name="Picture 49" descr="tropmet2011.jpg">
            <a:extLst>
              <a:ext uri="{FF2B5EF4-FFF2-40B4-BE49-F238E27FC236}">
                <a16:creationId xmlns:a16="http://schemas.microsoft.com/office/drawing/2014/main" xmlns="" id="{5F2DF94E-A695-14CA-69D2-10139AF87DEF}"/>
              </a:ext>
            </a:extLst>
          </p:cNvPr>
          <p:cNvPicPr>
            <a:picLocks noChangeAspect="1"/>
          </p:cNvPicPr>
          <p:nvPr/>
        </p:nvPicPr>
        <p:blipFill>
          <a:blip r:embed="rId4" cstate="print"/>
          <a:stretch>
            <a:fillRect/>
          </a:stretch>
        </p:blipFill>
        <p:spPr>
          <a:xfrm>
            <a:off x="25823917" y="1160795"/>
            <a:ext cx="3253550" cy="3253550"/>
          </a:xfrm>
          <a:prstGeom prst="ellipse">
            <a:avLst/>
          </a:prstGeom>
        </p:spPr>
      </p:pic>
      <p:pic>
        <p:nvPicPr>
          <p:cNvPr id="51" name="Picture 50">
            <a:extLst>
              <a:ext uri="{FF2B5EF4-FFF2-40B4-BE49-F238E27FC236}">
                <a16:creationId xmlns:a16="http://schemas.microsoft.com/office/drawing/2014/main" xmlns="" id="{36D0C32D-06B2-71EE-85C4-81F5F4470F10}"/>
              </a:ext>
            </a:extLst>
          </p:cNvPr>
          <p:cNvPicPr>
            <a:picLocks noChangeAspect="1"/>
          </p:cNvPicPr>
          <p:nvPr/>
        </p:nvPicPr>
        <p:blipFill>
          <a:blip r:embed="rId5" cstate="print"/>
          <a:stretch>
            <a:fillRect/>
          </a:stretch>
        </p:blipFill>
        <p:spPr>
          <a:xfrm>
            <a:off x="1103586" y="920707"/>
            <a:ext cx="3846786" cy="3712148"/>
          </a:xfrm>
          <a:prstGeom prst="rect">
            <a:avLst/>
          </a:prstGeom>
        </p:spPr>
      </p:pic>
      <p:pic>
        <p:nvPicPr>
          <p:cNvPr id="47" name="Picture 46" descr="Fig_1_Study_Area.jpg"/>
          <p:cNvPicPr>
            <a:picLocks noChangeAspect="1"/>
          </p:cNvPicPr>
          <p:nvPr/>
        </p:nvPicPr>
        <p:blipFill>
          <a:blip r:embed="rId6" cstate="print"/>
          <a:stretch>
            <a:fillRect/>
          </a:stretch>
        </p:blipFill>
        <p:spPr>
          <a:xfrm>
            <a:off x="1370272" y="34386253"/>
            <a:ext cx="8719874" cy="6394575"/>
          </a:xfrm>
          <a:prstGeom prst="rect">
            <a:avLst/>
          </a:prstGeom>
          <a:ln>
            <a:solidFill>
              <a:schemeClr val="tx1">
                <a:lumMod val="95000"/>
                <a:lumOff val="5000"/>
              </a:schemeClr>
            </a:solidFill>
          </a:ln>
        </p:spPr>
      </p:pic>
      <p:pic>
        <p:nvPicPr>
          <p:cNvPr id="49" name="Picture 48" descr="Factors_All1.jpg"/>
          <p:cNvPicPr>
            <a:picLocks noChangeAspect="1"/>
          </p:cNvPicPr>
          <p:nvPr/>
        </p:nvPicPr>
        <p:blipFill>
          <a:blip r:embed="rId7" cstate="print"/>
          <a:stretch>
            <a:fillRect/>
          </a:stretch>
        </p:blipFill>
        <p:spPr>
          <a:xfrm>
            <a:off x="10756229" y="8334258"/>
            <a:ext cx="8807117" cy="5284270"/>
          </a:xfrm>
          <a:prstGeom prst="rect">
            <a:avLst/>
          </a:prstGeom>
          <a:ln>
            <a:solidFill>
              <a:schemeClr val="tx1">
                <a:lumMod val="95000"/>
                <a:lumOff val="5000"/>
              </a:schemeClr>
            </a:solidFill>
          </a:ln>
        </p:spPr>
      </p:pic>
      <p:pic>
        <p:nvPicPr>
          <p:cNvPr id="52" name="Picture 51" descr="GWPR.jpg"/>
          <p:cNvPicPr>
            <a:picLocks noChangeAspect="1"/>
          </p:cNvPicPr>
          <p:nvPr/>
        </p:nvPicPr>
        <p:blipFill>
          <a:blip r:embed="rId8" cstate="print"/>
          <a:stretch>
            <a:fillRect/>
          </a:stretch>
        </p:blipFill>
        <p:spPr>
          <a:xfrm>
            <a:off x="10756233" y="20030694"/>
            <a:ext cx="5139363" cy="5139363"/>
          </a:xfrm>
          <a:prstGeom prst="rect">
            <a:avLst/>
          </a:prstGeom>
          <a:ln>
            <a:solidFill>
              <a:schemeClr val="tx1">
                <a:lumMod val="95000"/>
                <a:lumOff val="5000"/>
              </a:schemeClr>
            </a:solidFill>
          </a:ln>
        </p:spPr>
      </p:pic>
      <p:graphicFrame>
        <p:nvGraphicFramePr>
          <p:cNvPr id="53" name="Chart 52"/>
          <p:cNvGraphicFramePr/>
          <p:nvPr/>
        </p:nvGraphicFramePr>
        <p:xfrm>
          <a:off x="10919074" y="25386631"/>
          <a:ext cx="4721979" cy="4114799"/>
        </p:xfrm>
        <a:graphic>
          <a:graphicData uri="http://schemas.openxmlformats.org/drawingml/2006/chart">
            <c:chart xmlns:c="http://schemas.openxmlformats.org/drawingml/2006/chart" xmlns:r="http://schemas.openxmlformats.org/officeDocument/2006/relationships" r:id="rId9"/>
          </a:graphicData>
        </a:graphic>
      </p:graphicFrame>
      <p:pic>
        <p:nvPicPr>
          <p:cNvPr id="54" name="Picture 53" descr="ML_BAR.png"/>
          <p:cNvPicPr>
            <a:picLocks noChangeAspect="1"/>
          </p:cNvPicPr>
          <p:nvPr/>
        </p:nvPicPr>
        <p:blipFill>
          <a:blip r:embed="rId10" cstate="print"/>
          <a:stretch>
            <a:fillRect/>
          </a:stretch>
        </p:blipFill>
        <p:spPr>
          <a:xfrm rot="16200000">
            <a:off x="14013654" y="23106440"/>
            <a:ext cx="7562104" cy="3537282"/>
          </a:xfrm>
          <a:prstGeom prst="rect">
            <a:avLst/>
          </a:prstGeom>
        </p:spPr>
      </p:pic>
      <p:pic>
        <p:nvPicPr>
          <p:cNvPr id="55" name="Picture 54" descr="ERA5.jpg"/>
          <p:cNvPicPr>
            <a:picLocks noChangeAspect="1"/>
          </p:cNvPicPr>
          <p:nvPr/>
        </p:nvPicPr>
        <p:blipFill>
          <a:blip r:embed="rId11" cstate="print"/>
          <a:stretch>
            <a:fillRect/>
          </a:stretch>
        </p:blipFill>
        <p:spPr>
          <a:xfrm>
            <a:off x="10812047" y="33465631"/>
            <a:ext cx="8738455" cy="3495382"/>
          </a:xfrm>
          <a:prstGeom prst="rect">
            <a:avLst/>
          </a:prstGeom>
          <a:ln>
            <a:solidFill>
              <a:schemeClr val="tx1">
                <a:lumMod val="95000"/>
                <a:lumOff val="5000"/>
              </a:schemeClr>
            </a:solidFill>
          </a:ln>
        </p:spPr>
      </p:pic>
      <p:pic>
        <p:nvPicPr>
          <p:cNvPr id="56" name="Picture 55" descr="GWR.jpg"/>
          <p:cNvPicPr>
            <a:picLocks noChangeAspect="1"/>
          </p:cNvPicPr>
          <p:nvPr/>
        </p:nvPicPr>
        <p:blipFill>
          <a:blip r:embed="rId12" cstate="print"/>
          <a:stretch>
            <a:fillRect/>
          </a:stretch>
        </p:blipFill>
        <p:spPr>
          <a:xfrm>
            <a:off x="21472021" y="6827713"/>
            <a:ext cx="6369051" cy="6369051"/>
          </a:xfrm>
          <a:prstGeom prst="rect">
            <a:avLst/>
          </a:prstGeom>
          <a:ln>
            <a:solidFill>
              <a:schemeClr val="tx1">
                <a:lumMod val="95000"/>
                <a:lumOff val="5000"/>
              </a:schemeClr>
            </a:solidFill>
          </a:ln>
        </p:spPr>
      </p:pic>
      <p:sp>
        <p:nvSpPr>
          <p:cNvPr id="57" name="Text Placeholder 27">
            <a:extLst>
              <a:ext uri="{FF2B5EF4-FFF2-40B4-BE49-F238E27FC236}">
                <a16:creationId xmlns:a16="http://schemas.microsoft.com/office/drawing/2014/main" xmlns="" id="{69726B6D-9BCC-E6CC-F4EF-4726AB0CDEE2}"/>
              </a:ext>
            </a:extLst>
          </p:cNvPr>
          <p:cNvSpPr txBox="1">
            <a:spLocks/>
          </p:cNvSpPr>
          <p:nvPr/>
        </p:nvSpPr>
        <p:spPr>
          <a:xfrm>
            <a:off x="20075298" y="13769331"/>
            <a:ext cx="9158109" cy="1230333"/>
          </a:xfrm>
          <a:prstGeom prst="rect">
            <a:avLst/>
          </a:prstGeom>
          <a:solidFill>
            <a:srgbClr val="C0504D">
              <a:lumMod val="20000"/>
              <a:lumOff val="80000"/>
            </a:srgbClr>
          </a:solidFill>
          <a:ln>
            <a:solidFill>
              <a:srgbClr val="0070C0"/>
            </a:solidFill>
          </a:ln>
        </p:spPr>
        <p:txBody>
          <a:bodyPr vert="horz" lIns="105598" tIns="52800" rIns="105598" bIns="52800"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defTabSz="1594581"/>
            <a:r>
              <a:rPr lang="en-US" sz="4085" dirty="0">
                <a:solidFill>
                  <a:sysClr val="windowText" lastClr="000000"/>
                </a:solidFill>
              </a:rPr>
              <a:t>Conclusion</a:t>
            </a:r>
          </a:p>
        </p:txBody>
      </p:sp>
      <p:sp>
        <p:nvSpPr>
          <p:cNvPr id="59" name="Text Placeholder 28">
            <a:extLst>
              <a:ext uri="{FF2B5EF4-FFF2-40B4-BE49-F238E27FC236}">
                <a16:creationId xmlns:a16="http://schemas.microsoft.com/office/drawing/2014/main" xmlns="" id="{071CEB6E-963F-5F56-D4D6-32FD4C0783A2}"/>
              </a:ext>
            </a:extLst>
          </p:cNvPr>
          <p:cNvSpPr txBox="1">
            <a:spLocks/>
          </p:cNvSpPr>
          <p:nvPr/>
        </p:nvSpPr>
        <p:spPr>
          <a:xfrm>
            <a:off x="20068674" y="15352294"/>
            <a:ext cx="9172753" cy="5558590"/>
          </a:xfrm>
          <a:prstGeom prst="rect">
            <a:avLst/>
          </a:prstGeom>
          <a:ln>
            <a:solidFill>
              <a:srgbClr val="0070C0"/>
            </a:solidFill>
          </a:ln>
        </p:spPr>
        <p:txBody>
          <a:bodyPr vert="horz" lIns="105598" tIns="52800" rIns="105598" bIns="52800"/>
          <a:lstStyle>
            <a:lvl1pPr marL="626043" indent="-62604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1pPr>
            <a:lvl2pPr marL="1356428" indent="-52170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marL="597967" indent="-597967" algn="just" defTabSz="1594581"/>
            <a:r>
              <a:rPr lang="en-GB" sz="2800" dirty="0" smtClean="0">
                <a:solidFill>
                  <a:sysClr val="windowText" lastClr="000000"/>
                </a:solidFill>
                <a:latin typeface="Times New Roman" pitchFamily="18" charset="0"/>
                <a:cs typeface="Times New Roman" pitchFamily="18" charset="0"/>
              </a:rPr>
              <a:t>India have maximum GWPR in its major river basins.</a:t>
            </a:r>
          </a:p>
          <a:p>
            <a:pPr marL="597967" indent="-597967" algn="just" defTabSz="1594581"/>
            <a:r>
              <a:rPr lang="en-GB" sz="2800" dirty="0" smtClean="0">
                <a:solidFill>
                  <a:sysClr val="windowText" lastClr="000000"/>
                </a:solidFill>
                <a:latin typeface="Times New Roman" pitchFamily="18" charset="0"/>
                <a:cs typeface="Times New Roman" pitchFamily="18" charset="0"/>
              </a:rPr>
              <a:t>GWPR plays </a:t>
            </a:r>
            <a:r>
              <a:rPr lang="en-GB" sz="2800" dirty="0" smtClean="0">
                <a:solidFill>
                  <a:sysClr val="windowText" lastClr="000000"/>
                </a:solidFill>
                <a:latin typeface="Times New Roman" pitchFamily="18" charset="0"/>
                <a:cs typeface="Times New Roman" pitchFamily="18" charset="0"/>
              </a:rPr>
              <a:t>a crucial role in water resource planning, sustainable development, and ensuring the </a:t>
            </a:r>
            <a:r>
              <a:rPr lang="en-GB" sz="2800" dirty="0" smtClean="0">
                <a:solidFill>
                  <a:sysClr val="windowText" lastClr="000000"/>
                </a:solidFill>
                <a:latin typeface="Times New Roman" pitchFamily="18" charset="0"/>
                <a:cs typeface="Times New Roman" pitchFamily="18" charset="0"/>
              </a:rPr>
              <a:t>equitable </a:t>
            </a:r>
            <a:r>
              <a:rPr lang="en-GB" sz="2800" dirty="0" smtClean="0">
                <a:solidFill>
                  <a:sysClr val="windowText" lastClr="000000"/>
                </a:solidFill>
                <a:latin typeface="Times New Roman" pitchFamily="18" charset="0"/>
                <a:cs typeface="Times New Roman" pitchFamily="18" charset="0"/>
              </a:rPr>
              <a:t>and efficient utilization of groundwater in India. </a:t>
            </a:r>
            <a:endParaRPr lang="en-GB" sz="2800" dirty="0" smtClean="0">
              <a:solidFill>
                <a:sysClr val="windowText" lastClr="000000"/>
              </a:solidFill>
              <a:latin typeface="Times New Roman" pitchFamily="18" charset="0"/>
              <a:cs typeface="Times New Roman" pitchFamily="18" charset="0"/>
            </a:endParaRPr>
          </a:p>
          <a:p>
            <a:pPr marL="597967" indent="-597967" algn="just" defTabSz="1594581"/>
            <a:r>
              <a:rPr lang="en-GB" sz="2800" dirty="0" smtClean="0">
                <a:solidFill>
                  <a:sysClr val="windowText" lastClr="000000"/>
                </a:solidFill>
                <a:latin typeface="Times New Roman" pitchFamily="18" charset="0"/>
                <a:cs typeface="Times New Roman" pitchFamily="18" charset="0"/>
              </a:rPr>
              <a:t>16.35% area of India is under ‘extremely low’, while 13.51% area is under ‘very high’ GWPR category.</a:t>
            </a:r>
          </a:p>
          <a:p>
            <a:pPr marL="597967" indent="-597967" algn="just" defTabSz="1594581"/>
            <a:r>
              <a:rPr lang="en-GB" sz="2800" dirty="0" smtClean="0">
                <a:solidFill>
                  <a:sysClr val="windowText" lastClr="000000"/>
                </a:solidFill>
                <a:latin typeface="Times New Roman" pitchFamily="18" charset="0"/>
                <a:cs typeface="Times New Roman" pitchFamily="18" charset="0"/>
              </a:rPr>
              <a:t>Aquifer is the highest influencing factor in ‘GWPR’, whereas ‘slope’ and ‘LULC’ are the lowest influencing factor.</a:t>
            </a:r>
          </a:p>
          <a:p>
            <a:pPr marL="597967" indent="-597967" algn="just" defTabSz="1594581"/>
            <a:r>
              <a:rPr lang="en-GB" sz="2800" dirty="0" smtClean="0">
                <a:solidFill>
                  <a:sysClr val="windowText" lastClr="000000"/>
                </a:solidFill>
                <a:latin typeface="Times New Roman" pitchFamily="18" charset="0"/>
                <a:cs typeface="Times New Roman" pitchFamily="18" charset="0"/>
              </a:rPr>
              <a:t>GWR revealed that north Indian states have higher level of TSI with GWPR, whereas south and central India have lower level of correlation.</a:t>
            </a:r>
            <a:endParaRPr lang="en-GB" sz="2800" dirty="0" smtClean="0">
              <a:solidFill>
                <a:sysClr val="windowText" lastClr="000000"/>
              </a:solidFill>
              <a:latin typeface="Times New Roman" pitchFamily="18" charset="0"/>
              <a:cs typeface="Times New Roman" pitchFamily="18" charset="0"/>
            </a:endParaRPr>
          </a:p>
          <a:p>
            <a:pPr marL="597967" indent="-597967" algn="just" defTabSz="1594581"/>
            <a:endParaRPr lang="en-GB" sz="2400" dirty="0" smtClean="0">
              <a:solidFill>
                <a:sysClr val="windowText" lastClr="000000"/>
              </a:solidFill>
              <a:latin typeface="Times New Roman" pitchFamily="18" charset="0"/>
              <a:cs typeface="Times New Roman" pitchFamily="18" charset="0"/>
            </a:endParaRPr>
          </a:p>
          <a:p>
            <a:pPr marL="597967" indent="-597967" algn="just" defTabSz="1594581"/>
            <a:endParaRPr lang="en-GB" sz="2400" dirty="0" smtClean="0">
              <a:solidFill>
                <a:sysClr val="windowText" lastClr="000000"/>
              </a:solidFill>
              <a:latin typeface="Times New Roman" pitchFamily="18" charset="0"/>
              <a:cs typeface="Times New Roman" pitchFamily="18" charset="0"/>
            </a:endParaRPr>
          </a:p>
          <a:p>
            <a:pPr marL="597967" indent="-597967" algn="just" defTabSz="1594581"/>
            <a:endParaRPr lang="en-GB" sz="2400" dirty="0" smtClean="0">
              <a:solidFill>
                <a:sysClr val="windowText" lastClr="000000"/>
              </a:solidFill>
              <a:latin typeface="Times New Roman" pitchFamily="18" charset="0"/>
              <a:cs typeface="Times New Roman" pitchFamily="18" charset="0"/>
            </a:endParaRPr>
          </a:p>
          <a:p>
            <a:pPr marL="597967" indent="-597967" algn="just" defTabSz="1594581"/>
            <a:endParaRPr lang="en-GB" sz="2400" dirty="0" smtClean="0">
              <a:solidFill>
                <a:sysClr val="windowText" lastClr="000000"/>
              </a:solidFill>
              <a:latin typeface="Times New Roman" pitchFamily="18" charset="0"/>
              <a:cs typeface="Times New Roman" pitchFamily="18" charset="0"/>
            </a:endParaRPr>
          </a:p>
          <a:p>
            <a:pPr marL="597967" indent="-597967" algn="just" defTabSz="1594581"/>
            <a:endParaRPr lang="en-GB" sz="2400" dirty="0" smtClean="0">
              <a:solidFill>
                <a:sysClr val="windowText" lastClr="000000"/>
              </a:solidFill>
              <a:latin typeface="Times New Roman" pitchFamily="18" charset="0"/>
              <a:cs typeface="Times New Roman" pitchFamily="18" charset="0"/>
            </a:endParaRPr>
          </a:p>
          <a:p>
            <a:pPr marL="597967" indent="-597967" algn="just" defTabSz="1594581"/>
            <a:endParaRPr lang="en-GB" sz="2400" dirty="0" smtClean="0">
              <a:solidFill>
                <a:sysClr val="windowText" lastClr="000000"/>
              </a:solidFill>
              <a:latin typeface="Times New Roman" pitchFamily="18" charset="0"/>
              <a:cs typeface="Times New Roman" pitchFamily="18" charset="0"/>
            </a:endParaRPr>
          </a:p>
          <a:p>
            <a:pPr marL="597967" indent="-597967" algn="just" defTabSz="1594581"/>
            <a:endParaRPr lang="en-GB" sz="2400" dirty="0" smtClean="0">
              <a:solidFill>
                <a:sysClr val="windowText" lastClr="000000"/>
              </a:solidFill>
              <a:latin typeface="Times New Roman" pitchFamily="18" charset="0"/>
              <a:cs typeface="Times New Roman" pitchFamily="18" charset="0"/>
            </a:endParaRPr>
          </a:p>
          <a:p>
            <a:pPr marL="597967" indent="-597967" algn="just" defTabSz="1594581"/>
            <a:endParaRPr lang="en-GB" sz="2400" dirty="0" smtClean="0">
              <a:solidFill>
                <a:sysClr val="windowText" lastClr="000000"/>
              </a:solidFill>
              <a:latin typeface="Times New Roman" pitchFamily="18" charset="0"/>
              <a:cs typeface="Times New Roman" pitchFamily="18" charset="0"/>
            </a:endParaRPr>
          </a:p>
          <a:p>
            <a:pPr marL="597967" indent="-597967" algn="just" defTabSz="1594581"/>
            <a:endParaRPr lang="en-GB" sz="2400" dirty="0" smtClean="0">
              <a:solidFill>
                <a:sysClr val="windowText" lastClr="000000"/>
              </a:solidFill>
              <a:latin typeface="Times New Roman" pitchFamily="18" charset="0"/>
              <a:cs typeface="Times New Roman" pitchFamily="18" charset="0"/>
            </a:endParaRPr>
          </a:p>
          <a:p>
            <a:pPr marL="597967" indent="-597967" algn="just" defTabSz="1594581"/>
            <a:endParaRPr lang="en-GB" sz="2400" dirty="0" smtClean="0">
              <a:solidFill>
                <a:sysClr val="windowText" lastClr="000000"/>
              </a:solidFill>
              <a:latin typeface="Times New Roman" pitchFamily="18" charset="0"/>
              <a:cs typeface="Times New Roman" pitchFamily="18" charset="0"/>
            </a:endParaRPr>
          </a:p>
          <a:p>
            <a:pPr marL="597967" indent="-597967" algn="just" defTabSz="1594581"/>
            <a:endParaRPr lang="en-GB" sz="2400" dirty="0" smtClean="0">
              <a:solidFill>
                <a:sysClr val="windowText" lastClr="000000"/>
              </a:solidFill>
              <a:latin typeface="Times New Roman" pitchFamily="18" charset="0"/>
              <a:cs typeface="Times New Roman" pitchFamily="18" charset="0"/>
            </a:endParaRPr>
          </a:p>
          <a:p>
            <a:pPr marL="597967" indent="-597967" algn="just" defTabSz="1594581"/>
            <a:endParaRPr lang="en-GB" sz="2400" dirty="0" smtClean="0">
              <a:solidFill>
                <a:sysClr val="windowText" lastClr="000000"/>
              </a:solidFill>
              <a:latin typeface="Times New Roman" pitchFamily="18" charset="0"/>
              <a:cs typeface="Times New Roman" pitchFamily="18" charset="0"/>
            </a:endParaRPr>
          </a:p>
          <a:p>
            <a:pPr marL="597967" indent="-597967" algn="just" defTabSz="1594581"/>
            <a:endParaRPr lang="en-GB" sz="2400" dirty="0" smtClean="0">
              <a:solidFill>
                <a:sysClr val="windowText" lastClr="000000"/>
              </a:solidFill>
              <a:latin typeface="Times New Roman" pitchFamily="18" charset="0"/>
              <a:cs typeface="Times New Roman" pitchFamily="18" charset="0"/>
            </a:endParaRPr>
          </a:p>
        </p:txBody>
      </p:sp>
      <p:pic>
        <p:nvPicPr>
          <p:cNvPr id="60" name="~PP1121.WAV">
            <a:hlinkClick r:id="" action="ppaction://media"/>
          </p:cNvPr>
          <p:cNvPicPr>
            <a:picLocks noRot="1" noChangeAspect="1"/>
          </p:cNvPicPr>
          <p:nvPr>
            <a:wavAudioFile r:embed="rId1" name="~PP1121.WAV"/>
          </p:nvPr>
        </p:nvPicPr>
        <p:blipFill>
          <a:blip r:embed="rId13" cstate="print"/>
          <a:stretch>
            <a:fillRect/>
          </a:stretch>
        </p:blipFill>
        <p:spPr>
          <a:xfrm>
            <a:off x="29048075" y="41292463"/>
            <a:ext cx="304800" cy="304800"/>
          </a:xfrm>
          <a:prstGeom prst="rect">
            <a:avLst/>
          </a:prstGeom>
        </p:spPr>
      </p:pic>
    </p:spTree>
    <p:extLst>
      <p:ext uri="{BB962C8B-B14F-4D97-AF65-F5344CB8AC3E}">
        <p14:creationId xmlns:p14="http://schemas.microsoft.com/office/powerpoint/2010/main" xmlns="" val="2346304108"/>
      </p:ext>
    </p:extLst>
  </p:cSld>
  <p:clrMapOvr>
    <a:masterClrMapping/>
  </p:clrMapOvr>
  <p:transition advTm="1339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0"/>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7609</TotalTime>
  <Words>956</Words>
  <Application>Microsoft Office PowerPoint</Application>
  <PresentationFormat>Custom</PresentationFormat>
  <Paragraphs>124</Paragraphs>
  <Slides>1</Slides>
  <Notes>0</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TROPMET 2023</dc:creator>
  <cp:lastModifiedBy>Ishan</cp:lastModifiedBy>
  <cp:revision>150</cp:revision>
  <dcterms:created xsi:type="dcterms:W3CDTF">2023-10-06T10:17:04Z</dcterms:created>
  <dcterms:modified xsi:type="dcterms:W3CDTF">2024-05-30T06:08:18Z</dcterms:modified>
</cp:coreProperties>
</file>