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271" r:id="rId4"/>
    <p:sldId id="272" r:id="rId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3366"/>
    <a:srgbClr val="000066"/>
    <a:srgbClr val="A5002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p:cViewPr varScale="1">
        <p:scale>
          <a:sx n="60" d="100"/>
          <a:sy n="60" d="100"/>
        </p:scale>
        <p:origin x="129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Rectangle 4">
            <a:extLst>
              <a:ext uri="{FF2B5EF4-FFF2-40B4-BE49-F238E27FC236}">
                <a16:creationId xmlns:a16="http://schemas.microsoft.com/office/drawing/2014/main" id="{1A50BB41-5C4F-1D98-5B8F-D9F6998D68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BB3E2C-5AC1-3302-300B-E15F1E8F45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BC5104-0A96-2B27-ED16-BB7A695E0253}"/>
              </a:ext>
            </a:extLst>
          </p:cNvPr>
          <p:cNvSpPr>
            <a:spLocks noGrp="1" noChangeArrowheads="1"/>
          </p:cNvSpPr>
          <p:nvPr>
            <p:ph type="sldNum" sz="quarter" idx="12"/>
          </p:nvPr>
        </p:nvSpPr>
        <p:spPr>
          <a:ln/>
        </p:spPr>
        <p:txBody>
          <a:bodyPr/>
          <a:lstStyle>
            <a:lvl1pPr>
              <a:defRPr/>
            </a:lvl1pPr>
          </a:lstStyle>
          <a:p>
            <a:pPr>
              <a:defRPr/>
            </a:pPr>
            <a:fld id="{A7EB7E36-87F4-4210-99D3-D54DEC16A7B8}" type="slidenum">
              <a:rPr lang="en-US" altLang="en-US"/>
              <a:pPr>
                <a:defRPr/>
              </a:pPr>
              <a:t>‹#›</a:t>
            </a:fld>
            <a:endParaRPr lang="en-US" altLang="en-US"/>
          </a:p>
        </p:txBody>
      </p:sp>
    </p:spTree>
    <p:extLst>
      <p:ext uri="{BB962C8B-B14F-4D97-AF65-F5344CB8AC3E}">
        <p14:creationId xmlns:p14="http://schemas.microsoft.com/office/powerpoint/2010/main" val="1100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a:extLst>
              <a:ext uri="{FF2B5EF4-FFF2-40B4-BE49-F238E27FC236}">
                <a16:creationId xmlns:a16="http://schemas.microsoft.com/office/drawing/2014/main" id="{25A24E6C-EBE7-0DAF-69D8-C4835FA7FE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1A782B-5EA6-C1A8-EADD-F24E5ACCD1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89F2CE-A70B-7885-D98D-0122224382A7}"/>
              </a:ext>
            </a:extLst>
          </p:cNvPr>
          <p:cNvSpPr>
            <a:spLocks noGrp="1" noChangeArrowheads="1"/>
          </p:cNvSpPr>
          <p:nvPr>
            <p:ph type="sldNum" sz="quarter" idx="12"/>
          </p:nvPr>
        </p:nvSpPr>
        <p:spPr>
          <a:ln/>
        </p:spPr>
        <p:txBody>
          <a:bodyPr/>
          <a:lstStyle>
            <a:lvl1pPr>
              <a:defRPr/>
            </a:lvl1pPr>
          </a:lstStyle>
          <a:p>
            <a:pPr>
              <a:defRPr/>
            </a:pPr>
            <a:fld id="{BDEED8C7-3306-49C5-9B15-6B42538D26CE}" type="slidenum">
              <a:rPr lang="en-US" altLang="en-US"/>
              <a:pPr>
                <a:defRPr/>
              </a:pPr>
              <a:t>‹#›</a:t>
            </a:fld>
            <a:endParaRPr lang="en-US" altLang="en-US"/>
          </a:p>
        </p:txBody>
      </p:sp>
    </p:spTree>
    <p:extLst>
      <p:ext uri="{BB962C8B-B14F-4D97-AF65-F5344CB8AC3E}">
        <p14:creationId xmlns:p14="http://schemas.microsoft.com/office/powerpoint/2010/main" val="113085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a:extLst>
              <a:ext uri="{FF2B5EF4-FFF2-40B4-BE49-F238E27FC236}">
                <a16:creationId xmlns:a16="http://schemas.microsoft.com/office/drawing/2014/main" id="{709CF7A0-7CDC-28EF-A4F7-C2C2DD47CE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662BB4-15C8-0231-1938-259D29F54D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0065AB-8B9F-4658-A86E-D4F06BBFFBD7}"/>
              </a:ext>
            </a:extLst>
          </p:cNvPr>
          <p:cNvSpPr>
            <a:spLocks noGrp="1" noChangeArrowheads="1"/>
          </p:cNvSpPr>
          <p:nvPr>
            <p:ph type="sldNum" sz="quarter" idx="12"/>
          </p:nvPr>
        </p:nvSpPr>
        <p:spPr>
          <a:ln/>
        </p:spPr>
        <p:txBody>
          <a:bodyPr/>
          <a:lstStyle>
            <a:lvl1pPr>
              <a:defRPr/>
            </a:lvl1pPr>
          </a:lstStyle>
          <a:p>
            <a:pPr>
              <a:defRPr/>
            </a:pPr>
            <a:fld id="{629FCEFF-4F00-458E-81BA-1E89AE353FF5}" type="slidenum">
              <a:rPr lang="en-US" altLang="en-US"/>
              <a:pPr>
                <a:defRPr/>
              </a:pPr>
              <a:t>‹#›</a:t>
            </a:fld>
            <a:endParaRPr lang="en-US" altLang="en-US"/>
          </a:p>
        </p:txBody>
      </p:sp>
    </p:spTree>
    <p:extLst>
      <p:ext uri="{BB962C8B-B14F-4D97-AF65-F5344CB8AC3E}">
        <p14:creationId xmlns:p14="http://schemas.microsoft.com/office/powerpoint/2010/main" val="380295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a:extLst>
              <a:ext uri="{FF2B5EF4-FFF2-40B4-BE49-F238E27FC236}">
                <a16:creationId xmlns:a16="http://schemas.microsoft.com/office/drawing/2014/main" id="{B4B9046B-9BAF-A925-EF79-0F3BE69CEF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89596C-3CB8-C14B-4DF3-30096FD28B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FB5147-D831-51AF-18B0-33D803E7592A}"/>
              </a:ext>
            </a:extLst>
          </p:cNvPr>
          <p:cNvSpPr>
            <a:spLocks noGrp="1" noChangeArrowheads="1"/>
          </p:cNvSpPr>
          <p:nvPr>
            <p:ph type="sldNum" sz="quarter" idx="12"/>
          </p:nvPr>
        </p:nvSpPr>
        <p:spPr>
          <a:ln/>
        </p:spPr>
        <p:txBody>
          <a:bodyPr/>
          <a:lstStyle>
            <a:lvl1pPr>
              <a:defRPr/>
            </a:lvl1pPr>
          </a:lstStyle>
          <a:p>
            <a:pPr>
              <a:defRPr/>
            </a:pPr>
            <a:fld id="{14F47674-3B91-4F21-B457-54CAC8DC283A}" type="slidenum">
              <a:rPr lang="en-US" altLang="en-US"/>
              <a:pPr>
                <a:defRPr/>
              </a:pPr>
              <a:t>‹#›</a:t>
            </a:fld>
            <a:endParaRPr lang="en-US" altLang="en-US"/>
          </a:p>
        </p:txBody>
      </p:sp>
    </p:spTree>
    <p:extLst>
      <p:ext uri="{BB962C8B-B14F-4D97-AF65-F5344CB8AC3E}">
        <p14:creationId xmlns:p14="http://schemas.microsoft.com/office/powerpoint/2010/main" val="3064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0610782-67AC-AF21-7532-46705459CB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19C454-A044-D65D-D690-FD3F16B42B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6FECAE-B8A3-F855-6CF7-FF70A0FEEE94}"/>
              </a:ext>
            </a:extLst>
          </p:cNvPr>
          <p:cNvSpPr>
            <a:spLocks noGrp="1" noChangeArrowheads="1"/>
          </p:cNvSpPr>
          <p:nvPr>
            <p:ph type="sldNum" sz="quarter" idx="12"/>
          </p:nvPr>
        </p:nvSpPr>
        <p:spPr>
          <a:ln/>
        </p:spPr>
        <p:txBody>
          <a:bodyPr/>
          <a:lstStyle>
            <a:lvl1pPr>
              <a:defRPr/>
            </a:lvl1pPr>
          </a:lstStyle>
          <a:p>
            <a:pPr>
              <a:defRPr/>
            </a:pPr>
            <a:fld id="{FDF27C6F-E54C-4DFB-AB8B-6CE2FAD79003}" type="slidenum">
              <a:rPr lang="en-US" altLang="en-US"/>
              <a:pPr>
                <a:defRPr/>
              </a:pPr>
              <a:t>‹#›</a:t>
            </a:fld>
            <a:endParaRPr lang="en-US" altLang="en-US"/>
          </a:p>
        </p:txBody>
      </p:sp>
    </p:spTree>
    <p:extLst>
      <p:ext uri="{BB962C8B-B14F-4D97-AF65-F5344CB8AC3E}">
        <p14:creationId xmlns:p14="http://schemas.microsoft.com/office/powerpoint/2010/main" val="178261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a:extLst>
              <a:ext uri="{FF2B5EF4-FFF2-40B4-BE49-F238E27FC236}">
                <a16:creationId xmlns:a16="http://schemas.microsoft.com/office/drawing/2014/main" id="{25396AB6-D6A2-7A89-BDC5-815C93C2BD7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62B799-B99D-F40D-B953-3DA4F58DD5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9A350F-E5E6-7CF3-E0DF-512B578EE80D}"/>
              </a:ext>
            </a:extLst>
          </p:cNvPr>
          <p:cNvSpPr>
            <a:spLocks noGrp="1" noChangeArrowheads="1"/>
          </p:cNvSpPr>
          <p:nvPr>
            <p:ph type="sldNum" sz="quarter" idx="12"/>
          </p:nvPr>
        </p:nvSpPr>
        <p:spPr>
          <a:ln/>
        </p:spPr>
        <p:txBody>
          <a:bodyPr/>
          <a:lstStyle>
            <a:lvl1pPr>
              <a:defRPr/>
            </a:lvl1pPr>
          </a:lstStyle>
          <a:p>
            <a:pPr>
              <a:defRPr/>
            </a:pPr>
            <a:fld id="{CE72BA07-4C92-4330-8CFD-F2273E273FA2}" type="slidenum">
              <a:rPr lang="en-US" altLang="en-US"/>
              <a:pPr>
                <a:defRPr/>
              </a:pPr>
              <a:t>‹#›</a:t>
            </a:fld>
            <a:endParaRPr lang="en-US" altLang="en-US"/>
          </a:p>
        </p:txBody>
      </p:sp>
    </p:spTree>
    <p:extLst>
      <p:ext uri="{BB962C8B-B14F-4D97-AF65-F5344CB8AC3E}">
        <p14:creationId xmlns:p14="http://schemas.microsoft.com/office/powerpoint/2010/main" val="134038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a:extLst>
              <a:ext uri="{FF2B5EF4-FFF2-40B4-BE49-F238E27FC236}">
                <a16:creationId xmlns:a16="http://schemas.microsoft.com/office/drawing/2014/main" id="{754B823C-5DDD-3075-1A79-88FE00AE8F5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4FDC3EE-A415-EB23-183D-5EC0CC1D8C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E4C0BDD-783E-DB26-56FA-E41F23E3A636}"/>
              </a:ext>
            </a:extLst>
          </p:cNvPr>
          <p:cNvSpPr>
            <a:spLocks noGrp="1" noChangeArrowheads="1"/>
          </p:cNvSpPr>
          <p:nvPr>
            <p:ph type="sldNum" sz="quarter" idx="12"/>
          </p:nvPr>
        </p:nvSpPr>
        <p:spPr>
          <a:ln/>
        </p:spPr>
        <p:txBody>
          <a:bodyPr/>
          <a:lstStyle>
            <a:lvl1pPr>
              <a:defRPr/>
            </a:lvl1pPr>
          </a:lstStyle>
          <a:p>
            <a:pPr>
              <a:defRPr/>
            </a:pPr>
            <a:fld id="{387338E6-3366-450B-BF26-CB649A1B78ED}" type="slidenum">
              <a:rPr lang="en-US" altLang="en-US"/>
              <a:pPr>
                <a:defRPr/>
              </a:pPr>
              <a:t>‹#›</a:t>
            </a:fld>
            <a:endParaRPr lang="en-US" altLang="en-US"/>
          </a:p>
        </p:txBody>
      </p:sp>
    </p:spTree>
    <p:extLst>
      <p:ext uri="{BB962C8B-B14F-4D97-AF65-F5344CB8AC3E}">
        <p14:creationId xmlns:p14="http://schemas.microsoft.com/office/powerpoint/2010/main" val="412757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a:extLst>
              <a:ext uri="{FF2B5EF4-FFF2-40B4-BE49-F238E27FC236}">
                <a16:creationId xmlns:a16="http://schemas.microsoft.com/office/drawing/2014/main" id="{758422F0-195B-64EA-7F51-BCD66C90134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0CC8DE4-8F69-A9F0-1EAE-3B6E86AA6F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A4EBF92-DB5C-CEDD-0407-1FE44629878C}"/>
              </a:ext>
            </a:extLst>
          </p:cNvPr>
          <p:cNvSpPr>
            <a:spLocks noGrp="1" noChangeArrowheads="1"/>
          </p:cNvSpPr>
          <p:nvPr>
            <p:ph type="sldNum" sz="quarter" idx="12"/>
          </p:nvPr>
        </p:nvSpPr>
        <p:spPr>
          <a:ln/>
        </p:spPr>
        <p:txBody>
          <a:bodyPr/>
          <a:lstStyle>
            <a:lvl1pPr>
              <a:defRPr/>
            </a:lvl1pPr>
          </a:lstStyle>
          <a:p>
            <a:pPr>
              <a:defRPr/>
            </a:pPr>
            <a:fld id="{3E17CC7A-2364-49E9-B008-A7CC2BB2CB1E}" type="slidenum">
              <a:rPr lang="en-US" altLang="en-US"/>
              <a:pPr>
                <a:defRPr/>
              </a:pPr>
              <a:t>‹#›</a:t>
            </a:fld>
            <a:endParaRPr lang="en-US" altLang="en-US"/>
          </a:p>
        </p:txBody>
      </p:sp>
    </p:spTree>
    <p:extLst>
      <p:ext uri="{BB962C8B-B14F-4D97-AF65-F5344CB8AC3E}">
        <p14:creationId xmlns:p14="http://schemas.microsoft.com/office/powerpoint/2010/main" val="44488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F5A7F4-12B7-8207-D049-70E57D0CFD7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4317312-19E8-7EC6-F819-EA2EC07A0C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6D39B80-3A3F-0781-3128-8B3B7281F7DF}"/>
              </a:ext>
            </a:extLst>
          </p:cNvPr>
          <p:cNvSpPr>
            <a:spLocks noGrp="1" noChangeArrowheads="1"/>
          </p:cNvSpPr>
          <p:nvPr>
            <p:ph type="sldNum" sz="quarter" idx="12"/>
          </p:nvPr>
        </p:nvSpPr>
        <p:spPr>
          <a:ln/>
        </p:spPr>
        <p:txBody>
          <a:bodyPr/>
          <a:lstStyle>
            <a:lvl1pPr>
              <a:defRPr/>
            </a:lvl1pPr>
          </a:lstStyle>
          <a:p>
            <a:pPr>
              <a:defRPr/>
            </a:pPr>
            <a:fld id="{470A3714-9734-4E2F-8BF6-B52E700BF828}" type="slidenum">
              <a:rPr lang="en-US" altLang="en-US"/>
              <a:pPr>
                <a:defRPr/>
              </a:pPr>
              <a:t>‹#›</a:t>
            </a:fld>
            <a:endParaRPr lang="en-US" altLang="en-US"/>
          </a:p>
        </p:txBody>
      </p:sp>
    </p:spTree>
    <p:extLst>
      <p:ext uri="{BB962C8B-B14F-4D97-AF65-F5344CB8AC3E}">
        <p14:creationId xmlns:p14="http://schemas.microsoft.com/office/powerpoint/2010/main" val="225416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529915-A851-0073-2879-DFB3324D82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3CDFF1-C7F2-2CFE-6CD7-974B4DD678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70CC93-A9CE-56CC-D826-482487764E34}"/>
              </a:ext>
            </a:extLst>
          </p:cNvPr>
          <p:cNvSpPr>
            <a:spLocks noGrp="1" noChangeArrowheads="1"/>
          </p:cNvSpPr>
          <p:nvPr>
            <p:ph type="sldNum" sz="quarter" idx="12"/>
          </p:nvPr>
        </p:nvSpPr>
        <p:spPr>
          <a:ln/>
        </p:spPr>
        <p:txBody>
          <a:bodyPr/>
          <a:lstStyle>
            <a:lvl1pPr>
              <a:defRPr/>
            </a:lvl1pPr>
          </a:lstStyle>
          <a:p>
            <a:pPr>
              <a:defRPr/>
            </a:pPr>
            <a:fld id="{D5CAA76B-C22B-4C99-B9E7-624216C79484}" type="slidenum">
              <a:rPr lang="en-US" altLang="en-US"/>
              <a:pPr>
                <a:defRPr/>
              </a:pPr>
              <a:t>‹#›</a:t>
            </a:fld>
            <a:endParaRPr lang="en-US" altLang="en-US"/>
          </a:p>
        </p:txBody>
      </p:sp>
    </p:spTree>
    <p:extLst>
      <p:ext uri="{BB962C8B-B14F-4D97-AF65-F5344CB8AC3E}">
        <p14:creationId xmlns:p14="http://schemas.microsoft.com/office/powerpoint/2010/main" val="272911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50BC61D-6242-84C9-94B4-AF00CAA195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2F74F8-5714-6ADC-27C8-2DC079A64B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357C57-65E4-F0A6-A2EC-C7E4AE0149BD}"/>
              </a:ext>
            </a:extLst>
          </p:cNvPr>
          <p:cNvSpPr>
            <a:spLocks noGrp="1" noChangeArrowheads="1"/>
          </p:cNvSpPr>
          <p:nvPr>
            <p:ph type="sldNum" sz="quarter" idx="12"/>
          </p:nvPr>
        </p:nvSpPr>
        <p:spPr>
          <a:ln/>
        </p:spPr>
        <p:txBody>
          <a:bodyPr/>
          <a:lstStyle>
            <a:lvl1pPr>
              <a:defRPr/>
            </a:lvl1pPr>
          </a:lstStyle>
          <a:p>
            <a:pPr>
              <a:defRPr/>
            </a:pPr>
            <a:fld id="{B57E76A3-30F9-4D53-874D-00AC28F1A6D4}" type="slidenum">
              <a:rPr lang="en-US" altLang="en-US"/>
              <a:pPr>
                <a:defRPr/>
              </a:pPr>
              <a:t>‹#›</a:t>
            </a:fld>
            <a:endParaRPr lang="en-US" altLang="en-US"/>
          </a:p>
        </p:txBody>
      </p:sp>
    </p:spTree>
    <p:extLst>
      <p:ext uri="{BB962C8B-B14F-4D97-AF65-F5344CB8AC3E}">
        <p14:creationId xmlns:p14="http://schemas.microsoft.com/office/powerpoint/2010/main" val="22740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91429C-6339-81BD-5F3A-39CAD5AC84E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D8F1FA-195D-F35A-793E-DB81CDB9412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5A022CD-4049-E97B-DA5B-723557F0C51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defRPr>
            </a:lvl1pPr>
          </a:lstStyle>
          <a:p>
            <a:pPr>
              <a:defRPr/>
            </a:pPr>
            <a:endParaRPr lang="en-US"/>
          </a:p>
        </p:txBody>
      </p:sp>
      <p:sp>
        <p:nvSpPr>
          <p:cNvPr id="1029" name="Rectangle 5">
            <a:extLst>
              <a:ext uri="{FF2B5EF4-FFF2-40B4-BE49-F238E27FC236}">
                <a16:creationId xmlns:a16="http://schemas.microsoft.com/office/drawing/2014/main" id="{D2F4CCED-682F-4683-FF76-E5537B300BB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defRPr>
            </a:lvl1pPr>
          </a:lstStyle>
          <a:p>
            <a:pPr>
              <a:defRPr/>
            </a:pPr>
            <a:endParaRPr lang="en-US"/>
          </a:p>
        </p:txBody>
      </p:sp>
      <p:sp>
        <p:nvSpPr>
          <p:cNvPr id="1030" name="Rectangle 6">
            <a:extLst>
              <a:ext uri="{FF2B5EF4-FFF2-40B4-BE49-F238E27FC236}">
                <a16:creationId xmlns:a16="http://schemas.microsoft.com/office/drawing/2014/main" id="{A4438455-C116-18CF-4FD6-67ED7F6FBB4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D668723-86FD-4CEF-9082-5602C72D28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 charset="0"/>
        </a:defRPr>
      </a:lvl2pPr>
      <a:lvl3pPr algn="ctr" rtl="0" eaLnBrk="0" fontAlgn="base" hangingPunct="0">
        <a:spcBef>
          <a:spcPct val="0"/>
        </a:spcBef>
        <a:spcAft>
          <a:spcPct val="0"/>
        </a:spcAft>
        <a:defRPr sz="4400">
          <a:solidFill>
            <a:schemeClr val="tx2"/>
          </a:solidFill>
          <a:latin typeface="Times" pitchFamily="1" charset="0"/>
        </a:defRPr>
      </a:lvl3pPr>
      <a:lvl4pPr algn="ctr" rtl="0" eaLnBrk="0" fontAlgn="base" hangingPunct="0">
        <a:spcBef>
          <a:spcPct val="0"/>
        </a:spcBef>
        <a:spcAft>
          <a:spcPct val="0"/>
        </a:spcAft>
        <a:defRPr sz="4400">
          <a:solidFill>
            <a:schemeClr val="tx2"/>
          </a:solidFill>
          <a:latin typeface="Times" pitchFamily="1" charset="0"/>
        </a:defRPr>
      </a:lvl4pPr>
      <a:lvl5pPr algn="ctr" rtl="0" eaLnBrk="0" fontAlgn="base" hangingPunct="0">
        <a:spcBef>
          <a:spcPct val="0"/>
        </a:spcBef>
        <a:spcAft>
          <a:spcPct val="0"/>
        </a:spcAft>
        <a:defRPr sz="4400">
          <a:solidFill>
            <a:schemeClr val="tx2"/>
          </a:solidFill>
          <a:latin typeface="Times" pitchFamily="1"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iovanni.gsfc.nasa.gov/giovanni/"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AAD1FD8-FF7E-6695-71EF-50B988A0EAFF}"/>
              </a:ext>
            </a:extLst>
          </p:cNvPr>
          <p:cNvSpPr>
            <a:spLocks noGrp="1" noChangeArrowheads="1"/>
          </p:cNvSpPr>
          <p:nvPr>
            <p:ph type="ctrTitle"/>
          </p:nvPr>
        </p:nvSpPr>
        <p:spPr>
          <a:xfrm>
            <a:off x="152400" y="152400"/>
            <a:ext cx="8839200" cy="6324600"/>
          </a:xfrm>
        </p:spPr>
        <p:txBody>
          <a:bodyPr/>
          <a:lstStyle/>
          <a:p>
            <a:pPr eaLnBrk="1" hangingPunct="1"/>
            <a:r>
              <a:rPr lang="en-GB" altLang="en-US" sz="4100" b="1">
                <a:solidFill>
                  <a:srgbClr val="FFC000"/>
                </a:solidFill>
                <a:latin typeface="Arial Narrow" panose="020B0606020202030204" pitchFamily="34" charset="0"/>
                <a:ea typeface="Tahoma" panose="020B0604030504040204" pitchFamily="34" charset="0"/>
                <a:cs typeface="Times New Roman" panose="02020603050405020304" pitchFamily="18" charset="0"/>
              </a:rPr>
              <a:t>Response of Rainfall of the Western Half </a:t>
            </a:r>
            <a:br>
              <a:rPr lang="en-GB" altLang="en-US" sz="3600" b="1">
                <a:solidFill>
                  <a:srgbClr val="FFC000"/>
                </a:solidFill>
                <a:latin typeface="Arial Narrow" panose="020B0606020202030204" pitchFamily="34" charset="0"/>
                <a:ea typeface="Tahoma" panose="020B0604030504040204" pitchFamily="34" charset="0"/>
                <a:cs typeface="Times New Roman" panose="02020603050405020304" pitchFamily="18" charset="0"/>
              </a:rPr>
            </a:br>
            <a:r>
              <a:rPr lang="en-GB" altLang="en-US" sz="3600" b="1">
                <a:solidFill>
                  <a:srgbClr val="FFC000"/>
                </a:solidFill>
                <a:latin typeface="Arial Narrow" panose="020B0606020202030204" pitchFamily="34" charset="0"/>
                <a:ea typeface="Tahoma" panose="020B0604030504040204" pitchFamily="34" charset="0"/>
                <a:cs typeface="Times New Roman" panose="02020603050405020304" pitchFamily="18" charset="0"/>
              </a:rPr>
              <a:t>of the Indian Sub-continent to the Large-Scale </a:t>
            </a:r>
            <a:br>
              <a:rPr lang="en-GB" altLang="en-US" sz="3600" b="1">
                <a:solidFill>
                  <a:srgbClr val="FFC000"/>
                </a:solidFill>
                <a:latin typeface="Arial Narrow" panose="020B0606020202030204" pitchFamily="34" charset="0"/>
                <a:ea typeface="Tahoma" panose="020B0604030504040204" pitchFamily="34" charset="0"/>
                <a:cs typeface="Times New Roman" panose="02020603050405020304" pitchFamily="18" charset="0"/>
              </a:rPr>
            </a:br>
            <a:r>
              <a:rPr lang="en-GB" altLang="en-US" sz="3600" b="1">
                <a:solidFill>
                  <a:srgbClr val="FFC000"/>
                </a:solidFill>
                <a:latin typeface="Arial Narrow" panose="020B0606020202030204" pitchFamily="34" charset="0"/>
                <a:ea typeface="Tahoma" panose="020B0604030504040204" pitchFamily="34" charset="0"/>
                <a:cs typeface="Times New Roman" panose="02020603050405020304" pitchFamily="18" charset="0"/>
              </a:rPr>
              <a:t>Stratospheric Circulations  </a:t>
            </a:r>
            <a:br>
              <a:rPr lang="en-GB" altLang="en-US" sz="3600" b="1">
                <a:solidFill>
                  <a:srgbClr val="0000FF"/>
                </a:solidFill>
                <a:latin typeface="Arial Narrow" panose="020B0606020202030204" pitchFamily="34" charset="0"/>
                <a:ea typeface="Tahoma" panose="020B0604030504040204" pitchFamily="34" charset="0"/>
                <a:cs typeface="Times New Roman" panose="02020603050405020304" pitchFamily="18" charset="0"/>
              </a:rPr>
            </a:br>
            <a:br>
              <a:rPr lang="en-GB" altLang="en-US" sz="3200" b="1">
                <a:solidFill>
                  <a:srgbClr val="FF66FF"/>
                </a:solidFill>
                <a:latin typeface="Arial Narrow" panose="020B0606020202030204" pitchFamily="34" charset="0"/>
                <a:ea typeface="Tahoma" panose="020B0604030504040204" pitchFamily="34" charset="0"/>
                <a:cs typeface="Times New Roman" panose="02020603050405020304" pitchFamily="18" charset="0"/>
              </a:rPr>
            </a:br>
            <a:r>
              <a:rPr lang="en-GB" altLang="en-US" sz="3200" b="1">
                <a:solidFill>
                  <a:srgbClr val="FF66FF"/>
                </a:solidFill>
                <a:latin typeface="Arial" panose="020B0604020202020204" pitchFamily="34" charset="0"/>
                <a:ea typeface="Tahoma" panose="020B0604030504040204" pitchFamily="34" charset="0"/>
                <a:cs typeface="Arial" panose="020B0604020202020204" pitchFamily="34" charset="0"/>
              </a:rPr>
              <a:t>Busnur Rachotappa Manjunatha*</a:t>
            </a:r>
            <a:br>
              <a:rPr lang="en-GB" altLang="en-US" sz="3200" b="1" baseline="30000">
                <a:solidFill>
                  <a:srgbClr val="FF66FF"/>
                </a:solidFill>
                <a:latin typeface="Arial" panose="020B0604020202020204" pitchFamily="34" charset="0"/>
                <a:ea typeface="Tahoma" panose="020B0604030504040204" pitchFamily="34" charset="0"/>
                <a:cs typeface="Arial" panose="020B0604020202020204" pitchFamily="34" charset="0"/>
              </a:rPr>
            </a:br>
            <a:r>
              <a:rPr lang="en-US" altLang="en-US" sz="3200" i="1">
                <a:solidFill>
                  <a:schemeClr val="bg1"/>
                </a:solidFill>
                <a:latin typeface="Times New Roman" panose="02020603050405020304" pitchFamily="18" charset="0"/>
                <a:ea typeface="Tahoma" panose="020B0604030504040204" pitchFamily="34" charset="0"/>
                <a:cs typeface="Times New Roman" panose="02020603050405020304" pitchFamily="18" charset="0"/>
              </a:rPr>
              <a:t>Department of Marine Geology, Mangalore University, Mangalagangothri-574 199, India</a:t>
            </a:r>
            <a:br>
              <a:rPr lang="en-US" altLang="en-US" sz="3200" i="1">
                <a:solidFill>
                  <a:schemeClr val="bg1"/>
                </a:solidFill>
                <a:ea typeface="Tahoma" panose="020B0604030504040204" pitchFamily="34" charset="0"/>
                <a:cs typeface="Times New Roman" panose="02020603050405020304" pitchFamily="18" charset="0"/>
              </a:rPr>
            </a:br>
            <a:r>
              <a:rPr lang="en-US" altLang="en-US" sz="3200">
                <a:solidFill>
                  <a:schemeClr val="bg1"/>
                </a:solidFill>
                <a:ea typeface="Tahoma" panose="020B0604030504040204" pitchFamily="34" charset="0"/>
                <a:cs typeface="Times New Roman" panose="02020603050405020304" pitchFamily="18" charset="0"/>
              </a:rPr>
              <a:t> </a:t>
            </a:r>
            <a:r>
              <a:rPr lang="en-US" altLang="en-US" sz="1800">
                <a:solidFill>
                  <a:schemeClr val="bg1"/>
                </a:solidFill>
                <a:ea typeface="Tahoma" panose="020B0604030504040204" pitchFamily="34" charset="0"/>
                <a:cs typeface="Times New Roman" panose="02020603050405020304" pitchFamily="18" charset="0"/>
              </a:rPr>
              <a:t>*E-mail manjzircon@gmail.com     </a:t>
            </a:r>
            <a:br>
              <a:rPr lang="en-US" altLang="en-US" sz="1800">
                <a:solidFill>
                  <a:schemeClr val="bg1"/>
                </a:solidFill>
                <a:ea typeface="Tahoma" panose="020B0604030504040204" pitchFamily="34" charset="0"/>
                <a:cs typeface="Times New Roman" panose="02020603050405020304" pitchFamily="18" charset="0"/>
              </a:rPr>
            </a:br>
            <a:endParaRPr lang="en-US" altLang="en-US" sz="3200">
              <a:solidFill>
                <a:srgbClr val="FFFF00"/>
              </a:solidFill>
              <a:latin typeface="Arial Narrow" panose="020B0606020202030204" pitchFamily="34" charset="0"/>
              <a:ea typeface="Tahoma" panose="020B0604030504040204" pitchFamily="34" charset="0"/>
              <a:cs typeface="Times New Roman" panose="02020603050405020304" pitchFamily="18" charset="0"/>
            </a:endParaRPr>
          </a:p>
        </p:txBody>
      </p:sp>
      <p:pic>
        <p:nvPicPr>
          <p:cNvPr id="2051" name="Slide 1">
            <a:hlinkClick r:id="" action="ppaction://media"/>
            <a:extLst>
              <a:ext uri="{FF2B5EF4-FFF2-40B4-BE49-F238E27FC236}">
                <a16:creationId xmlns:a16="http://schemas.microsoft.com/office/drawing/2014/main" id="{18A81715-19ED-816A-EEE2-846ECF79BB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601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003366"/>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BDDEB30-99AF-9D92-75D0-CA1B203070CF}"/>
              </a:ext>
            </a:extLst>
          </p:cNvPr>
          <p:cNvSpPr>
            <a:spLocks noGrp="1" noChangeArrowheads="1"/>
          </p:cNvSpPr>
          <p:nvPr>
            <p:ph type="title"/>
          </p:nvPr>
        </p:nvSpPr>
        <p:spPr>
          <a:xfrm>
            <a:off x="4614863" y="381000"/>
            <a:ext cx="4529137" cy="6823075"/>
          </a:xfrm>
        </p:spPr>
        <p:txBody>
          <a:bodyPr/>
          <a:lstStyle/>
          <a:p>
            <a:pPr algn="l" eaLnBrk="1" hangingPunct="1"/>
            <a:r>
              <a:rPr lang="en-US" altLang="en-US" sz="1400">
                <a:solidFill>
                  <a:schemeClr val="bg1"/>
                </a:solidFill>
                <a:latin typeface="Arial" panose="020B0604020202020204" pitchFamily="34" charset="0"/>
                <a:cs typeface="Arial" panose="020B0604020202020204" pitchFamily="34" charset="0"/>
              </a:rPr>
              <a:t>In order to update the latest findings on Troposphere- Stratosphere-Polar circulations and participate in the </a:t>
            </a:r>
            <a:r>
              <a:rPr lang="en-US" altLang="en-US" sz="1400">
                <a:solidFill>
                  <a:srgbClr val="FF66FF"/>
                </a:solidFill>
                <a:latin typeface="Arial" panose="020B0604020202020204" pitchFamily="34" charset="0"/>
                <a:cs typeface="Arial" panose="020B0604020202020204" pitchFamily="34" charset="0"/>
              </a:rPr>
              <a:t>STIPMEX conference</a:t>
            </a:r>
            <a:r>
              <a:rPr lang="en-US" altLang="en-US" sz="1400">
                <a:solidFill>
                  <a:schemeClr val="bg1"/>
                </a:solidFill>
                <a:latin typeface="Arial" panose="020B0604020202020204" pitchFamily="34" charset="0"/>
                <a:cs typeface="Arial" panose="020B0604020202020204" pitchFamily="34" charset="0"/>
              </a:rPr>
              <a:t>,  this study has been undertaken to  know the teleconnection of the Northern Hemispheric Polar (Arctic Region) on precipitation along the western part of the Peninsular India over the past four decades. </a:t>
            </a:r>
            <a:br>
              <a:rPr lang="en-US" altLang="en-US" sz="1400">
                <a:solidFill>
                  <a:schemeClr val="bg1"/>
                </a:solidFill>
                <a:latin typeface="Arial" panose="020B0604020202020204" pitchFamily="34" charset="0"/>
                <a:cs typeface="Arial" panose="020B0604020202020204" pitchFamily="34" charset="0"/>
              </a:rPr>
            </a:br>
            <a:br>
              <a:rPr lang="en-US" altLang="en-US" sz="1400">
                <a:solidFill>
                  <a:schemeClr val="bg1"/>
                </a:solidFill>
                <a:latin typeface="Arial" panose="020B0604020202020204" pitchFamily="34" charset="0"/>
                <a:cs typeface="Arial" panose="020B0604020202020204" pitchFamily="34" charset="0"/>
              </a:rPr>
            </a:br>
            <a:r>
              <a:rPr lang="en-US" altLang="en-US" sz="1400">
                <a:solidFill>
                  <a:schemeClr val="bg1"/>
                </a:solidFill>
                <a:latin typeface="Arial" panose="020B0604020202020204" pitchFamily="34" charset="0"/>
                <a:cs typeface="Arial" panose="020B0604020202020204" pitchFamily="34" charset="0"/>
              </a:rPr>
              <a:t>Some of the probable interfering factors of the rainfall  of the western part of the Peninsular India </a:t>
            </a:r>
            <a:br>
              <a:rPr lang="en-US" altLang="en-US" sz="1400">
                <a:solidFill>
                  <a:schemeClr val="bg1"/>
                </a:solidFill>
                <a:latin typeface="Arial" panose="020B0604020202020204" pitchFamily="34" charset="0"/>
                <a:cs typeface="Arial" panose="020B0604020202020204" pitchFamily="34" charset="0"/>
              </a:rPr>
            </a:br>
            <a:r>
              <a:rPr lang="en-US" altLang="en-US" sz="1400">
                <a:solidFill>
                  <a:schemeClr val="bg1"/>
                </a:solidFill>
                <a:latin typeface="Arial" panose="020B0604020202020204" pitchFamily="34" charset="0"/>
                <a:cs typeface="Arial" panose="020B0604020202020204" pitchFamily="34" charset="0"/>
              </a:rPr>
              <a:t>such as dust surface mass concentration (pm 2.5), dry and wet deposition of dust, specific humidity,  AOD 550 nm (dark target), black carbon column mass density, precipitation rate, surface wind speed and surface air temperature  of the study area have been retrieved from the Giovanni website </a:t>
            </a:r>
            <a:r>
              <a:rPr lang="pt-BR" altLang="en-US" sz="1400">
                <a:solidFill>
                  <a:schemeClr val="bg1"/>
                </a:solidFill>
                <a:latin typeface="Times New Roman" panose="02020603050405020304" pitchFamily="18" charset="0"/>
                <a:cs typeface="Times New Roman" panose="02020603050405020304" pitchFamily="18" charset="0"/>
              </a:rPr>
              <a:t>(https://giovanni.gsfc.nasa.gov/giovanni</a:t>
            </a:r>
            <a:r>
              <a:rPr lang="pt-BR" altLang="en-US" sz="1400">
                <a:solidFill>
                  <a:schemeClr val="bg1"/>
                </a:solidFill>
                <a:latin typeface="Times New Roman" panose="02020603050405020304" pitchFamily="18" charset="0"/>
                <a:cs typeface="Times New Roman" panose="02020603050405020304" pitchFamily="18" charset="0"/>
                <a:hlinkClick r:id="rId2"/>
              </a:rPr>
              <a:t>/</a:t>
            </a:r>
            <a:r>
              <a:rPr lang="pt-BR" altLang="en-US" sz="1400">
                <a:solidFill>
                  <a:schemeClr val="bg1"/>
                </a:solidFill>
                <a:latin typeface="Times New Roman" panose="02020603050405020304" pitchFamily="18" charset="0"/>
                <a:cs typeface="Times New Roman" panose="02020603050405020304" pitchFamily="18" charset="0"/>
              </a:rPr>
              <a:t>)</a:t>
            </a:r>
            <a:r>
              <a:rPr lang="en-US" altLang="en-US" sz="1400">
                <a:solidFill>
                  <a:schemeClr val="bg1"/>
                </a:solidFill>
                <a:latin typeface="Times New Roman" panose="02020603050405020304" pitchFamily="18" charset="0"/>
                <a:cs typeface="Times New Roman" panose="02020603050405020304" pitchFamily="18" charset="0"/>
              </a:rPr>
              <a:t> </a:t>
            </a:r>
            <a:r>
              <a:rPr lang="en-US" altLang="en-US" sz="1400">
                <a:solidFill>
                  <a:schemeClr val="bg1"/>
                </a:solidFill>
                <a:latin typeface="Arial" panose="020B0604020202020204" pitchFamily="34" charset="0"/>
                <a:cs typeface="Arial" panose="020B0604020202020204" pitchFamily="34" charset="0"/>
              </a:rPr>
              <a:t>during the satellite monitoring period (1980 to 2023).  In addition, the data about the plausible atmospheric teleconnecting  forces, such as  Arctic Oscillation (AO), North Atlantic Oscillation (NAO), El Niño-Southern Oscillation (ENSO), Niño 3.4, global temp anomaly, tropical temperature, Atlantic Multi-decadal Oscillation (AMO) and the Quasi‐Biennial Oscillation have been taken from NOAA Physical Sciences Laboratory (PSL)  (https://psl.noaa.gov/; QBO; Han et al., 2022; Wyburn-Powell et al., 2022). All data processed for the PCA by using the SPSS statistical program.</a:t>
            </a:r>
            <a:br>
              <a:rPr lang="en-US" altLang="en-US" sz="1300">
                <a:solidFill>
                  <a:schemeClr val="bg1"/>
                </a:solidFill>
                <a:latin typeface="Arial" panose="020B0604020202020204" pitchFamily="34" charset="0"/>
                <a:cs typeface="Arial" panose="020B0604020202020204" pitchFamily="34" charset="0"/>
              </a:rPr>
            </a:br>
            <a:br>
              <a:rPr lang="en-US" altLang="en-US" sz="1300">
                <a:solidFill>
                  <a:schemeClr val="bg1"/>
                </a:solidFill>
                <a:latin typeface="Arial" panose="020B0604020202020204" pitchFamily="34" charset="0"/>
                <a:cs typeface="Arial" panose="020B0604020202020204" pitchFamily="34" charset="0"/>
              </a:rPr>
            </a:br>
            <a:br>
              <a:rPr lang="en-US" altLang="en-US" sz="1300">
                <a:solidFill>
                  <a:schemeClr val="bg1"/>
                </a:solidFill>
                <a:latin typeface="Arial" panose="020B0604020202020204" pitchFamily="34" charset="0"/>
                <a:cs typeface="Arial" panose="020B0604020202020204" pitchFamily="34" charset="0"/>
              </a:rPr>
            </a:br>
            <a:r>
              <a:rPr lang="en-US" altLang="en-US" sz="1300">
                <a:solidFill>
                  <a:schemeClr val="bg1"/>
                </a:solidFill>
                <a:latin typeface="Arial" panose="020B0604020202020204" pitchFamily="34" charset="0"/>
                <a:cs typeface="Arial" panose="020B0604020202020204" pitchFamily="34" charset="0"/>
              </a:rPr>
              <a:t> </a:t>
            </a:r>
            <a:br>
              <a:rPr lang="en-US" altLang="en-US" sz="1300">
                <a:solidFill>
                  <a:schemeClr val="bg1"/>
                </a:solidFill>
                <a:latin typeface="Arial" panose="020B0604020202020204" pitchFamily="34" charset="0"/>
                <a:cs typeface="Arial" panose="020B0604020202020204" pitchFamily="34" charset="0"/>
              </a:rPr>
            </a:br>
            <a:r>
              <a:rPr lang="en-US" altLang="en-US" sz="1300">
                <a:solidFill>
                  <a:schemeClr val="bg1"/>
                </a:solidFill>
                <a:latin typeface="Arial" panose="020B0604020202020204" pitchFamily="34" charset="0"/>
                <a:cs typeface="Arial" panose="020B0604020202020204" pitchFamily="34" charset="0"/>
              </a:rPr>
              <a:t> </a:t>
            </a:r>
          </a:p>
        </p:txBody>
      </p:sp>
      <p:pic>
        <p:nvPicPr>
          <p:cNvPr id="3075" name="Picture 2">
            <a:extLst>
              <a:ext uri="{FF2B5EF4-FFF2-40B4-BE49-F238E27FC236}">
                <a16:creationId xmlns:a16="http://schemas.microsoft.com/office/drawing/2014/main" id="{A851776F-342B-8AA1-43C9-240900287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381000"/>
            <a:ext cx="41941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C3AFC99-92D7-BE46-C5BF-C03BEF4CA038}"/>
              </a:ext>
            </a:extLst>
          </p:cNvPr>
          <p:cNvSpPr/>
          <p:nvPr/>
        </p:nvSpPr>
        <p:spPr>
          <a:xfrm>
            <a:off x="914400" y="2438400"/>
            <a:ext cx="762000" cy="22098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7" name="Rectangle 1">
            <a:extLst>
              <a:ext uri="{FF2B5EF4-FFF2-40B4-BE49-F238E27FC236}">
                <a16:creationId xmlns:a16="http://schemas.microsoft.com/office/drawing/2014/main" id="{2E02E72F-1B0B-77E8-0994-C1158696B5F4}"/>
              </a:ext>
            </a:extLst>
          </p:cNvPr>
          <p:cNvSpPr>
            <a:spLocks noChangeArrowheads="1"/>
          </p:cNvSpPr>
          <p:nvPr/>
        </p:nvSpPr>
        <p:spPr bwMode="auto">
          <a:xfrm>
            <a:off x="166688" y="5105400"/>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100">
                <a:solidFill>
                  <a:schemeClr val="bg1"/>
                </a:solidFill>
                <a:latin typeface="Arial" panose="020B0604020202020204" pitchFamily="34" charset="0"/>
                <a:cs typeface="Arial" panose="020B0604020202020204" pitchFamily="34" charset="0"/>
              </a:rPr>
              <a:t>Fig. 1. Google map of the western part of India with an inset box region of data extracted from the Giovanni website </a:t>
            </a:r>
            <a:r>
              <a:rPr lang="pt-BR" altLang="en-US" sz="1300">
                <a:solidFill>
                  <a:schemeClr val="bg1"/>
                </a:solidFill>
                <a:latin typeface="Arial" panose="020B0604020202020204" pitchFamily="34" charset="0"/>
                <a:cs typeface="Arial" panose="020B0604020202020204" pitchFamily="34" charset="0"/>
              </a:rPr>
              <a:t>(https://giovanni.gsfc.nasa.gov/giovanni</a:t>
            </a:r>
            <a:r>
              <a:rPr lang="pt-BR" altLang="en-US" sz="1300">
                <a:solidFill>
                  <a:schemeClr val="bg1"/>
                </a:solidFill>
                <a:latin typeface="Arial" panose="020B0604020202020204" pitchFamily="34" charset="0"/>
                <a:cs typeface="Arial" panose="020B0604020202020204" pitchFamily="34" charset="0"/>
                <a:hlinkClick r:id="rId2"/>
              </a:rPr>
              <a:t>/</a:t>
            </a:r>
            <a:r>
              <a:rPr lang="pt-BR" altLang="en-US" sz="1300">
                <a:solidFill>
                  <a:schemeClr val="bg1"/>
                </a:solidFill>
                <a:latin typeface="Arial" panose="020B0604020202020204" pitchFamily="34" charset="0"/>
                <a:cs typeface="Arial" panose="020B0604020202020204" pitchFamily="34" charset="0"/>
              </a:rPr>
              <a:t>)</a:t>
            </a:r>
            <a:r>
              <a:rPr lang="en-US" altLang="en-US" sz="1300">
                <a:solidFill>
                  <a:schemeClr val="bg1"/>
                </a:solidFill>
                <a:latin typeface="Arial" panose="020B0604020202020204" pitchFamily="34" charset="0"/>
                <a:cs typeface="Arial" panose="020B0604020202020204" pitchFamily="34" charset="0"/>
              </a:rPr>
              <a:t>.</a:t>
            </a:r>
          </a:p>
        </p:txBody>
      </p:sp>
      <p:pic>
        <p:nvPicPr>
          <p:cNvPr id="3078" name="Slide 2">
            <a:hlinkClick r:id="" action="ppaction://media"/>
            <a:extLst>
              <a:ext uri="{FF2B5EF4-FFF2-40B4-BE49-F238E27FC236}">
                <a16:creationId xmlns:a16="http://schemas.microsoft.com/office/drawing/2014/main" id="{267E6D96-7602-A9DD-0233-C31C3D2D69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1849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E9CB666A-C95D-F7D3-C033-67F7F3D4EC4C}"/>
              </a:ext>
            </a:extLst>
          </p:cNvPr>
          <p:cNvSpPr>
            <a:spLocks noChangeArrowheads="1"/>
          </p:cNvSpPr>
          <p:nvPr/>
        </p:nvSpPr>
        <p:spPr bwMode="auto">
          <a:xfrm>
            <a:off x="90488" y="3671888"/>
            <a:ext cx="4572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just">
              <a:spcBef>
                <a:spcPct val="0"/>
              </a:spcBef>
              <a:buFontTx/>
              <a:buNone/>
            </a:pPr>
            <a:r>
              <a:rPr lang="en-US" altLang="en-US" sz="1600">
                <a:solidFill>
                  <a:schemeClr val="bg1"/>
                </a:solidFill>
                <a:latin typeface="Times New Roman" panose="02020603050405020304" pitchFamily="18" charset="0"/>
                <a:cs typeface="Times New Roman" panose="02020603050405020304" pitchFamily="18" charset="0"/>
              </a:rPr>
              <a:t>The results of the statistical analysis (Fig. 3) show that there about 15 components which are greater than Eigen Values 1.0. To reduce further description of data, the Eigen Values versus number of components are plotted as Scree plot which indicates that only one profound component above the first inflexion point, followed by four components above the second inflexion point, suggesting the complex in relationship among the data of the study area along with tele-connections. The principal components matrix of the results of the data are given in Table 1.</a:t>
            </a:r>
          </a:p>
        </p:txBody>
      </p:sp>
      <p:pic>
        <p:nvPicPr>
          <p:cNvPr id="4099" name="Picture 2">
            <a:extLst>
              <a:ext uri="{FF2B5EF4-FFF2-40B4-BE49-F238E27FC236}">
                <a16:creationId xmlns:a16="http://schemas.microsoft.com/office/drawing/2014/main" id="{FE14E9D5-14EC-3A0A-9C87-524C36E426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6675"/>
            <a:ext cx="4446588"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a:extLst>
              <a:ext uri="{FF2B5EF4-FFF2-40B4-BE49-F238E27FC236}">
                <a16:creationId xmlns:a16="http://schemas.microsoft.com/office/drawing/2014/main" id="{735C4B77-53B6-15A3-B9E2-8A4D5324CF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2488" y="1166813"/>
            <a:ext cx="4340225"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a:extLst>
              <a:ext uri="{FF2B5EF4-FFF2-40B4-BE49-F238E27FC236}">
                <a16:creationId xmlns:a16="http://schemas.microsoft.com/office/drawing/2014/main" id="{0A84C901-10B9-2BB0-9F27-4C51EDBEB7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5500" y="506413"/>
            <a:ext cx="436721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Recorded Sound">
            <a:hlinkClick r:id="" action="ppaction://media"/>
            <a:extLst>
              <a:ext uri="{FF2B5EF4-FFF2-40B4-BE49-F238E27FC236}">
                <a16:creationId xmlns:a16="http://schemas.microsoft.com/office/drawing/2014/main" id="{42912CC0-9592-A257-A9AF-5CFCD7E1484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743B2-FB07-AE77-CC38-CC2242EAAE00}"/>
              </a:ext>
            </a:extLst>
          </p:cNvPr>
          <p:cNvSpPr/>
          <p:nvPr/>
        </p:nvSpPr>
        <p:spPr>
          <a:xfrm>
            <a:off x="152400" y="228600"/>
            <a:ext cx="8686800" cy="7164388"/>
          </a:xfrm>
          <a:prstGeom prst="rect">
            <a:avLst/>
          </a:prstGeom>
        </p:spPr>
        <p:txBody>
          <a:bodyPr>
            <a:spAutoFit/>
          </a:bodyPr>
          <a:lstStyle/>
          <a:p>
            <a:pPr marL="285750" indent="-285750">
              <a:lnSpc>
                <a:spcPct val="114000"/>
              </a:lnSpc>
              <a:spcBef>
                <a:spcPts val="300"/>
              </a:spcBef>
              <a:spcAft>
                <a:spcPts val="300"/>
              </a:spcAft>
              <a:buFont typeface="Arial" panose="020B0604020202020204" pitchFamily="34" charset="0"/>
              <a:buChar char="•"/>
              <a:defRPr/>
            </a:pPr>
            <a:r>
              <a:rPr lang="en-US" sz="1500" dirty="0">
                <a:solidFill>
                  <a:schemeClr val="bg1"/>
                </a:solidFill>
                <a:latin typeface="Arial Narrow" panose="020B0606020202030204" pitchFamily="34" charset="0"/>
              </a:rPr>
              <a:t>The results of the Principal Component Analysis (PCA) are given in Table 1.  The most significant Principal Component (PC) -1 is identified as the Arctic Component based on very strong negative loadings on the annual Arctic Sea Ice area and Arctic Sea Ice anomaly during September as well as March. This component is inversely with Atlantic Multidecadal Oscillation as well as atmospheric dust concentration indicators, such as aerosol optical depth at 550 nm, total dry and wet deposition as well as  humidity and precipitation during almost all seasons. It is quite well know that there is a positive relationship between Atlantic Multidecadal Oscillation with monsoon rainfall of India.</a:t>
            </a:r>
          </a:p>
          <a:p>
            <a:pPr marL="285750" indent="-285750">
              <a:lnSpc>
                <a:spcPct val="114000"/>
              </a:lnSpc>
              <a:spcBef>
                <a:spcPts val="300"/>
              </a:spcBef>
              <a:spcAft>
                <a:spcPts val="300"/>
              </a:spcAft>
              <a:buFont typeface="Arial" panose="020B0604020202020204" pitchFamily="34" charset="0"/>
              <a:buChar char="•"/>
              <a:defRPr/>
            </a:pPr>
            <a:r>
              <a:rPr lang="en-US" sz="1500" dirty="0">
                <a:solidFill>
                  <a:schemeClr val="bg1"/>
                </a:solidFill>
                <a:latin typeface="Arial Narrow" panose="020B0606020202030204" pitchFamily="34" charset="0"/>
              </a:rPr>
              <a:t>The PC-2 is identified as a precipitation component which is highly positively loaded during almost all seasons. In this component also, the variables representing the Arctic component are inversely loaded, suggesting negative impact of the Arctic Sea Ice on monsoon rainfall of India. In addition some of anthropogenic indicator, such as black carbon and tropical increase in temperature seem to aggravate the rainfall.</a:t>
            </a:r>
          </a:p>
          <a:p>
            <a:pPr marL="285750" indent="-285750">
              <a:lnSpc>
                <a:spcPct val="114000"/>
              </a:lnSpc>
              <a:spcBef>
                <a:spcPts val="300"/>
              </a:spcBef>
              <a:spcAft>
                <a:spcPts val="300"/>
              </a:spcAft>
              <a:buFont typeface="Arial" panose="020B0604020202020204" pitchFamily="34" charset="0"/>
              <a:buChar char="•"/>
              <a:defRPr/>
            </a:pPr>
            <a:r>
              <a:rPr lang="en-US" sz="1500" dirty="0">
                <a:solidFill>
                  <a:schemeClr val="bg1"/>
                </a:solidFill>
                <a:latin typeface="Arial Narrow" panose="020B0606020202030204" pitchFamily="34" charset="0"/>
              </a:rPr>
              <a:t>The PC-3 represents the AMO, which is positively loaded during most of seasons and the humidity of the study area during the summer, suggesting the influence of the Atlantic Ocean on the summer monsoon rainfall. </a:t>
            </a:r>
          </a:p>
          <a:p>
            <a:pPr marL="285750" indent="-285750">
              <a:lnSpc>
                <a:spcPct val="114000"/>
              </a:lnSpc>
              <a:spcBef>
                <a:spcPts val="300"/>
              </a:spcBef>
              <a:spcAft>
                <a:spcPts val="300"/>
              </a:spcAft>
              <a:buFont typeface="Arial" panose="020B0604020202020204" pitchFamily="34" charset="0"/>
              <a:buChar char="•"/>
              <a:defRPr/>
            </a:pPr>
            <a:r>
              <a:rPr lang="en-US" sz="1500" dirty="0">
                <a:solidFill>
                  <a:schemeClr val="bg1"/>
                </a:solidFill>
                <a:latin typeface="Arial Narrow" panose="020B0606020202030204" pitchFamily="34" charset="0"/>
              </a:rPr>
              <a:t>The PC-4 indicates that it is Quasi‐Biennial Oscillation (QBO) component which seems to be important in the enhancement of the humidity during the Fall Inter Monsoon (Autumn season).</a:t>
            </a:r>
          </a:p>
          <a:p>
            <a:pPr marL="285750" indent="-285750">
              <a:lnSpc>
                <a:spcPct val="114000"/>
              </a:lnSpc>
              <a:spcBef>
                <a:spcPts val="300"/>
              </a:spcBef>
              <a:spcAft>
                <a:spcPts val="300"/>
              </a:spcAft>
              <a:buFont typeface="Arial" panose="020B0604020202020204" pitchFamily="34" charset="0"/>
              <a:buChar char="•"/>
              <a:defRPr/>
            </a:pPr>
            <a:r>
              <a:rPr lang="en-US" sz="1500" dirty="0">
                <a:solidFill>
                  <a:schemeClr val="bg1"/>
                </a:solidFill>
                <a:latin typeface="Arial Narrow" panose="020B0606020202030204" pitchFamily="34" charset="0"/>
              </a:rPr>
              <a:t>The last component PC-5 is identified as the wind speed, which is inverse with the specific humidity particularly during the winter season, where the air mass originating mainly over the subtropical-temperate region of the Central Asia. </a:t>
            </a:r>
          </a:p>
          <a:p>
            <a:pPr algn="just">
              <a:lnSpc>
                <a:spcPct val="114000"/>
              </a:lnSpc>
              <a:spcBef>
                <a:spcPts val="300"/>
              </a:spcBef>
              <a:spcAft>
                <a:spcPts val="300"/>
              </a:spcAft>
              <a:defRPr/>
            </a:pPr>
            <a:endParaRPr lang="de-DE" sz="1600" b="1" i="1" dirty="0">
              <a:solidFill>
                <a:srgbClr val="FFC000"/>
              </a:solidFill>
              <a:latin typeface="Times New Roman" pitchFamily="18" charset="0"/>
              <a:cs typeface="Times New Roman" pitchFamily="18" charset="0"/>
            </a:endParaRPr>
          </a:p>
          <a:p>
            <a:pPr algn="just">
              <a:lnSpc>
                <a:spcPct val="114000"/>
              </a:lnSpc>
              <a:spcBef>
                <a:spcPts val="300"/>
              </a:spcBef>
              <a:spcAft>
                <a:spcPts val="300"/>
              </a:spcAft>
              <a:defRPr/>
            </a:pPr>
            <a:r>
              <a:rPr lang="de-DE" sz="1600" b="1" i="1" dirty="0">
                <a:solidFill>
                  <a:srgbClr val="FFC000"/>
                </a:solidFill>
                <a:latin typeface="Times New Roman" pitchFamily="18" charset="0"/>
                <a:cs typeface="Times New Roman" pitchFamily="18" charset="0"/>
              </a:rPr>
              <a:t>Acknowledgments: </a:t>
            </a:r>
            <a:r>
              <a:rPr lang="en-US" sz="1600" dirty="0">
                <a:solidFill>
                  <a:srgbClr val="FFC000"/>
                </a:solidFill>
                <a:latin typeface="Times New Roman" pitchFamily="18" charset="0"/>
                <a:cs typeface="Times New Roman" pitchFamily="18" charset="0"/>
              </a:rPr>
              <a:t>I am grateful to the organizers for providing me a wonderful opportunity to participate in the conference. I also thank many global agencies for  open access of voluminous data </a:t>
            </a:r>
            <a:r>
              <a:rPr lang="pt-BR" sz="1600" dirty="0">
                <a:solidFill>
                  <a:srgbClr val="FFC000"/>
                </a:solidFill>
                <a:latin typeface="Times New Roman" pitchFamily="18" charset="0"/>
                <a:cs typeface="Times New Roman" pitchFamily="18" charset="0"/>
              </a:rPr>
              <a:t>(https://disc.gsfc.nasa.gov/).</a:t>
            </a:r>
            <a:r>
              <a:rPr lang="en-US" sz="1600" dirty="0">
                <a:solidFill>
                  <a:srgbClr val="FFC000"/>
                </a:solidFill>
                <a:latin typeface="Times New Roman" pitchFamily="18" charset="0"/>
                <a:cs typeface="Times New Roman" pitchFamily="18" charset="0"/>
              </a:rPr>
              <a:t>  I also thank Rolf Muller, </a:t>
            </a:r>
            <a:r>
              <a:rPr lang="de-DE" sz="1600" dirty="0">
                <a:solidFill>
                  <a:srgbClr val="FFC000"/>
                </a:solidFill>
                <a:latin typeface="Times New Roman" pitchFamily="18" charset="0"/>
                <a:cs typeface="Times New Roman" pitchFamily="18" charset="0"/>
              </a:rPr>
              <a:t>Forschungszentrum Jülich GmbH 52425 Jülich Sitz der Gesellschaft: Jülich</a:t>
            </a:r>
            <a:r>
              <a:rPr lang="en-US" sz="1600" dirty="0">
                <a:solidFill>
                  <a:srgbClr val="FFC000"/>
                </a:solidFill>
                <a:latin typeface="Times New Roman" pitchFamily="18" charset="0"/>
                <a:cs typeface="Times New Roman" pitchFamily="18" charset="0"/>
              </a:rPr>
              <a:t> for providing  the partial financial assistance to participate in this conference. </a:t>
            </a:r>
          </a:p>
          <a:p>
            <a:pPr marL="285750" indent="-285750">
              <a:lnSpc>
                <a:spcPct val="114000"/>
              </a:lnSpc>
              <a:spcBef>
                <a:spcPts val="300"/>
              </a:spcBef>
              <a:spcAft>
                <a:spcPts val="300"/>
              </a:spcAft>
              <a:buFont typeface="Arial" panose="020B0604020202020204" pitchFamily="34" charset="0"/>
              <a:buChar char="•"/>
              <a:defRPr/>
            </a:pPr>
            <a:endParaRPr lang="en-US" sz="1600" dirty="0">
              <a:solidFill>
                <a:schemeClr val="bg1"/>
              </a:solidFill>
              <a:latin typeface="Arial Narrow" panose="020B0606020202030204" pitchFamily="34" charset="0"/>
            </a:endParaRPr>
          </a:p>
          <a:p>
            <a:pPr marL="285750" indent="-285750">
              <a:lnSpc>
                <a:spcPct val="114000"/>
              </a:lnSpc>
              <a:spcBef>
                <a:spcPts val="300"/>
              </a:spcBef>
              <a:spcAft>
                <a:spcPts val="300"/>
              </a:spcAft>
              <a:buFont typeface="Arial" panose="020B0604020202020204" pitchFamily="34" charset="0"/>
              <a:buChar char="•"/>
              <a:defRPr/>
            </a:pPr>
            <a:endParaRPr lang="en-US" sz="1600" dirty="0">
              <a:solidFill>
                <a:schemeClr val="bg1"/>
              </a:solidFill>
              <a:latin typeface="Arial Narrow" panose="020B0606020202030204" pitchFamily="34" charset="0"/>
            </a:endParaRPr>
          </a:p>
        </p:txBody>
      </p:sp>
      <p:pic>
        <p:nvPicPr>
          <p:cNvPr id="5123" name="Recorded Sound">
            <a:hlinkClick r:id="" action="ppaction://media"/>
            <a:extLst>
              <a:ext uri="{FF2B5EF4-FFF2-40B4-BE49-F238E27FC236}">
                <a16:creationId xmlns:a16="http://schemas.microsoft.com/office/drawing/2014/main" id="{A610C55D-DBF3-5A78-5401-DE8D7126CE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3276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Recorded Sound">
            <a:hlinkClick r:id="" action="ppaction://media"/>
            <a:extLst>
              <a:ext uri="{FF2B5EF4-FFF2-40B4-BE49-F238E27FC236}">
                <a16:creationId xmlns:a16="http://schemas.microsoft.com/office/drawing/2014/main" id="{DBF11FF8-A0DA-29E5-2808-BB9250F409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886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Recorded Sound">
            <a:hlinkClick r:id="" action="ppaction://media"/>
            <a:extLst>
              <a:ext uri="{FF2B5EF4-FFF2-40B4-BE49-F238E27FC236}">
                <a16:creationId xmlns:a16="http://schemas.microsoft.com/office/drawing/2014/main" id="{99F921BF-BC54-C1BA-3869-94D853A902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26638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747</TotalTime>
  <Words>809</Words>
  <Application>Microsoft Office PowerPoint</Application>
  <PresentationFormat>On-screen Show (4:3)</PresentationFormat>
  <Paragraphs>11</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Times</vt:lpstr>
      <vt:lpstr>Arial</vt:lpstr>
      <vt:lpstr>Calibri</vt:lpstr>
      <vt:lpstr>Arial Narrow</vt:lpstr>
      <vt:lpstr>Tahoma</vt:lpstr>
      <vt:lpstr>Times New Roman</vt:lpstr>
      <vt:lpstr>Blank</vt:lpstr>
      <vt:lpstr>Response of Rainfall of the Western Half  of the Indian Sub-continent to the Large-Scale  Stratospheric Circulations    Busnur Rachotappa Manjunatha* Department of Marine Geology, Mangalore University, Mangalagangothri-574 199, India  *E-mail manjzircon@gmail.com      </vt:lpstr>
      <vt:lpstr>In order to update the latest findings on Troposphere- Stratosphere-Polar circulations and participate in the STIPMEX conference,  this study has been undertaken to  know the teleconnection of the Northern Hemispheric Polar (Arctic Region) on precipitation along the western part of the Peninsular India over the past four decades.   Some of the probable interfering factors of the rainfall  of the western part of the Peninsular India  such as dust surface mass concentration (pm 2.5), dry and wet deposition of dust, specific humidity,  AOD 550 nm (dark target), black carbon column mass density, precipitation rate, surface wind speed and surface air temperature  of the study area have been retrieved from the Giovanni website (https://giovanni.gsfc.nasa.gov/giovanni/) during the satellite monitoring period (1980 to 2023).  In addition, the data about the plausible atmospheric teleconnecting  forces, such as  Arctic Oscillation (AO), North Atlantic Oscillation (NAO), El Niño-Southern Oscillation (ENSO), Niño 3.4, global temp anomaly, tropical temperature, Atlantic Multi-decadal Oscillation (AMO) and the Quasi‐Biennial Oscillation have been taken from NOAA Physical Sciences Laboratory (PSL)  (https://psl.noaa.gov/; QBO; Han et al., 2022; Wyburn-Powell et al., 2022). All data processed for the PCA by using the SPSS statistical program.      </vt:lpstr>
      <vt:lpstr>PowerPoint Presentation</vt:lpstr>
      <vt:lpstr>PowerPoint Presentation</vt:lpstr>
    </vt:vector>
  </TitlesOfParts>
  <Company>NNPS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Fossils &amp; The Geologic Time Scale</dc:title>
  <dc:creator>NNPS NNPS</dc:creator>
  <cp:lastModifiedBy>poorna chandra</cp:lastModifiedBy>
  <cp:revision>42</cp:revision>
  <dcterms:created xsi:type="dcterms:W3CDTF">2004-01-29T15:39:45Z</dcterms:created>
  <dcterms:modified xsi:type="dcterms:W3CDTF">2024-05-31T17:12:13Z</dcterms:modified>
</cp:coreProperties>
</file>