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6" d="100"/>
          <a:sy n="46" d="100"/>
        </p:scale>
        <p:origin x="468" y="-19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BA36C-BF7F-453E-98AE-47B7AB1B1393}" type="datetimeFigureOut">
              <a:rPr lang="en-IN" smtClean="0"/>
              <a:t>31-05-2024</a:t>
            </a:fld>
            <a:endParaRPr lang="en-IN"/>
          </a:p>
        </p:txBody>
      </p:sp>
      <p:sp>
        <p:nvSpPr>
          <p:cNvPr id="4" name="Slide Image Placeholder 3"/>
          <p:cNvSpPr>
            <a:spLocks noGrp="1" noRot="1" noChangeAspect="1"/>
          </p:cNvSpPr>
          <p:nvPr>
            <p:ph type="sldImg" idx="2"/>
          </p:nvPr>
        </p:nvSpPr>
        <p:spPr>
          <a:xfrm>
            <a:off x="2330450" y="1143000"/>
            <a:ext cx="21971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04C49-DA27-4342-AF1D-1F24E93395BC}" type="slidenum">
              <a:rPr lang="en-IN" smtClean="0"/>
              <a:t>‹#›</a:t>
            </a:fld>
            <a:endParaRPr lang="en-IN"/>
          </a:p>
        </p:txBody>
      </p:sp>
    </p:spTree>
    <p:extLst>
      <p:ext uri="{BB962C8B-B14F-4D97-AF65-F5344CB8AC3E}">
        <p14:creationId xmlns:p14="http://schemas.microsoft.com/office/powerpoint/2010/main" val="34011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B904C49-DA27-4342-AF1D-1F24E93395BC}" type="slidenum">
              <a:rPr lang="en-IN" smtClean="0"/>
              <a:t>1</a:t>
            </a:fld>
            <a:endParaRPr lang="en-IN"/>
          </a:p>
        </p:txBody>
      </p:sp>
    </p:spTree>
    <p:extLst>
      <p:ext uri="{BB962C8B-B14F-4D97-AF65-F5344CB8AC3E}">
        <p14:creationId xmlns:p14="http://schemas.microsoft.com/office/powerpoint/2010/main" val="315629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n-US"/>
              <a:t>Click to edit Master title style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B7C441-E0C2-4B29-A825-59066DBD5793}"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101409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7C441-E0C2-4B29-A825-59066DBD5793}"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166909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7C441-E0C2-4B29-A825-59066DBD5793}"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348299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7C441-E0C2-4B29-A825-59066DBD5793}"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2915580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n-US"/>
              <a:t>Click to edit Master title style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7C441-E0C2-4B29-A825-59066DBD5793}" type="datetimeFigureOut">
              <a:rPr lang="en-IN" smtClean="0"/>
              <a:t>31-05-2024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188300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B7C441-E0C2-4B29-A825-59066DBD5793}"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252217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4" name="Content Placeholder 3"/>
          <p:cNvSpPr>
            <a:spLocks noGrp="1"/>
          </p:cNvSpPr>
          <p:nvPr>
            <p:ph sz="half" idx="2"/>
          </p:nvPr>
        </p:nvSpPr>
        <p:spPr>
          <a:xfrm>
            <a:off x="2082962" y="15516968"/>
            <a:ext cx="12793057"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Click to edit Master text styles</a:t>
            </a:r>
          </a:p>
        </p:txBody>
      </p:sp>
      <p:sp>
        <p:nvSpPr>
          <p:cNvPr id="6" name="Content Placeholder 5"/>
          <p:cNvSpPr>
            <a:spLocks noGrp="1"/>
          </p:cNvSpPr>
          <p:nvPr>
            <p:ph sz="quarter" idx="4"/>
          </p:nvPr>
        </p:nvSpPr>
        <p:spPr>
          <a:xfrm>
            <a:off x="15309148"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B7C441-E0C2-4B29-A825-59066DBD5793}" type="datetimeFigureOut">
              <a:rPr lang="en-IN" smtClean="0"/>
              <a:t>31-05-2024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4006193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B7C441-E0C2-4B29-A825-59066DBD5793}" type="datetimeFigureOut">
              <a:rPr lang="en-IN" smtClean="0"/>
              <a:t>31-05-2024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5957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7C441-E0C2-4B29-A825-59066DBD5793}" type="datetimeFigureOut">
              <a:rPr lang="en-IN" smtClean="0"/>
              <a:t>31-05-2024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131650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E1B7C441-E0C2-4B29-A825-59066DBD5793}"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84814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n-US"/>
              <a:t>Click icon to add picture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Click to edit Master text styles</a:t>
            </a:r>
          </a:p>
        </p:txBody>
      </p:sp>
      <p:sp>
        <p:nvSpPr>
          <p:cNvPr id="5" name="Date Placeholder 4"/>
          <p:cNvSpPr>
            <a:spLocks noGrp="1"/>
          </p:cNvSpPr>
          <p:nvPr>
            <p:ph type="dt" sz="half" idx="10"/>
          </p:nvPr>
        </p:nvSpPr>
        <p:spPr/>
        <p:txBody>
          <a:bodyPr/>
          <a:lstStyle/>
          <a:p>
            <a:fld id="{E1B7C441-E0C2-4B29-A825-59066DBD5793}" type="datetimeFigureOut">
              <a:rPr lang="en-IN" smtClean="0"/>
              <a:t>31-05-2024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F55AC48-B998-4ABF-9124-C1D6696DAFF0}" type="slidenum">
              <a:rPr lang="en-IN" smtClean="0"/>
              <a:t>‹#›</a:t>
            </a:fld>
            <a:endParaRPr lang="en-IN"/>
          </a:p>
        </p:txBody>
      </p:sp>
    </p:spTree>
    <p:extLst>
      <p:ext uri="{BB962C8B-B14F-4D97-AF65-F5344CB8AC3E}">
        <p14:creationId xmlns:p14="http://schemas.microsoft.com/office/powerpoint/2010/main" val="123655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E1B7C441-E0C2-4B29-A825-59066DBD5793}" type="datetimeFigureOut">
              <a:rPr lang="en-IN" smtClean="0"/>
              <a:t>31-05-2024</a:t>
            </a:fld>
            <a:endParaRPr lang="en-IN"/>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8F55AC48-B998-4ABF-9124-C1D6696DAFF0}" type="slidenum">
              <a:rPr lang="en-IN" smtClean="0"/>
              <a:t>‹#›</a:t>
            </a:fld>
            <a:endParaRPr lang="en-IN"/>
          </a:p>
        </p:txBody>
      </p:sp>
    </p:spTree>
    <p:extLst>
      <p:ext uri="{BB962C8B-B14F-4D97-AF65-F5344CB8AC3E}">
        <p14:creationId xmlns:p14="http://schemas.microsoft.com/office/powerpoint/2010/main" val="261102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698C7-2095-5269-73F4-AFFE8D392B7A}"/>
              </a:ext>
            </a:extLst>
          </p:cNvPr>
          <p:cNvSpPr/>
          <p:nvPr/>
        </p:nvSpPr>
        <p:spPr>
          <a:xfrm>
            <a:off x="91440" y="91440"/>
            <a:ext cx="30060000" cy="42336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D650A2B5-36DA-7C83-B4D5-48647A0D2242}"/>
              </a:ext>
            </a:extLst>
          </p:cNvPr>
          <p:cNvSpPr txBox="1"/>
          <p:nvPr/>
        </p:nvSpPr>
        <p:spPr>
          <a:xfrm>
            <a:off x="220980" y="200559"/>
            <a:ext cx="29808000" cy="4524315"/>
          </a:xfrm>
          <a:prstGeom prst="rect">
            <a:avLst/>
          </a:prstGeom>
          <a:ln w="57150">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5400" b="1" i="0" dirty="0">
                <a:solidFill>
                  <a:srgbClr val="800000"/>
                </a:solidFill>
                <a:effectLst/>
                <a:latin typeface="Times New Roman" panose="02020603050405020304" pitchFamily="18" charset="0"/>
                <a:cs typeface="Times New Roman" panose="02020603050405020304" pitchFamily="18" charset="0"/>
              </a:rPr>
              <a:t>Atmospheric stability and cloud-rain characteristics during pre-monsoon precipitating events </a:t>
            </a:r>
            <a:r>
              <a:rPr lang="en-US" sz="5400" b="1" i="0" dirty="0" err="1">
                <a:solidFill>
                  <a:srgbClr val="800000"/>
                </a:solidFill>
                <a:effectLst/>
                <a:latin typeface="Times New Roman" panose="02020603050405020304" pitchFamily="18" charset="0"/>
                <a:cs typeface="Times New Roman" panose="02020603050405020304" pitchFamily="18" charset="0"/>
              </a:rPr>
              <a:t>analysed</a:t>
            </a:r>
            <a:r>
              <a:rPr lang="en-US" sz="5400" b="1" i="0" dirty="0">
                <a:solidFill>
                  <a:srgbClr val="800000"/>
                </a:solidFill>
                <a:effectLst/>
                <a:latin typeface="Times New Roman" panose="02020603050405020304" pitchFamily="18" charset="0"/>
                <a:cs typeface="Times New Roman" panose="02020603050405020304" pitchFamily="18" charset="0"/>
              </a:rPr>
              <a:t> using ground-based observations of a high-altitude site in Western Ghats, India</a:t>
            </a:r>
          </a:p>
          <a:p>
            <a:pPr algn="ctr"/>
            <a:r>
              <a:rPr lang="en-IN" sz="4800" b="1" u="sng" dirty="0">
                <a:solidFill>
                  <a:schemeClr val="tx1"/>
                </a:solidFill>
                <a:latin typeface="Times New Roman" panose="02020603050405020304" pitchFamily="18" charset="0"/>
                <a:cs typeface="Times New Roman" panose="02020603050405020304" pitchFamily="18" charset="0"/>
              </a:rPr>
              <a:t>Leena.P.P</a:t>
            </a:r>
            <a:r>
              <a:rPr lang="en-IN" sz="4800" b="1" u="sng" baseline="30000" dirty="0">
                <a:solidFill>
                  <a:schemeClr val="tx1"/>
                </a:solidFill>
                <a:latin typeface="Times New Roman" panose="02020603050405020304" pitchFamily="18" charset="0"/>
                <a:cs typeface="Times New Roman" panose="02020603050405020304" pitchFamily="18" charset="0"/>
              </a:rPr>
              <a:t>1</a:t>
            </a:r>
            <a:r>
              <a:rPr lang="en-IN" sz="4800" b="1" u="sng" dirty="0">
                <a:solidFill>
                  <a:schemeClr val="tx1"/>
                </a:solidFill>
                <a:latin typeface="Times New Roman" panose="02020603050405020304" pitchFamily="18" charset="0"/>
                <a:cs typeface="Times New Roman" panose="02020603050405020304" pitchFamily="18" charset="0"/>
              </a:rPr>
              <a:t> </a:t>
            </a:r>
            <a:r>
              <a:rPr lang="en-IN" sz="4800" dirty="0">
                <a:solidFill>
                  <a:schemeClr val="tx1"/>
                </a:solidFill>
                <a:latin typeface="Times New Roman" panose="02020603050405020304" pitchFamily="18" charset="0"/>
                <a:cs typeface="Times New Roman" panose="02020603050405020304" pitchFamily="18" charset="0"/>
              </a:rPr>
              <a:t>, Resmi.E.A</a:t>
            </a:r>
            <a:r>
              <a:rPr lang="en-IN" sz="4800" baseline="30000" dirty="0">
                <a:solidFill>
                  <a:schemeClr val="tx1"/>
                </a:solidFill>
                <a:latin typeface="Times New Roman" panose="02020603050405020304" pitchFamily="18" charset="0"/>
                <a:cs typeface="Times New Roman" panose="02020603050405020304" pitchFamily="18" charset="0"/>
              </a:rPr>
              <a:t>2</a:t>
            </a:r>
            <a:r>
              <a:rPr lang="en-IN" sz="4800" dirty="0">
                <a:solidFill>
                  <a:schemeClr val="tx1"/>
                </a:solidFill>
                <a:latin typeface="Times New Roman" panose="02020603050405020304" pitchFamily="18" charset="0"/>
                <a:cs typeface="Times New Roman" panose="02020603050405020304" pitchFamily="18" charset="0"/>
              </a:rPr>
              <a:t> , Dhwanit.J.Mise</a:t>
            </a:r>
            <a:r>
              <a:rPr lang="en-IN" sz="4800" baseline="30000" dirty="0">
                <a:solidFill>
                  <a:schemeClr val="tx1"/>
                </a:solidFill>
                <a:latin typeface="Times New Roman" panose="02020603050405020304" pitchFamily="18" charset="0"/>
                <a:cs typeface="Times New Roman" panose="02020603050405020304" pitchFamily="18" charset="0"/>
              </a:rPr>
              <a:t>3</a:t>
            </a:r>
            <a:r>
              <a:rPr lang="en-IN" sz="4800" dirty="0">
                <a:solidFill>
                  <a:schemeClr val="tx1"/>
                </a:solidFill>
                <a:latin typeface="Times New Roman" panose="02020603050405020304" pitchFamily="18" charset="0"/>
                <a:cs typeface="Times New Roman" panose="02020603050405020304" pitchFamily="18" charset="0"/>
              </a:rPr>
              <a:t> , V. Anilkumar</a:t>
            </a:r>
            <a:r>
              <a:rPr lang="en-IN" sz="4800" baseline="30000" dirty="0">
                <a:solidFill>
                  <a:schemeClr val="tx1"/>
                </a:solidFill>
                <a:latin typeface="Times New Roman" panose="02020603050405020304" pitchFamily="18" charset="0"/>
                <a:cs typeface="Times New Roman" panose="02020603050405020304" pitchFamily="18" charset="0"/>
              </a:rPr>
              <a:t>1</a:t>
            </a:r>
            <a:r>
              <a:rPr lang="en-IN" sz="4800" dirty="0">
                <a:solidFill>
                  <a:schemeClr val="tx1"/>
                </a:solidFill>
                <a:latin typeface="Times New Roman" panose="02020603050405020304" pitchFamily="18" charset="0"/>
                <a:cs typeface="Times New Roman" panose="02020603050405020304" pitchFamily="18" charset="0"/>
              </a:rPr>
              <a:t> , Arun.V.S</a:t>
            </a:r>
            <a:r>
              <a:rPr lang="en-IN" sz="4800" baseline="30000" dirty="0">
                <a:solidFill>
                  <a:schemeClr val="tx1"/>
                </a:solidFill>
                <a:latin typeface="Times New Roman" panose="02020603050405020304" pitchFamily="18" charset="0"/>
                <a:cs typeface="Times New Roman" panose="02020603050405020304" pitchFamily="18" charset="0"/>
              </a:rPr>
              <a:t>1</a:t>
            </a:r>
            <a:r>
              <a:rPr lang="en-IN" sz="4800" dirty="0">
                <a:solidFill>
                  <a:schemeClr val="tx1"/>
                </a:solidFill>
                <a:latin typeface="Times New Roman" panose="02020603050405020304" pitchFamily="18" charset="0"/>
                <a:cs typeface="Times New Roman" panose="02020603050405020304" pitchFamily="18" charset="0"/>
              </a:rPr>
              <a:t> , Rohit.P.Patil</a:t>
            </a:r>
            <a:r>
              <a:rPr lang="en-IN" sz="4800" baseline="30000" dirty="0">
                <a:solidFill>
                  <a:schemeClr val="tx1"/>
                </a:solidFill>
                <a:latin typeface="Times New Roman" panose="02020603050405020304" pitchFamily="18" charset="0"/>
                <a:cs typeface="Times New Roman" panose="02020603050405020304" pitchFamily="18" charset="0"/>
              </a:rPr>
              <a:t>1</a:t>
            </a:r>
            <a:r>
              <a:rPr lang="en-IN" sz="4800" dirty="0">
                <a:solidFill>
                  <a:schemeClr val="tx1"/>
                </a:solidFill>
                <a:latin typeface="Times New Roman" panose="02020603050405020304" pitchFamily="18" charset="0"/>
                <a:cs typeface="Times New Roman" panose="02020603050405020304" pitchFamily="18" charset="0"/>
              </a:rPr>
              <a:t> , G. Pandithurai</a:t>
            </a:r>
            <a:r>
              <a:rPr lang="en-IN" sz="4800" baseline="30000" dirty="0">
                <a:solidFill>
                  <a:schemeClr val="tx1"/>
                </a:solidFill>
                <a:latin typeface="Times New Roman" panose="02020603050405020304" pitchFamily="18" charset="0"/>
                <a:cs typeface="Times New Roman" panose="02020603050405020304" pitchFamily="18" charset="0"/>
              </a:rPr>
              <a:t>1</a:t>
            </a:r>
            <a:r>
              <a:rPr lang="en-IN" sz="4800" dirty="0">
                <a:solidFill>
                  <a:schemeClr val="tx1"/>
                </a:solidFill>
                <a:latin typeface="Times New Roman" panose="02020603050405020304" pitchFamily="18" charset="0"/>
                <a:cs typeface="Times New Roman" panose="02020603050405020304" pitchFamily="18" charset="0"/>
              </a:rPr>
              <a:t> </a:t>
            </a:r>
          </a:p>
          <a:p>
            <a:pPr algn="ctr"/>
            <a:endParaRPr lang="en-IN" sz="2400" dirty="0">
              <a:solidFill>
                <a:schemeClr val="tx1"/>
              </a:solidFill>
              <a:latin typeface="Times New Roman" panose="02020603050405020304" pitchFamily="18" charset="0"/>
              <a:cs typeface="Times New Roman" panose="02020603050405020304" pitchFamily="18" charset="0"/>
            </a:endParaRPr>
          </a:p>
          <a:p>
            <a:pPr algn="ctr"/>
            <a:r>
              <a:rPr lang="en-IN" sz="3600" dirty="0">
                <a:solidFill>
                  <a:schemeClr val="tx1"/>
                </a:solidFill>
                <a:latin typeface="Times New Roman" panose="02020603050405020304" pitchFamily="18" charset="0"/>
                <a:cs typeface="Times New Roman" panose="02020603050405020304" pitchFamily="18" charset="0"/>
              </a:rPr>
              <a:t>1 Indian Institute of Tropical Meteorology, Ministry of Earth Sciences, </a:t>
            </a:r>
            <a:r>
              <a:rPr lang="en-IN" sz="3600" dirty="0" err="1">
                <a:solidFill>
                  <a:schemeClr val="tx1"/>
                </a:solidFill>
                <a:latin typeface="Times New Roman" panose="02020603050405020304" pitchFamily="18" charset="0"/>
                <a:cs typeface="Times New Roman" panose="02020603050405020304" pitchFamily="18" charset="0"/>
              </a:rPr>
              <a:t>Pashan</a:t>
            </a:r>
            <a:r>
              <a:rPr lang="en-IN" sz="3600" dirty="0">
                <a:solidFill>
                  <a:schemeClr val="tx1"/>
                </a:solidFill>
                <a:latin typeface="Times New Roman" panose="02020603050405020304" pitchFamily="18" charset="0"/>
                <a:cs typeface="Times New Roman" panose="02020603050405020304" pitchFamily="18" charset="0"/>
              </a:rPr>
              <a:t>, Pune 411008, Maharashtra, India </a:t>
            </a:r>
          </a:p>
          <a:p>
            <a:pPr algn="ctr"/>
            <a:r>
              <a:rPr lang="en-IN" sz="3600" dirty="0">
                <a:solidFill>
                  <a:schemeClr val="tx1"/>
                </a:solidFill>
                <a:latin typeface="Times New Roman" panose="02020603050405020304" pitchFamily="18" charset="0"/>
                <a:cs typeface="Times New Roman" panose="02020603050405020304" pitchFamily="18" charset="0"/>
              </a:rPr>
              <a:t>2 National Centre for Earth Science Studies, Ministry of Earth Sciences, Thiruvananthapuram 695011, Kerala, India </a:t>
            </a:r>
          </a:p>
          <a:p>
            <a:pPr algn="ctr"/>
            <a:r>
              <a:rPr lang="en-IN" sz="3600" dirty="0">
                <a:solidFill>
                  <a:schemeClr val="tx1"/>
                </a:solidFill>
                <a:latin typeface="Times New Roman" panose="02020603050405020304" pitchFamily="18" charset="0"/>
                <a:cs typeface="Times New Roman" panose="02020603050405020304" pitchFamily="18" charset="0"/>
              </a:rPr>
              <a:t>3 Department of Atmospheric &amp; Space Sciences, Savitribai Phule Pune University, Pune 411007, India</a:t>
            </a:r>
            <a:endParaRPr lang="en-IN" sz="3600" b="1" dirty="0">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5B7AEBD-7343-3064-55F3-1A39F72D9710}"/>
              </a:ext>
            </a:extLst>
          </p:cNvPr>
          <p:cNvSpPr txBox="1"/>
          <p:nvPr/>
        </p:nvSpPr>
        <p:spPr>
          <a:xfrm>
            <a:off x="213360" y="4849086"/>
            <a:ext cx="29844000" cy="3708000"/>
          </a:xfrm>
          <a:prstGeom prst="rect">
            <a:avLst/>
          </a:prstGeom>
          <a:solidFill>
            <a:schemeClr val="accent3">
              <a:alpha val="50000"/>
            </a:schemeClr>
          </a:solidFill>
          <a:ln w="38100">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IN" dirty="0"/>
          </a:p>
        </p:txBody>
      </p:sp>
      <p:pic>
        <p:nvPicPr>
          <p:cNvPr id="1028" name="Picture 4" descr="Indian Institute of Tropical Meteorology - Wikipedia">
            <a:extLst>
              <a:ext uri="{FF2B5EF4-FFF2-40B4-BE49-F238E27FC236}">
                <a16:creationId xmlns:a16="http://schemas.microsoft.com/office/drawing/2014/main" id="{BBA82CEC-6352-3E3F-00F8-4F2000BE0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07" y="2158623"/>
            <a:ext cx="2608800" cy="2608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165303-48B3-8F62-247E-D8EF0BA6257C}"/>
              </a:ext>
            </a:extLst>
          </p:cNvPr>
          <p:cNvSpPr txBox="1"/>
          <p:nvPr/>
        </p:nvSpPr>
        <p:spPr>
          <a:xfrm>
            <a:off x="359520" y="5023876"/>
            <a:ext cx="3968640"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4800" b="1" dirty="0">
                <a:solidFill>
                  <a:srgbClr val="800000"/>
                </a:solidFill>
                <a:latin typeface="Times New Roman" panose="02020603050405020304" pitchFamily="18" charset="0"/>
                <a:cs typeface="Times New Roman" panose="02020603050405020304" pitchFamily="18" charset="0"/>
              </a:rPr>
              <a:t>Objective</a:t>
            </a:r>
            <a:endParaRPr lang="en-IN" sz="4800" b="1" dirty="0">
              <a:solidFill>
                <a:srgbClr val="8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E4BF0F1-C6AE-6365-9066-EB2B5C658462}"/>
              </a:ext>
            </a:extLst>
          </p:cNvPr>
          <p:cNvSpPr txBox="1"/>
          <p:nvPr/>
        </p:nvSpPr>
        <p:spPr>
          <a:xfrm>
            <a:off x="4488180" y="4931269"/>
            <a:ext cx="25369728" cy="353943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The Indian subcontinent frequently experiences severe thunderstorms during the pre-monsoon season i.e., March, April, and May. </a:t>
            </a:r>
          </a:p>
          <a:p>
            <a:pPr algn="just"/>
            <a:r>
              <a:rPr lang="en-US" sz="3200" dirty="0">
                <a:latin typeface="Times New Roman" panose="02020603050405020304" pitchFamily="18" charset="0"/>
                <a:cs typeface="Times New Roman" panose="02020603050405020304" pitchFamily="18" charset="0"/>
              </a:rPr>
              <a:t>Thus, understanding its thermodynamic characteristics, cloud types and formation mechanism, precipitation etc. is essential as convection is often associated with these aforesaid processes.</a:t>
            </a:r>
          </a:p>
          <a:p>
            <a:pPr algn="just"/>
            <a:r>
              <a:rPr lang="en-IN" sz="3200" dirty="0">
                <a:effectLst/>
                <a:latin typeface="Times New Roman" panose="02020603050405020304" pitchFamily="18" charset="0"/>
                <a:ea typeface="Calibri" panose="020F0502020204030204" pitchFamily="34" charset="0"/>
                <a:cs typeface="Times New Roman" panose="02020603050405020304" pitchFamily="18" charset="0"/>
              </a:rPr>
              <a:t>Most of these abovesaid processes can be addressed in a single study is possible through co-located ground-based observation as individual convective storms has short lifetime (</a:t>
            </a:r>
            <a:r>
              <a:rPr lang="en-IN" sz="3200" b="1" dirty="0" err="1">
                <a:effectLst/>
                <a:latin typeface="Times New Roman" panose="02020603050405020304" pitchFamily="18" charset="0"/>
                <a:ea typeface="Calibri" panose="020F0502020204030204" pitchFamily="34" charset="0"/>
                <a:cs typeface="Times New Roman" panose="02020603050405020304" pitchFamily="18" charset="0"/>
              </a:rPr>
              <a:t>Madhulatha</a:t>
            </a:r>
            <a:r>
              <a:rPr lang="en-IN" sz="3200" b="1" dirty="0">
                <a:effectLst/>
                <a:latin typeface="Times New Roman" panose="02020603050405020304" pitchFamily="18" charset="0"/>
                <a:ea typeface="Calibri" panose="020F0502020204030204" pitchFamily="34" charset="0"/>
                <a:cs typeface="Times New Roman" panose="02020603050405020304" pitchFamily="18" charset="0"/>
              </a:rPr>
              <a:t> et al., 2013)</a:t>
            </a:r>
            <a:r>
              <a:rPr lang="en-IN"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IN"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Thus, considering the advantage of co-located observation, the present study focused to understand the thermodynamics-cloud-rain properties particularly during pre-monsoon precipitating events over a high-altitude location in WG, India. </a:t>
            </a:r>
            <a:r>
              <a:rPr lang="en-US" sz="3200" dirty="0">
                <a:solidFill>
                  <a:srgbClr val="0000FF"/>
                </a:solidFill>
                <a:latin typeface="Times New Roman" panose="02020603050405020304" pitchFamily="18" charset="0"/>
                <a:cs typeface="Times New Roman" panose="02020603050405020304" pitchFamily="18" charset="0"/>
              </a:rPr>
              <a:t> </a:t>
            </a:r>
            <a:endParaRPr lang="en-IN" sz="3200" dirty="0">
              <a:solidFill>
                <a:srgbClr val="0000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D5AAED2-DBA9-0A94-ED30-2377A0950B34}"/>
              </a:ext>
            </a:extLst>
          </p:cNvPr>
          <p:cNvSpPr/>
          <p:nvPr/>
        </p:nvSpPr>
        <p:spPr>
          <a:xfrm>
            <a:off x="202764" y="8649896"/>
            <a:ext cx="11135796" cy="12187237"/>
          </a:xfrm>
          <a:prstGeom prst="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F8F991AC-8F72-C60F-3652-6BFCE47B2C4B}"/>
              </a:ext>
            </a:extLst>
          </p:cNvPr>
          <p:cNvPicPr>
            <a:picLocks noChangeAspect="1"/>
          </p:cNvPicPr>
          <p:nvPr/>
        </p:nvPicPr>
        <p:blipFill rotWithShape="1">
          <a:blip r:embed="rId4"/>
          <a:srcRect l="2614" t="4812" r="7189" b="31"/>
          <a:stretch/>
        </p:blipFill>
        <p:spPr>
          <a:xfrm>
            <a:off x="3731968" y="8766820"/>
            <a:ext cx="7080654" cy="4869709"/>
          </a:xfrm>
          <a:prstGeom prst="rect">
            <a:avLst/>
          </a:prstGeom>
        </p:spPr>
      </p:pic>
      <p:sp>
        <p:nvSpPr>
          <p:cNvPr id="11" name="Text Box 14">
            <a:extLst>
              <a:ext uri="{FF2B5EF4-FFF2-40B4-BE49-F238E27FC236}">
                <a16:creationId xmlns:a16="http://schemas.microsoft.com/office/drawing/2014/main" id="{38163F15-1BEB-B8F6-C68D-8C952F58F8FD}"/>
              </a:ext>
            </a:extLst>
          </p:cNvPr>
          <p:cNvSpPr txBox="1"/>
          <p:nvPr/>
        </p:nvSpPr>
        <p:spPr>
          <a:xfrm rot="16200000">
            <a:off x="9418766" y="10495015"/>
            <a:ext cx="3087755" cy="466298"/>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mj-lt"/>
              <a:buAutoNum type="alphaLcParenBoth"/>
            </a:pPr>
            <a:r>
              <a:rPr lang="en-US" sz="2400" dirty="0">
                <a:effectLst/>
                <a:latin typeface="Arial" panose="020B0604020202020204" pitchFamily="34" charset="0"/>
                <a:ea typeface="Calibri" panose="020F0502020204030204" pitchFamily="34" charset="0"/>
                <a:cs typeface="Times New Roman" panose="02020603050405020304" pitchFamily="18" charset="0"/>
              </a:rPr>
              <a:t>Height (km AMSL)</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FCE7E7B-593F-3106-5C5E-7254156928A1}"/>
              </a:ext>
            </a:extLst>
          </p:cNvPr>
          <p:cNvGraphicFramePr>
            <a:graphicFrameLocks noGrp="1"/>
          </p:cNvGraphicFramePr>
          <p:nvPr>
            <p:extLst>
              <p:ext uri="{D42A27DB-BD31-4B8C-83A1-F6EECF244321}">
                <p14:modId xmlns:p14="http://schemas.microsoft.com/office/powerpoint/2010/main" val="2623183346"/>
              </p:ext>
            </p:extLst>
          </p:nvPr>
        </p:nvGraphicFramePr>
        <p:xfrm>
          <a:off x="444135" y="13660303"/>
          <a:ext cx="10688704" cy="7060224"/>
        </p:xfrm>
        <a:graphic>
          <a:graphicData uri="http://schemas.openxmlformats.org/drawingml/2006/table">
            <a:tbl>
              <a:tblPr firstRow="1" firstCol="1" bandRow="1">
                <a:tableStyleId>{93296810-A885-4BE3-A3E7-6D5BEEA58F35}</a:tableStyleId>
              </a:tblPr>
              <a:tblGrid>
                <a:gridCol w="3562506">
                  <a:extLst>
                    <a:ext uri="{9D8B030D-6E8A-4147-A177-3AD203B41FA5}">
                      <a16:colId xmlns:a16="http://schemas.microsoft.com/office/drawing/2014/main" val="3853101670"/>
                    </a:ext>
                  </a:extLst>
                </a:gridCol>
                <a:gridCol w="3562506">
                  <a:extLst>
                    <a:ext uri="{9D8B030D-6E8A-4147-A177-3AD203B41FA5}">
                      <a16:colId xmlns:a16="http://schemas.microsoft.com/office/drawing/2014/main" val="2407361674"/>
                    </a:ext>
                  </a:extLst>
                </a:gridCol>
                <a:gridCol w="3563692">
                  <a:extLst>
                    <a:ext uri="{9D8B030D-6E8A-4147-A177-3AD203B41FA5}">
                      <a16:colId xmlns:a16="http://schemas.microsoft.com/office/drawing/2014/main" val="1803935747"/>
                    </a:ext>
                  </a:extLst>
                </a:gridCol>
              </a:tblGrid>
              <a:tr h="872093">
                <a:tc>
                  <a:txBody>
                    <a:bodyPr/>
                    <a:lstStyle/>
                    <a:p>
                      <a:pPr>
                        <a:lnSpc>
                          <a:spcPct val="107000"/>
                        </a:lnSpc>
                        <a:spcAft>
                          <a:spcPts val="800"/>
                        </a:spcAft>
                      </a:pPr>
                      <a:r>
                        <a:rPr lang="en-IN" sz="2800" b="1" dirty="0">
                          <a:effectLst/>
                          <a:latin typeface="Times New Roman" panose="02020603050405020304" pitchFamily="18" charset="0"/>
                          <a:cs typeface="Times New Roman" panose="02020603050405020304" pitchFamily="18" charset="0"/>
                        </a:rPr>
                        <a:t>Instruments/ datasets</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b="1">
                          <a:effectLst/>
                          <a:latin typeface="Times New Roman" panose="02020603050405020304" pitchFamily="18" charset="0"/>
                          <a:cs typeface="Times New Roman" panose="02020603050405020304" pitchFamily="18" charset="0"/>
                        </a:rPr>
                        <a:t>Parameters used (unit)</a:t>
                      </a:r>
                      <a:endParaRPr lang="en-IN"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b="1" dirty="0">
                          <a:effectLst/>
                          <a:latin typeface="Times New Roman" panose="02020603050405020304" pitchFamily="18" charset="0"/>
                          <a:cs typeface="Times New Roman" panose="02020603050405020304" pitchFamily="18" charset="0"/>
                        </a:rPr>
                        <a:t>Resolution/range</a:t>
                      </a:r>
                      <a:endParaRPr lang="en-IN"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1543409"/>
                  </a:ext>
                </a:extLst>
              </a:tr>
              <a:tr h="1323587">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Ground based microwave radiometer</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Vertical profile of T (</a:t>
                      </a:r>
                      <a:r>
                        <a:rPr lang="en-IN" sz="2800" baseline="30000" dirty="0" err="1">
                          <a:effectLst/>
                          <a:latin typeface="Times New Roman" panose="02020603050405020304" pitchFamily="18" charset="0"/>
                          <a:cs typeface="Times New Roman" panose="02020603050405020304" pitchFamily="18" charset="0"/>
                        </a:rPr>
                        <a:t>o</a:t>
                      </a:r>
                      <a:r>
                        <a:rPr lang="en-IN" sz="2800" dirty="0" err="1">
                          <a:effectLst/>
                          <a:latin typeface="Times New Roman" panose="02020603050405020304" pitchFamily="18" charset="0"/>
                          <a:cs typeface="Times New Roman" panose="02020603050405020304" pitchFamily="18" charset="0"/>
                        </a:rPr>
                        <a:t>C</a:t>
                      </a:r>
                      <a:r>
                        <a:rPr lang="en-IN" sz="2800" dirty="0">
                          <a:effectLst/>
                          <a:latin typeface="Times New Roman" panose="02020603050405020304" pitchFamily="18" charset="0"/>
                          <a:cs typeface="Times New Roman" panose="02020603050405020304" pitchFamily="18" charset="0"/>
                        </a:rPr>
                        <a:t>), RH (%), liquid (gm</a:t>
                      </a:r>
                      <a:r>
                        <a:rPr lang="en-IN" sz="2800" baseline="30000" dirty="0">
                          <a:effectLst/>
                          <a:latin typeface="Times New Roman" panose="02020603050405020304" pitchFamily="18" charset="0"/>
                          <a:cs typeface="Times New Roman" panose="02020603050405020304" pitchFamily="18" charset="0"/>
                        </a:rPr>
                        <a:t>-3</a:t>
                      </a:r>
                      <a:r>
                        <a:rPr lang="en-IN" sz="2800" dirty="0">
                          <a:effectLst/>
                          <a:latin typeface="Times New Roman" panose="02020603050405020304" pitchFamily="18" charset="0"/>
                          <a:cs typeface="Times New Roman" panose="02020603050405020304" pitchFamily="18" charset="0"/>
                        </a:rPr>
                        <a: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02 min; varying vertical resolution from 0-10 km AGL</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1821750"/>
                  </a:ext>
                </a:extLst>
              </a:tr>
              <a:tr h="875805">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Ceilometer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CBH (km AGL)</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15m from 0-15km AGL and 15 sec</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2132319"/>
                  </a:ext>
                </a:extLst>
              </a:tr>
              <a:tr h="1763971">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Impact disdrometer</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Rainfall(mm), rain intensity (mm hr</a:t>
                      </a:r>
                      <a:r>
                        <a:rPr lang="en-IN" sz="2800" baseline="30000" dirty="0">
                          <a:effectLst/>
                          <a:latin typeface="Times New Roman" panose="02020603050405020304" pitchFamily="18" charset="0"/>
                          <a:cs typeface="Times New Roman" panose="02020603050405020304" pitchFamily="18" charset="0"/>
                        </a:rPr>
                        <a:t>-1</a:t>
                      </a:r>
                      <a:r>
                        <a:rPr lang="en-IN" sz="2800" dirty="0">
                          <a:effectLst/>
                          <a:latin typeface="Times New Roman" panose="02020603050405020304" pitchFamily="18" charset="0"/>
                          <a:cs typeface="Times New Roman" panose="02020603050405020304" pitchFamily="18" charset="0"/>
                        </a:rPr>
                        <a:t>), and rain DSD (mm</a:t>
                      </a:r>
                      <a:r>
                        <a:rPr lang="en-IN" sz="2800" baseline="30000" dirty="0">
                          <a:effectLst/>
                          <a:latin typeface="Times New Roman" panose="02020603050405020304" pitchFamily="18" charset="0"/>
                          <a:cs typeface="Times New Roman" panose="02020603050405020304" pitchFamily="18" charset="0"/>
                        </a:rPr>
                        <a:t>-1</a:t>
                      </a:r>
                      <a:r>
                        <a:rPr lang="en-IN" sz="2800" dirty="0">
                          <a:effectLst/>
                          <a:latin typeface="Times New Roman" panose="02020603050405020304" pitchFamily="18" charset="0"/>
                          <a:cs typeface="Times New Roman" panose="02020603050405020304" pitchFamily="18" charset="0"/>
                        </a:rPr>
                        <a:t> m</a:t>
                      </a:r>
                      <a:r>
                        <a:rPr lang="en-IN" sz="2800" baseline="30000" dirty="0">
                          <a:effectLst/>
                          <a:latin typeface="Times New Roman" panose="02020603050405020304" pitchFamily="18" charset="0"/>
                          <a:cs typeface="Times New Roman" panose="02020603050405020304" pitchFamily="18" charset="0"/>
                        </a:rPr>
                        <a:t>-3</a:t>
                      </a:r>
                      <a:r>
                        <a:rPr lang="en-IN" sz="2800" dirty="0">
                          <a:effectLst/>
                          <a:latin typeface="Times New Roman" panose="02020603050405020304" pitchFamily="18" charset="0"/>
                          <a:cs typeface="Times New Roman" panose="02020603050405020304" pitchFamily="18" charset="0"/>
                        </a:rPr>
                        <a: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30 sec; 0.3–5.3 mm</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005286"/>
                  </a:ext>
                </a:extLst>
              </a:tr>
              <a:tr h="875805">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MRR</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Reflectivity (dBz)</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200 m from 0-6 km AGL and 01 min</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410465"/>
                  </a:ext>
                </a:extLst>
              </a:tr>
              <a:tr h="428023">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AWS</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Wind speed (ms</a:t>
                      </a:r>
                      <a:r>
                        <a:rPr lang="en-IN" sz="2800" baseline="30000">
                          <a:effectLst/>
                          <a:latin typeface="Times New Roman" panose="02020603050405020304" pitchFamily="18" charset="0"/>
                          <a:cs typeface="Times New Roman" panose="02020603050405020304" pitchFamily="18" charset="0"/>
                        </a:rPr>
                        <a:t>-1</a:t>
                      </a:r>
                      <a:r>
                        <a:rPr lang="en-IN" sz="2800">
                          <a:effectLst/>
                          <a:latin typeface="Times New Roman" panose="02020603050405020304" pitchFamily="18" charset="0"/>
                          <a:cs typeface="Times New Roman" panose="02020603050405020304" pitchFamily="18" charset="0"/>
                        </a:rPr>
                        <a:t>)</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01 min</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737536"/>
                  </a:ext>
                </a:extLst>
              </a:tr>
              <a:tr h="875805">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INSAT 3D</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a:effectLst/>
                          <a:latin typeface="Times New Roman" panose="02020603050405020304" pitchFamily="18" charset="0"/>
                          <a:cs typeface="Times New Roman" panose="02020603050405020304" pitchFamily="18" charset="0"/>
                        </a:rPr>
                        <a:t>TIR1 Brightness temperature (K)</a:t>
                      </a:r>
                      <a:endParaRPr lang="en-I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IN" sz="2800" dirty="0">
                          <a:effectLst/>
                          <a:latin typeface="Times New Roman" panose="02020603050405020304" pitchFamily="18" charset="0"/>
                          <a:cs typeface="Times New Roman" panose="02020603050405020304" pitchFamily="18" charset="0"/>
                        </a:rPr>
                        <a:t>4km×4km</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1370837"/>
                  </a:ext>
                </a:extLst>
              </a:tr>
            </a:tbl>
          </a:graphicData>
        </a:graphic>
      </p:graphicFrame>
      <p:sp>
        <p:nvSpPr>
          <p:cNvPr id="15" name="TextBox 14">
            <a:extLst>
              <a:ext uri="{FF2B5EF4-FFF2-40B4-BE49-F238E27FC236}">
                <a16:creationId xmlns:a16="http://schemas.microsoft.com/office/drawing/2014/main" id="{C28C3E92-4B6E-8B48-E155-4E66A2A930F3}"/>
              </a:ext>
            </a:extLst>
          </p:cNvPr>
          <p:cNvSpPr txBox="1"/>
          <p:nvPr/>
        </p:nvSpPr>
        <p:spPr>
          <a:xfrm>
            <a:off x="352832" y="9144904"/>
            <a:ext cx="3075855"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4800" b="1" dirty="0">
                <a:solidFill>
                  <a:srgbClr val="800000"/>
                </a:solidFill>
                <a:latin typeface="Times New Roman" panose="02020603050405020304" pitchFamily="18" charset="0"/>
                <a:cs typeface="Times New Roman" panose="02020603050405020304" pitchFamily="18" charset="0"/>
              </a:rPr>
              <a:t>Data Used</a:t>
            </a:r>
            <a:endParaRPr lang="en-IN" sz="4800" b="1" dirty="0">
              <a:solidFill>
                <a:srgbClr val="800000"/>
              </a:solidFill>
              <a:latin typeface="Times New Roman" panose="02020603050405020304" pitchFamily="18" charset="0"/>
              <a:cs typeface="Times New Roman" panose="02020603050405020304" pitchFamily="18" charset="0"/>
            </a:endParaRPr>
          </a:p>
        </p:txBody>
      </p:sp>
      <p:pic>
        <p:nvPicPr>
          <p:cNvPr id="16" name="Picture 15" descr="A graph of a number of data&#10;&#10;Description automatically generated with medium confidence">
            <a:extLst>
              <a:ext uri="{FF2B5EF4-FFF2-40B4-BE49-F238E27FC236}">
                <a16:creationId xmlns:a16="http://schemas.microsoft.com/office/drawing/2014/main" id="{4E07C0DA-F92D-2F45-7EDB-7B6A57829C51}"/>
              </a:ext>
            </a:extLst>
          </p:cNvPr>
          <p:cNvPicPr>
            <a:picLocks noChangeAspect="1"/>
          </p:cNvPicPr>
          <p:nvPr/>
        </p:nvPicPr>
        <p:blipFill rotWithShape="1">
          <a:blip r:embed="rId5"/>
          <a:srcRect l="2327" t="1307" r="10758"/>
          <a:stretch/>
        </p:blipFill>
        <p:spPr bwMode="auto">
          <a:xfrm>
            <a:off x="11506123" y="9804311"/>
            <a:ext cx="8674805" cy="8674277"/>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FA43D148-5139-3C7A-8176-4218FB2B8106}"/>
              </a:ext>
            </a:extLst>
          </p:cNvPr>
          <p:cNvSpPr/>
          <p:nvPr/>
        </p:nvSpPr>
        <p:spPr>
          <a:xfrm>
            <a:off x="11436376" y="8629369"/>
            <a:ext cx="18612000" cy="12187237"/>
          </a:xfrm>
          <a:prstGeom prst="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B56F82A3-0056-470E-89FD-5E70431074F7}"/>
              </a:ext>
            </a:extLst>
          </p:cNvPr>
          <p:cNvSpPr txBox="1"/>
          <p:nvPr/>
        </p:nvSpPr>
        <p:spPr>
          <a:xfrm>
            <a:off x="13021160" y="8762176"/>
            <a:ext cx="6140810"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4800" b="1" dirty="0">
                <a:solidFill>
                  <a:srgbClr val="800000"/>
                </a:solidFill>
                <a:latin typeface="Times New Roman" panose="02020603050405020304" pitchFamily="18" charset="0"/>
                <a:cs typeface="Times New Roman" panose="02020603050405020304" pitchFamily="18" charset="0"/>
              </a:rPr>
              <a:t>Results and Discussion </a:t>
            </a:r>
            <a:endParaRPr lang="en-IN" sz="4800" b="1" dirty="0">
              <a:solidFill>
                <a:srgbClr val="80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C1CD740-796B-B748-8C4C-819854A5BDB7}"/>
              </a:ext>
            </a:extLst>
          </p:cNvPr>
          <p:cNvSpPr txBox="1"/>
          <p:nvPr/>
        </p:nvSpPr>
        <p:spPr>
          <a:xfrm>
            <a:off x="20402314" y="16283945"/>
            <a:ext cx="9471158" cy="4401205"/>
          </a:xfrm>
          <a:prstGeom prst="rect">
            <a:avLst/>
          </a:prstGeom>
          <a:noFill/>
          <a:ln w="57150">
            <a:solidFill>
              <a:srgbClr val="92D050"/>
            </a:solidFill>
          </a:ln>
        </p:spPr>
        <p:txBody>
          <a:bodyPr wrap="square">
            <a:spAutoFit/>
          </a:bodyPr>
          <a:lstStyle/>
          <a:p>
            <a:pPr marL="457200" indent="-4572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 remarkable difference in the  T and RH, equivalent potential temperature, stability indices (KI, TTI, HI), moisture (MR and </a:t>
            </a:r>
            <a:r>
              <a:rPr lang="en-US" sz="2800" dirty="0" err="1">
                <a:latin typeface="Times New Roman" panose="02020603050405020304" pitchFamily="18" charset="0"/>
                <a:cs typeface="Times New Roman" panose="02020603050405020304" pitchFamily="18" charset="0"/>
              </a:rPr>
              <a:t>vapour</a:t>
            </a:r>
            <a:r>
              <a:rPr lang="en-US" sz="2800" dirty="0">
                <a:latin typeface="Times New Roman" panose="02020603050405020304" pitchFamily="18" charset="0"/>
                <a:cs typeface="Times New Roman" panose="02020603050405020304" pitchFamily="18" charset="0"/>
              </a:rPr>
              <a:t>), and liquid are noticed from non- precipitating to a precipitating day. </a:t>
            </a:r>
          </a:p>
          <a:p>
            <a:pPr marL="457200" indent="-457200" algn="just">
              <a:buFont typeface="Wingdings" panose="05000000000000000000" pitchFamily="2" charset="2"/>
              <a:buChar char="§"/>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Strong precipitating case showed </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sharp changes in the meteorological parameters (T &lt; 24</a:t>
            </a:r>
            <a:r>
              <a:rPr lang="en-IN" sz="28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RH &gt; 95%) and stability indices (TTI &gt;44</a:t>
            </a:r>
            <a:r>
              <a:rPr lang="en-IN" sz="28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KI&gt;38</a:t>
            </a:r>
            <a:r>
              <a:rPr lang="en-IN" sz="28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etc). In addition, higher low-level moisture availability (MR~16-18 g kg</a:t>
            </a:r>
            <a:r>
              <a:rPr lang="en-IN" sz="28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vapour ~16 gm</a:t>
            </a:r>
            <a:r>
              <a:rPr lang="en-IN" sz="28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and high value in cloud liquid (&gt;0.50 gm</a:t>
            </a:r>
            <a:r>
              <a:rPr lang="en-IN" sz="2800"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was noticed just before and during the event.</a:t>
            </a:r>
            <a:endParaRPr lang="en-IN" sz="2800" dirty="0">
              <a:solidFill>
                <a:srgbClr val="FF0000"/>
              </a:solidFill>
            </a:endParaRPr>
          </a:p>
        </p:txBody>
      </p:sp>
      <p:sp>
        <p:nvSpPr>
          <p:cNvPr id="21" name="TextBox 20">
            <a:extLst>
              <a:ext uri="{FF2B5EF4-FFF2-40B4-BE49-F238E27FC236}">
                <a16:creationId xmlns:a16="http://schemas.microsoft.com/office/drawing/2014/main" id="{8BC8D4C0-3FAD-63A4-045C-452BE13AD682}"/>
              </a:ext>
            </a:extLst>
          </p:cNvPr>
          <p:cNvSpPr txBox="1"/>
          <p:nvPr/>
        </p:nvSpPr>
        <p:spPr>
          <a:xfrm>
            <a:off x="11728047" y="18632077"/>
            <a:ext cx="8452881" cy="1631216"/>
          </a:xfrm>
          <a:prstGeom prst="rect">
            <a:avLst/>
          </a:prstGeom>
          <a:noFill/>
        </p:spPr>
        <p:txBody>
          <a:bodyPr wrap="square">
            <a:spAutoFit/>
          </a:bodyPr>
          <a:lstStyle/>
          <a:p>
            <a:pPr algn="just"/>
            <a:r>
              <a:rPr lang="en-IN" sz="2000" dirty="0">
                <a:effectLst/>
                <a:latin typeface="Times New Roman" panose="02020603050405020304" pitchFamily="18" charset="0"/>
                <a:ea typeface="Calibri" panose="020F0502020204030204" pitchFamily="34" charset="0"/>
                <a:cs typeface="Times New Roman" panose="02020603050405020304" pitchFamily="18" charset="0"/>
              </a:rPr>
              <a:t>Diurnal variation of T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surf-850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 RH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surf-850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EPT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surf-850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TTI, KI and  LR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700-500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during (a) 26-03-2021 (non-precipitating), (b) 23-03-2021( weak precipitating) and (c) 06-05-2021 (strong precipitating). The Magenta line in the second and third columns- highlights the rainfall amount and the time of occurrence. Vertical bar- standard deviation.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descr="A group of images of different colors&#10;&#10;Description automatically generated">
            <a:extLst>
              <a:ext uri="{FF2B5EF4-FFF2-40B4-BE49-F238E27FC236}">
                <a16:creationId xmlns:a16="http://schemas.microsoft.com/office/drawing/2014/main" id="{96889207-59A2-39A9-E57C-DA1B6969117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469" t="4762" r="2946" b="8823"/>
          <a:stretch/>
        </p:blipFill>
        <p:spPr bwMode="auto">
          <a:xfrm>
            <a:off x="20374244" y="8808121"/>
            <a:ext cx="9427439" cy="6493567"/>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F984BE53-4E1A-1D25-95C2-0C9585C9A860}"/>
              </a:ext>
            </a:extLst>
          </p:cNvPr>
          <p:cNvSpPr txBox="1"/>
          <p:nvPr/>
        </p:nvSpPr>
        <p:spPr>
          <a:xfrm>
            <a:off x="20374244" y="15178882"/>
            <a:ext cx="9525255" cy="1015663"/>
          </a:xfrm>
          <a:prstGeom prst="rect">
            <a:avLst/>
          </a:prstGeom>
          <a:noFill/>
        </p:spPr>
        <p:txBody>
          <a:bodyPr wrap="square">
            <a:spAutoFit/>
          </a:bodyPr>
          <a:lstStyle/>
          <a:p>
            <a:pPr algn="just"/>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Time-height cross-section of MR (first row), vapour (mid row) and liquid (third raw) during (a) 26-03-2021 (non-precipitating), (b) 23-03-2021(weak precipitating), and (c) 06-05-2021 (strong precipitation).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50AE8935-2FC1-A31D-40DF-94E182E4A150}"/>
              </a:ext>
            </a:extLst>
          </p:cNvPr>
          <p:cNvSpPr txBox="1"/>
          <p:nvPr/>
        </p:nvSpPr>
        <p:spPr>
          <a:xfrm>
            <a:off x="337987" y="11713670"/>
            <a:ext cx="3948382" cy="1569660"/>
          </a:xfrm>
          <a:prstGeom prst="rect">
            <a:avLst/>
          </a:prstGeom>
          <a:noFill/>
        </p:spPr>
        <p:txBody>
          <a:bodyPr wrap="square">
            <a:spAutoFit/>
          </a:bodyPr>
          <a:lstStyle/>
          <a:p>
            <a:pPr algn="just"/>
            <a:r>
              <a:rPr lang="en-IN" sz="2400" dirty="0">
                <a:effectLst/>
                <a:latin typeface="Times New Roman" panose="02020603050405020304" pitchFamily="18" charset="0"/>
                <a:ea typeface="Calibri" panose="020F0502020204030204" pitchFamily="34" charset="0"/>
              </a:rPr>
              <a:t>Topography map highlighting the study region </a:t>
            </a:r>
          </a:p>
          <a:p>
            <a:pPr algn="just"/>
            <a:r>
              <a:rPr lang="en-IN" sz="2400" dirty="0">
                <a:effectLst/>
                <a:latin typeface="Times New Roman" panose="02020603050405020304" pitchFamily="18" charset="0"/>
                <a:ea typeface="Calibri" panose="020F0502020204030204" pitchFamily="34" charset="0"/>
              </a:rPr>
              <a:t>(black circle- Mahabaleshwar (17.56 </a:t>
            </a:r>
            <a:r>
              <a:rPr lang="en-IN" sz="2400" baseline="30000" dirty="0">
                <a:effectLst/>
                <a:latin typeface="Times New Roman" panose="02020603050405020304" pitchFamily="18" charset="0"/>
                <a:ea typeface="Calibri" panose="020F0502020204030204" pitchFamily="34" charset="0"/>
              </a:rPr>
              <a:t>0</a:t>
            </a:r>
            <a:r>
              <a:rPr lang="en-IN" sz="2400" dirty="0">
                <a:effectLst/>
                <a:latin typeface="Times New Roman" panose="02020603050405020304" pitchFamily="18" charset="0"/>
                <a:ea typeface="Calibri" panose="020F0502020204030204" pitchFamily="34" charset="0"/>
              </a:rPr>
              <a:t> N, 73.4° E)).</a:t>
            </a:r>
            <a:endParaRPr lang="en-IN" sz="2400" dirty="0"/>
          </a:p>
        </p:txBody>
      </p:sp>
      <p:sp>
        <p:nvSpPr>
          <p:cNvPr id="27" name="Rectangle 26">
            <a:extLst>
              <a:ext uri="{FF2B5EF4-FFF2-40B4-BE49-F238E27FC236}">
                <a16:creationId xmlns:a16="http://schemas.microsoft.com/office/drawing/2014/main" id="{D2EBA430-2131-B412-0594-275AD2797304}"/>
              </a:ext>
            </a:extLst>
          </p:cNvPr>
          <p:cNvSpPr/>
          <p:nvPr/>
        </p:nvSpPr>
        <p:spPr>
          <a:xfrm>
            <a:off x="198120" y="20939023"/>
            <a:ext cx="18612000" cy="12638011"/>
          </a:xfrm>
          <a:prstGeom prst="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3">
            <a:extLst>
              <a:ext uri="{FF2B5EF4-FFF2-40B4-BE49-F238E27FC236}">
                <a16:creationId xmlns:a16="http://schemas.microsoft.com/office/drawing/2014/main" id="{3C7DBC5A-8EDC-9D4C-270F-0D7D198FE58B}"/>
              </a:ext>
            </a:extLst>
          </p:cNvPr>
          <p:cNvPicPr>
            <a:picLocks noChangeAspect="1"/>
          </p:cNvPicPr>
          <p:nvPr/>
        </p:nvPicPr>
        <p:blipFill rotWithShape="1">
          <a:blip r:embed="rId7"/>
          <a:srcRect l="2603" t="9461" r="2257" b="11691"/>
          <a:stretch/>
        </p:blipFill>
        <p:spPr>
          <a:xfrm>
            <a:off x="1308164" y="21135954"/>
            <a:ext cx="7201017" cy="5912798"/>
          </a:xfrm>
          <a:prstGeom prst="rect">
            <a:avLst/>
          </a:prstGeom>
        </p:spPr>
      </p:pic>
      <p:sp>
        <p:nvSpPr>
          <p:cNvPr id="25" name="TextBox 24">
            <a:extLst>
              <a:ext uri="{FF2B5EF4-FFF2-40B4-BE49-F238E27FC236}">
                <a16:creationId xmlns:a16="http://schemas.microsoft.com/office/drawing/2014/main" id="{90AD336A-FAEE-04D6-3CE5-237E51AB2823}"/>
              </a:ext>
            </a:extLst>
          </p:cNvPr>
          <p:cNvSpPr txBox="1"/>
          <p:nvPr/>
        </p:nvSpPr>
        <p:spPr>
          <a:xfrm>
            <a:off x="1308164" y="27260244"/>
            <a:ext cx="7560945" cy="707886"/>
          </a:xfrm>
          <a:prstGeom prst="rect">
            <a:avLst/>
          </a:prstGeom>
          <a:noFill/>
        </p:spPr>
        <p:txBody>
          <a:bodyPr wrap="square">
            <a:spAutoFit/>
          </a:bodyPr>
          <a:lstStyle/>
          <a:p>
            <a:r>
              <a:rPr lang="en-IN" sz="2000" dirty="0">
                <a:effectLst/>
                <a:latin typeface="Times New Roman" panose="02020603050405020304" pitchFamily="18" charset="0"/>
                <a:ea typeface="Calibri" panose="020F0502020204030204" pitchFamily="34" charset="0"/>
              </a:rPr>
              <a:t>Temporal variation of rain intensity from impact disdrometer, and (b) time-height cross section of reflectivity from during 06 May 2021. </a:t>
            </a:r>
            <a:endParaRPr lang="en-IN" sz="2000" dirty="0"/>
          </a:p>
        </p:txBody>
      </p:sp>
      <p:sp>
        <p:nvSpPr>
          <p:cNvPr id="28" name="TextBox 27">
            <a:extLst>
              <a:ext uri="{FF2B5EF4-FFF2-40B4-BE49-F238E27FC236}">
                <a16:creationId xmlns:a16="http://schemas.microsoft.com/office/drawing/2014/main" id="{48C31F2F-041E-E9A8-CBE8-3C9E4A6EB8B1}"/>
              </a:ext>
            </a:extLst>
          </p:cNvPr>
          <p:cNvSpPr txBox="1"/>
          <p:nvPr/>
        </p:nvSpPr>
        <p:spPr>
          <a:xfrm rot="16200000">
            <a:off x="-2317263" y="24137903"/>
            <a:ext cx="6140810"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4800" b="1" dirty="0">
                <a:solidFill>
                  <a:srgbClr val="800000"/>
                </a:solidFill>
                <a:latin typeface="Times New Roman" panose="02020603050405020304" pitchFamily="18" charset="0"/>
                <a:cs typeface="Times New Roman" panose="02020603050405020304" pitchFamily="18" charset="0"/>
              </a:rPr>
              <a:t>Results and Discussion </a:t>
            </a:r>
            <a:endParaRPr lang="en-IN" sz="4800" b="1" dirty="0">
              <a:solidFill>
                <a:srgbClr val="800000"/>
              </a:solidFill>
              <a:latin typeface="Times New Roman" panose="02020603050405020304" pitchFamily="18" charset="0"/>
              <a:cs typeface="Times New Roman" panose="02020603050405020304" pitchFamily="18" charset="0"/>
            </a:endParaRPr>
          </a:p>
        </p:txBody>
      </p:sp>
      <p:pic>
        <p:nvPicPr>
          <p:cNvPr id="29" name="Picture 28" descr="A group of images of different colors&#10;&#10;Description automatically generated with medium confidence">
            <a:extLst>
              <a:ext uri="{FF2B5EF4-FFF2-40B4-BE49-F238E27FC236}">
                <a16:creationId xmlns:a16="http://schemas.microsoft.com/office/drawing/2014/main" id="{7BA3CB19-F911-888B-5D06-DC464D4D1A2F}"/>
              </a:ext>
            </a:extLst>
          </p:cNvPr>
          <p:cNvPicPr>
            <a:picLocks noChangeAspect="1"/>
          </p:cNvPicPr>
          <p:nvPr/>
        </p:nvPicPr>
        <p:blipFill rotWithShape="1">
          <a:blip r:embed="rId8"/>
          <a:srcRect l="5903" t="3546" r="2029" b="9"/>
          <a:stretch/>
        </p:blipFill>
        <p:spPr>
          <a:xfrm>
            <a:off x="8615861" y="21086364"/>
            <a:ext cx="9727268" cy="6349231"/>
          </a:xfrm>
          <a:prstGeom prst="rect">
            <a:avLst/>
          </a:prstGeom>
        </p:spPr>
      </p:pic>
      <p:sp>
        <p:nvSpPr>
          <p:cNvPr id="30" name="TextBox 29">
            <a:extLst>
              <a:ext uri="{FF2B5EF4-FFF2-40B4-BE49-F238E27FC236}">
                <a16:creationId xmlns:a16="http://schemas.microsoft.com/office/drawing/2014/main" id="{6F454A35-0302-4EC5-C0FA-7C85A22AFE48}"/>
              </a:ext>
            </a:extLst>
          </p:cNvPr>
          <p:cNvSpPr txBox="1"/>
          <p:nvPr/>
        </p:nvSpPr>
        <p:spPr>
          <a:xfrm>
            <a:off x="8797917" y="27349742"/>
            <a:ext cx="9717752" cy="707886"/>
          </a:xfrm>
          <a:prstGeom prst="rect">
            <a:avLst/>
          </a:prstGeom>
          <a:noFill/>
        </p:spPr>
        <p:txBody>
          <a:bodyPr wrap="square">
            <a:spAutoFit/>
          </a:bodyPr>
          <a:lstStyle/>
          <a:p>
            <a:pPr algn="just">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Spatial distribution of brightness temperature from INSAT 3D at (a) 1415, (b) 1515, (c) 1615, (d) 1745, (e) 1915 and (f) 2045 IST respectively of 06</a:t>
            </a:r>
            <a:r>
              <a:rPr lang="en-IN" sz="20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May 2021.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C631048A-59DF-F5AE-5BC0-1017A60E254E}"/>
              </a:ext>
            </a:extLst>
          </p:cNvPr>
          <p:cNvSpPr txBox="1"/>
          <p:nvPr/>
        </p:nvSpPr>
        <p:spPr>
          <a:xfrm>
            <a:off x="310033" y="28165964"/>
            <a:ext cx="18396000" cy="5262979"/>
          </a:xfrm>
          <a:prstGeom prst="rect">
            <a:avLst/>
          </a:prstGeom>
          <a:noFill/>
          <a:ln w="57150">
            <a:solidFill>
              <a:srgbClr val="92D050"/>
            </a:solidFill>
          </a:ln>
        </p:spPr>
        <p:txBody>
          <a:bodyPr wrap="square">
            <a:spAutoFit/>
          </a:bodyPr>
          <a:lstStyle/>
          <a:p>
            <a:pPr marL="457200" indent="-457200" algn="just">
              <a:buFont typeface="Wingdings" panose="05000000000000000000" pitchFamily="2" charset="2"/>
              <a:buChar char="§"/>
            </a:pPr>
            <a:r>
              <a:rPr lang="en-IN" sz="2800" dirty="0">
                <a:effectLst/>
                <a:latin typeface="Times New Roman" panose="02020603050405020304" pitchFamily="18" charset="0"/>
                <a:ea typeface="Calibri" panose="020F0502020204030204" pitchFamily="34" charset="0"/>
              </a:rPr>
              <a:t>The rain intensity measured from impact disdrometer showed rainfall event starting from ~ 16:10 IST with intensity &gt; 20 mm hr</a:t>
            </a:r>
            <a:r>
              <a:rPr lang="en-IN" sz="2800" baseline="30000" dirty="0">
                <a:effectLst/>
                <a:latin typeface="Times New Roman" panose="02020603050405020304" pitchFamily="18" charset="0"/>
                <a:ea typeface="Calibri" panose="020F0502020204030204" pitchFamily="34" charset="0"/>
              </a:rPr>
              <a:t>-1</a:t>
            </a:r>
            <a:r>
              <a:rPr lang="en-IN" sz="2800" dirty="0">
                <a:effectLst/>
                <a:latin typeface="Times New Roman" panose="02020603050405020304" pitchFamily="18" charset="0"/>
                <a:ea typeface="Calibri" panose="020F0502020204030204" pitchFamily="34" charset="0"/>
              </a:rPr>
              <a:t> from 16:13 to 16:48 IST and there after it reduced to 10 mm hr</a:t>
            </a:r>
            <a:r>
              <a:rPr lang="en-IN" sz="2800" baseline="30000" dirty="0">
                <a:effectLst/>
                <a:latin typeface="Times New Roman" panose="02020603050405020304" pitchFamily="18" charset="0"/>
                <a:ea typeface="Calibri" panose="020F0502020204030204" pitchFamily="34" charset="0"/>
              </a:rPr>
              <a:t>-1</a:t>
            </a:r>
            <a:r>
              <a:rPr lang="en-IN" sz="2800" dirty="0">
                <a:effectLst/>
                <a:latin typeface="Times New Roman" panose="02020603050405020304" pitchFamily="18" charset="0"/>
                <a:ea typeface="Calibri" panose="020F0502020204030204" pitchFamily="34" charset="0"/>
              </a:rPr>
              <a:t>. </a:t>
            </a:r>
          </a:p>
          <a:p>
            <a:pPr marL="457200" indent="-457200" algn="just">
              <a:buFont typeface="Wingdings" panose="05000000000000000000" pitchFamily="2" charset="2"/>
              <a:buChar char="§"/>
            </a:pPr>
            <a:endParaRPr lang="en-IN" sz="2800" dirty="0">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
            </a:pPr>
            <a:r>
              <a:rPr lang="en-IN" sz="2800" dirty="0">
                <a:effectLst/>
                <a:latin typeface="Times New Roman" panose="02020603050405020304" pitchFamily="18" charset="0"/>
                <a:ea typeface="Calibri" panose="020F0502020204030204" pitchFamily="34" charset="0"/>
              </a:rPr>
              <a:t>The radar reflectivity was mostly higher at the surface. The reflectivity showed maximum &gt; 40 </a:t>
            </a:r>
            <a:r>
              <a:rPr lang="en-IN" sz="2800" dirty="0" err="1">
                <a:effectLst/>
                <a:latin typeface="Times New Roman" panose="02020603050405020304" pitchFamily="18" charset="0"/>
                <a:ea typeface="Calibri" panose="020F0502020204030204" pitchFamily="34" charset="0"/>
              </a:rPr>
              <a:t>dBz</a:t>
            </a:r>
            <a:r>
              <a:rPr lang="en-IN" sz="2800" dirty="0">
                <a:effectLst/>
                <a:latin typeface="Times New Roman" panose="02020603050405020304" pitchFamily="18" charset="0"/>
                <a:ea typeface="Calibri" panose="020F0502020204030204" pitchFamily="34" charset="0"/>
              </a:rPr>
              <a:t> and the vertical extension of higher reflectivity values (&gt; 36 </a:t>
            </a:r>
            <a:r>
              <a:rPr lang="en-IN" sz="2800" dirty="0" err="1">
                <a:effectLst/>
                <a:latin typeface="Times New Roman" panose="02020603050405020304" pitchFamily="18" charset="0"/>
                <a:ea typeface="Calibri" panose="020F0502020204030204" pitchFamily="34" charset="0"/>
              </a:rPr>
              <a:t>dBz</a:t>
            </a:r>
            <a:r>
              <a:rPr lang="en-IN" sz="2800" dirty="0">
                <a:effectLst/>
                <a:latin typeface="Times New Roman" panose="02020603050405020304" pitchFamily="18" charset="0"/>
                <a:ea typeface="Calibri" panose="020F0502020204030204" pitchFamily="34" charset="0"/>
              </a:rPr>
              <a:t>) were till ~ 4 km AGL for the same above-mentioned timing. </a:t>
            </a:r>
            <a:r>
              <a:rPr lang="en-IN" sz="2800" dirty="0">
                <a:solidFill>
                  <a:srgbClr val="FF0000"/>
                </a:solidFill>
                <a:effectLst/>
                <a:latin typeface="Times New Roman" panose="02020603050405020304" pitchFamily="18" charset="0"/>
                <a:ea typeface="Calibri" panose="020F0502020204030204" pitchFamily="34" charset="0"/>
              </a:rPr>
              <a:t>The higher values of radar reflectivity indicate this event as a convective storm as the reflectivity is a proxy for identifying the intensity of storm. </a:t>
            </a:r>
          </a:p>
          <a:p>
            <a:pPr marL="457200" indent="-457200" algn="just">
              <a:buFont typeface="Wingdings" panose="05000000000000000000" pitchFamily="2" charset="2"/>
              <a:buChar char="§"/>
            </a:pPr>
            <a:endParaRPr lang="en-IN" sz="2800" dirty="0">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
            </a:pPr>
            <a:r>
              <a:rPr lang="en-IN" sz="2800" dirty="0">
                <a:effectLst/>
                <a:latin typeface="Times New Roman" panose="02020603050405020304" pitchFamily="18" charset="0"/>
                <a:ea typeface="Calibri" panose="020F0502020204030204" pitchFamily="34" charset="0"/>
              </a:rPr>
              <a:t>The signatures of deep cloud with low base have noted from the vertical profile of liquid. Further the evolution of clouds has been analysed from INSAT 3D brightness temperature. </a:t>
            </a:r>
            <a:r>
              <a:rPr lang="en-IN" sz="2800" dirty="0">
                <a:solidFill>
                  <a:srgbClr val="FF0000"/>
                </a:solidFill>
                <a:latin typeface="Times New Roman" panose="02020603050405020304" pitchFamily="18" charset="0"/>
                <a:ea typeface="Calibri" panose="020F0502020204030204" pitchFamily="34" charset="0"/>
              </a:rPr>
              <a:t>T</a:t>
            </a:r>
            <a:r>
              <a:rPr lang="en-IN" sz="2800" dirty="0">
                <a:solidFill>
                  <a:srgbClr val="FF0000"/>
                </a:solidFill>
                <a:effectLst/>
                <a:latin typeface="Times New Roman" panose="02020603050405020304" pitchFamily="18" charset="0"/>
                <a:ea typeface="Calibri" panose="020F0502020204030204" pitchFamily="34" charset="0"/>
              </a:rPr>
              <a:t>he BT values have confirmed the presence of deep clouds over and the nearby area of study region during the time event. Clear evolution to dissipation of clouds is also noted from the spatial distribution of BT. </a:t>
            </a:r>
            <a:endParaRPr lang="en-IN" sz="2800" dirty="0">
              <a:solidFill>
                <a:srgbClr val="FF0000"/>
              </a:solidFill>
            </a:endParaRPr>
          </a:p>
        </p:txBody>
      </p:sp>
      <p:sp>
        <p:nvSpPr>
          <p:cNvPr id="32" name="Rectangle 31">
            <a:extLst>
              <a:ext uri="{FF2B5EF4-FFF2-40B4-BE49-F238E27FC236}">
                <a16:creationId xmlns:a16="http://schemas.microsoft.com/office/drawing/2014/main" id="{07EAF335-589B-D693-4329-75ED3A247808}"/>
              </a:ext>
            </a:extLst>
          </p:cNvPr>
          <p:cNvSpPr/>
          <p:nvPr/>
        </p:nvSpPr>
        <p:spPr>
          <a:xfrm>
            <a:off x="18892492" y="20918126"/>
            <a:ext cx="11164868" cy="12638010"/>
          </a:xfrm>
          <a:prstGeom prst="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3" name="Picture 32" descr="A group of graphs showing different types of data&#10;&#10;Description automatically generated with medium confidence">
            <a:extLst>
              <a:ext uri="{FF2B5EF4-FFF2-40B4-BE49-F238E27FC236}">
                <a16:creationId xmlns:a16="http://schemas.microsoft.com/office/drawing/2014/main" id="{B3F5F5F2-97E7-920F-47B5-04258527BCC0}"/>
              </a:ext>
            </a:extLst>
          </p:cNvPr>
          <p:cNvPicPr>
            <a:picLocks noChangeAspect="1"/>
          </p:cNvPicPr>
          <p:nvPr/>
        </p:nvPicPr>
        <p:blipFill rotWithShape="1">
          <a:blip r:embed="rId9"/>
          <a:srcRect l="2825" t="6300" r="5772" b="6793"/>
          <a:stretch/>
        </p:blipFill>
        <p:spPr bwMode="auto">
          <a:xfrm>
            <a:off x="19065032" y="21106240"/>
            <a:ext cx="10695937" cy="7778432"/>
          </a:xfrm>
          <a:prstGeom prst="rect">
            <a:avLst/>
          </a:prstGeom>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0768AFD8-4A70-4EDC-5DDB-ED1C4CC515C8}"/>
              </a:ext>
            </a:extLst>
          </p:cNvPr>
          <p:cNvSpPr txBox="1"/>
          <p:nvPr/>
        </p:nvSpPr>
        <p:spPr>
          <a:xfrm>
            <a:off x="19090783" y="30370092"/>
            <a:ext cx="10768285" cy="2677656"/>
          </a:xfrm>
          <a:prstGeom prst="rect">
            <a:avLst/>
          </a:prstGeom>
          <a:noFill/>
          <a:ln w="57150">
            <a:solidFill>
              <a:srgbClr val="92D050"/>
            </a:solidFill>
          </a:ln>
        </p:spPr>
        <p:txBody>
          <a:bodyPr wrap="square">
            <a:spAutoFit/>
          </a:bodyPr>
          <a:lstStyle/>
          <a:p>
            <a:pPr algn="just"/>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Higher T, EPT, TTI, KI, HI, and LI was noted ~2 hrs before the event suggesting the atmosphere is unstable and conducive for the development of thunderstorm (</a:t>
            </a:r>
            <a:r>
              <a:rPr lang="en-IN" sz="2800" dirty="0" err="1">
                <a:solidFill>
                  <a:srgbClr val="FF0000"/>
                </a:solidFill>
                <a:effectLst/>
                <a:latin typeface="Times New Roman" panose="02020603050405020304" pitchFamily="18" charset="0"/>
                <a:ea typeface="Calibri" panose="020F0502020204030204" pitchFamily="34" charset="0"/>
              </a:rPr>
              <a:t>Umakanth</a:t>
            </a:r>
            <a:r>
              <a:rPr lang="en-IN" sz="2800" dirty="0">
                <a:solidFill>
                  <a:srgbClr val="FF0000"/>
                </a:solidFill>
                <a:effectLst/>
                <a:latin typeface="Times New Roman" panose="02020603050405020304" pitchFamily="18" charset="0"/>
                <a:ea typeface="Calibri" panose="020F0502020204030204" pitchFamily="34" charset="0"/>
              </a:rPr>
              <a:t> et al., 2021).</a:t>
            </a:r>
            <a:r>
              <a:rPr lang="en-I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Higher moisture convergence during and ~ 01 hrs before the event were noted from the RH and HI. LR showed heating (cooling) before (after) the event, which confirms, more unstable (stable) atmosphere.  </a:t>
            </a:r>
            <a:endParaRPr lang="en-IN" sz="2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FF12B627-C7E4-58A5-C966-886FFCD089A7}"/>
              </a:ext>
            </a:extLst>
          </p:cNvPr>
          <p:cNvSpPr txBox="1"/>
          <p:nvPr/>
        </p:nvSpPr>
        <p:spPr>
          <a:xfrm>
            <a:off x="19333042" y="28816032"/>
            <a:ext cx="10695938" cy="1015663"/>
          </a:xfrm>
          <a:prstGeom prst="rect">
            <a:avLst/>
          </a:prstGeom>
          <a:noFill/>
        </p:spPr>
        <p:txBody>
          <a:bodyPr wrap="square">
            <a:spAutoFit/>
          </a:bodyPr>
          <a:lstStyle/>
          <a:p>
            <a:pPr algn="just">
              <a:spcAft>
                <a:spcPts val="800"/>
              </a:spcAft>
            </a:pP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Temporal variation (±04 hrs) (a) T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surf-850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(b) RH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surf-850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(c) EPT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surf-850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(d) TTI, (e ) KI, (f) HI, (g) LI, and (h) LR </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700-500 </a:t>
            </a:r>
            <a:r>
              <a:rPr lang="en-IN" sz="2000" baseline="-25000" dirty="0" err="1">
                <a:effectLst/>
                <a:latin typeface="Times New Roman" panose="02020603050405020304" pitchFamily="18" charset="0"/>
                <a:ea typeface="Calibri" panose="020F0502020204030204" pitchFamily="34" charset="0"/>
                <a:cs typeface="Times New Roman" panose="02020603050405020304" pitchFamily="18" charset="0"/>
              </a:rPr>
              <a:t>hPa</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respectively during the individual strong convective cases and their composite mean estimated from MWR. Vertical bar- standard deviation.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8795A3F3-22BF-0E9B-3B09-65DD784E9D19}"/>
              </a:ext>
            </a:extLst>
          </p:cNvPr>
          <p:cNvSpPr/>
          <p:nvPr/>
        </p:nvSpPr>
        <p:spPr>
          <a:xfrm>
            <a:off x="173692" y="33713093"/>
            <a:ext cx="18636428" cy="8646457"/>
          </a:xfrm>
          <a:prstGeom prst="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EC4C30EA-EA20-88C7-D51C-214E2873C3DA}"/>
              </a:ext>
            </a:extLst>
          </p:cNvPr>
          <p:cNvSpPr txBox="1"/>
          <p:nvPr/>
        </p:nvSpPr>
        <p:spPr>
          <a:xfrm rot="16200000">
            <a:off x="-2370786" y="36818722"/>
            <a:ext cx="6140810" cy="830997"/>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800" b="1" dirty="0">
                <a:solidFill>
                  <a:srgbClr val="800000"/>
                </a:solidFill>
                <a:latin typeface="Times New Roman" panose="02020603050405020304" pitchFamily="18" charset="0"/>
                <a:cs typeface="Times New Roman" panose="02020603050405020304" pitchFamily="18" charset="0"/>
              </a:rPr>
              <a:t>Main Findings</a:t>
            </a:r>
            <a:endParaRPr lang="en-IN" sz="4800" b="1" dirty="0">
              <a:solidFill>
                <a:srgbClr val="80000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7E698D41-0CBB-4654-02E3-177AC7CC512E}"/>
              </a:ext>
            </a:extLst>
          </p:cNvPr>
          <p:cNvSpPr txBox="1"/>
          <p:nvPr/>
        </p:nvSpPr>
        <p:spPr>
          <a:xfrm>
            <a:off x="1197369" y="33861771"/>
            <a:ext cx="17508663" cy="8279190"/>
          </a:xfrm>
          <a:prstGeom prst="rect">
            <a:avLst/>
          </a:prstGeom>
          <a:noFill/>
          <a:ln w="57150">
            <a:solidFill>
              <a:srgbClr val="92D050"/>
            </a:solidFill>
          </a:ln>
        </p:spPr>
        <p:txBody>
          <a:bodyPr wrap="square">
            <a:spAutoFit/>
          </a:bodyPr>
          <a:lstStyle/>
          <a:p>
            <a:pPr algn="just"/>
            <a:r>
              <a:rPr lang="en-US" sz="28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In the present work, co-located ground-based observations are utilized to study the atmospheric stability and cloud-rain properties over a high-altitude during pre-monsoon precipitating events.</a:t>
            </a:r>
          </a:p>
          <a:p>
            <a:pPr marL="457200" indent="-457200" algn="jus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meteorological-moisture parameters ,stability indices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TTI, KI, LI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LR), and cloud properties (liquid profiles) showed an apparent changes from non-precipitating to precipitating events. </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The higher radar reflectivity values (&gt; 40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dBz</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indicated the event was a convective storm.  Higher values in liquid and radar reflectivity and lower values of BT suggested that the strong precipitating event are evolved from the deep cumulonimbus clouds. </a:t>
            </a:r>
          </a:p>
          <a:p>
            <a:pPr marL="457200" indent="-457200" algn="just">
              <a:buFont typeface="Arial" panose="020B0604020202020204" pitchFamily="34" charset="0"/>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Analysis suggested that the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localized convection formed over the region favoured the formation of strong precipitating event in the pre-monsoon season over Western Ghats. The locally originated convection in the afternoon hours from 16.00 LST, sustained for ~3 hours over the region. </a:t>
            </a:r>
          </a:p>
          <a:p>
            <a:pPr marL="457200" indent="-457200" algn="just">
              <a:buFont typeface="Arial" panose="020B0604020202020204" pitchFamily="34" charset="0"/>
              <a:buChar char="•"/>
            </a:pP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Quantitative analysis of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the stability indices (T, EPT, TTI, KI, HI and LI) depicts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higher values </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~2 hrs before the strong precipitating event over Mahabaleshwar, suggesting the atmosphere are unstable and conducive thunderstorm development. </a:t>
            </a:r>
          </a:p>
          <a:p>
            <a:pPr marL="457200" indent="-457200" algn="just">
              <a:buFont typeface="Arial" panose="020B0604020202020204" pitchFamily="34" charset="0"/>
              <a:buChar char="•"/>
            </a:pP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IN" sz="2800" dirty="0">
                <a:effectLst/>
                <a:latin typeface="Times New Roman" panose="02020603050405020304" pitchFamily="18" charset="0"/>
                <a:ea typeface="Calibri" panose="020F0502020204030204" pitchFamily="34" charset="0"/>
              </a:rPr>
              <a:t>Cloud layer statistics showed single-layer clouds of ~8% (20%) and double layer of ~ 42% (26%) before (after) the event. </a:t>
            </a:r>
            <a:endParaRPr lang="en-I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FDDD83DE-4FAC-9DF6-704D-63C962245AFA}"/>
              </a:ext>
            </a:extLst>
          </p:cNvPr>
          <p:cNvSpPr txBox="1"/>
          <p:nvPr/>
        </p:nvSpPr>
        <p:spPr>
          <a:xfrm>
            <a:off x="18893632" y="41253673"/>
            <a:ext cx="11163728"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FF"/>
                </a:solidFill>
                <a:latin typeface="Times New Roman" panose="02020603050405020304" pitchFamily="18" charset="0"/>
                <a:cs typeface="Times New Roman" panose="02020603050405020304" pitchFamily="18" charset="0"/>
              </a:rPr>
              <a:t>	INTERNATIONAL WORKSHOP ON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FF"/>
                </a:solidFill>
                <a:latin typeface="Times New Roman" panose="02020603050405020304" pitchFamily="18" charset="0"/>
                <a:cs typeface="Times New Roman" panose="02020603050405020304" pitchFamily="18" charset="0"/>
              </a:rPr>
              <a:t>Stratosphere-Troposphere Interactions and Prediction of Monsoon weather </a:t>
            </a:r>
            <a:r>
              <a:rPr lang="en-US" altLang="en-US" b="1" dirty="0" err="1">
                <a:solidFill>
                  <a:srgbClr val="0000FF"/>
                </a:solidFill>
                <a:latin typeface="Times New Roman" panose="02020603050405020304" pitchFamily="18" charset="0"/>
                <a:cs typeface="Times New Roman" panose="02020603050405020304" pitchFamily="18" charset="0"/>
              </a:rPr>
              <a:t>EXtremes</a:t>
            </a:r>
            <a:r>
              <a:rPr lang="en-US" altLang="en-US" b="1" dirty="0">
                <a:solidFill>
                  <a:srgbClr val="0000FF"/>
                </a:solidFill>
                <a:latin typeface="Times New Roman" panose="02020603050405020304" pitchFamily="18" charset="0"/>
                <a:cs typeface="Times New Roman" panose="02020603050405020304" pitchFamily="18" charset="0"/>
              </a:rPr>
              <a:t> (STIPMEX)</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00FF"/>
                </a:solidFill>
                <a:latin typeface="Times New Roman" panose="02020603050405020304" pitchFamily="18" charset="0"/>
                <a:cs typeface="Times New Roman" panose="02020603050405020304" pitchFamily="18" charset="0"/>
              </a:rPr>
              <a:t>02-07 June 2024</a:t>
            </a:r>
            <a:endParaRPr lang="en-IN" sz="4800" b="1" dirty="0">
              <a:solidFill>
                <a:srgbClr val="0000FF"/>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4ECF088B-B5E7-D906-3DAA-3F31D39EB451}"/>
              </a:ext>
            </a:extLst>
          </p:cNvPr>
          <p:cNvSpPr/>
          <p:nvPr/>
        </p:nvSpPr>
        <p:spPr>
          <a:xfrm>
            <a:off x="18901498" y="33713093"/>
            <a:ext cx="11160000" cy="7372225"/>
          </a:xfrm>
          <a:prstGeom prst="rect">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TextBox 48">
            <a:extLst>
              <a:ext uri="{FF2B5EF4-FFF2-40B4-BE49-F238E27FC236}">
                <a16:creationId xmlns:a16="http://schemas.microsoft.com/office/drawing/2014/main" id="{AA4FE019-68CF-AA58-D102-F8B4A485CA43}"/>
              </a:ext>
            </a:extLst>
          </p:cNvPr>
          <p:cNvSpPr txBox="1"/>
          <p:nvPr/>
        </p:nvSpPr>
        <p:spPr>
          <a:xfrm>
            <a:off x="19065033" y="33922186"/>
            <a:ext cx="10834466" cy="6637715"/>
          </a:xfrm>
          <a:prstGeom prst="rect">
            <a:avLst/>
          </a:prstGeom>
          <a:noFill/>
        </p:spPr>
        <p:txBody>
          <a:bodyPr wrap="square">
            <a:spAutoFit/>
          </a:bodyPr>
          <a:lstStyle/>
          <a:p>
            <a:pPr algn="just">
              <a:spcAft>
                <a:spcPts val="800"/>
              </a:spcAf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References</a:t>
            </a:r>
          </a:p>
          <a:p>
            <a:pPr algn="just">
              <a:spcAft>
                <a:spcPts val="800"/>
              </a:spcAft>
            </a:pP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Madhulatha</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Rajeevan</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M., Venkat Ratnam, M.,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Bhate</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J., Naidu, C.V., 2013. Nowcasting severe convective activity over southeast India using ground-based microwave radiometer observations. J.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Geophys</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Res. Atmos. 118, 1–13. https://doi. org/10.1029/2012jd018174.</a:t>
            </a:r>
          </a:p>
          <a:p>
            <a:pPr algn="just">
              <a:spcAft>
                <a:spcPts val="800"/>
              </a:spcAft>
            </a:pP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Umakanth</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N., Satyanarayana, G.C., </a:t>
            </a:r>
            <a:r>
              <a:rPr lang="en-IN" sz="2800" dirty="0" err="1">
                <a:effectLst/>
                <a:latin typeface="Times New Roman" panose="02020603050405020304" pitchFamily="18" charset="0"/>
                <a:ea typeface="Calibri" panose="020F0502020204030204" pitchFamily="34" charset="0"/>
                <a:cs typeface="Times New Roman" panose="02020603050405020304" pitchFamily="18" charset="0"/>
              </a:rPr>
              <a:t>Naveena</a:t>
            </a:r>
            <a:r>
              <a:rPr lang="en-IN" sz="2800" dirty="0">
                <a:effectLst/>
                <a:latin typeface="Times New Roman" panose="02020603050405020304" pitchFamily="18" charset="0"/>
                <a:ea typeface="Calibri" panose="020F0502020204030204" pitchFamily="34" charset="0"/>
                <a:cs typeface="Times New Roman" panose="02020603050405020304" pitchFamily="18" charset="0"/>
              </a:rPr>
              <a:t>, N., Srinivas, D. &amp; Rao, D.V. 2021. Statistical and dynamical based thunderstorm prediction over southeast India. Journal of Earth System Science, 130(2), 1–18.</a:t>
            </a:r>
          </a:p>
          <a:p>
            <a:pPr algn="just">
              <a:spcAft>
                <a:spcPts val="800"/>
              </a:spcAft>
            </a:pP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n-IN" sz="2800" b="1" dirty="0">
                <a:effectLst/>
                <a:latin typeface="Times New Roman" panose="02020603050405020304" pitchFamily="18" charset="0"/>
                <a:ea typeface="Calibri" panose="020F0502020204030204" pitchFamily="34" charset="0"/>
                <a:cs typeface="Times New Roman" panose="02020603050405020304" pitchFamily="18" charset="0"/>
              </a:rPr>
              <a:t>Acknowledgements</a:t>
            </a:r>
          </a:p>
          <a:p>
            <a:pPr algn="just">
              <a:spcAft>
                <a:spcPts val="800"/>
              </a:spcAft>
            </a:pPr>
            <a:r>
              <a:rPr lang="en-US" sz="2800" dirty="0">
                <a:latin typeface="Times New Roman" panose="02020603050405020304" pitchFamily="18" charset="0"/>
                <a:cs typeface="Times New Roman" panose="02020603050405020304" pitchFamily="18" charset="0"/>
              </a:rPr>
              <a:t>The authors thank the Director of the Indian Institute of Tropical Meteorology (IITM) for his full support. The authors are thankful to the team members of HACPL of IITM. IITM and HACPL are fully funded by the Ministry of Earth Sciences (</a:t>
            </a:r>
            <a:r>
              <a:rPr lang="en-US" sz="2800" dirty="0" err="1">
                <a:latin typeface="Times New Roman" panose="02020603050405020304" pitchFamily="18" charset="0"/>
                <a:cs typeface="Times New Roman" panose="02020603050405020304" pitchFamily="18" charset="0"/>
              </a:rPr>
              <a:t>MoES</a:t>
            </a:r>
            <a:r>
              <a:rPr lang="en-US" sz="2800" dirty="0">
                <a:latin typeface="Times New Roman" panose="02020603050405020304" pitchFamily="18" charset="0"/>
                <a:cs typeface="Times New Roman" panose="02020603050405020304" pitchFamily="18" charset="0"/>
              </a:rPr>
              <a:t>), Government of India.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5915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TotalTime>
  <Words>1392</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Leena P. P.</dc:creator>
  <cp:lastModifiedBy>Leena P. P.</cp:lastModifiedBy>
  <cp:revision>23</cp:revision>
  <dcterms:created xsi:type="dcterms:W3CDTF">2024-05-02T06:30:35Z</dcterms:created>
  <dcterms:modified xsi:type="dcterms:W3CDTF">2024-05-31T06:15:05Z</dcterms:modified>
</cp:coreProperties>
</file>