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40288" cy="42479913"/>
  <p:notesSz cx="6858000" cy="9144000"/>
  <p:defaultTextStyle>
    <a:defPPr>
      <a:defRPr lang="en-US"/>
    </a:defPPr>
    <a:lvl1pPr marL="0" algn="l" defTabSz="3490539" rtl="0" eaLnBrk="1" latinLnBrk="0" hangingPunct="1">
      <a:defRPr sz="6871" kern="1200">
        <a:solidFill>
          <a:schemeClr val="tx1"/>
        </a:solidFill>
        <a:latin typeface="+mn-lt"/>
        <a:ea typeface="+mn-ea"/>
        <a:cs typeface="+mn-cs"/>
      </a:defRPr>
    </a:lvl1pPr>
    <a:lvl2pPr marL="1745270" algn="l" defTabSz="3490539" rtl="0" eaLnBrk="1" latinLnBrk="0" hangingPunct="1">
      <a:defRPr sz="6871" kern="1200">
        <a:solidFill>
          <a:schemeClr val="tx1"/>
        </a:solidFill>
        <a:latin typeface="+mn-lt"/>
        <a:ea typeface="+mn-ea"/>
        <a:cs typeface="+mn-cs"/>
      </a:defRPr>
    </a:lvl2pPr>
    <a:lvl3pPr marL="3490539" algn="l" defTabSz="3490539" rtl="0" eaLnBrk="1" latinLnBrk="0" hangingPunct="1">
      <a:defRPr sz="6871" kern="1200">
        <a:solidFill>
          <a:schemeClr val="tx1"/>
        </a:solidFill>
        <a:latin typeface="+mn-lt"/>
        <a:ea typeface="+mn-ea"/>
        <a:cs typeface="+mn-cs"/>
      </a:defRPr>
    </a:lvl3pPr>
    <a:lvl4pPr marL="5235809" algn="l" defTabSz="3490539" rtl="0" eaLnBrk="1" latinLnBrk="0" hangingPunct="1">
      <a:defRPr sz="6871" kern="1200">
        <a:solidFill>
          <a:schemeClr val="tx1"/>
        </a:solidFill>
        <a:latin typeface="+mn-lt"/>
        <a:ea typeface="+mn-ea"/>
        <a:cs typeface="+mn-cs"/>
      </a:defRPr>
    </a:lvl4pPr>
    <a:lvl5pPr marL="6981078" algn="l" defTabSz="3490539" rtl="0" eaLnBrk="1" latinLnBrk="0" hangingPunct="1">
      <a:defRPr sz="6871" kern="1200">
        <a:solidFill>
          <a:schemeClr val="tx1"/>
        </a:solidFill>
        <a:latin typeface="+mn-lt"/>
        <a:ea typeface="+mn-ea"/>
        <a:cs typeface="+mn-cs"/>
      </a:defRPr>
    </a:lvl5pPr>
    <a:lvl6pPr marL="8726348" algn="l" defTabSz="3490539" rtl="0" eaLnBrk="1" latinLnBrk="0" hangingPunct="1">
      <a:defRPr sz="6871" kern="1200">
        <a:solidFill>
          <a:schemeClr val="tx1"/>
        </a:solidFill>
        <a:latin typeface="+mn-lt"/>
        <a:ea typeface="+mn-ea"/>
        <a:cs typeface="+mn-cs"/>
      </a:defRPr>
    </a:lvl6pPr>
    <a:lvl7pPr marL="10471617" algn="l" defTabSz="3490539" rtl="0" eaLnBrk="1" latinLnBrk="0" hangingPunct="1">
      <a:defRPr sz="6871" kern="1200">
        <a:solidFill>
          <a:schemeClr val="tx1"/>
        </a:solidFill>
        <a:latin typeface="+mn-lt"/>
        <a:ea typeface="+mn-ea"/>
        <a:cs typeface="+mn-cs"/>
      </a:defRPr>
    </a:lvl7pPr>
    <a:lvl8pPr marL="12216887" algn="l" defTabSz="3490539" rtl="0" eaLnBrk="1" latinLnBrk="0" hangingPunct="1">
      <a:defRPr sz="6871" kern="1200">
        <a:solidFill>
          <a:schemeClr val="tx1"/>
        </a:solidFill>
        <a:latin typeface="+mn-lt"/>
        <a:ea typeface="+mn-ea"/>
        <a:cs typeface="+mn-cs"/>
      </a:defRPr>
    </a:lvl8pPr>
    <a:lvl9pPr marL="13962156" algn="l" defTabSz="3490539" rtl="0" eaLnBrk="1" latinLnBrk="0" hangingPunct="1">
      <a:defRPr sz="68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79" userDrawn="1">
          <p15:clr>
            <a:srgbClr val="A4A3A4"/>
          </p15:clr>
        </p15:guide>
        <p15:guide id="2" pos="95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7D8"/>
    <a:srgbClr val="E9EEF8"/>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06" autoAdjust="0"/>
  </p:normalViewPr>
  <p:slideViewPr>
    <p:cSldViewPr snapToGrid="0">
      <p:cViewPr>
        <p:scale>
          <a:sx n="40" d="100"/>
          <a:sy n="40" d="100"/>
        </p:scale>
        <p:origin x="306" y="-5862"/>
      </p:cViewPr>
      <p:guideLst>
        <p:guide orient="horz" pos="13379"/>
        <p:guide pos="95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B55D9-A77A-449C-BA97-CAA951DB6A9D}" type="doc">
      <dgm:prSet loTypeId="urn:microsoft.com/office/officeart/2005/8/layout/hierarchy2" loCatId="hierarchy" qsTypeId="urn:microsoft.com/office/officeart/2005/8/quickstyle/simple2" qsCatId="simple" csTypeId="urn:microsoft.com/office/officeart/2005/8/colors/accent0_1" csCatId="mainScheme" phldr="1"/>
      <dgm:spPr/>
      <dgm:t>
        <a:bodyPr/>
        <a:lstStyle/>
        <a:p>
          <a:endParaRPr lang="en-IN"/>
        </a:p>
      </dgm:t>
    </dgm:pt>
    <dgm:pt modelId="{77669A1B-9160-4C6C-A214-D409DFD1F449}">
      <dgm:prSet custT="1"/>
      <dgm:spPr/>
      <dgm:t>
        <a:bodyPr/>
        <a:lstStyle/>
        <a:p>
          <a:r>
            <a:rPr lang="en-US" sz="3000" dirty="0">
              <a:latin typeface="Times New Roman" panose="02020603050405020304" pitchFamily="18" charset="0"/>
              <a:cs typeface="Times New Roman" panose="02020603050405020304" pitchFamily="18" charset="0"/>
            </a:rPr>
            <a:t>Correlation Analysis </a:t>
          </a:r>
          <a:endParaRPr lang="en-IN" sz="3000" dirty="0">
            <a:latin typeface="Times New Roman" panose="02020603050405020304" pitchFamily="18" charset="0"/>
            <a:cs typeface="Times New Roman" panose="02020603050405020304" pitchFamily="18" charset="0"/>
          </a:endParaRPr>
        </a:p>
      </dgm:t>
    </dgm:pt>
    <dgm:pt modelId="{676AA813-564D-45A0-99F1-FA9D8B472D02}" type="parTrans" cxnId="{6D28C583-47BE-4DF6-ABF3-93F2FF723A83}">
      <dgm:prSet/>
      <dgm:spPr/>
      <dgm:t>
        <a:bodyPr/>
        <a:lstStyle/>
        <a:p>
          <a:endParaRPr lang="en-IN"/>
        </a:p>
      </dgm:t>
    </dgm:pt>
    <dgm:pt modelId="{E6046ACC-8F40-4FC1-A9AE-05C63C0A4EA7}" type="sibTrans" cxnId="{6D28C583-47BE-4DF6-ABF3-93F2FF723A83}">
      <dgm:prSet/>
      <dgm:spPr/>
      <dgm:t>
        <a:bodyPr/>
        <a:lstStyle/>
        <a:p>
          <a:endParaRPr lang="en-IN"/>
        </a:p>
      </dgm:t>
    </dgm:pt>
    <dgm:pt modelId="{AE3CC711-4AAB-4737-B9EB-D7ADAAB61275}">
      <dgm:prSet custT="1"/>
      <dgm:spPr/>
      <dgm:t>
        <a:bodyPr/>
        <a:lstStyle/>
        <a:p>
          <a:r>
            <a:rPr lang="en-US" sz="3000" dirty="0">
              <a:latin typeface="Times New Roman" panose="02020603050405020304" pitchFamily="18" charset="0"/>
              <a:cs typeface="Times New Roman" panose="02020603050405020304" pitchFamily="18" charset="0"/>
            </a:rPr>
            <a:t>Spearman Rank Correlation</a:t>
          </a:r>
          <a:endParaRPr lang="en-IN" sz="3000" dirty="0">
            <a:latin typeface="Times New Roman" panose="02020603050405020304" pitchFamily="18" charset="0"/>
            <a:cs typeface="Times New Roman" panose="02020603050405020304" pitchFamily="18" charset="0"/>
          </a:endParaRPr>
        </a:p>
      </dgm:t>
    </dgm:pt>
    <dgm:pt modelId="{EA30CB00-30A7-49B9-9ED8-4D6D1021FE5E}" type="parTrans" cxnId="{B7530D31-B2C9-47AE-8DCF-B5AD3C88D326}">
      <dgm:prSet/>
      <dgm:spPr/>
      <dgm:t>
        <a:bodyPr/>
        <a:lstStyle/>
        <a:p>
          <a:endParaRPr lang="en-IN"/>
        </a:p>
      </dgm:t>
    </dgm:pt>
    <dgm:pt modelId="{ABD91BB6-350A-44B7-8475-ED073E935515}" type="sibTrans" cxnId="{B7530D31-B2C9-47AE-8DCF-B5AD3C88D326}">
      <dgm:prSet/>
      <dgm:spPr/>
      <dgm:t>
        <a:bodyPr/>
        <a:lstStyle/>
        <a:p>
          <a:endParaRPr lang="en-IN"/>
        </a:p>
      </dgm:t>
    </dgm:pt>
    <dgm:pt modelId="{D8467253-7BE7-4D39-BC62-A670DF4D92EE}">
      <dgm:prSet custT="1"/>
      <dgm:spPr/>
      <dgm:t>
        <a:bodyPr/>
        <a:lstStyle/>
        <a:p>
          <a:r>
            <a:rPr lang="en-US" sz="3000" dirty="0">
              <a:latin typeface="Times New Roman" panose="02020603050405020304" pitchFamily="18" charset="0"/>
              <a:cs typeface="Times New Roman" panose="02020603050405020304" pitchFamily="18" charset="0"/>
            </a:rPr>
            <a:t>Pearson Correlation</a:t>
          </a:r>
          <a:endParaRPr lang="en-IN" sz="3000" dirty="0">
            <a:latin typeface="Times New Roman" panose="02020603050405020304" pitchFamily="18" charset="0"/>
            <a:cs typeface="Times New Roman" panose="02020603050405020304" pitchFamily="18" charset="0"/>
          </a:endParaRPr>
        </a:p>
      </dgm:t>
    </dgm:pt>
    <dgm:pt modelId="{28407E02-611C-43E2-9A08-B52F83B72C22}" type="parTrans" cxnId="{C16C81FE-D513-4651-916A-8AA66E1F32E0}">
      <dgm:prSet/>
      <dgm:spPr/>
      <dgm:t>
        <a:bodyPr/>
        <a:lstStyle/>
        <a:p>
          <a:endParaRPr lang="en-IN"/>
        </a:p>
      </dgm:t>
    </dgm:pt>
    <dgm:pt modelId="{03A3665D-43A5-41C9-9A9E-4E87E3A1A386}" type="sibTrans" cxnId="{C16C81FE-D513-4651-916A-8AA66E1F32E0}">
      <dgm:prSet/>
      <dgm:spPr/>
      <dgm:t>
        <a:bodyPr/>
        <a:lstStyle/>
        <a:p>
          <a:endParaRPr lang="en-IN"/>
        </a:p>
      </dgm:t>
    </dgm:pt>
    <dgm:pt modelId="{B52D56FE-298E-486A-966C-8A173AF519BB}">
      <dgm:prSet custT="1"/>
      <dgm:spPr/>
      <dgm:t>
        <a:bodyPr/>
        <a:lstStyle/>
        <a:p>
          <a:r>
            <a:rPr lang="en-US" sz="3000" dirty="0">
              <a:latin typeface="Times New Roman" panose="02020603050405020304" pitchFamily="18" charset="0"/>
              <a:cs typeface="Times New Roman" panose="02020603050405020304" pitchFamily="18" charset="0"/>
            </a:rPr>
            <a:t>Composite Tracks</a:t>
          </a:r>
          <a:endParaRPr lang="en-IN" sz="3000" dirty="0">
            <a:latin typeface="Times New Roman" panose="02020603050405020304" pitchFamily="18" charset="0"/>
            <a:cs typeface="Times New Roman" panose="02020603050405020304" pitchFamily="18" charset="0"/>
          </a:endParaRPr>
        </a:p>
      </dgm:t>
    </dgm:pt>
    <dgm:pt modelId="{34296029-F114-418B-9016-0F8B54B0DDAE}" type="parTrans" cxnId="{D6EC0AA7-0099-44BA-A083-21393F2EB04C}">
      <dgm:prSet/>
      <dgm:spPr/>
      <dgm:t>
        <a:bodyPr/>
        <a:lstStyle/>
        <a:p>
          <a:endParaRPr lang="en-IN"/>
        </a:p>
      </dgm:t>
    </dgm:pt>
    <dgm:pt modelId="{DB57225C-02E8-48E4-9ECB-B7A705692746}" type="sibTrans" cxnId="{D6EC0AA7-0099-44BA-A083-21393F2EB04C}">
      <dgm:prSet/>
      <dgm:spPr/>
      <dgm:t>
        <a:bodyPr/>
        <a:lstStyle/>
        <a:p>
          <a:endParaRPr lang="en-IN"/>
        </a:p>
      </dgm:t>
    </dgm:pt>
    <dgm:pt modelId="{954E5B50-2A1E-4972-A8D8-1813822B21EE}">
      <dgm:prSet custT="1"/>
      <dgm:spPr/>
      <dgm:t>
        <a:bodyPr/>
        <a:lstStyle/>
        <a:p>
          <a:r>
            <a:rPr lang="en-US" sz="3000" dirty="0">
              <a:latin typeface="Times New Roman" panose="02020603050405020304" pitchFamily="18" charset="0"/>
              <a:cs typeface="Times New Roman" panose="02020603050405020304" pitchFamily="18" charset="0"/>
            </a:rPr>
            <a:t>Calculation of 95</a:t>
          </a:r>
          <a:r>
            <a:rPr lang="en-US" sz="3000" baseline="30000" dirty="0">
              <a:latin typeface="Times New Roman" panose="02020603050405020304" pitchFamily="18" charset="0"/>
              <a:cs typeface="Times New Roman" panose="02020603050405020304" pitchFamily="18" charset="0"/>
            </a:rPr>
            <a:t>th</a:t>
          </a:r>
          <a:r>
            <a:rPr lang="en-US" sz="3000" dirty="0">
              <a:latin typeface="Times New Roman" panose="02020603050405020304" pitchFamily="18" charset="0"/>
              <a:cs typeface="Times New Roman" panose="02020603050405020304" pitchFamily="18" charset="0"/>
            </a:rPr>
            <a:t> Percentile Intensity</a:t>
          </a:r>
          <a:endParaRPr lang="en-IN" sz="3000" dirty="0">
            <a:latin typeface="Times New Roman" panose="02020603050405020304" pitchFamily="18" charset="0"/>
            <a:cs typeface="Times New Roman" panose="02020603050405020304" pitchFamily="18" charset="0"/>
          </a:endParaRPr>
        </a:p>
      </dgm:t>
    </dgm:pt>
    <dgm:pt modelId="{21999CE4-5B8B-4F81-AF17-50C915AC10F9}" type="parTrans" cxnId="{7FD0CBA7-3470-41EC-BF3D-272438DB0084}">
      <dgm:prSet/>
      <dgm:spPr/>
      <dgm:t>
        <a:bodyPr/>
        <a:lstStyle/>
        <a:p>
          <a:endParaRPr lang="en-IN"/>
        </a:p>
      </dgm:t>
    </dgm:pt>
    <dgm:pt modelId="{E464F935-C447-4B70-BAFC-05BC0F43166F}" type="sibTrans" cxnId="{7FD0CBA7-3470-41EC-BF3D-272438DB0084}">
      <dgm:prSet/>
      <dgm:spPr/>
      <dgm:t>
        <a:bodyPr/>
        <a:lstStyle/>
        <a:p>
          <a:endParaRPr lang="en-IN"/>
        </a:p>
      </dgm:t>
    </dgm:pt>
    <dgm:pt modelId="{ADF35935-E64A-4D88-96B6-283B0FC105B8}">
      <dgm:prSet custT="1"/>
      <dgm:spPr/>
      <dgm:t>
        <a:bodyPr/>
        <a:lstStyle/>
        <a:p>
          <a:r>
            <a:rPr lang="en-US" sz="3000" dirty="0">
              <a:latin typeface="Times New Roman" panose="02020603050405020304" pitchFamily="18" charset="0"/>
              <a:cs typeface="Times New Roman" panose="02020603050405020304" pitchFamily="18" charset="0"/>
            </a:rPr>
            <a:t>Identification of the Track IDs that reach and exceed 95</a:t>
          </a:r>
          <a:r>
            <a:rPr lang="en-US" sz="3000" baseline="30000" dirty="0">
              <a:latin typeface="Times New Roman" panose="02020603050405020304" pitchFamily="18" charset="0"/>
              <a:cs typeface="Times New Roman" panose="02020603050405020304" pitchFamily="18" charset="0"/>
            </a:rPr>
            <a:t>th</a:t>
          </a:r>
          <a:r>
            <a:rPr lang="en-US" sz="3000" dirty="0">
              <a:latin typeface="Times New Roman" panose="02020603050405020304" pitchFamily="18" charset="0"/>
              <a:cs typeface="Times New Roman" panose="02020603050405020304" pitchFamily="18" charset="0"/>
            </a:rPr>
            <a:t> percentile at least once </a:t>
          </a:r>
          <a:endParaRPr lang="en-IN" sz="3000" dirty="0">
            <a:latin typeface="Times New Roman" panose="02020603050405020304" pitchFamily="18" charset="0"/>
            <a:cs typeface="Times New Roman" panose="02020603050405020304" pitchFamily="18" charset="0"/>
          </a:endParaRPr>
        </a:p>
      </dgm:t>
    </dgm:pt>
    <dgm:pt modelId="{491B2CAE-B43D-427E-B83E-2B7574D9F7CD}" type="parTrans" cxnId="{59636120-87CC-4EED-9A84-B101D1AA7967}">
      <dgm:prSet/>
      <dgm:spPr/>
      <dgm:t>
        <a:bodyPr/>
        <a:lstStyle/>
        <a:p>
          <a:endParaRPr lang="en-IN"/>
        </a:p>
      </dgm:t>
    </dgm:pt>
    <dgm:pt modelId="{BE367DC8-37FA-423A-A6A1-4733926635D7}" type="sibTrans" cxnId="{59636120-87CC-4EED-9A84-B101D1AA7967}">
      <dgm:prSet/>
      <dgm:spPr/>
      <dgm:t>
        <a:bodyPr/>
        <a:lstStyle/>
        <a:p>
          <a:endParaRPr lang="en-IN"/>
        </a:p>
      </dgm:t>
    </dgm:pt>
    <dgm:pt modelId="{F90D574A-B4B1-4742-91A2-8D9A8DA32302}">
      <dgm:prSet custT="1"/>
      <dgm:spPr/>
      <dgm:t>
        <a:bodyPr/>
        <a:lstStyle/>
        <a:p>
          <a:r>
            <a:rPr lang="en-US" sz="3000" dirty="0">
              <a:latin typeface="Times New Roman" panose="02020603050405020304" pitchFamily="18" charset="0"/>
              <a:cs typeface="Times New Roman" panose="02020603050405020304" pitchFamily="18" charset="0"/>
            </a:rPr>
            <a:t>Filtering both datasets to identify those track IDs</a:t>
          </a:r>
          <a:endParaRPr lang="en-IN" sz="3000" dirty="0">
            <a:latin typeface="Times New Roman" panose="02020603050405020304" pitchFamily="18" charset="0"/>
            <a:cs typeface="Times New Roman" panose="02020603050405020304" pitchFamily="18" charset="0"/>
          </a:endParaRPr>
        </a:p>
      </dgm:t>
    </dgm:pt>
    <dgm:pt modelId="{0D9FD2B8-C5D6-4E4A-B33C-75A91618BACB}" type="parTrans" cxnId="{5C5EEF68-9AC3-4C96-9C72-969062BCAC38}">
      <dgm:prSet/>
      <dgm:spPr/>
      <dgm:t>
        <a:bodyPr/>
        <a:lstStyle/>
        <a:p>
          <a:endParaRPr lang="en-IN"/>
        </a:p>
      </dgm:t>
    </dgm:pt>
    <dgm:pt modelId="{4176DE6E-6666-4D4B-A8A5-1FCF19EB00E8}" type="sibTrans" cxnId="{5C5EEF68-9AC3-4C96-9C72-969062BCAC38}">
      <dgm:prSet/>
      <dgm:spPr/>
      <dgm:t>
        <a:bodyPr/>
        <a:lstStyle/>
        <a:p>
          <a:endParaRPr lang="en-IN"/>
        </a:p>
      </dgm:t>
    </dgm:pt>
    <dgm:pt modelId="{BDF5BFB3-D375-4553-A495-E1FD9D0F23B2}" type="pres">
      <dgm:prSet presAssocID="{F3DB55D9-A77A-449C-BA97-CAA951DB6A9D}" presName="diagram" presStyleCnt="0">
        <dgm:presLayoutVars>
          <dgm:chPref val="1"/>
          <dgm:dir/>
          <dgm:animOne val="branch"/>
          <dgm:animLvl val="lvl"/>
          <dgm:resizeHandles val="exact"/>
        </dgm:presLayoutVars>
      </dgm:prSet>
      <dgm:spPr/>
    </dgm:pt>
    <dgm:pt modelId="{4AD3E495-0CA1-44B7-9137-393DDF0E0AD9}" type="pres">
      <dgm:prSet presAssocID="{77669A1B-9160-4C6C-A214-D409DFD1F449}" presName="root1" presStyleCnt="0"/>
      <dgm:spPr/>
    </dgm:pt>
    <dgm:pt modelId="{3E2B88F1-B45B-4E5A-A31F-22D66F1E4355}" type="pres">
      <dgm:prSet presAssocID="{77669A1B-9160-4C6C-A214-D409DFD1F449}" presName="LevelOneTextNode" presStyleLbl="node0" presStyleIdx="0" presStyleCnt="2" custLinFactNeighborX="3702" custLinFactNeighborY="39519">
        <dgm:presLayoutVars>
          <dgm:chPref val="3"/>
        </dgm:presLayoutVars>
      </dgm:prSet>
      <dgm:spPr/>
    </dgm:pt>
    <dgm:pt modelId="{D04688C8-FF30-4B89-83C3-B555CD8E2CEC}" type="pres">
      <dgm:prSet presAssocID="{77669A1B-9160-4C6C-A214-D409DFD1F449}" presName="level2hierChild" presStyleCnt="0"/>
      <dgm:spPr/>
    </dgm:pt>
    <dgm:pt modelId="{C58C0AFD-E875-45FA-8282-29844C8DDF58}" type="pres">
      <dgm:prSet presAssocID="{EA30CB00-30A7-49B9-9ED8-4D6D1021FE5E}" presName="conn2-1" presStyleLbl="parChTrans1D2" presStyleIdx="0" presStyleCnt="5"/>
      <dgm:spPr/>
    </dgm:pt>
    <dgm:pt modelId="{C1CCBBC9-5B9A-470F-A0FA-6F9F1FB55D33}" type="pres">
      <dgm:prSet presAssocID="{EA30CB00-30A7-49B9-9ED8-4D6D1021FE5E}" presName="connTx" presStyleLbl="parChTrans1D2" presStyleIdx="0" presStyleCnt="5"/>
      <dgm:spPr/>
    </dgm:pt>
    <dgm:pt modelId="{C2ECE38F-A117-4F07-B5AB-3BD68292A093}" type="pres">
      <dgm:prSet presAssocID="{AE3CC711-4AAB-4737-B9EB-D7ADAAB61275}" presName="root2" presStyleCnt="0"/>
      <dgm:spPr/>
    </dgm:pt>
    <dgm:pt modelId="{BB22B178-5B91-4A5F-A20D-2366421B63D6}" type="pres">
      <dgm:prSet presAssocID="{AE3CC711-4AAB-4737-B9EB-D7ADAAB61275}" presName="LevelTwoTextNode" presStyleLbl="node2" presStyleIdx="0" presStyleCnt="5" custScaleX="103423" custScaleY="84166" custLinFactNeighborX="-4493" custLinFactNeighborY="21213">
        <dgm:presLayoutVars>
          <dgm:chPref val="3"/>
        </dgm:presLayoutVars>
      </dgm:prSet>
      <dgm:spPr/>
    </dgm:pt>
    <dgm:pt modelId="{39D80C54-C92C-4A7A-BD54-3188FE20DBA8}" type="pres">
      <dgm:prSet presAssocID="{AE3CC711-4AAB-4737-B9EB-D7ADAAB61275}" presName="level3hierChild" presStyleCnt="0"/>
      <dgm:spPr/>
    </dgm:pt>
    <dgm:pt modelId="{9577F21F-48A7-419B-BB6D-9C2D8BE5750E}" type="pres">
      <dgm:prSet presAssocID="{28407E02-611C-43E2-9A08-B52F83B72C22}" presName="conn2-1" presStyleLbl="parChTrans1D2" presStyleIdx="1" presStyleCnt="5"/>
      <dgm:spPr/>
    </dgm:pt>
    <dgm:pt modelId="{7EEAE58F-D4E9-4B9C-9693-D3A01BD2ED91}" type="pres">
      <dgm:prSet presAssocID="{28407E02-611C-43E2-9A08-B52F83B72C22}" presName="connTx" presStyleLbl="parChTrans1D2" presStyleIdx="1" presStyleCnt="5"/>
      <dgm:spPr/>
    </dgm:pt>
    <dgm:pt modelId="{6EB99D86-1B40-45F1-87C2-886D3460E928}" type="pres">
      <dgm:prSet presAssocID="{D8467253-7BE7-4D39-BC62-A670DF4D92EE}" presName="root2" presStyleCnt="0"/>
      <dgm:spPr/>
    </dgm:pt>
    <dgm:pt modelId="{6FDD7576-A301-4EB4-B782-938ADDFC19CF}" type="pres">
      <dgm:prSet presAssocID="{D8467253-7BE7-4D39-BC62-A670DF4D92EE}" presName="LevelTwoTextNode" presStyleLbl="node2" presStyleIdx="1" presStyleCnt="5" custScaleX="103300" custScaleY="86242" custLinFactNeighborX="-4370" custLinFactNeighborY="19558">
        <dgm:presLayoutVars>
          <dgm:chPref val="3"/>
        </dgm:presLayoutVars>
      </dgm:prSet>
      <dgm:spPr/>
    </dgm:pt>
    <dgm:pt modelId="{A46DE90A-BF26-4C1C-82A8-C49399A75B75}" type="pres">
      <dgm:prSet presAssocID="{D8467253-7BE7-4D39-BC62-A670DF4D92EE}" presName="level3hierChild" presStyleCnt="0"/>
      <dgm:spPr/>
    </dgm:pt>
    <dgm:pt modelId="{9C18F466-66F2-4F69-88E4-845A65CBB6D6}" type="pres">
      <dgm:prSet presAssocID="{B52D56FE-298E-486A-966C-8A173AF519BB}" presName="root1" presStyleCnt="0"/>
      <dgm:spPr/>
    </dgm:pt>
    <dgm:pt modelId="{759FD2B8-EB59-4AF4-9354-CF6B280A285B}" type="pres">
      <dgm:prSet presAssocID="{B52D56FE-298E-486A-966C-8A173AF519BB}" presName="LevelOneTextNode" presStyleLbl="node0" presStyleIdx="1" presStyleCnt="2" custLinFactNeighborX="3446" custLinFactNeighborY="-2382">
        <dgm:presLayoutVars>
          <dgm:chPref val="3"/>
        </dgm:presLayoutVars>
      </dgm:prSet>
      <dgm:spPr/>
    </dgm:pt>
    <dgm:pt modelId="{7CAF486E-494B-49F2-8458-4AA8C278C983}" type="pres">
      <dgm:prSet presAssocID="{B52D56FE-298E-486A-966C-8A173AF519BB}" presName="level2hierChild" presStyleCnt="0"/>
      <dgm:spPr/>
    </dgm:pt>
    <dgm:pt modelId="{D714430B-6250-4553-9B67-1F4D7CC7BC21}" type="pres">
      <dgm:prSet presAssocID="{21999CE4-5B8B-4F81-AF17-50C915AC10F9}" presName="conn2-1" presStyleLbl="parChTrans1D2" presStyleIdx="2" presStyleCnt="5"/>
      <dgm:spPr/>
    </dgm:pt>
    <dgm:pt modelId="{84DE97E8-3642-49E8-9B0B-74CE00258368}" type="pres">
      <dgm:prSet presAssocID="{21999CE4-5B8B-4F81-AF17-50C915AC10F9}" presName="connTx" presStyleLbl="parChTrans1D2" presStyleIdx="2" presStyleCnt="5"/>
      <dgm:spPr/>
    </dgm:pt>
    <dgm:pt modelId="{59300621-4F56-4F84-8103-44EC102DA5BF}" type="pres">
      <dgm:prSet presAssocID="{954E5B50-2A1E-4972-A8D8-1813822B21EE}" presName="root2" presStyleCnt="0"/>
      <dgm:spPr/>
    </dgm:pt>
    <dgm:pt modelId="{3CD3E461-1E83-4A52-85F6-A2E5A19923A6}" type="pres">
      <dgm:prSet presAssocID="{954E5B50-2A1E-4972-A8D8-1813822B21EE}" presName="LevelTwoTextNode" presStyleLbl="node2" presStyleIdx="2" presStyleCnt="5" custScaleX="103037" custScaleY="79478" custLinFactNeighborX="-4327" custLinFactNeighborY="16836">
        <dgm:presLayoutVars>
          <dgm:chPref val="3"/>
        </dgm:presLayoutVars>
      </dgm:prSet>
      <dgm:spPr/>
    </dgm:pt>
    <dgm:pt modelId="{2F75F4D3-7EAF-4437-A4A0-9A88C68B4E71}" type="pres">
      <dgm:prSet presAssocID="{954E5B50-2A1E-4972-A8D8-1813822B21EE}" presName="level3hierChild" presStyleCnt="0"/>
      <dgm:spPr/>
    </dgm:pt>
    <dgm:pt modelId="{B3BC7486-0A04-49CF-A107-A0D44F4B543C}" type="pres">
      <dgm:prSet presAssocID="{491B2CAE-B43D-427E-B83E-2B7574D9F7CD}" presName="conn2-1" presStyleLbl="parChTrans1D2" presStyleIdx="3" presStyleCnt="5"/>
      <dgm:spPr/>
    </dgm:pt>
    <dgm:pt modelId="{7F8AF7FC-20F4-463C-A04C-FC78EE54BCC3}" type="pres">
      <dgm:prSet presAssocID="{491B2CAE-B43D-427E-B83E-2B7574D9F7CD}" presName="connTx" presStyleLbl="parChTrans1D2" presStyleIdx="3" presStyleCnt="5"/>
      <dgm:spPr/>
    </dgm:pt>
    <dgm:pt modelId="{E554BB55-2A62-426C-828A-D9E09C9E12E1}" type="pres">
      <dgm:prSet presAssocID="{ADF35935-E64A-4D88-96B6-283B0FC105B8}" presName="root2" presStyleCnt="0"/>
      <dgm:spPr/>
    </dgm:pt>
    <dgm:pt modelId="{412F265A-7D9E-467B-B9EC-17D244F8054E}" type="pres">
      <dgm:prSet presAssocID="{ADF35935-E64A-4D88-96B6-283B0FC105B8}" presName="LevelTwoTextNode" presStyleLbl="node2" presStyleIdx="3" presStyleCnt="5" custScaleX="104334" custScaleY="134285" custLinFactNeighborX="-4435" custLinFactNeighborY="9231">
        <dgm:presLayoutVars>
          <dgm:chPref val="3"/>
        </dgm:presLayoutVars>
      </dgm:prSet>
      <dgm:spPr/>
    </dgm:pt>
    <dgm:pt modelId="{836B1F0C-EC61-4BB3-994B-DEDFE072391F}" type="pres">
      <dgm:prSet presAssocID="{ADF35935-E64A-4D88-96B6-283B0FC105B8}" presName="level3hierChild" presStyleCnt="0"/>
      <dgm:spPr/>
    </dgm:pt>
    <dgm:pt modelId="{44E4AB55-4B9B-4EAD-AAC5-FEF943833451}" type="pres">
      <dgm:prSet presAssocID="{0D9FD2B8-C5D6-4E4A-B33C-75A91618BACB}" presName="conn2-1" presStyleLbl="parChTrans1D2" presStyleIdx="4" presStyleCnt="5"/>
      <dgm:spPr/>
    </dgm:pt>
    <dgm:pt modelId="{299C03C0-81B3-4FD2-9B07-44BC89C3BBC1}" type="pres">
      <dgm:prSet presAssocID="{0D9FD2B8-C5D6-4E4A-B33C-75A91618BACB}" presName="connTx" presStyleLbl="parChTrans1D2" presStyleIdx="4" presStyleCnt="5"/>
      <dgm:spPr/>
    </dgm:pt>
    <dgm:pt modelId="{A94F3774-0230-4D81-AB8C-E62571BB7028}" type="pres">
      <dgm:prSet presAssocID="{F90D574A-B4B1-4742-91A2-8D9A8DA32302}" presName="root2" presStyleCnt="0"/>
      <dgm:spPr/>
    </dgm:pt>
    <dgm:pt modelId="{31BF784A-9597-460F-B72B-ECF24532F9BD}" type="pres">
      <dgm:prSet presAssocID="{F90D574A-B4B1-4742-91A2-8D9A8DA32302}" presName="LevelTwoTextNode" presStyleLbl="node2" presStyleIdx="4" presStyleCnt="5" custScaleY="75070" custLinFactNeighborX="-1978" custLinFactNeighborY="1353">
        <dgm:presLayoutVars>
          <dgm:chPref val="3"/>
        </dgm:presLayoutVars>
      </dgm:prSet>
      <dgm:spPr/>
    </dgm:pt>
    <dgm:pt modelId="{26F1970E-A5B6-40DC-8DCC-B00CFA0FB1E5}" type="pres">
      <dgm:prSet presAssocID="{F90D574A-B4B1-4742-91A2-8D9A8DA32302}" presName="level3hierChild" presStyleCnt="0"/>
      <dgm:spPr/>
    </dgm:pt>
  </dgm:ptLst>
  <dgm:cxnLst>
    <dgm:cxn modelId="{B2D7C607-471A-4A14-B31D-727564988AE3}" type="presOf" srcId="{0D9FD2B8-C5D6-4E4A-B33C-75A91618BACB}" destId="{299C03C0-81B3-4FD2-9B07-44BC89C3BBC1}" srcOrd="1" destOrd="0" presId="urn:microsoft.com/office/officeart/2005/8/layout/hierarchy2"/>
    <dgm:cxn modelId="{796A8A0A-9ADF-4121-AF80-E9B1A56F5519}" type="presOf" srcId="{954E5B50-2A1E-4972-A8D8-1813822B21EE}" destId="{3CD3E461-1E83-4A52-85F6-A2E5A19923A6}" srcOrd="0" destOrd="0" presId="urn:microsoft.com/office/officeart/2005/8/layout/hierarchy2"/>
    <dgm:cxn modelId="{59636120-87CC-4EED-9A84-B101D1AA7967}" srcId="{B52D56FE-298E-486A-966C-8A173AF519BB}" destId="{ADF35935-E64A-4D88-96B6-283B0FC105B8}" srcOrd="1" destOrd="0" parTransId="{491B2CAE-B43D-427E-B83E-2B7574D9F7CD}" sibTransId="{BE367DC8-37FA-423A-A6A1-4733926635D7}"/>
    <dgm:cxn modelId="{17105C2A-F55F-464E-ADCC-DBA20BB15E0E}" type="presOf" srcId="{0D9FD2B8-C5D6-4E4A-B33C-75A91618BACB}" destId="{44E4AB55-4B9B-4EAD-AAC5-FEF943833451}" srcOrd="0" destOrd="0" presId="urn:microsoft.com/office/officeart/2005/8/layout/hierarchy2"/>
    <dgm:cxn modelId="{B7530D31-B2C9-47AE-8DCF-B5AD3C88D326}" srcId="{77669A1B-9160-4C6C-A214-D409DFD1F449}" destId="{AE3CC711-4AAB-4737-B9EB-D7ADAAB61275}" srcOrd="0" destOrd="0" parTransId="{EA30CB00-30A7-49B9-9ED8-4D6D1021FE5E}" sibTransId="{ABD91BB6-350A-44B7-8475-ED073E935515}"/>
    <dgm:cxn modelId="{D77A1532-38C3-461D-A44D-E1778A6C5BB9}" type="presOf" srcId="{491B2CAE-B43D-427E-B83E-2B7574D9F7CD}" destId="{7F8AF7FC-20F4-463C-A04C-FC78EE54BCC3}" srcOrd="1" destOrd="0" presId="urn:microsoft.com/office/officeart/2005/8/layout/hierarchy2"/>
    <dgm:cxn modelId="{0FDF1638-9BD3-4F99-ACDB-F36A770408AF}" type="presOf" srcId="{77669A1B-9160-4C6C-A214-D409DFD1F449}" destId="{3E2B88F1-B45B-4E5A-A31F-22D66F1E4355}" srcOrd="0" destOrd="0" presId="urn:microsoft.com/office/officeart/2005/8/layout/hierarchy2"/>
    <dgm:cxn modelId="{B195B85E-5A9D-4815-A32C-4E408F8C507C}" type="presOf" srcId="{EA30CB00-30A7-49B9-9ED8-4D6D1021FE5E}" destId="{C1CCBBC9-5B9A-470F-A0FA-6F9F1FB55D33}" srcOrd="1" destOrd="0" presId="urn:microsoft.com/office/officeart/2005/8/layout/hierarchy2"/>
    <dgm:cxn modelId="{7617F446-BFCD-43B8-9D89-9302A76F4AAE}" type="presOf" srcId="{28407E02-611C-43E2-9A08-B52F83B72C22}" destId="{9577F21F-48A7-419B-BB6D-9C2D8BE5750E}" srcOrd="0" destOrd="0" presId="urn:microsoft.com/office/officeart/2005/8/layout/hierarchy2"/>
    <dgm:cxn modelId="{5C5EEF68-9AC3-4C96-9C72-969062BCAC38}" srcId="{B52D56FE-298E-486A-966C-8A173AF519BB}" destId="{F90D574A-B4B1-4742-91A2-8D9A8DA32302}" srcOrd="2" destOrd="0" parTransId="{0D9FD2B8-C5D6-4E4A-B33C-75A91618BACB}" sibTransId="{4176DE6E-6666-4D4B-A8A5-1FCF19EB00E8}"/>
    <dgm:cxn modelId="{6FE79272-347A-43F3-AF24-36F4D3F3ED50}" type="presOf" srcId="{F3DB55D9-A77A-449C-BA97-CAA951DB6A9D}" destId="{BDF5BFB3-D375-4553-A495-E1FD9D0F23B2}" srcOrd="0" destOrd="0" presId="urn:microsoft.com/office/officeart/2005/8/layout/hierarchy2"/>
    <dgm:cxn modelId="{CD8CD156-6CA8-4184-9C06-2C40C2511190}" type="presOf" srcId="{D8467253-7BE7-4D39-BC62-A670DF4D92EE}" destId="{6FDD7576-A301-4EB4-B782-938ADDFC19CF}" srcOrd="0" destOrd="0" presId="urn:microsoft.com/office/officeart/2005/8/layout/hierarchy2"/>
    <dgm:cxn modelId="{1757FC7C-9F88-47DD-8480-61EFA23BB442}" type="presOf" srcId="{28407E02-611C-43E2-9A08-B52F83B72C22}" destId="{7EEAE58F-D4E9-4B9C-9693-D3A01BD2ED91}" srcOrd="1" destOrd="0" presId="urn:microsoft.com/office/officeart/2005/8/layout/hierarchy2"/>
    <dgm:cxn modelId="{87788C83-F133-4813-AD30-674C89310EBD}" type="presOf" srcId="{491B2CAE-B43D-427E-B83E-2B7574D9F7CD}" destId="{B3BC7486-0A04-49CF-A107-A0D44F4B543C}" srcOrd="0" destOrd="0" presId="urn:microsoft.com/office/officeart/2005/8/layout/hierarchy2"/>
    <dgm:cxn modelId="{6D28C583-47BE-4DF6-ABF3-93F2FF723A83}" srcId="{F3DB55D9-A77A-449C-BA97-CAA951DB6A9D}" destId="{77669A1B-9160-4C6C-A214-D409DFD1F449}" srcOrd="0" destOrd="0" parTransId="{676AA813-564D-45A0-99F1-FA9D8B472D02}" sibTransId="{E6046ACC-8F40-4FC1-A9AE-05C63C0A4EA7}"/>
    <dgm:cxn modelId="{1F449195-C95D-476D-AC0F-93B9B898CC58}" type="presOf" srcId="{B52D56FE-298E-486A-966C-8A173AF519BB}" destId="{759FD2B8-EB59-4AF4-9354-CF6B280A285B}" srcOrd="0" destOrd="0" presId="urn:microsoft.com/office/officeart/2005/8/layout/hierarchy2"/>
    <dgm:cxn modelId="{E2C2A296-AB4A-4907-A03A-53D4387CAC44}" type="presOf" srcId="{ADF35935-E64A-4D88-96B6-283B0FC105B8}" destId="{412F265A-7D9E-467B-B9EC-17D244F8054E}" srcOrd="0" destOrd="0" presId="urn:microsoft.com/office/officeart/2005/8/layout/hierarchy2"/>
    <dgm:cxn modelId="{C6E6D6A1-3249-4DFF-AA0D-208E404D66C1}" type="presOf" srcId="{AE3CC711-4AAB-4737-B9EB-D7ADAAB61275}" destId="{BB22B178-5B91-4A5F-A20D-2366421B63D6}" srcOrd="0" destOrd="0" presId="urn:microsoft.com/office/officeart/2005/8/layout/hierarchy2"/>
    <dgm:cxn modelId="{D6EC0AA7-0099-44BA-A083-21393F2EB04C}" srcId="{F3DB55D9-A77A-449C-BA97-CAA951DB6A9D}" destId="{B52D56FE-298E-486A-966C-8A173AF519BB}" srcOrd="1" destOrd="0" parTransId="{34296029-F114-418B-9016-0F8B54B0DDAE}" sibTransId="{DB57225C-02E8-48E4-9ECB-B7A705692746}"/>
    <dgm:cxn modelId="{7FD0CBA7-3470-41EC-BF3D-272438DB0084}" srcId="{B52D56FE-298E-486A-966C-8A173AF519BB}" destId="{954E5B50-2A1E-4972-A8D8-1813822B21EE}" srcOrd="0" destOrd="0" parTransId="{21999CE4-5B8B-4F81-AF17-50C915AC10F9}" sibTransId="{E464F935-C447-4B70-BAFC-05BC0F43166F}"/>
    <dgm:cxn modelId="{7FEEEDD5-5AEB-446B-B57D-E83BC1D395A0}" type="presOf" srcId="{F90D574A-B4B1-4742-91A2-8D9A8DA32302}" destId="{31BF784A-9597-460F-B72B-ECF24532F9BD}" srcOrd="0" destOrd="0" presId="urn:microsoft.com/office/officeart/2005/8/layout/hierarchy2"/>
    <dgm:cxn modelId="{E8ED99D7-3AB6-4AAE-84C7-54BDC2FF2308}" type="presOf" srcId="{21999CE4-5B8B-4F81-AF17-50C915AC10F9}" destId="{84DE97E8-3642-49E8-9B0B-74CE00258368}" srcOrd="1" destOrd="0" presId="urn:microsoft.com/office/officeart/2005/8/layout/hierarchy2"/>
    <dgm:cxn modelId="{0BEBD4E4-D2B6-4FD3-993C-63AF2A47E48D}" type="presOf" srcId="{21999CE4-5B8B-4F81-AF17-50C915AC10F9}" destId="{D714430B-6250-4553-9B67-1F4D7CC7BC21}" srcOrd="0" destOrd="0" presId="urn:microsoft.com/office/officeart/2005/8/layout/hierarchy2"/>
    <dgm:cxn modelId="{5C1BCDFD-D15B-49F5-9DC0-4D1E8044DCCD}" type="presOf" srcId="{EA30CB00-30A7-49B9-9ED8-4D6D1021FE5E}" destId="{C58C0AFD-E875-45FA-8282-29844C8DDF58}" srcOrd="0" destOrd="0" presId="urn:microsoft.com/office/officeart/2005/8/layout/hierarchy2"/>
    <dgm:cxn modelId="{C16C81FE-D513-4651-916A-8AA66E1F32E0}" srcId="{77669A1B-9160-4C6C-A214-D409DFD1F449}" destId="{D8467253-7BE7-4D39-BC62-A670DF4D92EE}" srcOrd="1" destOrd="0" parTransId="{28407E02-611C-43E2-9A08-B52F83B72C22}" sibTransId="{03A3665D-43A5-41C9-9A9E-4E87E3A1A386}"/>
    <dgm:cxn modelId="{5FB49AF8-6E66-4389-98B3-3E179B93E8D4}" type="presParOf" srcId="{BDF5BFB3-D375-4553-A495-E1FD9D0F23B2}" destId="{4AD3E495-0CA1-44B7-9137-393DDF0E0AD9}" srcOrd="0" destOrd="0" presId="urn:microsoft.com/office/officeart/2005/8/layout/hierarchy2"/>
    <dgm:cxn modelId="{3DE53A50-67C8-4C81-945F-9DFACE37D372}" type="presParOf" srcId="{4AD3E495-0CA1-44B7-9137-393DDF0E0AD9}" destId="{3E2B88F1-B45B-4E5A-A31F-22D66F1E4355}" srcOrd="0" destOrd="0" presId="urn:microsoft.com/office/officeart/2005/8/layout/hierarchy2"/>
    <dgm:cxn modelId="{66CB0F0B-79A6-48A2-853B-8BFBA7B587CD}" type="presParOf" srcId="{4AD3E495-0CA1-44B7-9137-393DDF0E0AD9}" destId="{D04688C8-FF30-4B89-83C3-B555CD8E2CEC}" srcOrd="1" destOrd="0" presId="urn:microsoft.com/office/officeart/2005/8/layout/hierarchy2"/>
    <dgm:cxn modelId="{6DAB8225-475B-4FE6-8C3B-2FE31EB939E9}" type="presParOf" srcId="{D04688C8-FF30-4B89-83C3-B555CD8E2CEC}" destId="{C58C0AFD-E875-45FA-8282-29844C8DDF58}" srcOrd="0" destOrd="0" presId="urn:microsoft.com/office/officeart/2005/8/layout/hierarchy2"/>
    <dgm:cxn modelId="{1F91E577-F12F-4EF5-ACB0-E1798792D48F}" type="presParOf" srcId="{C58C0AFD-E875-45FA-8282-29844C8DDF58}" destId="{C1CCBBC9-5B9A-470F-A0FA-6F9F1FB55D33}" srcOrd="0" destOrd="0" presId="urn:microsoft.com/office/officeart/2005/8/layout/hierarchy2"/>
    <dgm:cxn modelId="{327C9524-386A-4DE7-97CF-F311A94198E9}" type="presParOf" srcId="{D04688C8-FF30-4B89-83C3-B555CD8E2CEC}" destId="{C2ECE38F-A117-4F07-B5AB-3BD68292A093}" srcOrd="1" destOrd="0" presId="urn:microsoft.com/office/officeart/2005/8/layout/hierarchy2"/>
    <dgm:cxn modelId="{0E621F3D-FD2A-4906-9AC5-45DBB4FA7F8A}" type="presParOf" srcId="{C2ECE38F-A117-4F07-B5AB-3BD68292A093}" destId="{BB22B178-5B91-4A5F-A20D-2366421B63D6}" srcOrd="0" destOrd="0" presId="urn:microsoft.com/office/officeart/2005/8/layout/hierarchy2"/>
    <dgm:cxn modelId="{77CDF445-0DBB-46B3-A5E5-E27BAFE0390F}" type="presParOf" srcId="{C2ECE38F-A117-4F07-B5AB-3BD68292A093}" destId="{39D80C54-C92C-4A7A-BD54-3188FE20DBA8}" srcOrd="1" destOrd="0" presId="urn:microsoft.com/office/officeart/2005/8/layout/hierarchy2"/>
    <dgm:cxn modelId="{0D68ADF9-CD88-4E26-A3DB-7E95656651DF}" type="presParOf" srcId="{D04688C8-FF30-4B89-83C3-B555CD8E2CEC}" destId="{9577F21F-48A7-419B-BB6D-9C2D8BE5750E}" srcOrd="2" destOrd="0" presId="urn:microsoft.com/office/officeart/2005/8/layout/hierarchy2"/>
    <dgm:cxn modelId="{DC9C793D-C5B1-46E1-BBA6-1FC57888F64D}" type="presParOf" srcId="{9577F21F-48A7-419B-BB6D-9C2D8BE5750E}" destId="{7EEAE58F-D4E9-4B9C-9693-D3A01BD2ED91}" srcOrd="0" destOrd="0" presId="urn:microsoft.com/office/officeart/2005/8/layout/hierarchy2"/>
    <dgm:cxn modelId="{A0D2C973-EEC7-4E46-AAB9-CB8217C96793}" type="presParOf" srcId="{D04688C8-FF30-4B89-83C3-B555CD8E2CEC}" destId="{6EB99D86-1B40-45F1-87C2-886D3460E928}" srcOrd="3" destOrd="0" presId="urn:microsoft.com/office/officeart/2005/8/layout/hierarchy2"/>
    <dgm:cxn modelId="{16AE04BE-50D2-4F60-94B1-FCC0694378BF}" type="presParOf" srcId="{6EB99D86-1B40-45F1-87C2-886D3460E928}" destId="{6FDD7576-A301-4EB4-B782-938ADDFC19CF}" srcOrd="0" destOrd="0" presId="urn:microsoft.com/office/officeart/2005/8/layout/hierarchy2"/>
    <dgm:cxn modelId="{6AFA0212-C001-4A68-B1CE-A2DA447F65AD}" type="presParOf" srcId="{6EB99D86-1B40-45F1-87C2-886D3460E928}" destId="{A46DE90A-BF26-4C1C-82A8-C49399A75B75}" srcOrd="1" destOrd="0" presId="urn:microsoft.com/office/officeart/2005/8/layout/hierarchy2"/>
    <dgm:cxn modelId="{3C02ABB8-7ADE-4DAD-890F-735E96EB2951}" type="presParOf" srcId="{BDF5BFB3-D375-4553-A495-E1FD9D0F23B2}" destId="{9C18F466-66F2-4F69-88E4-845A65CBB6D6}" srcOrd="1" destOrd="0" presId="urn:microsoft.com/office/officeart/2005/8/layout/hierarchy2"/>
    <dgm:cxn modelId="{160B6504-788B-4D80-95CF-8C8839D5BF38}" type="presParOf" srcId="{9C18F466-66F2-4F69-88E4-845A65CBB6D6}" destId="{759FD2B8-EB59-4AF4-9354-CF6B280A285B}" srcOrd="0" destOrd="0" presId="urn:microsoft.com/office/officeart/2005/8/layout/hierarchy2"/>
    <dgm:cxn modelId="{6E501849-DAAC-4ED3-9760-319FE4EFD68F}" type="presParOf" srcId="{9C18F466-66F2-4F69-88E4-845A65CBB6D6}" destId="{7CAF486E-494B-49F2-8458-4AA8C278C983}" srcOrd="1" destOrd="0" presId="urn:microsoft.com/office/officeart/2005/8/layout/hierarchy2"/>
    <dgm:cxn modelId="{62950220-05AE-4B27-AC6D-89B4B260480A}" type="presParOf" srcId="{7CAF486E-494B-49F2-8458-4AA8C278C983}" destId="{D714430B-6250-4553-9B67-1F4D7CC7BC21}" srcOrd="0" destOrd="0" presId="urn:microsoft.com/office/officeart/2005/8/layout/hierarchy2"/>
    <dgm:cxn modelId="{70EF7320-2C12-472E-A8E2-B5D6C444B52D}" type="presParOf" srcId="{D714430B-6250-4553-9B67-1F4D7CC7BC21}" destId="{84DE97E8-3642-49E8-9B0B-74CE00258368}" srcOrd="0" destOrd="0" presId="urn:microsoft.com/office/officeart/2005/8/layout/hierarchy2"/>
    <dgm:cxn modelId="{B8895D99-DBC3-4A01-A4FA-44A8BC7E0AF0}" type="presParOf" srcId="{7CAF486E-494B-49F2-8458-4AA8C278C983}" destId="{59300621-4F56-4F84-8103-44EC102DA5BF}" srcOrd="1" destOrd="0" presId="urn:microsoft.com/office/officeart/2005/8/layout/hierarchy2"/>
    <dgm:cxn modelId="{2ABF30B1-A97A-42FC-BE88-34B8F7938132}" type="presParOf" srcId="{59300621-4F56-4F84-8103-44EC102DA5BF}" destId="{3CD3E461-1E83-4A52-85F6-A2E5A19923A6}" srcOrd="0" destOrd="0" presId="urn:microsoft.com/office/officeart/2005/8/layout/hierarchy2"/>
    <dgm:cxn modelId="{0C2111C4-8BBE-4B64-A75D-995890BB933B}" type="presParOf" srcId="{59300621-4F56-4F84-8103-44EC102DA5BF}" destId="{2F75F4D3-7EAF-4437-A4A0-9A88C68B4E71}" srcOrd="1" destOrd="0" presId="urn:microsoft.com/office/officeart/2005/8/layout/hierarchy2"/>
    <dgm:cxn modelId="{E3A5046D-BAA2-427E-81E4-B6988B4505CE}" type="presParOf" srcId="{7CAF486E-494B-49F2-8458-4AA8C278C983}" destId="{B3BC7486-0A04-49CF-A107-A0D44F4B543C}" srcOrd="2" destOrd="0" presId="urn:microsoft.com/office/officeart/2005/8/layout/hierarchy2"/>
    <dgm:cxn modelId="{AB701A48-50C2-4FB0-8B76-331449AE416F}" type="presParOf" srcId="{B3BC7486-0A04-49CF-A107-A0D44F4B543C}" destId="{7F8AF7FC-20F4-463C-A04C-FC78EE54BCC3}" srcOrd="0" destOrd="0" presId="urn:microsoft.com/office/officeart/2005/8/layout/hierarchy2"/>
    <dgm:cxn modelId="{FE412C50-A35C-401B-9359-EE9DC0EAC42D}" type="presParOf" srcId="{7CAF486E-494B-49F2-8458-4AA8C278C983}" destId="{E554BB55-2A62-426C-828A-D9E09C9E12E1}" srcOrd="3" destOrd="0" presId="urn:microsoft.com/office/officeart/2005/8/layout/hierarchy2"/>
    <dgm:cxn modelId="{421A6E92-96B9-4C78-AC94-41425BFFFC8F}" type="presParOf" srcId="{E554BB55-2A62-426C-828A-D9E09C9E12E1}" destId="{412F265A-7D9E-467B-B9EC-17D244F8054E}" srcOrd="0" destOrd="0" presId="urn:microsoft.com/office/officeart/2005/8/layout/hierarchy2"/>
    <dgm:cxn modelId="{7D81B0C6-54E1-47A7-8D9E-AC6D8E066056}" type="presParOf" srcId="{E554BB55-2A62-426C-828A-D9E09C9E12E1}" destId="{836B1F0C-EC61-4BB3-994B-DEDFE072391F}" srcOrd="1" destOrd="0" presId="urn:microsoft.com/office/officeart/2005/8/layout/hierarchy2"/>
    <dgm:cxn modelId="{C5FC1D5E-1615-4DC7-8BB7-FC426ECF3840}" type="presParOf" srcId="{7CAF486E-494B-49F2-8458-4AA8C278C983}" destId="{44E4AB55-4B9B-4EAD-AAC5-FEF943833451}" srcOrd="4" destOrd="0" presId="urn:microsoft.com/office/officeart/2005/8/layout/hierarchy2"/>
    <dgm:cxn modelId="{7186F8A3-000E-4219-ABD9-8F74819607C6}" type="presParOf" srcId="{44E4AB55-4B9B-4EAD-AAC5-FEF943833451}" destId="{299C03C0-81B3-4FD2-9B07-44BC89C3BBC1}" srcOrd="0" destOrd="0" presId="urn:microsoft.com/office/officeart/2005/8/layout/hierarchy2"/>
    <dgm:cxn modelId="{511BB1FF-26A7-4EFF-BB07-3A01560330DD}" type="presParOf" srcId="{7CAF486E-494B-49F2-8458-4AA8C278C983}" destId="{A94F3774-0230-4D81-AB8C-E62571BB7028}" srcOrd="5" destOrd="0" presId="urn:microsoft.com/office/officeart/2005/8/layout/hierarchy2"/>
    <dgm:cxn modelId="{9FA00709-02BB-45F8-BD71-6176670F8588}" type="presParOf" srcId="{A94F3774-0230-4D81-AB8C-E62571BB7028}" destId="{31BF784A-9597-460F-B72B-ECF24532F9BD}" srcOrd="0" destOrd="0" presId="urn:microsoft.com/office/officeart/2005/8/layout/hierarchy2"/>
    <dgm:cxn modelId="{4EF0F8C7-6A77-40FA-9341-052A1F6A7DCA}" type="presParOf" srcId="{A94F3774-0230-4D81-AB8C-E62571BB7028}" destId="{26F1970E-A5B6-40DC-8DCC-B00CFA0FB1E5}" srcOrd="1" destOrd="0" presId="urn:microsoft.com/office/officeart/2005/8/layout/hierarchy2"/>
  </dgm:cxnLst>
  <dgm:bg>
    <a:gradFill>
      <a:gsLst>
        <a:gs pos="1000">
          <a:schemeClr val="accent1">
            <a:lumMod val="5000"/>
            <a:lumOff val="95000"/>
          </a:schemeClr>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B88F1-B45B-4E5A-A31F-22D66F1E4355}">
      <dsp:nvSpPr>
        <dsp:cNvPr id="0" name=""/>
        <dsp:cNvSpPr/>
      </dsp:nvSpPr>
      <dsp:spPr>
        <a:xfrm>
          <a:off x="142579" y="2077011"/>
          <a:ext cx="3837891" cy="1918945"/>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Correlation Analysis </a:t>
          </a:r>
          <a:endParaRPr lang="en-IN" sz="3000" kern="1200" dirty="0">
            <a:latin typeface="Times New Roman" panose="02020603050405020304" pitchFamily="18" charset="0"/>
            <a:cs typeface="Times New Roman" panose="02020603050405020304" pitchFamily="18" charset="0"/>
          </a:endParaRPr>
        </a:p>
      </dsp:txBody>
      <dsp:txXfrm>
        <a:off x="198783" y="2133215"/>
        <a:ext cx="3725483" cy="1806537"/>
      </dsp:txXfrm>
    </dsp:sp>
    <dsp:sp modelId="{C58C0AFD-E875-45FA-8282-29844C8DDF58}">
      <dsp:nvSpPr>
        <dsp:cNvPr id="0" name=""/>
        <dsp:cNvSpPr/>
      </dsp:nvSpPr>
      <dsp:spPr>
        <a:xfrm rot="18762161">
          <a:off x="3690871" y="2359393"/>
          <a:ext cx="1799840" cy="31508"/>
        </a:xfrm>
        <a:custGeom>
          <a:avLst/>
          <a:gdLst/>
          <a:ahLst/>
          <a:cxnLst/>
          <a:rect l="0" t="0" r="0" b="0"/>
          <a:pathLst>
            <a:path>
              <a:moveTo>
                <a:pt x="0" y="15754"/>
              </a:moveTo>
              <a:lnTo>
                <a:pt x="1799840" y="1575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4545796" y="2330152"/>
        <a:ext cx="89992" cy="89992"/>
      </dsp:txXfrm>
    </dsp:sp>
    <dsp:sp modelId="{BB22B178-5B91-4A5F-A20D-2366421B63D6}">
      <dsp:nvSpPr>
        <dsp:cNvPr id="0" name=""/>
        <dsp:cNvSpPr/>
      </dsp:nvSpPr>
      <dsp:spPr>
        <a:xfrm>
          <a:off x="5201112" y="906262"/>
          <a:ext cx="3969262" cy="1615099"/>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Spearman Rank Correlation</a:t>
          </a:r>
          <a:endParaRPr lang="en-IN" sz="3000" kern="1200" dirty="0">
            <a:latin typeface="Times New Roman" panose="02020603050405020304" pitchFamily="18" charset="0"/>
            <a:cs typeface="Times New Roman" panose="02020603050405020304" pitchFamily="18" charset="0"/>
          </a:endParaRPr>
        </a:p>
      </dsp:txBody>
      <dsp:txXfrm>
        <a:off x="5248417" y="953567"/>
        <a:ext cx="3874652" cy="1520489"/>
      </dsp:txXfrm>
    </dsp:sp>
    <dsp:sp modelId="{9577F21F-48A7-419B-BB6D-9C2D8BE5750E}">
      <dsp:nvSpPr>
        <dsp:cNvPr id="0" name=""/>
        <dsp:cNvSpPr/>
      </dsp:nvSpPr>
      <dsp:spPr>
        <a:xfrm rot="1493160">
          <a:off x="3917758" y="3304944"/>
          <a:ext cx="1350786" cy="31508"/>
        </a:xfrm>
        <a:custGeom>
          <a:avLst/>
          <a:gdLst/>
          <a:ahLst/>
          <a:cxnLst/>
          <a:rect l="0" t="0" r="0" b="0"/>
          <a:pathLst>
            <a:path>
              <a:moveTo>
                <a:pt x="0" y="15754"/>
              </a:moveTo>
              <a:lnTo>
                <a:pt x="1350786" y="1575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559382" y="3286929"/>
        <a:ext cx="67539" cy="67539"/>
      </dsp:txXfrm>
    </dsp:sp>
    <dsp:sp modelId="{6FDD7576-A301-4EB4-B782-938ADDFC19CF}">
      <dsp:nvSpPr>
        <dsp:cNvPr id="0" name=""/>
        <dsp:cNvSpPr/>
      </dsp:nvSpPr>
      <dsp:spPr>
        <a:xfrm>
          <a:off x="5205833" y="2777445"/>
          <a:ext cx="3964542" cy="1654937"/>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Pearson Correlation</a:t>
          </a:r>
          <a:endParaRPr lang="en-IN" sz="3000" kern="1200" dirty="0">
            <a:latin typeface="Times New Roman" panose="02020603050405020304" pitchFamily="18" charset="0"/>
            <a:cs typeface="Times New Roman" panose="02020603050405020304" pitchFamily="18" charset="0"/>
          </a:endParaRPr>
        </a:p>
      </dsp:txBody>
      <dsp:txXfrm>
        <a:off x="5254304" y="2825916"/>
        <a:ext cx="3867600" cy="1557995"/>
      </dsp:txXfrm>
    </dsp:sp>
    <dsp:sp modelId="{759FD2B8-EB59-4AF4-9354-CF6B280A285B}">
      <dsp:nvSpPr>
        <dsp:cNvPr id="0" name=""/>
        <dsp:cNvSpPr/>
      </dsp:nvSpPr>
      <dsp:spPr>
        <a:xfrm>
          <a:off x="132754" y="6398851"/>
          <a:ext cx="3837891" cy="1918945"/>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Composite Tracks</a:t>
          </a:r>
          <a:endParaRPr lang="en-IN" sz="3000" kern="1200" dirty="0">
            <a:latin typeface="Times New Roman" panose="02020603050405020304" pitchFamily="18" charset="0"/>
            <a:cs typeface="Times New Roman" panose="02020603050405020304" pitchFamily="18" charset="0"/>
          </a:endParaRPr>
        </a:p>
      </dsp:txBody>
      <dsp:txXfrm>
        <a:off x="188958" y="6455055"/>
        <a:ext cx="3725483" cy="1806537"/>
      </dsp:txXfrm>
    </dsp:sp>
    <dsp:sp modelId="{D714430B-6250-4553-9B67-1F4D7CC7BC21}">
      <dsp:nvSpPr>
        <dsp:cNvPr id="0" name=""/>
        <dsp:cNvSpPr/>
      </dsp:nvSpPr>
      <dsp:spPr>
        <a:xfrm rot="18161034">
          <a:off x="3443853" y="6378688"/>
          <a:ext cx="2290423" cy="31508"/>
        </a:xfrm>
        <a:custGeom>
          <a:avLst/>
          <a:gdLst/>
          <a:ahLst/>
          <a:cxnLst/>
          <a:rect l="0" t="0" r="0" b="0"/>
          <a:pathLst>
            <a:path>
              <a:moveTo>
                <a:pt x="0" y="15754"/>
              </a:moveTo>
              <a:lnTo>
                <a:pt x="2290423" y="1575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N" sz="800" kern="1200"/>
        </a:p>
      </dsp:txBody>
      <dsp:txXfrm>
        <a:off x="4531804" y="6337181"/>
        <a:ext cx="114521" cy="114521"/>
      </dsp:txXfrm>
    </dsp:sp>
    <dsp:sp modelId="{3CD3E461-1E83-4A52-85F6-A2E5A19923A6}">
      <dsp:nvSpPr>
        <dsp:cNvPr id="0" name=""/>
        <dsp:cNvSpPr/>
      </dsp:nvSpPr>
      <dsp:spPr>
        <a:xfrm>
          <a:off x="5207483" y="4667990"/>
          <a:ext cx="3954448" cy="1525139"/>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Calculation of 95</a:t>
          </a:r>
          <a:r>
            <a:rPr lang="en-US" sz="3000" kern="1200" baseline="30000" dirty="0">
              <a:latin typeface="Times New Roman" panose="02020603050405020304" pitchFamily="18" charset="0"/>
              <a:cs typeface="Times New Roman" panose="02020603050405020304" pitchFamily="18" charset="0"/>
            </a:rPr>
            <a:t>th</a:t>
          </a:r>
          <a:r>
            <a:rPr lang="en-US" sz="3000" kern="1200" dirty="0">
              <a:latin typeface="Times New Roman" panose="02020603050405020304" pitchFamily="18" charset="0"/>
              <a:cs typeface="Times New Roman" panose="02020603050405020304" pitchFamily="18" charset="0"/>
            </a:rPr>
            <a:t> Percentile Intensity</a:t>
          </a:r>
          <a:endParaRPr lang="en-IN" sz="3000" kern="1200" dirty="0">
            <a:latin typeface="Times New Roman" panose="02020603050405020304" pitchFamily="18" charset="0"/>
            <a:cs typeface="Times New Roman" panose="02020603050405020304" pitchFamily="18" charset="0"/>
          </a:endParaRPr>
        </a:p>
      </dsp:txBody>
      <dsp:txXfrm>
        <a:off x="5252153" y="4712660"/>
        <a:ext cx="3865108" cy="1435799"/>
      </dsp:txXfrm>
    </dsp:sp>
    <dsp:sp modelId="{B3BC7486-0A04-49CF-A107-A0D44F4B543C}">
      <dsp:nvSpPr>
        <dsp:cNvPr id="0" name=""/>
        <dsp:cNvSpPr/>
      </dsp:nvSpPr>
      <dsp:spPr>
        <a:xfrm rot="728331">
          <a:off x="3956550" y="7475140"/>
          <a:ext cx="1260884" cy="31508"/>
        </a:xfrm>
        <a:custGeom>
          <a:avLst/>
          <a:gdLst/>
          <a:ahLst/>
          <a:cxnLst/>
          <a:rect l="0" t="0" r="0" b="0"/>
          <a:pathLst>
            <a:path>
              <a:moveTo>
                <a:pt x="0" y="15754"/>
              </a:moveTo>
              <a:lnTo>
                <a:pt x="1260884" y="1575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555470" y="7459372"/>
        <a:ext cx="63044" cy="63044"/>
      </dsp:txXfrm>
    </dsp:sp>
    <dsp:sp modelId="{412F265A-7D9E-467B-B9EC-17D244F8054E}">
      <dsp:nvSpPr>
        <dsp:cNvPr id="0" name=""/>
        <dsp:cNvSpPr/>
      </dsp:nvSpPr>
      <dsp:spPr>
        <a:xfrm>
          <a:off x="5203338" y="6335036"/>
          <a:ext cx="4004225" cy="2576856"/>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Identification of the Track IDs that reach and exceed 95</a:t>
          </a:r>
          <a:r>
            <a:rPr lang="en-US" sz="3000" kern="1200" baseline="30000" dirty="0">
              <a:latin typeface="Times New Roman" panose="02020603050405020304" pitchFamily="18" charset="0"/>
              <a:cs typeface="Times New Roman" panose="02020603050405020304" pitchFamily="18" charset="0"/>
            </a:rPr>
            <a:t>th</a:t>
          </a:r>
          <a:r>
            <a:rPr lang="en-US" sz="3000" kern="1200" dirty="0">
              <a:latin typeface="Times New Roman" panose="02020603050405020304" pitchFamily="18" charset="0"/>
              <a:cs typeface="Times New Roman" panose="02020603050405020304" pitchFamily="18" charset="0"/>
            </a:rPr>
            <a:t> percentile at least once </a:t>
          </a:r>
          <a:endParaRPr lang="en-IN" sz="3000" kern="1200" dirty="0">
            <a:latin typeface="Times New Roman" panose="02020603050405020304" pitchFamily="18" charset="0"/>
            <a:cs typeface="Times New Roman" panose="02020603050405020304" pitchFamily="18" charset="0"/>
          </a:endParaRPr>
        </a:p>
      </dsp:txBody>
      <dsp:txXfrm>
        <a:off x="5278812" y="6410510"/>
        <a:ext cx="3853277" cy="2425908"/>
      </dsp:txXfrm>
    </dsp:sp>
    <dsp:sp modelId="{44E4AB55-4B9B-4EAD-AAC5-FEF943833451}">
      <dsp:nvSpPr>
        <dsp:cNvPr id="0" name=""/>
        <dsp:cNvSpPr/>
      </dsp:nvSpPr>
      <dsp:spPr>
        <a:xfrm rot="3670031">
          <a:off x="3258325" y="8547826"/>
          <a:ext cx="2751630" cy="31508"/>
        </a:xfrm>
        <a:custGeom>
          <a:avLst/>
          <a:gdLst/>
          <a:ahLst/>
          <a:cxnLst/>
          <a:rect l="0" t="0" r="0" b="0"/>
          <a:pathLst>
            <a:path>
              <a:moveTo>
                <a:pt x="0" y="15754"/>
              </a:moveTo>
              <a:lnTo>
                <a:pt x="2751630" y="1575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a:off x="4565350" y="8494789"/>
        <a:ext cx="137581" cy="137581"/>
      </dsp:txXfrm>
    </dsp:sp>
    <dsp:sp modelId="{31BF784A-9597-460F-B72B-ECF24532F9BD}">
      <dsp:nvSpPr>
        <dsp:cNvPr id="0" name=""/>
        <dsp:cNvSpPr/>
      </dsp:nvSpPr>
      <dsp:spPr>
        <a:xfrm>
          <a:off x="5297635" y="9048560"/>
          <a:ext cx="3837891" cy="1440552"/>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Filtering both datasets to identify those track IDs</a:t>
          </a:r>
          <a:endParaRPr lang="en-IN" sz="3000" kern="1200" dirty="0">
            <a:latin typeface="Times New Roman" panose="02020603050405020304" pitchFamily="18" charset="0"/>
            <a:cs typeface="Times New Roman" panose="02020603050405020304" pitchFamily="18" charset="0"/>
          </a:endParaRPr>
        </a:p>
      </dsp:txBody>
      <dsp:txXfrm>
        <a:off x="5339827" y="9090752"/>
        <a:ext cx="3753507" cy="13561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9E07-6F1E-4BD6-9D54-D60C194F5758}"/>
              </a:ext>
            </a:extLst>
          </p:cNvPr>
          <p:cNvSpPr>
            <a:spLocks noGrp="1"/>
          </p:cNvSpPr>
          <p:nvPr>
            <p:ph type="ctrTitle"/>
          </p:nvPr>
        </p:nvSpPr>
        <p:spPr>
          <a:xfrm>
            <a:off x="3780036" y="6952156"/>
            <a:ext cx="22680216" cy="14789303"/>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C47E70F-B54F-4AB0-B3E3-02E30A510CCB}"/>
              </a:ext>
            </a:extLst>
          </p:cNvPr>
          <p:cNvSpPr>
            <a:spLocks noGrp="1"/>
          </p:cNvSpPr>
          <p:nvPr>
            <p:ph type="subTitle" idx="1"/>
          </p:nvPr>
        </p:nvSpPr>
        <p:spPr>
          <a:xfrm>
            <a:off x="3780036" y="22311791"/>
            <a:ext cx="22680216" cy="1025614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7EADFCE-EE73-4944-BE83-6069817143D5}"/>
              </a:ext>
            </a:extLst>
          </p:cNvPr>
          <p:cNvSpPr>
            <a:spLocks noGrp="1"/>
          </p:cNvSpPr>
          <p:nvPr>
            <p:ph type="dt" sz="half" idx="10"/>
          </p:nvPr>
        </p:nvSpPr>
        <p:spPr/>
        <p:txBody>
          <a:bodyPr/>
          <a:lstStyle/>
          <a:p>
            <a:fld id="{5128092B-BB05-42AA-94DA-641565DD420B}" type="datetimeFigureOut">
              <a:rPr lang="en-IN" smtClean="0"/>
              <a:t>31-05-2024</a:t>
            </a:fld>
            <a:endParaRPr lang="en-IN"/>
          </a:p>
        </p:txBody>
      </p:sp>
      <p:sp>
        <p:nvSpPr>
          <p:cNvPr id="5" name="Footer Placeholder 4">
            <a:extLst>
              <a:ext uri="{FF2B5EF4-FFF2-40B4-BE49-F238E27FC236}">
                <a16:creationId xmlns:a16="http://schemas.microsoft.com/office/drawing/2014/main" id="{9D3BB106-89D3-4DE6-AFDF-0E41B3E93F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E31C33-DA5B-4BEC-82CC-DA69C3832DBC}"/>
              </a:ext>
            </a:extLst>
          </p:cNvPr>
          <p:cNvSpPr>
            <a:spLocks noGrp="1"/>
          </p:cNvSpPr>
          <p:nvPr>
            <p:ph type="sldNum" sz="quarter" idx="12"/>
          </p:nvPr>
        </p:nvSpPr>
        <p:spPr/>
        <p:txBody>
          <a:bodyPr/>
          <a:lstStyle/>
          <a:p>
            <a:fld id="{26625711-4A16-447D-8A44-BC6583543270}" type="slidenum">
              <a:rPr lang="en-IN" smtClean="0"/>
              <a:t>‹#›</a:t>
            </a:fld>
            <a:endParaRPr lang="en-IN"/>
          </a:p>
        </p:txBody>
      </p:sp>
    </p:spTree>
    <p:extLst>
      <p:ext uri="{BB962C8B-B14F-4D97-AF65-F5344CB8AC3E}">
        <p14:creationId xmlns:p14="http://schemas.microsoft.com/office/powerpoint/2010/main" val="56400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FF821-A9AF-49A3-A8ED-82106430BFC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BB962AC-5F95-47D3-B77A-9121220CC1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99A1D9-28BD-4F3D-A0E7-94B97F73AE90}"/>
              </a:ext>
            </a:extLst>
          </p:cNvPr>
          <p:cNvSpPr>
            <a:spLocks noGrp="1"/>
          </p:cNvSpPr>
          <p:nvPr>
            <p:ph type="dt" sz="half" idx="10"/>
          </p:nvPr>
        </p:nvSpPr>
        <p:spPr/>
        <p:txBody>
          <a:bodyPr/>
          <a:lstStyle/>
          <a:p>
            <a:fld id="{5128092B-BB05-42AA-94DA-641565DD420B}" type="datetimeFigureOut">
              <a:rPr lang="en-IN" smtClean="0"/>
              <a:t>31-05-2024</a:t>
            </a:fld>
            <a:endParaRPr lang="en-IN"/>
          </a:p>
        </p:txBody>
      </p:sp>
      <p:sp>
        <p:nvSpPr>
          <p:cNvPr id="5" name="Footer Placeholder 4">
            <a:extLst>
              <a:ext uri="{FF2B5EF4-FFF2-40B4-BE49-F238E27FC236}">
                <a16:creationId xmlns:a16="http://schemas.microsoft.com/office/drawing/2014/main" id="{0A4BE845-D4D3-423C-BCBB-C5B4F496B99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0EAA6CA-CE73-41F6-89CD-AC13CCBFA823}"/>
              </a:ext>
            </a:extLst>
          </p:cNvPr>
          <p:cNvSpPr>
            <a:spLocks noGrp="1"/>
          </p:cNvSpPr>
          <p:nvPr>
            <p:ph type="sldNum" sz="quarter" idx="12"/>
          </p:nvPr>
        </p:nvSpPr>
        <p:spPr/>
        <p:txBody>
          <a:bodyPr/>
          <a:lstStyle/>
          <a:p>
            <a:fld id="{26625711-4A16-447D-8A44-BC6583543270}" type="slidenum">
              <a:rPr lang="en-IN" smtClean="0"/>
              <a:t>‹#›</a:t>
            </a:fld>
            <a:endParaRPr lang="en-IN"/>
          </a:p>
        </p:txBody>
      </p:sp>
    </p:spTree>
    <p:extLst>
      <p:ext uri="{BB962C8B-B14F-4D97-AF65-F5344CB8AC3E}">
        <p14:creationId xmlns:p14="http://schemas.microsoft.com/office/powerpoint/2010/main" val="322444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BB629-9541-4505-B25C-83E2EC900550}"/>
              </a:ext>
            </a:extLst>
          </p:cNvPr>
          <p:cNvSpPr>
            <a:spLocks noGrp="1"/>
          </p:cNvSpPr>
          <p:nvPr>
            <p:ph type="title" orient="vert"/>
          </p:nvPr>
        </p:nvSpPr>
        <p:spPr>
          <a:xfrm>
            <a:off x="21640706" y="2261662"/>
            <a:ext cx="6520562" cy="35999763"/>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66AC7A1-34E4-4F84-8DB1-EC8C42DE83FE}"/>
              </a:ext>
            </a:extLst>
          </p:cNvPr>
          <p:cNvSpPr>
            <a:spLocks noGrp="1"/>
          </p:cNvSpPr>
          <p:nvPr>
            <p:ph type="body" orient="vert" idx="1"/>
          </p:nvPr>
        </p:nvSpPr>
        <p:spPr>
          <a:xfrm>
            <a:off x="2079020" y="2261662"/>
            <a:ext cx="19183683" cy="35999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FE3CF34-BBB5-42B4-8DFC-CF1AAE20149B}"/>
              </a:ext>
            </a:extLst>
          </p:cNvPr>
          <p:cNvSpPr>
            <a:spLocks noGrp="1"/>
          </p:cNvSpPr>
          <p:nvPr>
            <p:ph type="dt" sz="half" idx="10"/>
          </p:nvPr>
        </p:nvSpPr>
        <p:spPr/>
        <p:txBody>
          <a:bodyPr/>
          <a:lstStyle/>
          <a:p>
            <a:fld id="{5128092B-BB05-42AA-94DA-641565DD420B}" type="datetimeFigureOut">
              <a:rPr lang="en-IN" smtClean="0"/>
              <a:t>31-05-2024</a:t>
            </a:fld>
            <a:endParaRPr lang="en-IN"/>
          </a:p>
        </p:txBody>
      </p:sp>
      <p:sp>
        <p:nvSpPr>
          <p:cNvPr id="5" name="Footer Placeholder 4">
            <a:extLst>
              <a:ext uri="{FF2B5EF4-FFF2-40B4-BE49-F238E27FC236}">
                <a16:creationId xmlns:a16="http://schemas.microsoft.com/office/drawing/2014/main" id="{09DC7D46-841F-4F1B-9530-9DC5BCB5AC2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853414-65D8-404F-9A34-1C4B6633F4CE}"/>
              </a:ext>
            </a:extLst>
          </p:cNvPr>
          <p:cNvSpPr>
            <a:spLocks noGrp="1"/>
          </p:cNvSpPr>
          <p:nvPr>
            <p:ph type="sldNum" sz="quarter" idx="12"/>
          </p:nvPr>
        </p:nvSpPr>
        <p:spPr/>
        <p:txBody>
          <a:bodyPr/>
          <a:lstStyle/>
          <a:p>
            <a:fld id="{26625711-4A16-447D-8A44-BC6583543270}" type="slidenum">
              <a:rPr lang="en-IN" smtClean="0"/>
              <a:t>‹#›</a:t>
            </a:fld>
            <a:endParaRPr lang="en-IN"/>
          </a:p>
        </p:txBody>
      </p:sp>
    </p:spTree>
    <p:extLst>
      <p:ext uri="{BB962C8B-B14F-4D97-AF65-F5344CB8AC3E}">
        <p14:creationId xmlns:p14="http://schemas.microsoft.com/office/powerpoint/2010/main" val="346969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3388F-EDA7-4A79-AE68-B8EE2015D3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A5E1507-0E15-4AF8-AE24-9AF64FFC62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CEF1FFC-D7D6-4885-AA36-0CAF00C9A557}"/>
              </a:ext>
            </a:extLst>
          </p:cNvPr>
          <p:cNvSpPr>
            <a:spLocks noGrp="1"/>
          </p:cNvSpPr>
          <p:nvPr>
            <p:ph type="dt" sz="half" idx="10"/>
          </p:nvPr>
        </p:nvSpPr>
        <p:spPr/>
        <p:txBody>
          <a:bodyPr/>
          <a:lstStyle/>
          <a:p>
            <a:fld id="{5128092B-BB05-42AA-94DA-641565DD420B}" type="datetimeFigureOut">
              <a:rPr lang="en-IN" smtClean="0"/>
              <a:t>31-05-2024</a:t>
            </a:fld>
            <a:endParaRPr lang="en-IN"/>
          </a:p>
        </p:txBody>
      </p:sp>
      <p:sp>
        <p:nvSpPr>
          <p:cNvPr id="5" name="Footer Placeholder 4">
            <a:extLst>
              <a:ext uri="{FF2B5EF4-FFF2-40B4-BE49-F238E27FC236}">
                <a16:creationId xmlns:a16="http://schemas.microsoft.com/office/drawing/2014/main" id="{89425C52-F63C-4D7C-8724-C5CA7CCC05B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716C2E-E2F3-4A49-A181-2AB20E73E0B1}"/>
              </a:ext>
            </a:extLst>
          </p:cNvPr>
          <p:cNvSpPr>
            <a:spLocks noGrp="1"/>
          </p:cNvSpPr>
          <p:nvPr>
            <p:ph type="sldNum" sz="quarter" idx="12"/>
          </p:nvPr>
        </p:nvSpPr>
        <p:spPr/>
        <p:txBody>
          <a:bodyPr/>
          <a:lstStyle/>
          <a:p>
            <a:fld id="{26625711-4A16-447D-8A44-BC6583543270}" type="slidenum">
              <a:rPr lang="en-IN" smtClean="0"/>
              <a:t>‹#›</a:t>
            </a:fld>
            <a:endParaRPr lang="en-IN"/>
          </a:p>
        </p:txBody>
      </p:sp>
    </p:spTree>
    <p:extLst>
      <p:ext uri="{BB962C8B-B14F-4D97-AF65-F5344CB8AC3E}">
        <p14:creationId xmlns:p14="http://schemas.microsoft.com/office/powerpoint/2010/main" val="346525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D1D3-FD7E-49BE-9E09-52D78EEA40BD}"/>
              </a:ext>
            </a:extLst>
          </p:cNvPr>
          <p:cNvSpPr>
            <a:spLocks noGrp="1"/>
          </p:cNvSpPr>
          <p:nvPr>
            <p:ph type="title"/>
          </p:nvPr>
        </p:nvSpPr>
        <p:spPr>
          <a:xfrm>
            <a:off x="2063270" y="10590484"/>
            <a:ext cx="26082248" cy="17670461"/>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51E624B-C48D-4243-9F46-A9F9F5B56A01}"/>
              </a:ext>
            </a:extLst>
          </p:cNvPr>
          <p:cNvSpPr>
            <a:spLocks noGrp="1"/>
          </p:cNvSpPr>
          <p:nvPr>
            <p:ph type="body" idx="1"/>
          </p:nvPr>
        </p:nvSpPr>
        <p:spPr>
          <a:xfrm>
            <a:off x="2063270" y="28428115"/>
            <a:ext cx="26082248" cy="929247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ADBEA3-D7B3-4204-9AFA-A04A13D11A81}"/>
              </a:ext>
            </a:extLst>
          </p:cNvPr>
          <p:cNvSpPr>
            <a:spLocks noGrp="1"/>
          </p:cNvSpPr>
          <p:nvPr>
            <p:ph type="dt" sz="half" idx="10"/>
          </p:nvPr>
        </p:nvSpPr>
        <p:spPr/>
        <p:txBody>
          <a:bodyPr/>
          <a:lstStyle/>
          <a:p>
            <a:fld id="{5128092B-BB05-42AA-94DA-641565DD420B}" type="datetimeFigureOut">
              <a:rPr lang="en-IN" smtClean="0"/>
              <a:t>31-05-2024</a:t>
            </a:fld>
            <a:endParaRPr lang="en-IN"/>
          </a:p>
        </p:txBody>
      </p:sp>
      <p:sp>
        <p:nvSpPr>
          <p:cNvPr id="5" name="Footer Placeholder 4">
            <a:extLst>
              <a:ext uri="{FF2B5EF4-FFF2-40B4-BE49-F238E27FC236}">
                <a16:creationId xmlns:a16="http://schemas.microsoft.com/office/drawing/2014/main" id="{B61BA90C-C96D-42E7-AC58-2A8C8151F6C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A96BCA4-9E53-48C7-8CF3-8F1E95A6784F}"/>
              </a:ext>
            </a:extLst>
          </p:cNvPr>
          <p:cNvSpPr>
            <a:spLocks noGrp="1"/>
          </p:cNvSpPr>
          <p:nvPr>
            <p:ph type="sldNum" sz="quarter" idx="12"/>
          </p:nvPr>
        </p:nvSpPr>
        <p:spPr/>
        <p:txBody>
          <a:bodyPr/>
          <a:lstStyle/>
          <a:p>
            <a:fld id="{26625711-4A16-447D-8A44-BC6583543270}" type="slidenum">
              <a:rPr lang="en-IN" smtClean="0"/>
              <a:t>‹#›</a:t>
            </a:fld>
            <a:endParaRPr lang="en-IN"/>
          </a:p>
        </p:txBody>
      </p:sp>
    </p:spTree>
    <p:extLst>
      <p:ext uri="{BB962C8B-B14F-4D97-AF65-F5344CB8AC3E}">
        <p14:creationId xmlns:p14="http://schemas.microsoft.com/office/powerpoint/2010/main" val="245851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F08A-4D1A-4325-883E-D2D82B8E99C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ED888C4-C1B3-4D79-BD10-A85E49F3B3BC}"/>
              </a:ext>
            </a:extLst>
          </p:cNvPr>
          <p:cNvSpPr>
            <a:spLocks noGrp="1"/>
          </p:cNvSpPr>
          <p:nvPr>
            <p:ph sz="half" idx="1"/>
          </p:nvPr>
        </p:nvSpPr>
        <p:spPr>
          <a:xfrm>
            <a:off x="2079020" y="11308310"/>
            <a:ext cx="12852122" cy="26953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28ED8A2-DA34-40E3-BC86-317BA1C789CA}"/>
              </a:ext>
            </a:extLst>
          </p:cNvPr>
          <p:cNvSpPr>
            <a:spLocks noGrp="1"/>
          </p:cNvSpPr>
          <p:nvPr>
            <p:ph sz="half" idx="2"/>
          </p:nvPr>
        </p:nvSpPr>
        <p:spPr>
          <a:xfrm>
            <a:off x="15309146" y="11308310"/>
            <a:ext cx="12852122" cy="26953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D722E25-F3D5-4243-947E-9D6CC853E37B}"/>
              </a:ext>
            </a:extLst>
          </p:cNvPr>
          <p:cNvSpPr>
            <a:spLocks noGrp="1"/>
          </p:cNvSpPr>
          <p:nvPr>
            <p:ph type="dt" sz="half" idx="10"/>
          </p:nvPr>
        </p:nvSpPr>
        <p:spPr/>
        <p:txBody>
          <a:bodyPr/>
          <a:lstStyle/>
          <a:p>
            <a:fld id="{5128092B-BB05-42AA-94DA-641565DD420B}" type="datetimeFigureOut">
              <a:rPr lang="en-IN" smtClean="0"/>
              <a:t>31-05-2024</a:t>
            </a:fld>
            <a:endParaRPr lang="en-IN"/>
          </a:p>
        </p:txBody>
      </p:sp>
      <p:sp>
        <p:nvSpPr>
          <p:cNvPr id="6" name="Footer Placeholder 5">
            <a:extLst>
              <a:ext uri="{FF2B5EF4-FFF2-40B4-BE49-F238E27FC236}">
                <a16:creationId xmlns:a16="http://schemas.microsoft.com/office/drawing/2014/main" id="{C03E710B-372C-49D8-81EF-05C7170281E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19FAC9C-9F0C-4046-97C1-C97A781DCD57}"/>
              </a:ext>
            </a:extLst>
          </p:cNvPr>
          <p:cNvSpPr>
            <a:spLocks noGrp="1"/>
          </p:cNvSpPr>
          <p:nvPr>
            <p:ph type="sldNum" sz="quarter" idx="12"/>
          </p:nvPr>
        </p:nvSpPr>
        <p:spPr/>
        <p:txBody>
          <a:bodyPr/>
          <a:lstStyle/>
          <a:p>
            <a:fld id="{26625711-4A16-447D-8A44-BC6583543270}" type="slidenum">
              <a:rPr lang="en-IN" smtClean="0"/>
              <a:t>‹#›</a:t>
            </a:fld>
            <a:endParaRPr lang="en-IN"/>
          </a:p>
        </p:txBody>
      </p:sp>
    </p:spTree>
    <p:extLst>
      <p:ext uri="{BB962C8B-B14F-4D97-AF65-F5344CB8AC3E}">
        <p14:creationId xmlns:p14="http://schemas.microsoft.com/office/powerpoint/2010/main" val="187219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E22F-ECA4-4302-9C6E-0AD61A69CDE9}"/>
              </a:ext>
            </a:extLst>
          </p:cNvPr>
          <p:cNvSpPr>
            <a:spLocks noGrp="1"/>
          </p:cNvSpPr>
          <p:nvPr>
            <p:ph type="title"/>
          </p:nvPr>
        </p:nvSpPr>
        <p:spPr>
          <a:xfrm>
            <a:off x="2082959" y="2261665"/>
            <a:ext cx="26082248" cy="8210820"/>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BE5F0A8-B191-4247-AE69-44C7557AE151}"/>
              </a:ext>
            </a:extLst>
          </p:cNvPr>
          <p:cNvSpPr>
            <a:spLocks noGrp="1"/>
          </p:cNvSpPr>
          <p:nvPr>
            <p:ph type="body" idx="1"/>
          </p:nvPr>
        </p:nvSpPr>
        <p:spPr>
          <a:xfrm>
            <a:off x="2082960" y="10413482"/>
            <a:ext cx="12793058" cy="51034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5B5D61-EBC9-4BA0-A31E-0BF382CA1C58}"/>
              </a:ext>
            </a:extLst>
          </p:cNvPr>
          <p:cNvSpPr>
            <a:spLocks noGrp="1"/>
          </p:cNvSpPr>
          <p:nvPr>
            <p:ph sz="half" idx="2"/>
          </p:nvPr>
        </p:nvSpPr>
        <p:spPr>
          <a:xfrm>
            <a:off x="2082960" y="15516968"/>
            <a:ext cx="12793058" cy="228231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0E06D32-FDE1-4142-9C0A-E5E56F6323C7}"/>
              </a:ext>
            </a:extLst>
          </p:cNvPr>
          <p:cNvSpPr>
            <a:spLocks noGrp="1"/>
          </p:cNvSpPr>
          <p:nvPr>
            <p:ph type="body" sz="quarter" idx="3"/>
          </p:nvPr>
        </p:nvSpPr>
        <p:spPr>
          <a:xfrm>
            <a:off x="15309146" y="10413482"/>
            <a:ext cx="12856061" cy="51034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9B096B-C1BE-40E0-A949-447839DF2CEC}"/>
              </a:ext>
            </a:extLst>
          </p:cNvPr>
          <p:cNvSpPr>
            <a:spLocks noGrp="1"/>
          </p:cNvSpPr>
          <p:nvPr>
            <p:ph sz="quarter" idx="4"/>
          </p:nvPr>
        </p:nvSpPr>
        <p:spPr>
          <a:xfrm>
            <a:off x="15309146" y="15516968"/>
            <a:ext cx="12856061" cy="228231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BB8732D-4B99-4517-8402-810A151D41B1}"/>
              </a:ext>
            </a:extLst>
          </p:cNvPr>
          <p:cNvSpPr>
            <a:spLocks noGrp="1"/>
          </p:cNvSpPr>
          <p:nvPr>
            <p:ph type="dt" sz="half" idx="10"/>
          </p:nvPr>
        </p:nvSpPr>
        <p:spPr/>
        <p:txBody>
          <a:bodyPr/>
          <a:lstStyle/>
          <a:p>
            <a:fld id="{5128092B-BB05-42AA-94DA-641565DD420B}" type="datetimeFigureOut">
              <a:rPr lang="en-IN" smtClean="0"/>
              <a:t>31-05-2024</a:t>
            </a:fld>
            <a:endParaRPr lang="en-IN"/>
          </a:p>
        </p:txBody>
      </p:sp>
      <p:sp>
        <p:nvSpPr>
          <p:cNvPr id="8" name="Footer Placeholder 7">
            <a:extLst>
              <a:ext uri="{FF2B5EF4-FFF2-40B4-BE49-F238E27FC236}">
                <a16:creationId xmlns:a16="http://schemas.microsoft.com/office/drawing/2014/main" id="{8DFBA511-FFE2-49DC-8A1D-3322B017EAF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589B2A6-F1B0-4457-A1C1-EBE1E0785C28}"/>
              </a:ext>
            </a:extLst>
          </p:cNvPr>
          <p:cNvSpPr>
            <a:spLocks noGrp="1"/>
          </p:cNvSpPr>
          <p:nvPr>
            <p:ph type="sldNum" sz="quarter" idx="12"/>
          </p:nvPr>
        </p:nvSpPr>
        <p:spPr/>
        <p:txBody>
          <a:bodyPr/>
          <a:lstStyle/>
          <a:p>
            <a:fld id="{26625711-4A16-447D-8A44-BC6583543270}" type="slidenum">
              <a:rPr lang="en-IN" smtClean="0"/>
              <a:t>‹#›</a:t>
            </a:fld>
            <a:endParaRPr lang="en-IN"/>
          </a:p>
        </p:txBody>
      </p:sp>
    </p:spTree>
    <p:extLst>
      <p:ext uri="{BB962C8B-B14F-4D97-AF65-F5344CB8AC3E}">
        <p14:creationId xmlns:p14="http://schemas.microsoft.com/office/powerpoint/2010/main" val="102599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47FE-DE68-4A6C-BD5D-DB09AEFC5A9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FE89D42-87EF-41DC-906E-C5F6712845E2}"/>
              </a:ext>
            </a:extLst>
          </p:cNvPr>
          <p:cNvSpPr>
            <a:spLocks noGrp="1"/>
          </p:cNvSpPr>
          <p:nvPr>
            <p:ph type="dt" sz="half" idx="10"/>
          </p:nvPr>
        </p:nvSpPr>
        <p:spPr/>
        <p:txBody>
          <a:bodyPr/>
          <a:lstStyle/>
          <a:p>
            <a:fld id="{5128092B-BB05-42AA-94DA-641565DD420B}" type="datetimeFigureOut">
              <a:rPr lang="en-IN" smtClean="0"/>
              <a:t>31-05-2024</a:t>
            </a:fld>
            <a:endParaRPr lang="en-IN"/>
          </a:p>
        </p:txBody>
      </p:sp>
      <p:sp>
        <p:nvSpPr>
          <p:cNvPr id="4" name="Footer Placeholder 3">
            <a:extLst>
              <a:ext uri="{FF2B5EF4-FFF2-40B4-BE49-F238E27FC236}">
                <a16:creationId xmlns:a16="http://schemas.microsoft.com/office/drawing/2014/main" id="{D4361925-8C4F-41E8-B976-3057EB16919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AF3A376-9326-4CAD-BC0C-D7E46D07EBCE}"/>
              </a:ext>
            </a:extLst>
          </p:cNvPr>
          <p:cNvSpPr>
            <a:spLocks noGrp="1"/>
          </p:cNvSpPr>
          <p:nvPr>
            <p:ph type="sldNum" sz="quarter" idx="12"/>
          </p:nvPr>
        </p:nvSpPr>
        <p:spPr/>
        <p:txBody>
          <a:bodyPr/>
          <a:lstStyle/>
          <a:p>
            <a:fld id="{26625711-4A16-447D-8A44-BC6583543270}" type="slidenum">
              <a:rPr lang="en-IN" smtClean="0"/>
              <a:t>‹#›</a:t>
            </a:fld>
            <a:endParaRPr lang="en-IN"/>
          </a:p>
        </p:txBody>
      </p:sp>
    </p:spTree>
    <p:extLst>
      <p:ext uri="{BB962C8B-B14F-4D97-AF65-F5344CB8AC3E}">
        <p14:creationId xmlns:p14="http://schemas.microsoft.com/office/powerpoint/2010/main" val="408776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9398A-5DBB-4A82-9A99-D799AFC808C5}"/>
              </a:ext>
            </a:extLst>
          </p:cNvPr>
          <p:cNvSpPr>
            <a:spLocks noGrp="1"/>
          </p:cNvSpPr>
          <p:nvPr>
            <p:ph type="dt" sz="half" idx="10"/>
          </p:nvPr>
        </p:nvSpPr>
        <p:spPr/>
        <p:txBody>
          <a:bodyPr/>
          <a:lstStyle/>
          <a:p>
            <a:fld id="{5128092B-BB05-42AA-94DA-641565DD420B}" type="datetimeFigureOut">
              <a:rPr lang="en-IN" smtClean="0"/>
              <a:t>31-05-2024</a:t>
            </a:fld>
            <a:endParaRPr lang="en-IN"/>
          </a:p>
        </p:txBody>
      </p:sp>
      <p:sp>
        <p:nvSpPr>
          <p:cNvPr id="3" name="Footer Placeholder 2">
            <a:extLst>
              <a:ext uri="{FF2B5EF4-FFF2-40B4-BE49-F238E27FC236}">
                <a16:creationId xmlns:a16="http://schemas.microsoft.com/office/drawing/2014/main" id="{554ACBCB-6B67-46BC-AC36-8B0FFA30551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C414AE1-DC57-464C-BA15-61D40192490F}"/>
              </a:ext>
            </a:extLst>
          </p:cNvPr>
          <p:cNvSpPr>
            <a:spLocks noGrp="1"/>
          </p:cNvSpPr>
          <p:nvPr>
            <p:ph type="sldNum" sz="quarter" idx="12"/>
          </p:nvPr>
        </p:nvSpPr>
        <p:spPr/>
        <p:txBody>
          <a:bodyPr/>
          <a:lstStyle/>
          <a:p>
            <a:fld id="{26625711-4A16-447D-8A44-BC6583543270}" type="slidenum">
              <a:rPr lang="en-IN" smtClean="0"/>
              <a:t>‹#›</a:t>
            </a:fld>
            <a:endParaRPr lang="en-IN"/>
          </a:p>
        </p:txBody>
      </p:sp>
    </p:spTree>
    <p:extLst>
      <p:ext uri="{BB962C8B-B14F-4D97-AF65-F5344CB8AC3E}">
        <p14:creationId xmlns:p14="http://schemas.microsoft.com/office/powerpoint/2010/main" val="748329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AA78-D62B-4705-BBEA-60D00BE44695}"/>
              </a:ext>
            </a:extLst>
          </p:cNvPr>
          <p:cNvSpPr>
            <a:spLocks noGrp="1"/>
          </p:cNvSpPr>
          <p:nvPr>
            <p:ph type="title"/>
          </p:nvPr>
        </p:nvSpPr>
        <p:spPr>
          <a:xfrm>
            <a:off x="2082960" y="2831994"/>
            <a:ext cx="9753279" cy="991198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D40B4C3-3E18-45F4-AA7B-CD15ED534D98}"/>
              </a:ext>
            </a:extLst>
          </p:cNvPr>
          <p:cNvSpPr>
            <a:spLocks noGrp="1"/>
          </p:cNvSpPr>
          <p:nvPr>
            <p:ph idx="1"/>
          </p:nvPr>
        </p:nvSpPr>
        <p:spPr>
          <a:xfrm>
            <a:off x="12856061" y="6116324"/>
            <a:ext cx="15309146" cy="301882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954218-6702-4EA1-8EC2-40AA5CA601F9}"/>
              </a:ext>
            </a:extLst>
          </p:cNvPr>
          <p:cNvSpPr>
            <a:spLocks noGrp="1"/>
          </p:cNvSpPr>
          <p:nvPr>
            <p:ph type="body" sz="half" idx="2"/>
          </p:nvPr>
        </p:nvSpPr>
        <p:spPr>
          <a:xfrm>
            <a:off x="2082960" y="12743974"/>
            <a:ext cx="9753279" cy="23609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F15A42-B1FA-413C-A2D3-BDAFA464CE86}"/>
              </a:ext>
            </a:extLst>
          </p:cNvPr>
          <p:cNvSpPr>
            <a:spLocks noGrp="1"/>
          </p:cNvSpPr>
          <p:nvPr>
            <p:ph type="dt" sz="half" idx="10"/>
          </p:nvPr>
        </p:nvSpPr>
        <p:spPr/>
        <p:txBody>
          <a:bodyPr/>
          <a:lstStyle/>
          <a:p>
            <a:fld id="{5128092B-BB05-42AA-94DA-641565DD420B}" type="datetimeFigureOut">
              <a:rPr lang="en-IN" smtClean="0"/>
              <a:t>31-05-2024</a:t>
            </a:fld>
            <a:endParaRPr lang="en-IN"/>
          </a:p>
        </p:txBody>
      </p:sp>
      <p:sp>
        <p:nvSpPr>
          <p:cNvPr id="6" name="Footer Placeholder 5">
            <a:extLst>
              <a:ext uri="{FF2B5EF4-FFF2-40B4-BE49-F238E27FC236}">
                <a16:creationId xmlns:a16="http://schemas.microsoft.com/office/drawing/2014/main" id="{87F0D26B-CD0D-4DC8-8F70-82FA6F7E2F1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775082E-47E2-47C8-B0BC-6E6295E029D8}"/>
              </a:ext>
            </a:extLst>
          </p:cNvPr>
          <p:cNvSpPr>
            <a:spLocks noGrp="1"/>
          </p:cNvSpPr>
          <p:nvPr>
            <p:ph type="sldNum" sz="quarter" idx="12"/>
          </p:nvPr>
        </p:nvSpPr>
        <p:spPr/>
        <p:txBody>
          <a:bodyPr/>
          <a:lstStyle/>
          <a:p>
            <a:fld id="{26625711-4A16-447D-8A44-BC6583543270}" type="slidenum">
              <a:rPr lang="en-IN" smtClean="0"/>
              <a:t>‹#›</a:t>
            </a:fld>
            <a:endParaRPr lang="en-IN"/>
          </a:p>
        </p:txBody>
      </p:sp>
    </p:spTree>
    <p:extLst>
      <p:ext uri="{BB962C8B-B14F-4D97-AF65-F5344CB8AC3E}">
        <p14:creationId xmlns:p14="http://schemas.microsoft.com/office/powerpoint/2010/main" val="321458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9A2F-98BA-48AD-8036-E34D94E28D36}"/>
              </a:ext>
            </a:extLst>
          </p:cNvPr>
          <p:cNvSpPr>
            <a:spLocks noGrp="1"/>
          </p:cNvSpPr>
          <p:nvPr>
            <p:ph type="title"/>
          </p:nvPr>
        </p:nvSpPr>
        <p:spPr>
          <a:xfrm>
            <a:off x="2082960" y="2831994"/>
            <a:ext cx="9753279" cy="991198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F0E7222-4324-4BE1-82D4-E7D12866FA4F}"/>
              </a:ext>
            </a:extLst>
          </p:cNvPr>
          <p:cNvSpPr>
            <a:spLocks noGrp="1"/>
          </p:cNvSpPr>
          <p:nvPr>
            <p:ph type="pic" idx="1"/>
          </p:nvPr>
        </p:nvSpPr>
        <p:spPr>
          <a:xfrm>
            <a:off x="12856061" y="6116324"/>
            <a:ext cx="15309146" cy="301882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36FA505-5647-4096-8D05-E33A25AFC744}"/>
              </a:ext>
            </a:extLst>
          </p:cNvPr>
          <p:cNvSpPr>
            <a:spLocks noGrp="1"/>
          </p:cNvSpPr>
          <p:nvPr>
            <p:ph type="body" sz="half" idx="2"/>
          </p:nvPr>
        </p:nvSpPr>
        <p:spPr>
          <a:xfrm>
            <a:off x="2082960" y="12743974"/>
            <a:ext cx="9753279" cy="23609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4DDB2D-A5EC-4190-83F8-EFC4821C3AFE}"/>
              </a:ext>
            </a:extLst>
          </p:cNvPr>
          <p:cNvSpPr>
            <a:spLocks noGrp="1"/>
          </p:cNvSpPr>
          <p:nvPr>
            <p:ph type="dt" sz="half" idx="10"/>
          </p:nvPr>
        </p:nvSpPr>
        <p:spPr/>
        <p:txBody>
          <a:bodyPr/>
          <a:lstStyle/>
          <a:p>
            <a:fld id="{5128092B-BB05-42AA-94DA-641565DD420B}" type="datetimeFigureOut">
              <a:rPr lang="en-IN" smtClean="0"/>
              <a:t>31-05-2024</a:t>
            </a:fld>
            <a:endParaRPr lang="en-IN"/>
          </a:p>
        </p:txBody>
      </p:sp>
      <p:sp>
        <p:nvSpPr>
          <p:cNvPr id="6" name="Footer Placeholder 5">
            <a:extLst>
              <a:ext uri="{FF2B5EF4-FFF2-40B4-BE49-F238E27FC236}">
                <a16:creationId xmlns:a16="http://schemas.microsoft.com/office/drawing/2014/main" id="{9F9A8FD4-5FC3-4793-95F8-ACF7EE887AC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7BB22D8-48B6-4C12-A662-4FC777BBD1FB}"/>
              </a:ext>
            </a:extLst>
          </p:cNvPr>
          <p:cNvSpPr>
            <a:spLocks noGrp="1"/>
          </p:cNvSpPr>
          <p:nvPr>
            <p:ph type="sldNum" sz="quarter" idx="12"/>
          </p:nvPr>
        </p:nvSpPr>
        <p:spPr/>
        <p:txBody>
          <a:bodyPr/>
          <a:lstStyle/>
          <a:p>
            <a:fld id="{26625711-4A16-447D-8A44-BC6583543270}" type="slidenum">
              <a:rPr lang="en-IN" smtClean="0"/>
              <a:t>‹#›</a:t>
            </a:fld>
            <a:endParaRPr lang="en-IN"/>
          </a:p>
        </p:txBody>
      </p:sp>
    </p:spTree>
    <p:extLst>
      <p:ext uri="{BB962C8B-B14F-4D97-AF65-F5344CB8AC3E}">
        <p14:creationId xmlns:p14="http://schemas.microsoft.com/office/powerpoint/2010/main" val="394958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B8E06-619F-4A25-8685-BAC43BB889BC}"/>
              </a:ext>
            </a:extLst>
          </p:cNvPr>
          <p:cNvSpPr>
            <a:spLocks noGrp="1"/>
          </p:cNvSpPr>
          <p:nvPr>
            <p:ph type="title"/>
          </p:nvPr>
        </p:nvSpPr>
        <p:spPr>
          <a:xfrm>
            <a:off x="2079020" y="2261665"/>
            <a:ext cx="26082248" cy="821082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147FA25-602F-4BF2-B50B-3352FBBA51D6}"/>
              </a:ext>
            </a:extLst>
          </p:cNvPr>
          <p:cNvSpPr>
            <a:spLocks noGrp="1"/>
          </p:cNvSpPr>
          <p:nvPr>
            <p:ph type="body" idx="1"/>
          </p:nvPr>
        </p:nvSpPr>
        <p:spPr>
          <a:xfrm>
            <a:off x="2079020" y="11308310"/>
            <a:ext cx="26082248" cy="26953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D1356AF-6CE2-464A-B966-0CA0B6C77D93}"/>
              </a:ext>
            </a:extLst>
          </p:cNvPr>
          <p:cNvSpPr>
            <a:spLocks noGrp="1"/>
          </p:cNvSpPr>
          <p:nvPr>
            <p:ph type="dt" sz="half" idx="2"/>
          </p:nvPr>
        </p:nvSpPr>
        <p:spPr>
          <a:xfrm>
            <a:off x="2079020" y="39372589"/>
            <a:ext cx="6804065" cy="2261662"/>
          </a:xfrm>
          <a:prstGeom prst="rect">
            <a:avLst/>
          </a:prstGeom>
        </p:spPr>
        <p:txBody>
          <a:bodyPr vert="horz" lIns="91440" tIns="45720" rIns="91440" bIns="45720" rtlCol="0" anchor="ctr"/>
          <a:lstStyle>
            <a:lvl1pPr algn="l">
              <a:defRPr sz="1200">
                <a:solidFill>
                  <a:schemeClr val="tx1">
                    <a:tint val="75000"/>
                  </a:schemeClr>
                </a:solidFill>
              </a:defRPr>
            </a:lvl1pPr>
          </a:lstStyle>
          <a:p>
            <a:fld id="{5128092B-BB05-42AA-94DA-641565DD420B}" type="datetimeFigureOut">
              <a:rPr lang="en-IN" smtClean="0"/>
              <a:t>31-05-2024</a:t>
            </a:fld>
            <a:endParaRPr lang="en-IN"/>
          </a:p>
        </p:txBody>
      </p:sp>
      <p:sp>
        <p:nvSpPr>
          <p:cNvPr id="5" name="Footer Placeholder 4">
            <a:extLst>
              <a:ext uri="{FF2B5EF4-FFF2-40B4-BE49-F238E27FC236}">
                <a16:creationId xmlns:a16="http://schemas.microsoft.com/office/drawing/2014/main" id="{F2F2797C-9979-4D3B-B697-480CE22691AF}"/>
              </a:ext>
            </a:extLst>
          </p:cNvPr>
          <p:cNvSpPr>
            <a:spLocks noGrp="1"/>
          </p:cNvSpPr>
          <p:nvPr>
            <p:ph type="ftr" sz="quarter" idx="3"/>
          </p:nvPr>
        </p:nvSpPr>
        <p:spPr>
          <a:xfrm>
            <a:off x="10017096" y="39372589"/>
            <a:ext cx="10206097" cy="22616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91DB212-4BD3-4267-9A03-05A3F74866F7}"/>
              </a:ext>
            </a:extLst>
          </p:cNvPr>
          <p:cNvSpPr>
            <a:spLocks noGrp="1"/>
          </p:cNvSpPr>
          <p:nvPr>
            <p:ph type="sldNum" sz="quarter" idx="4"/>
          </p:nvPr>
        </p:nvSpPr>
        <p:spPr>
          <a:xfrm>
            <a:off x="21357203" y="39372589"/>
            <a:ext cx="6804065" cy="2261662"/>
          </a:xfrm>
          <a:prstGeom prst="rect">
            <a:avLst/>
          </a:prstGeom>
        </p:spPr>
        <p:txBody>
          <a:bodyPr vert="horz" lIns="91440" tIns="45720" rIns="91440" bIns="45720" rtlCol="0" anchor="ctr"/>
          <a:lstStyle>
            <a:lvl1pPr algn="r">
              <a:defRPr sz="1200">
                <a:solidFill>
                  <a:schemeClr val="tx1">
                    <a:tint val="75000"/>
                  </a:schemeClr>
                </a:solidFill>
              </a:defRPr>
            </a:lvl1pPr>
          </a:lstStyle>
          <a:p>
            <a:fld id="{26625711-4A16-447D-8A44-BC6583543270}" type="slidenum">
              <a:rPr lang="en-IN" smtClean="0"/>
              <a:t>‹#›</a:t>
            </a:fld>
            <a:endParaRPr lang="en-IN"/>
          </a:p>
        </p:txBody>
      </p:sp>
    </p:spTree>
    <p:extLst>
      <p:ext uri="{BB962C8B-B14F-4D97-AF65-F5344CB8AC3E}">
        <p14:creationId xmlns:p14="http://schemas.microsoft.com/office/powerpoint/2010/main" val="418050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54302/mausam.v8i3.5037" TargetMode="External"/><Relationship Id="rId13" Type="http://schemas.openxmlformats.org/officeDocument/2006/relationships/image" Target="../media/image8.png"/><Relationship Id="rId1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7.png"/><Relationship Id="rId17" Type="http://schemas.openxmlformats.org/officeDocument/2006/relationships/diagramLayout" Target="../diagrams/layout1.xml"/><Relationship Id="rId2" Type="http://schemas.openxmlformats.org/officeDocument/2006/relationships/image" Target="../media/image1.png"/><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10.11888/Atmos.tpdc.272374" TargetMode="External"/><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hyperlink" Target="https://doi.org/10.1029/2018GL077734" TargetMode="External"/><Relationship Id="rId19"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hyperlink" Target="https://doi.org/10.1002/qj.3200" TargetMode="Externa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CA3E-E836-4337-98CA-E94BA839161F}"/>
              </a:ext>
            </a:extLst>
          </p:cNvPr>
          <p:cNvSpPr>
            <a:spLocks noGrp="1"/>
          </p:cNvSpPr>
          <p:nvPr>
            <p:ph type="ctrTitle"/>
          </p:nvPr>
        </p:nvSpPr>
        <p:spPr>
          <a:xfrm>
            <a:off x="2182761" y="3666"/>
            <a:ext cx="25463181" cy="3086100"/>
          </a:xfrm>
          <a:solidFill>
            <a:schemeClr val="accent1"/>
          </a:solidFill>
        </p:spPr>
        <p:txBody>
          <a:bodyPr>
            <a:normAutofit fontScale="90000"/>
          </a:bodyPr>
          <a:lstStyle/>
          <a:p>
            <a:pPr>
              <a:spcBef>
                <a:spcPts val="1200"/>
              </a:spcBef>
              <a:spcAft>
                <a:spcPts val="1200"/>
              </a:spcAft>
            </a:pPr>
            <a:r>
              <a:rPr lang="en-US" sz="5600" b="1" dirty="0">
                <a:solidFill>
                  <a:schemeClr val="bg1"/>
                </a:solidFill>
                <a:latin typeface="Times New Roman" panose="02020603050405020304" pitchFamily="18" charset="0"/>
                <a:cs typeface="Times New Roman" panose="02020603050405020304" pitchFamily="18" charset="0"/>
              </a:rPr>
              <a:t>Trends of Western Disturbances and their Relationship with the Indian Summer Monsoon through Tibetan Plateau Vortex</a:t>
            </a:r>
            <a:br>
              <a:rPr lang="en-US" sz="5600" b="1" dirty="0">
                <a:solidFill>
                  <a:schemeClr val="bg1"/>
                </a:solidFill>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Spandita Mitra*, Ankit Agarwal</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Indian Institute of Technology Roorkee, India</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spandita_m@hy.iitr.ac.in | ankit.agarwal@hy.iitr.ac.in</a:t>
            </a:r>
            <a:endParaRPr lang="en-IN" sz="4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424496A-A4E4-45C8-8018-009A02888564}"/>
              </a:ext>
            </a:extLst>
          </p:cNvPr>
          <p:cNvPicPr>
            <a:picLocks noChangeAspect="1"/>
          </p:cNvPicPr>
          <p:nvPr/>
        </p:nvPicPr>
        <p:blipFill rotWithShape="1">
          <a:blip r:embed="rId2"/>
          <a:srcRect t="1" b="-57"/>
          <a:stretch/>
        </p:blipFill>
        <p:spPr>
          <a:xfrm>
            <a:off x="0" y="39393813"/>
            <a:ext cx="30240288" cy="3086100"/>
          </a:xfrm>
          <a:prstGeom prst="rect">
            <a:avLst/>
          </a:prstGeom>
        </p:spPr>
      </p:pic>
      <p:pic>
        <p:nvPicPr>
          <p:cNvPr id="6" name="Picture 5">
            <a:extLst>
              <a:ext uri="{FF2B5EF4-FFF2-40B4-BE49-F238E27FC236}">
                <a16:creationId xmlns:a16="http://schemas.microsoft.com/office/drawing/2014/main" id="{6A6CE717-140B-447E-AFEF-12B41D3B9729}"/>
              </a:ext>
            </a:extLst>
          </p:cNvPr>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7803260" y="402595"/>
            <a:ext cx="2184763" cy="2064743"/>
          </a:xfrm>
          <a:prstGeom prst="rect">
            <a:avLst/>
          </a:prstGeom>
        </p:spPr>
      </p:pic>
      <p:pic>
        <p:nvPicPr>
          <p:cNvPr id="8" name="Picture 7">
            <a:extLst>
              <a:ext uri="{FF2B5EF4-FFF2-40B4-BE49-F238E27FC236}">
                <a16:creationId xmlns:a16="http://schemas.microsoft.com/office/drawing/2014/main" id="{02AC44C2-32FF-4CAF-AD99-47D69323508C}"/>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907" y="484100"/>
            <a:ext cx="1840686" cy="1998429"/>
          </a:xfrm>
          <a:prstGeom prst="rect">
            <a:avLst/>
          </a:prstGeom>
          <a:effectLst>
            <a:outerShdw blurRad="101600" dist="50800" dir="5400000" algn="ctr" rotWithShape="0">
              <a:schemeClr val="accent1">
                <a:lumMod val="20000"/>
                <a:lumOff val="80000"/>
              </a:schemeClr>
            </a:outerShdw>
          </a:effectLst>
        </p:spPr>
      </p:pic>
      <p:pic>
        <p:nvPicPr>
          <p:cNvPr id="14" name="Picture 13">
            <a:extLst>
              <a:ext uri="{FF2B5EF4-FFF2-40B4-BE49-F238E27FC236}">
                <a16:creationId xmlns:a16="http://schemas.microsoft.com/office/drawing/2014/main" id="{322B992C-3EDE-4A16-93F1-C8D128A39FC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136101" y="39638569"/>
            <a:ext cx="2851922" cy="2709899"/>
          </a:xfrm>
          <a:prstGeom prst="rect">
            <a:avLst/>
          </a:prstGeom>
        </p:spPr>
      </p:pic>
      <p:pic>
        <p:nvPicPr>
          <p:cNvPr id="16" name="Picture 15">
            <a:extLst>
              <a:ext uri="{FF2B5EF4-FFF2-40B4-BE49-F238E27FC236}">
                <a16:creationId xmlns:a16="http://schemas.microsoft.com/office/drawing/2014/main" id="{092D44AA-86FD-48E4-8711-C57DA01153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62" y="39638569"/>
            <a:ext cx="2727638" cy="2688754"/>
          </a:xfrm>
          <a:prstGeom prst="rect">
            <a:avLst/>
          </a:prstGeom>
        </p:spPr>
      </p:pic>
      <p:sp>
        <p:nvSpPr>
          <p:cNvPr id="17" name="TextBox 16">
            <a:extLst>
              <a:ext uri="{FF2B5EF4-FFF2-40B4-BE49-F238E27FC236}">
                <a16:creationId xmlns:a16="http://schemas.microsoft.com/office/drawing/2014/main" id="{6584CE79-2058-47BD-99E4-8C49493C8773}"/>
              </a:ext>
            </a:extLst>
          </p:cNvPr>
          <p:cNvSpPr txBox="1"/>
          <p:nvPr/>
        </p:nvSpPr>
        <p:spPr>
          <a:xfrm>
            <a:off x="-8053" y="3083386"/>
            <a:ext cx="20665440" cy="1015663"/>
          </a:xfrm>
          <a:prstGeom prst="rect">
            <a:avLst/>
          </a:prstGeom>
          <a:solidFill>
            <a:schemeClr val="accent2">
              <a:lumMod val="60000"/>
              <a:lumOff val="40000"/>
            </a:schemeClr>
          </a:solid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Motivation and Objectives</a:t>
            </a:r>
            <a:endParaRPr lang="en-IN" sz="60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C751F16-9314-40BA-963A-E52D1623125E}"/>
              </a:ext>
            </a:extLst>
          </p:cNvPr>
          <p:cNvSpPr txBox="1"/>
          <p:nvPr/>
        </p:nvSpPr>
        <p:spPr>
          <a:xfrm>
            <a:off x="29584" y="8447122"/>
            <a:ext cx="20665440" cy="1015663"/>
          </a:xfrm>
          <a:prstGeom prst="rect">
            <a:avLst/>
          </a:prstGeom>
          <a:solidFill>
            <a:schemeClr val="accent2">
              <a:lumMod val="60000"/>
              <a:lumOff val="40000"/>
            </a:schemeClr>
          </a:solidFill>
        </p:spPr>
        <p:txBody>
          <a:bodyPr wrap="square" rtlCol="0">
            <a:spAutoFit/>
          </a:bodyPr>
          <a:lstStyle/>
          <a:p>
            <a:pPr algn="ctr"/>
            <a:r>
              <a:rPr lang="en-IN" sz="6000" b="1" dirty="0">
                <a:latin typeface="Times New Roman" panose="02020603050405020304" pitchFamily="18" charset="0"/>
                <a:cs typeface="Times New Roman" panose="02020603050405020304" pitchFamily="18" charset="0"/>
              </a:rPr>
              <a:t>Datasets</a:t>
            </a:r>
          </a:p>
        </p:txBody>
      </p:sp>
      <p:sp>
        <p:nvSpPr>
          <p:cNvPr id="20" name="TextBox 19">
            <a:extLst>
              <a:ext uri="{FF2B5EF4-FFF2-40B4-BE49-F238E27FC236}">
                <a16:creationId xmlns:a16="http://schemas.microsoft.com/office/drawing/2014/main" id="{5780B98C-C94B-48C5-B084-42C70E36C551}"/>
              </a:ext>
            </a:extLst>
          </p:cNvPr>
          <p:cNvSpPr txBox="1"/>
          <p:nvPr/>
        </p:nvSpPr>
        <p:spPr>
          <a:xfrm>
            <a:off x="-8053" y="15467028"/>
            <a:ext cx="20665440" cy="1015663"/>
          </a:xfrm>
          <a:prstGeom prst="rect">
            <a:avLst/>
          </a:prstGeom>
          <a:solidFill>
            <a:schemeClr val="accent2">
              <a:lumMod val="60000"/>
              <a:lumOff val="40000"/>
            </a:schemeClr>
          </a:solidFill>
        </p:spPr>
        <p:txBody>
          <a:bodyPr wrap="square" rtlCol="0">
            <a:spAutoFit/>
          </a:bodyPr>
          <a:lstStyle/>
          <a:p>
            <a:pPr algn="ctr"/>
            <a:r>
              <a:rPr lang="en-IN" sz="6000" b="1" dirty="0">
                <a:latin typeface="Times New Roman" panose="02020603050405020304" pitchFamily="18" charset="0"/>
                <a:cs typeface="Times New Roman" panose="02020603050405020304" pitchFamily="18" charset="0"/>
              </a:rPr>
              <a:t>Results</a:t>
            </a:r>
          </a:p>
        </p:txBody>
      </p:sp>
      <p:sp>
        <p:nvSpPr>
          <p:cNvPr id="21" name="TextBox 20">
            <a:extLst>
              <a:ext uri="{FF2B5EF4-FFF2-40B4-BE49-F238E27FC236}">
                <a16:creationId xmlns:a16="http://schemas.microsoft.com/office/drawing/2014/main" id="{3F2F540C-8BED-405E-9755-9CCB0292A551}"/>
              </a:ext>
            </a:extLst>
          </p:cNvPr>
          <p:cNvSpPr txBox="1"/>
          <p:nvPr/>
        </p:nvSpPr>
        <p:spPr>
          <a:xfrm>
            <a:off x="20640621" y="31262120"/>
            <a:ext cx="9574848" cy="1015663"/>
          </a:xfrm>
          <a:prstGeom prst="rect">
            <a:avLst/>
          </a:prstGeom>
          <a:solidFill>
            <a:schemeClr val="accent2">
              <a:lumMod val="60000"/>
              <a:lumOff val="40000"/>
            </a:schemeClr>
          </a:solidFill>
        </p:spPr>
        <p:txBody>
          <a:bodyPr wrap="square" rtlCol="0">
            <a:spAutoFit/>
          </a:bodyPr>
          <a:lstStyle/>
          <a:p>
            <a:pPr algn="ctr"/>
            <a:r>
              <a:rPr lang="en-IN" sz="6000" b="1" dirty="0">
                <a:latin typeface="Times New Roman" panose="02020603050405020304" pitchFamily="18" charset="0"/>
                <a:cs typeface="Times New Roman" panose="02020603050405020304" pitchFamily="18" charset="0"/>
              </a:rPr>
              <a:t>References</a:t>
            </a:r>
          </a:p>
        </p:txBody>
      </p:sp>
      <p:sp>
        <p:nvSpPr>
          <p:cNvPr id="22" name="TextBox 21">
            <a:extLst>
              <a:ext uri="{FF2B5EF4-FFF2-40B4-BE49-F238E27FC236}">
                <a16:creationId xmlns:a16="http://schemas.microsoft.com/office/drawing/2014/main" id="{B44F0F15-515F-4AD7-8F85-05BA1774426D}"/>
              </a:ext>
            </a:extLst>
          </p:cNvPr>
          <p:cNvSpPr txBox="1"/>
          <p:nvPr/>
        </p:nvSpPr>
        <p:spPr>
          <a:xfrm>
            <a:off x="20683805" y="25418638"/>
            <a:ext cx="9553446" cy="1015663"/>
          </a:xfrm>
          <a:prstGeom prst="rect">
            <a:avLst/>
          </a:prstGeom>
          <a:solidFill>
            <a:schemeClr val="accent2">
              <a:lumMod val="60000"/>
              <a:lumOff val="40000"/>
            </a:schemeClr>
          </a:solidFill>
        </p:spPr>
        <p:txBody>
          <a:bodyPr wrap="square" lIns="91440" tIns="45720" rIns="91440" bIns="45720" rtlCol="0" anchor="t">
            <a:spAutoFit/>
          </a:bodyPr>
          <a:lstStyle/>
          <a:p>
            <a:pPr algn="ctr"/>
            <a:r>
              <a:rPr lang="en-IN" sz="6000" b="1" dirty="0">
                <a:latin typeface="Times New Roman"/>
                <a:ea typeface="Cambria"/>
                <a:cs typeface="Times New Roman"/>
              </a:rPr>
              <a:t>Summary</a:t>
            </a:r>
          </a:p>
        </p:txBody>
      </p:sp>
      <p:graphicFrame>
        <p:nvGraphicFramePr>
          <p:cNvPr id="9" name="Table 8">
            <a:extLst>
              <a:ext uri="{FF2B5EF4-FFF2-40B4-BE49-F238E27FC236}">
                <a16:creationId xmlns:a16="http://schemas.microsoft.com/office/drawing/2014/main" id="{E56F8EE4-9BC2-450F-83F6-6D4A15DF326E}"/>
              </a:ext>
            </a:extLst>
          </p:cNvPr>
          <p:cNvGraphicFramePr>
            <a:graphicFrameLocks noGrp="1"/>
          </p:cNvGraphicFramePr>
          <p:nvPr>
            <p:extLst>
              <p:ext uri="{D42A27DB-BD31-4B8C-83A1-F6EECF244321}">
                <p14:modId xmlns:p14="http://schemas.microsoft.com/office/powerpoint/2010/main" val="3821621161"/>
              </p:ext>
            </p:extLst>
          </p:nvPr>
        </p:nvGraphicFramePr>
        <p:xfrm>
          <a:off x="1316260" y="9790435"/>
          <a:ext cx="18181428" cy="5313916"/>
        </p:xfrm>
        <a:graphic>
          <a:graphicData uri="http://schemas.openxmlformats.org/drawingml/2006/table">
            <a:tbl>
              <a:tblPr firstRow="1" bandRow="1">
                <a:tableStyleId>{3C2FFA5D-87B4-456A-9821-1D502468CF0F}</a:tableStyleId>
              </a:tblPr>
              <a:tblGrid>
                <a:gridCol w="3951776">
                  <a:extLst>
                    <a:ext uri="{9D8B030D-6E8A-4147-A177-3AD203B41FA5}">
                      <a16:colId xmlns:a16="http://schemas.microsoft.com/office/drawing/2014/main" val="379707197"/>
                    </a:ext>
                  </a:extLst>
                </a:gridCol>
                <a:gridCol w="2511188">
                  <a:extLst>
                    <a:ext uri="{9D8B030D-6E8A-4147-A177-3AD203B41FA5}">
                      <a16:colId xmlns:a16="http://schemas.microsoft.com/office/drawing/2014/main" val="3571681034"/>
                    </a:ext>
                  </a:extLst>
                </a:gridCol>
                <a:gridCol w="11718464">
                  <a:extLst>
                    <a:ext uri="{9D8B030D-6E8A-4147-A177-3AD203B41FA5}">
                      <a16:colId xmlns:a16="http://schemas.microsoft.com/office/drawing/2014/main" val="2170522786"/>
                    </a:ext>
                  </a:extLst>
                </a:gridCol>
              </a:tblGrid>
              <a:tr h="1132325">
                <a:tc>
                  <a:txBody>
                    <a:bodyPr/>
                    <a:lstStyle/>
                    <a:p>
                      <a:pPr algn="l"/>
                      <a:r>
                        <a:rPr lang="en-IN" sz="3600" b="1" dirty="0">
                          <a:solidFill>
                            <a:schemeClr val="tx1"/>
                          </a:solidFill>
                          <a:latin typeface="Times New Roman"/>
                          <a:ea typeface="Cambria"/>
                          <a:cs typeface="Times New Roman"/>
                        </a:rPr>
                        <a:t>Dataset Used </a:t>
                      </a: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a:r>
                        <a:rPr lang="en-IN" sz="3600" b="1">
                          <a:solidFill>
                            <a:schemeClr val="tx1"/>
                          </a:solidFill>
                          <a:latin typeface="Times New Roman"/>
                          <a:ea typeface="Cambria"/>
                          <a:cs typeface="Times New Roman"/>
                        </a:rPr>
                        <a:t>Selected Variables</a:t>
                      </a: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a:r>
                        <a:rPr lang="en-IN" sz="3600" b="1" dirty="0">
                          <a:solidFill>
                            <a:schemeClr val="tx1"/>
                          </a:solidFill>
                          <a:latin typeface="Times New Roman"/>
                          <a:ea typeface="Cambria"/>
                          <a:cs typeface="Times New Roman"/>
                        </a:rPr>
                        <a:t>Description</a:t>
                      </a: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53205096"/>
                  </a:ext>
                </a:extLst>
              </a:tr>
              <a:tr h="1871174">
                <a:tc>
                  <a:txBody>
                    <a:bodyPr/>
                    <a:lstStyle/>
                    <a:p>
                      <a:pPr algn="just"/>
                      <a:r>
                        <a:rPr lang="en-US" sz="3000" b="0" i="0" kern="1200">
                          <a:solidFill>
                            <a:schemeClr val="tx1"/>
                          </a:solidFill>
                          <a:effectLst/>
                          <a:latin typeface="Times New Roman"/>
                          <a:ea typeface="Cambria"/>
                          <a:cs typeface="Times New Roman"/>
                        </a:rPr>
                        <a:t>Track Data of WDs</a:t>
                      </a:r>
                      <a:endParaRPr lang="en-IN" sz="3000" b="0" i="0">
                        <a:solidFill>
                          <a:schemeClr val="tx1"/>
                        </a:solidFill>
                        <a:latin typeface="Times New Roman"/>
                        <a:ea typeface="Cambria"/>
                        <a:cs typeface="Times New Roman"/>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342900" indent="-342900" algn="just">
                        <a:buFont typeface="Arial" panose="020B0604020202020204" pitchFamily="34" charset="0"/>
                        <a:buChar char="•"/>
                      </a:pPr>
                      <a:r>
                        <a:rPr lang="en-IN" sz="3000" b="0">
                          <a:solidFill>
                            <a:schemeClr val="tx1"/>
                          </a:solidFill>
                          <a:latin typeface="Times New Roman"/>
                          <a:ea typeface="Cambria"/>
                          <a:cs typeface="Times New Roman"/>
                        </a:rPr>
                        <a:t>Latitude</a:t>
                      </a:r>
                    </a:p>
                    <a:p>
                      <a:pPr marL="342900" indent="-342900" algn="just">
                        <a:buFont typeface="Arial" panose="020B0604020202020204" pitchFamily="34" charset="0"/>
                        <a:buChar char="•"/>
                      </a:pPr>
                      <a:r>
                        <a:rPr lang="en-IN" sz="3000" b="0">
                          <a:solidFill>
                            <a:schemeClr val="tx1"/>
                          </a:solidFill>
                          <a:latin typeface="Times New Roman"/>
                          <a:ea typeface="Cambria"/>
                          <a:cs typeface="Times New Roman"/>
                        </a:rPr>
                        <a:t>Longitude</a:t>
                      </a:r>
                    </a:p>
                    <a:p>
                      <a:pPr marL="342900" indent="-342900" algn="just">
                        <a:buFont typeface="Arial" panose="020B0604020202020204" pitchFamily="34" charset="0"/>
                        <a:buChar char="•"/>
                      </a:pPr>
                      <a:r>
                        <a:rPr lang="en-IN" sz="3000" b="0">
                          <a:solidFill>
                            <a:schemeClr val="tx1"/>
                          </a:solidFill>
                          <a:latin typeface="Times New Roman"/>
                          <a:ea typeface="Cambria"/>
                          <a:cs typeface="Times New Roman"/>
                        </a:rPr>
                        <a:t>Vorticity</a:t>
                      </a:r>
                    </a:p>
                    <a:p>
                      <a:pPr marL="342900" indent="-342900" algn="just">
                        <a:buFont typeface="Arial" panose="020B0604020202020204" pitchFamily="34" charset="0"/>
                        <a:buChar char="•"/>
                      </a:pPr>
                      <a:r>
                        <a:rPr lang="en-IN" sz="3000" b="0">
                          <a:solidFill>
                            <a:schemeClr val="tx1"/>
                          </a:solidFill>
                          <a:latin typeface="Times New Roman"/>
                          <a:ea typeface="Cambria"/>
                          <a:cs typeface="Times New Roman"/>
                        </a:rPr>
                        <a:t>Date-Time</a:t>
                      </a: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457200" marR="0" lvl="0" indent="-457200" algn="just" rtl="0" eaLnBrk="1" fontAlgn="auto" latinLnBrk="0" hangingPunct="1">
                        <a:lnSpc>
                          <a:spcPct val="100000"/>
                        </a:lnSpc>
                        <a:spcBef>
                          <a:spcPts val="0"/>
                        </a:spcBef>
                        <a:spcAft>
                          <a:spcPts val="0"/>
                        </a:spcAft>
                        <a:buClrTx/>
                        <a:buSzTx/>
                        <a:buFont typeface="Arial" panose="020B0604020202020204" pitchFamily="34" charset="0"/>
                        <a:buChar char="•"/>
                      </a:pPr>
                      <a:r>
                        <a:rPr kumimoji="0" lang="en-IN" sz="3000" b="0" i="0" u="none" strike="noStrike" kern="1200" cap="none" spc="0" normalizeH="0" baseline="0" noProof="0">
                          <a:ln>
                            <a:noFill/>
                          </a:ln>
                          <a:solidFill>
                            <a:schemeClr val="tx1"/>
                          </a:solidFill>
                          <a:effectLst/>
                          <a:uLnTx/>
                          <a:uFillTx/>
                          <a:latin typeface="Times New Roman"/>
                          <a:ea typeface="Cambria"/>
                          <a:cs typeface="Times New Roman"/>
                        </a:rPr>
                        <a:t>Provided by Hunt et al.(2018)</a:t>
                      </a:r>
                      <a:r>
                        <a:rPr kumimoji="0" lang="en-US" sz="3000" b="0" i="0" u="none" strike="noStrike" kern="1200" cap="none" spc="0" normalizeH="0" baseline="0" noProof="0">
                          <a:ln>
                            <a:noFill/>
                          </a:ln>
                          <a:solidFill>
                            <a:schemeClr val="tx1"/>
                          </a:solidFill>
                          <a:effectLst/>
                          <a:uLnTx/>
                          <a:uFillTx/>
                          <a:latin typeface="Times New Roman"/>
                          <a:ea typeface="Cambria"/>
                          <a:cs typeface="Times New Roman"/>
                        </a:rPr>
                        <a:t> has based on his tracking algorithm of western disturbance using ERA5 data.</a:t>
                      </a:r>
                      <a:r>
                        <a:rPr lang="en-US" sz="3000" b="0" i="0" u="none" strike="noStrike" kern="1200" cap="none" spc="0" normalizeH="0" baseline="0" noProof="0">
                          <a:ln>
                            <a:noFill/>
                          </a:ln>
                          <a:solidFill>
                            <a:schemeClr val="tx1"/>
                          </a:solidFill>
                          <a:effectLst/>
                          <a:uLnTx/>
                          <a:uFillTx/>
                          <a:latin typeface="Times New Roman"/>
                          <a:ea typeface="Cambria"/>
                          <a:cs typeface="Times New Roman"/>
                        </a:rPr>
                        <a:t> </a:t>
                      </a:r>
                      <a:endParaRPr kumimoji="0" lang="en-US" sz="3000" b="0" i="0" u="none" strike="noStrike" kern="1200" cap="none" spc="0" normalizeH="0" baseline="0" noProof="0">
                        <a:ln>
                          <a:noFill/>
                        </a:ln>
                        <a:solidFill>
                          <a:schemeClr val="tx1"/>
                        </a:solidFill>
                        <a:effectLst/>
                        <a:uLnTx/>
                        <a:uFillTx/>
                        <a:latin typeface="Times New Roman"/>
                        <a:ea typeface="Cambria"/>
                        <a:cs typeface="Times New Roman"/>
                      </a:endParaRPr>
                    </a:p>
                    <a:p>
                      <a:pPr marL="457200" marR="0" lvl="0" indent="-457200" algn="just" rtl="0" eaLnBrk="1" fontAlgn="auto" latinLnBrk="0" hangingPunct="1">
                        <a:lnSpc>
                          <a:spcPct val="100000"/>
                        </a:lnSpc>
                        <a:spcBef>
                          <a:spcPts val="0"/>
                        </a:spcBef>
                        <a:spcAft>
                          <a:spcPts val="0"/>
                        </a:spcAft>
                        <a:buClrTx/>
                        <a:buSzTx/>
                        <a:buFont typeface="Arial" panose="020B0604020202020204" pitchFamily="34" charset="0"/>
                        <a:buChar char="•"/>
                      </a:pPr>
                      <a:r>
                        <a:rPr kumimoji="0" lang="en-US" sz="3000" b="0" i="0" u="none" strike="noStrike" kern="1200" cap="none" spc="0" normalizeH="0" baseline="0" noProof="0">
                          <a:ln>
                            <a:noFill/>
                          </a:ln>
                          <a:solidFill>
                            <a:schemeClr val="tx1"/>
                          </a:solidFill>
                          <a:effectLst/>
                          <a:uLnTx/>
                          <a:uFillTx/>
                          <a:latin typeface="Times New Roman"/>
                          <a:ea typeface="Cambria"/>
                          <a:cs typeface="Times New Roman"/>
                        </a:rPr>
                        <a:t>Contains track data of all the WD events from 1950-2022, events which lasted more than 24hrs.</a:t>
                      </a:r>
                      <a:r>
                        <a:rPr lang="en-US" sz="3000" b="0" i="0" u="none" strike="noStrike" kern="1200" cap="none" spc="0" normalizeH="0" baseline="0" noProof="0">
                          <a:ln>
                            <a:noFill/>
                          </a:ln>
                          <a:solidFill>
                            <a:schemeClr val="tx1"/>
                          </a:solidFill>
                          <a:effectLst/>
                          <a:uLnTx/>
                          <a:uFillTx/>
                          <a:latin typeface="Times New Roman"/>
                          <a:ea typeface="Cambria"/>
                          <a:cs typeface="Times New Roman"/>
                        </a:rPr>
                        <a:t> </a:t>
                      </a:r>
                      <a:endParaRPr kumimoji="0" lang="en-IN" sz="3000" b="0" i="0" u="none" strike="noStrike" kern="1200" cap="none" spc="0" normalizeH="0" baseline="0" noProof="0">
                        <a:ln>
                          <a:noFill/>
                        </a:ln>
                        <a:solidFill>
                          <a:schemeClr val="tx1"/>
                        </a:solidFill>
                        <a:effectLst/>
                        <a:uLnTx/>
                        <a:uFillTx/>
                        <a:latin typeface="Times New Roman"/>
                        <a:ea typeface="Cambria"/>
                        <a:cs typeface="Times New Roman"/>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263030633"/>
                  </a:ext>
                </a:extLst>
              </a:tr>
              <a:tr h="2204956">
                <a:tc>
                  <a:txBody>
                    <a:bodyPr/>
                    <a:lstStyle/>
                    <a:p>
                      <a:pPr algn="just"/>
                      <a:r>
                        <a:rPr lang="en-IN" sz="3000" b="0" i="0">
                          <a:solidFill>
                            <a:schemeClr val="tx1"/>
                          </a:solidFill>
                          <a:latin typeface="Times New Roman"/>
                          <a:ea typeface="Cambria"/>
                          <a:cs typeface="Times New Roman"/>
                        </a:rPr>
                        <a:t>Track Data of TPV</a:t>
                      </a: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342900" indent="-342900" algn="just">
                        <a:buFont typeface="Arial" panose="020B0604020202020204" pitchFamily="34" charset="0"/>
                        <a:buChar char="•"/>
                      </a:pPr>
                      <a:r>
                        <a:rPr lang="en-IN" sz="3000" b="0">
                          <a:solidFill>
                            <a:schemeClr val="tx1"/>
                          </a:solidFill>
                          <a:latin typeface="Times New Roman"/>
                          <a:ea typeface="Cambria"/>
                          <a:cs typeface="Times New Roman"/>
                        </a:rPr>
                        <a:t>Latitude</a:t>
                      </a:r>
                    </a:p>
                    <a:p>
                      <a:pPr marL="342900" indent="-342900" algn="just">
                        <a:buFont typeface="Arial" panose="020B0604020202020204" pitchFamily="34" charset="0"/>
                        <a:buChar char="•"/>
                      </a:pPr>
                      <a:r>
                        <a:rPr lang="en-IN" sz="3000" b="0">
                          <a:solidFill>
                            <a:schemeClr val="tx1"/>
                          </a:solidFill>
                          <a:latin typeface="Times New Roman"/>
                          <a:ea typeface="Cambria"/>
                          <a:cs typeface="Times New Roman"/>
                        </a:rPr>
                        <a:t>Longitude</a:t>
                      </a:r>
                    </a:p>
                    <a:p>
                      <a:pPr marL="342900" indent="-342900" algn="just">
                        <a:buFont typeface="Arial" panose="020B0604020202020204" pitchFamily="34" charset="0"/>
                        <a:buChar char="•"/>
                      </a:pPr>
                      <a:r>
                        <a:rPr lang="en-IN" sz="3000" b="0">
                          <a:solidFill>
                            <a:schemeClr val="tx1"/>
                          </a:solidFill>
                          <a:latin typeface="Times New Roman"/>
                          <a:ea typeface="Cambria"/>
                          <a:cs typeface="Times New Roman"/>
                        </a:rPr>
                        <a:t>Intensity </a:t>
                      </a:r>
                    </a:p>
                    <a:p>
                      <a:pPr marL="342900" indent="-342900" algn="just">
                        <a:buFont typeface="Arial" panose="020B0604020202020204" pitchFamily="34" charset="0"/>
                        <a:buChar char="•"/>
                      </a:pPr>
                      <a:r>
                        <a:rPr lang="en-IN" sz="3000" b="0">
                          <a:solidFill>
                            <a:schemeClr val="tx1"/>
                          </a:solidFill>
                          <a:latin typeface="Times New Roman"/>
                          <a:ea typeface="Cambria"/>
                          <a:cs typeface="Times New Roman"/>
                        </a:rPr>
                        <a:t>Date-Time</a:t>
                      </a: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457200" marR="0" lvl="0" indent="-457200" algn="just" rtl="0" eaLnBrk="1" fontAlgn="auto" latinLnBrk="0" hangingPunct="1">
                        <a:lnSpc>
                          <a:spcPct val="100000"/>
                        </a:lnSpc>
                        <a:spcBef>
                          <a:spcPts val="0"/>
                        </a:spcBef>
                        <a:spcAft>
                          <a:spcPts val="0"/>
                        </a:spcAft>
                        <a:buClrTx/>
                        <a:buSzTx/>
                        <a:buFont typeface="Arial" panose="020B0604020202020204" pitchFamily="34" charset="0"/>
                        <a:buChar char="•"/>
                      </a:pPr>
                      <a:r>
                        <a:rPr kumimoji="0" lang="en-IN" sz="3000" b="0" i="0" u="none" strike="noStrike" kern="1200" cap="none" spc="0" normalizeH="0" baseline="0" noProof="0" dirty="0">
                          <a:ln>
                            <a:noFill/>
                          </a:ln>
                          <a:solidFill>
                            <a:schemeClr val="tx1"/>
                          </a:solidFill>
                          <a:effectLst/>
                          <a:uLnTx/>
                          <a:uFillTx/>
                          <a:latin typeface="Times New Roman"/>
                          <a:ea typeface="Cambria"/>
                          <a:cs typeface="Times New Roman"/>
                        </a:rPr>
                        <a:t>Provided by Lin Z.(2022)</a:t>
                      </a:r>
                      <a:r>
                        <a:rPr kumimoji="0" lang="en-US" sz="3000" b="0" i="0" u="none" strike="noStrike" kern="1200" cap="none" spc="0" normalizeH="0" baseline="0" noProof="0" dirty="0">
                          <a:ln>
                            <a:noFill/>
                          </a:ln>
                          <a:solidFill>
                            <a:schemeClr val="tx1"/>
                          </a:solidFill>
                          <a:effectLst/>
                          <a:uLnTx/>
                          <a:uFillTx/>
                          <a:latin typeface="Times New Roman"/>
                          <a:ea typeface="Cambria"/>
                          <a:cs typeface="Times New Roman"/>
                        </a:rPr>
                        <a:t> has based on the scheme of Lin (2015) geopotential height at 500 </a:t>
                      </a:r>
                      <a:r>
                        <a:rPr kumimoji="0" lang="en-US" sz="3000" b="0" i="0" u="none" strike="noStrike" kern="1200" cap="none" spc="0" normalizeH="0" baseline="0" noProof="0" dirty="0" err="1">
                          <a:ln>
                            <a:noFill/>
                          </a:ln>
                          <a:solidFill>
                            <a:schemeClr val="tx1"/>
                          </a:solidFill>
                          <a:effectLst/>
                          <a:uLnTx/>
                          <a:uFillTx/>
                          <a:latin typeface="Times New Roman"/>
                          <a:ea typeface="Cambria"/>
                          <a:cs typeface="Times New Roman"/>
                        </a:rPr>
                        <a:t>hPa</a:t>
                      </a:r>
                      <a:r>
                        <a:rPr kumimoji="0" lang="en-US" sz="3000" b="0" i="0" u="none" strike="noStrike" kern="1200" cap="none" spc="0" normalizeH="0" baseline="0" noProof="0" dirty="0">
                          <a:ln>
                            <a:noFill/>
                          </a:ln>
                          <a:solidFill>
                            <a:schemeClr val="tx1"/>
                          </a:solidFill>
                          <a:effectLst/>
                          <a:uLnTx/>
                          <a:uFillTx/>
                          <a:latin typeface="Times New Roman"/>
                          <a:ea typeface="Cambria"/>
                          <a:cs typeface="Times New Roman"/>
                        </a:rPr>
                        <a:t> using ERA5 dataset.</a:t>
                      </a:r>
                      <a:r>
                        <a:rPr lang="en-US" sz="3000" b="0" i="0" u="none" strike="noStrike" kern="1200" cap="none" spc="0" normalizeH="0" baseline="0" noProof="0" dirty="0">
                          <a:ln>
                            <a:noFill/>
                          </a:ln>
                          <a:solidFill>
                            <a:schemeClr val="tx1"/>
                          </a:solidFill>
                          <a:effectLst/>
                          <a:uLnTx/>
                          <a:uFillTx/>
                          <a:latin typeface="Times New Roman"/>
                          <a:ea typeface="Cambria"/>
                          <a:cs typeface="Times New Roman"/>
                        </a:rPr>
                        <a:t> </a:t>
                      </a:r>
                      <a:endParaRPr kumimoji="0" lang="en-US" sz="3000" b="0" i="0" u="none" strike="noStrike" kern="1200" cap="none" spc="0" normalizeH="0" baseline="0" noProof="0" dirty="0">
                        <a:ln>
                          <a:noFill/>
                        </a:ln>
                        <a:solidFill>
                          <a:schemeClr val="tx1"/>
                        </a:solidFill>
                        <a:effectLst/>
                        <a:uLnTx/>
                        <a:uFillTx/>
                        <a:latin typeface="Times New Roman"/>
                        <a:ea typeface="Cambria"/>
                        <a:cs typeface="Times New Roman"/>
                      </a:endParaRPr>
                    </a:p>
                    <a:p>
                      <a:pPr marL="457200" marR="0" lvl="0" indent="-457200" algn="just" rtl="0" eaLnBrk="1" fontAlgn="auto" latinLnBrk="0" hangingPunct="1">
                        <a:lnSpc>
                          <a:spcPct val="100000"/>
                        </a:lnSpc>
                        <a:spcBef>
                          <a:spcPts val="0"/>
                        </a:spcBef>
                        <a:spcAft>
                          <a:spcPts val="0"/>
                        </a:spcAft>
                        <a:buClrTx/>
                        <a:buSzTx/>
                        <a:buFont typeface="Arial" panose="020B0604020202020204" pitchFamily="34" charset="0"/>
                        <a:buChar char="•"/>
                      </a:pPr>
                      <a:r>
                        <a:rPr kumimoji="0" lang="en-US" sz="3000" b="0" i="0" u="none" strike="noStrike" kern="1200" cap="none" spc="0" normalizeH="0" baseline="0" noProof="0" dirty="0">
                          <a:ln>
                            <a:noFill/>
                          </a:ln>
                          <a:solidFill>
                            <a:schemeClr val="tx1"/>
                          </a:solidFill>
                          <a:effectLst/>
                          <a:uLnTx/>
                          <a:uFillTx/>
                          <a:latin typeface="Times New Roman"/>
                          <a:ea typeface="Cambria"/>
                          <a:cs typeface="Times New Roman"/>
                        </a:rPr>
                        <a:t>Contains track data of all the TPV events from 1950-2021.</a:t>
                      </a:r>
                      <a:r>
                        <a:rPr lang="en-US" sz="3000" b="0" i="0" u="none" strike="noStrike" kern="1200" cap="none" spc="0" normalizeH="0" baseline="0" noProof="0" dirty="0">
                          <a:ln>
                            <a:noFill/>
                          </a:ln>
                          <a:solidFill>
                            <a:schemeClr val="tx1"/>
                          </a:solidFill>
                          <a:effectLst/>
                          <a:uLnTx/>
                          <a:uFillTx/>
                          <a:latin typeface="Times New Roman"/>
                          <a:ea typeface="Cambria"/>
                          <a:cs typeface="Times New Roman"/>
                        </a:rPr>
                        <a:t> </a:t>
                      </a:r>
                      <a:endParaRPr kumimoji="0" lang="en-IN" sz="3000" b="0" i="0" u="none" strike="noStrike" kern="1200" cap="none" spc="0" normalizeH="0" baseline="0" noProof="0" dirty="0">
                        <a:ln>
                          <a:noFill/>
                        </a:ln>
                        <a:solidFill>
                          <a:schemeClr val="tx1"/>
                        </a:solidFill>
                        <a:effectLst/>
                        <a:uLnTx/>
                        <a:uFillTx/>
                        <a:latin typeface="Times New Roman"/>
                        <a:ea typeface="Cambria"/>
                        <a:cs typeface="Times New Roman"/>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171510389"/>
                  </a:ext>
                </a:extLst>
              </a:tr>
            </a:tbl>
          </a:graphicData>
        </a:graphic>
      </p:graphicFrame>
      <p:sp>
        <p:nvSpPr>
          <p:cNvPr id="27" name="TextBox 26">
            <a:extLst>
              <a:ext uri="{FF2B5EF4-FFF2-40B4-BE49-F238E27FC236}">
                <a16:creationId xmlns:a16="http://schemas.microsoft.com/office/drawing/2014/main" id="{8F1FA522-EAB3-4EB6-A9F9-091781B309BE}"/>
              </a:ext>
            </a:extLst>
          </p:cNvPr>
          <p:cNvSpPr txBox="1"/>
          <p:nvPr/>
        </p:nvSpPr>
        <p:spPr>
          <a:xfrm>
            <a:off x="392117" y="28208565"/>
            <a:ext cx="7562946" cy="1634490"/>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IN" sz="3000" dirty="0">
                <a:latin typeface="Times New Roman" panose="02020603050405020304" pitchFamily="18" charset="0"/>
                <a:cs typeface="Times New Roman" panose="02020603050405020304" pitchFamily="18" charset="0"/>
              </a:rPr>
              <a:t>Season-Wise Variation of frequency of occurrence of TPV from the year 1950-2022 (Trend Fitted) for DJF, MAM, JJAS and ON</a:t>
            </a:r>
          </a:p>
        </p:txBody>
      </p:sp>
      <p:pic>
        <p:nvPicPr>
          <p:cNvPr id="31" name="Picture 30">
            <a:extLst>
              <a:ext uri="{FF2B5EF4-FFF2-40B4-BE49-F238E27FC236}">
                <a16:creationId xmlns:a16="http://schemas.microsoft.com/office/drawing/2014/main" id="{944423AE-7627-4E85-848A-A2D4F764E3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6604" y="26027609"/>
            <a:ext cx="10042709" cy="5871341"/>
          </a:xfrm>
          <a:prstGeom prst="rect">
            <a:avLst/>
          </a:prstGeom>
          <a:ln>
            <a:noFill/>
          </a:ln>
          <a:effectLst>
            <a:outerShdw blurRad="292100" dist="139700" dir="2700000" algn="tl" rotWithShape="0">
              <a:srgbClr val="333333">
                <a:alpha val="65000"/>
              </a:srgbClr>
            </a:outerShdw>
          </a:effectLst>
        </p:spPr>
      </p:pic>
      <p:sp>
        <p:nvSpPr>
          <p:cNvPr id="32" name="Rectangle: Rounded Corners 31">
            <a:extLst>
              <a:ext uri="{FF2B5EF4-FFF2-40B4-BE49-F238E27FC236}">
                <a16:creationId xmlns:a16="http://schemas.microsoft.com/office/drawing/2014/main" id="{830DC51F-DC41-42EA-83C4-3D64AB458B1A}"/>
              </a:ext>
            </a:extLst>
          </p:cNvPr>
          <p:cNvSpPr/>
          <p:nvPr/>
        </p:nvSpPr>
        <p:spPr>
          <a:xfrm>
            <a:off x="887148" y="16657641"/>
            <a:ext cx="7067914" cy="2145268"/>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n-IN" sz="3000" dirty="0">
                <a:solidFill>
                  <a:prstClr val="black"/>
                </a:solidFill>
                <a:latin typeface="Times New Roman" panose="02020603050405020304" pitchFamily="18" charset="0"/>
                <a:cs typeface="Times New Roman" panose="02020603050405020304" pitchFamily="18" charset="0"/>
              </a:rPr>
              <a:t>Season-Wise Variation of frequency of occurrence of WD from the year 1950-2022 (Trend Fitted) for DJF, MAM, JJAS and ON</a:t>
            </a:r>
          </a:p>
        </p:txBody>
      </p:sp>
      <p:sp>
        <p:nvSpPr>
          <p:cNvPr id="33" name="TextBox 32">
            <a:extLst>
              <a:ext uri="{FF2B5EF4-FFF2-40B4-BE49-F238E27FC236}">
                <a16:creationId xmlns:a16="http://schemas.microsoft.com/office/drawing/2014/main" id="{0C959EF3-14AE-4084-8C18-0C599F76D54D}"/>
              </a:ext>
            </a:extLst>
          </p:cNvPr>
          <p:cNvSpPr txBox="1"/>
          <p:nvPr/>
        </p:nvSpPr>
        <p:spPr>
          <a:xfrm>
            <a:off x="20729873" y="15495327"/>
            <a:ext cx="9574848" cy="1015663"/>
          </a:xfrm>
          <a:prstGeom prst="rect">
            <a:avLst/>
          </a:prstGeom>
          <a:solidFill>
            <a:schemeClr val="accent2">
              <a:lumMod val="60000"/>
              <a:lumOff val="40000"/>
            </a:schemeClr>
          </a:solidFill>
        </p:spPr>
        <p:txBody>
          <a:bodyPr wrap="square" rtlCol="0">
            <a:spAutoFit/>
          </a:bodyPr>
          <a:lstStyle/>
          <a:p>
            <a:pPr algn="ctr"/>
            <a:r>
              <a:rPr lang="en-IN" sz="6000" b="1" dirty="0">
                <a:latin typeface="Times New Roman" panose="02020603050405020304" pitchFamily="18" charset="0"/>
                <a:cs typeface="Times New Roman" panose="02020603050405020304" pitchFamily="18" charset="0"/>
              </a:rPr>
              <a:t>Discussion</a:t>
            </a:r>
          </a:p>
        </p:txBody>
      </p:sp>
      <p:cxnSp>
        <p:nvCxnSpPr>
          <p:cNvPr id="35" name="Straight Connector 34">
            <a:extLst>
              <a:ext uri="{FF2B5EF4-FFF2-40B4-BE49-F238E27FC236}">
                <a16:creationId xmlns:a16="http://schemas.microsoft.com/office/drawing/2014/main" id="{D3470600-A104-4A5C-9F97-2A256B697FC7}"/>
              </a:ext>
            </a:extLst>
          </p:cNvPr>
          <p:cNvCxnSpPr>
            <a:cxnSpLocks/>
          </p:cNvCxnSpPr>
          <p:nvPr/>
        </p:nvCxnSpPr>
        <p:spPr>
          <a:xfrm>
            <a:off x="20665440" y="3060454"/>
            <a:ext cx="0" cy="36333359"/>
          </a:xfrm>
          <a:prstGeom prst="line">
            <a:avLst/>
          </a:prstGeom>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41" name="TextBox 40">
            <a:extLst>
              <a:ext uri="{FF2B5EF4-FFF2-40B4-BE49-F238E27FC236}">
                <a16:creationId xmlns:a16="http://schemas.microsoft.com/office/drawing/2014/main" id="{66BD154F-B154-4615-956F-41A91B028075}"/>
              </a:ext>
            </a:extLst>
          </p:cNvPr>
          <p:cNvSpPr txBox="1"/>
          <p:nvPr/>
        </p:nvSpPr>
        <p:spPr>
          <a:xfrm>
            <a:off x="20708471" y="36259247"/>
            <a:ext cx="9504114" cy="1015663"/>
          </a:xfrm>
          <a:prstGeom prst="rect">
            <a:avLst/>
          </a:prstGeom>
          <a:solidFill>
            <a:schemeClr val="accent2">
              <a:lumMod val="60000"/>
              <a:lumOff val="40000"/>
            </a:schemeClr>
          </a:solidFill>
        </p:spPr>
        <p:txBody>
          <a:bodyPr wrap="square" rtlCol="0">
            <a:spAutoFit/>
          </a:bodyPr>
          <a:lstStyle/>
          <a:p>
            <a:pPr algn="ctr"/>
            <a:r>
              <a:rPr lang="en-IN" sz="6000" b="1" dirty="0">
                <a:latin typeface="Times New Roman" panose="02020603050405020304" pitchFamily="18" charset="0"/>
                <a:cs typeface="Times New Roman" panose="02020603050405020304" pitchFamily="18" charset="0"/>
              </a:rPr>
              <a:t>Acknowledgements</a:t>
            </a:r>
          </a:p>
        </p:txBody>
      </p:sp>
      <p:sp>
        <p:nvSpPr>
          <p:cNvPr id="42" name="TextBox 41">
            <a:extLst>
              <a:ext uri="{FF2B5EF4-FFF2-40B4-BE49-F238E27FC236}">
                <a16:creationId xmlns:a16="http://schemas.microsoft.com/office/drawing/2014/main" id="{51F6BD13-8FA7-42D0-8F25-D493CE06F5E6}"/>
              </a:ext>
            </a:extLst>
          </p:cNvPr>
          <p:cNvSpPr txBox="1"/>
          <p:nvPr/>
        </p:nvSpPr>
        <p:spPr>
          <a:xfrm>
            <a:off x="20729873" y="37483018"/>
            <a:ext cx="9510415" cy="1477328"/>
          </a:xfrm>
          <a:prstGeom prst="rect">
            <a:avLst/>
          </a:prstGeom>
          <a:noFill/>
        </p:spPr>
        <p:txBody>
          <a:bodyPr wrap="square" lIns="91440" tIns="45720" rIns="91440" bIns="45720" rtlCol="0" anchor="t">
            <a:spAutoFit/>
          </a:bodyPr>
          <a:lstStyle/>
          <a:p>
            <a:pPr marL="457200" indent="-457200" algn="just">
              <a:buFont typeface="Courier New" panose="02070309020205020404" pitchFamily="49" charset="0"/>
              <a:buChar char="o"/>
            </a:pPr>
            <a:r>
              <a:rPr lang="en-US" sz="3000" dirty="0">
                <a:latin typeface="Times New Roman"/>
                <a:cs typeface="Times New Roman"/>
              </a:rPr>
              <a:t>Indian Institute of Technology Roorkee</a:t>
            </a:r>
          </a:p>
          <a:p>
            <a:pPr marL="457200" indent="-457200" algn="just">
              <a:buFont typeface="Courier New" panose="02070309020205020404" pitchFamily="49" charset="0"/>
              <a:buChar char="o"/>
            </a:pPr>
            <a:r>
              <a:rPr lang="en-US" sz="3000" dirty="0">
                <a:latin typeface="Times New Roman"/>
                <a:cs typeface="Times New Roman"/>
              </a:rPr>
              <a:t>Indian Institute of Tropical Meteorology Pune </a:t>
            </a:r>
            <a:endParaRPr lang="en-US" sz="3000" dirty="0">
              <a:latin typeface="Times New Roman" panose="02020603050405020304" pitchFamily="18" charset="0"/>
              <a:cs typeface="Times New Roman" panose="02020603050405020304" pitchFamily="18" charset="0"/>
            </a:endParaRPr>
          </a:p>
          <a:p>
            <a:pPr marL="457200" indent="-457200" algn="just">
              <a:buFont typeface="Courier New" panose="02070309020205020404" pitchFamily="49" charset="0"/>
              <a:buChar char="o"/>
            </a:pPr>
            <a:r>
              <a:rPr lang="en-US" sz="3000" dirty="0">
                <a:latin typeface="Times New Roman"/>
                <a:cs typeface="Times New Roman"/>
              </a:rPr>
              <a:t>STIPMEX 2024</a:t>
            </a:r>
            <a:endParaRPr lang="en-IN" sz="3000" dirty="0">
              <a:latin typeface="Times New Roman"/>
              <a:cs typeface="Times New Roman"/>
            </a:endParaRPr>
          </a:p>
        </p:txBody>
      </p:sp>
      <p:sp>
        <p:nvSpPr>
          <p:cNvPr id="44" name="TextBox 43">
            <a:extLst>
              <a:ext uri="{FF2B5EF4-FFF2-40B4-BE49-F238E27FC236}">
                <a16:creationId xmlns:a16="http://schemas.microsoft.com/office/drawing/2014/main" id="{C326F4C0-EB9C-49F9-9375-BE5C827F146B}"/>
              </a:ext>
            </a:extLst>
          </p:cNvPr>
          <p:cNvSpPr txBox="1"/>
          <p:nvPr/>
        </p:nvSpPr>
        <p:spPr>
          <a:xfrm>
            <a:off x="20692307" y="32400161"/>
            <a:ext cx="9367065" cy="3703578"/>
          </a:xfrm>
          <a:prstGeom prst="rect">
            <a:avLst/>
          </a:prstGeom>
          <a:noFill/>
        </p:spPr>
        <p:txBody>
          <a:bodyPr wrap="square" rtlCol="0">
            <a:spAutoFit/>
          </a:bodyPr>
          <a:lstStyle/>
          <a:p>
            <a:pPr marL="171450" indent="-171450" algn="just">
              <a:spcAft>
                <a:spcPts val="770"/>
              </a:spcAft>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Mooley</a:t>
            </a:r>
            <a:r>
              <a:rPr lang="en-US" sz="1600" dirty="0">
                <a:latin typeface="Times New Roman" panose="02020603050405020304" pitchFamily="18" charset="0"/>
                <a:cs typeface="Times New Roman" panose="02020603050405020304" pitchFamily="18" charset="0"/>
              </a:rPr>
              <a:t>, D. A. (1957). The role of Western Disturbances in the production of weather over India during different seasons. MAUSAM, 8(3), 253–260. </a:t>
            </a:r>
            <a:r>
              <a:rPr lang="en-US" sz="1600" u="sng" dirty="0">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https://doi.org/10.54302/mausam.v8i3.5037</a:t>
            </a:r>
            <a:r>
              <a:rPr lang="en-US" sz="1600" dirty="0">
                <a:latin typeface="Times New Roman" panose="02020603050405020304" pitchFamily="18" charset="0"/>
                <a:cs typeface="Times New Roman" panose="02020603050405020304" pitchFamily="18" charset="0"/>
              </a:rPr>
              <a:t> </a:t>
            </a:r>
            <a:endParaRPr lang="en-IN" sz="1600" dirty="0">
              <a:latin typeface="Times New Roman" panose="02020603050405020304" pitchFamily="18" charset="0"/>
              <a:ea typeface="Cambria" panose="02040503050406030204" pitchFamily="18" charset="0"/>
              <a:cs typeface="Times New Roman" panose="02020603050405020304" pitchFamily="18" charset="0"/>
            </a:endParaRPr>
          </a:p>
          <a:p>
            <a:pPr marL="171450" indent="-171450" algn="just">
              <a:spcAft>
                <a:spcPts val="770"/>
              </a:spcAft>
              <a:buFont typeface="Arial" panose="020B0604020202020204" pitchFamily="34" charset="0"/>
              <a:buChar char="•"/>
            </a:pPr>
            <a:r>
              <a:rPr lang="en-IN" sz="1600" dirty="0">
                <a:latin typeface="Times New Roman" panose="02020603050405020304" pitchFamily="18" charset="0"/>
                <a:ea typeface="Cambria" panose="02040503050406030204" pitchFamily="18" charset="0"/>
                <a:cs typeface="Times New Roman" panose="02020603050405020304" pitchFamily="18" charset="0"/>
              </a:rPr>
              <a:t>Hunt, K. M. R., Turner, A. G., &amp; Shaffrey, L. C. (2018). The evolution, seasonality and impacts of western disturbances. Quarterly Journal of the Royal Meteorological Society, 144(710), 278–290. </a:t>
            </a:r>
            <a:r>
              <a:rPr lang="en-IN" sz="1600" u="sng" dirty="0">
                <a:latin typeface="Times New Roman" panose="02020603050405020304" pitchFamily="18" charset="0"/>
                <a:ea typeface="Cambria" panose="020405030504060302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https://doi.org/10.1002/qj.3200</a:t>
            </a:r>
            <a:endParaRPr lang="en-IN" sz="1600" u="sng" dirty="0">
              <a:latin typeface="Times New Roman" panose="02020603050405020304" pitchFamily="18" charset="0"/>
              <a:ea typeface="Cambria" panose="02040503050406030204" pitchFamily="18" charset="0"/>
              <a:cs typeface="Times New Roman" panose="02020603050405020304" pitchFamily="18" charset="0"/>
            </a:endParaRPr>
          </a:p>
          <a:p>
            <a:pPr marL="171450" indent="-171450" algn="just">
              <a:spcAft>
                <a:spcPts val="77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Hunt, K. M. R., Curio, J., Turner, A. G., &amp; </a:t>
            </a:r>
            <a:r>
              <a:rPr lang="en-US" sz="1600" dirty="0" err="1">
                <a:latin typeface="Times New Roman" panose="02020603050405020304" pitchFamily="18" charset="0"/>
                <a:cs typeface="Times New Roman" panose="02020603050405020304" pitchFamily="18" charset="0"/>
              </a:rPr>
              <a:t>Schiemann</a:t>
            </a:r>
            <a:r>
              <a:rPr lang="en-US" sz="1600" dirty="0">
                <a:latin typeface="Times New Roman" panose="02020603050405020304" pitchFamily="18" charset="0"/>
                <a:cs typeface="Times New Roman" panose="02020603050405020304" pitchFamily="18" charset="0"/>
              </a:rPr>
              <a:t>, R. (2018). Subtropical westerly jet influence on occurrence of western disturbances and Tibetan Plateau vortices. Geophysical Research Letters, 45(16), 8629-8636.</a:t>
            </a:r>
            <a:r>
              <a:rPr lang="en-IN" sz="1600"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 </a:t>
            </a:r>
            <a:r>
              <a:rPr lang="en-IN" sz="1600" u="sng" dirty="0">
                <a:latin typeface="Times New Roman" panose="02020603050405020304" pitchFamily="18" charset="0"/>
                <a:ea typeface="Cambria" panose="02040503050406030204" pitchFamily="18" charset="0"/>
                <a:cs typeface="Times New Roman" panose="02020603050405020304" pitchFamily="18" charset="0"/>
              </a:rPr>
              <a:t>https:// </a:t>
            </a:r>
            <a:r>
              <a:rPr lang="en-IN" sz="1600"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doi.org/10.1029/2018GL077734</a:t>
            </a:r>
            <a:endParaRPr lang="en-IN" sz="1600" u="sng" dirty="0">
              <a:latin typeface="Times New Roman" panose="02020603050405020304" pitchFamily="18" charset="0"/>
              <a:ea typeface="Cambria" panose="02040503050406030204" pitchFamily="18" charset="0"/>
              <a:cs typeface="Times New Roman" panose="02020603050405020304" pitchFamily="18" charset="0"/>
            </a:endParaRPr>
          </a:p>
          <a:p>
            <a:pPr marL="171450" indent="-171450" algn="just">
              <a:spcAft>
                <a:spcPts val="770"/>
              </a:spcAft>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Lin, Z., Guo, W. (2022). Database of the Tibetan Plateau vortex derived from multiple reanalysis (1979-2021). A Big Earth Data Platform for Three Poles, DOI: </a:t>
            </a:r>
            <a:r>
              <a:rPr lang="en-IN" sz="1600" dirty="0">
                <a:latin typeface="Times New Roman" panose="02020603050405020304" pitchFamily="18" charset="0"/>
                <a:cs typeface="Times New Roman" panose="02020603050405020304" pitchFamily="18" charset="0"/>
                <a:hlinkClick r:id="rId11" action="ppaction://hlinkfile">
                  <a:extLst>
                    <a:ext uri="{A12FA001-AC4F-418D-AE19-62706E023703}">
                      <ahyp:hlinkClr xmlns:ahyp="http://schemas.microsoft.com/office/drawing/2018/hyperlinkcolor" val="tx"/>
                    </a:ext>
                  </a:extLst>
                </a:hlinkClick>
              </a:rPr>
              <a:t>10.11888/Atmos.tpdc.272374</a:t>
            </a:r>
            <a:r>
              <a:rPr lang="en-IN" sz="1600" dirty="0">
                <a:latin typeface="Times New Roman" panose="02020603050405020304" pitchFamily="18" charset="0"/>
                <a:cs typeface="Times New Roman" panose="02020603050405020304" pitchFamily="18" charset="0"/>
              </a:rPr>
              <a:t>. CSTR: 18406.11.Atmos.tpdc.272374.</a:t>
            </a:r>
          </a:p>
          <a:p>
            <a:pPr marL="171450" indent="-171450" algn="just">
              <a:spcAft>
                <a:spcPts val="770"/>
              </a:spcAft>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Dimri</a:t>
            </a:r>
            <a:r>
              <a:rPr lang="en-US" sz="1600" dirty="0">
                <a:latin typeface="Times New Roman" panose="02020603050405020304" pitchFamily="18" charset="0"/>
                <a:cs typeface="Times New Roman" panose="02020603050405020304" pitchFamily="18" charset="0"/>
              </a:rPr>
              <a:t>, A. P., </a:t>
            </a:r>
            <a:r>
              <a:rPr lang="en-US" sz="1600" dirty="0" err="1">
                <a:latin typeface="Times New Roman" panose="02020603050405020304" pitchFamily="18" charset="0"/>
                <a:cs typeface="Times New Roman" panose="02020603050405020304" pitchFamily="18" charset="0"/>
              </a:rPr>
              <a:t>Chevuturi</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Dimri</a:t>
            </a:r>
            <a:r>
              <a:rPr lang="en-US" sz="1600" dirty="0">
                <a:latin typeface="Times New Roman" panose="02020603050405020304" pitchFamily="18" charset="0"/>
                <a:cs typeface="Times New Roman" panose="02020603050405020304" pitchFamily="18" charset="0"/>
              </a:rPr>
              <a:t>, A. P., &amp; </a:t>
            </a:r>
            <a:r>
              <a:rPr lang="en-US" sz="1600" dirty="0" err="1">
                <a:latin typeface="Times New Roman" panose="02020603050405020304" pitchFamily="18" charset="0"/>
                <a:cs typeface="Times New Roman" panose="02020603050405020304" pitchFamily="18" charset="0"/>
              </a:rPr>
              <a:t>Chevuturi</a:t>
            </a:r>
            <a:r>
              <a:rPr lang="en-US" sz="1600" dirty="0">
                <a:latin typeface="Times New Roman" panose="02020603050405020304" pitchFamily="18" charset="0"/>
                <a:cs typeface="Times New Roman" panose="02020603050405020304" pitchFamily="18" charset="0"/>
              </a:rPr>
              <a:t>, A. (2016). Western Disturbances–Indian Seasons. Western Disturbances-An Indian Meteorological Perspective, 61-82.</a:t>
            </a:r>
            <a:endParaRPr lang="en-IN" sz="1600" u="sng"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4798540-336B-413E-9A49-8F575EC1BAC5}"/>
              </a:ext>
            </a:extLst>
          </p:cNvPr>
          <p:cNvSpPr txBox="1"/>
          <p:nvPr/>
        </p:nvSpPr>
        <p:spPr>
          <a:xfrm>
            <a:off x="215836" y="4250185"/>
            <a:ext cx="20007012" cy="3785652"/>
          </a:xfrm>
          <a:prstGeom prst="rect">
            <a:avLst/>
          </a:prstGeom>
          <a:noFill/>
        </p:spPr>
        <p:txBody>
          <a:bodyPr wrap="square" lIns="91440" tIns="45720" rIns="91440" bIns="45720" rtlCol="0" anchor="t">
            <a:spAutoFit/>
          </a:bodyPr>
          <a:lstStyle/>
          <a:p>
            <a:pPr marL="457200" indent="-457200" algn="just">
              <a:buFont typeface="Arial" panose="020B0604020202020204" pitchFamily="34" charset="0"/>
              <a:buChar char="•"/>
            </a:pPr>
            <a:r>
              <a:rPr lang="en-US" sz="3000" dirty="0">
                <a:latin typeface="Times New Roman"/>
                <a:ea typeface="Cambria"/>
                <a:cs typeface="Times New Roman"/>
              </a:rPr>
              <a:t>Western Disturbance (WD) is an extratropical low-pressure system dominant in winter month.</a:t>
            </a:r>
          </a:p>
          <a:p>
            <a:pPr marL="457200" indent="-457200" algn="just">
              <a:buFont typeface="Arial" panose="020B0604020202020204" pitchFamily="34" charset="0"/>
              <a:buChar char="•"/>
            </a:pPr>
            <a:r>
              <a:rPr lang="en-US" sz="3000" dirty="0">
                <a:latin typeface="Times New Roman"/>
                <a:ea typeface="Cambria"/>
                <a:cs typeface="Times New Roman"/>
              </a:rPr>
              <a:t>WD events are significantly increasing in seasons other than winter.</a:t>
            </a:r>
          </a:p>
          <a:p>
            <a:pPr marL="457200" indent="-457200" algn="just">
              <a:buFont typeface="Arial" panose="020B0604020202020204" pitchFamily="34" charset="0"/>
              <a:buChar char="•"/>
            </a:pPr>
            <a:r>
              <a:rPr lang="en-US" sz="3000" dirty="0">
                <a:latin typeface="Times New Roman"/>
                <a:ea typeface="Cambria"/>
                <a:cs typeface="Times New Roman"/>
              </a:rPr>
              <a:t>We comprehensively analyzes trend of WD events during all the seasons and investigates the impact of WD on the Indian Summer Monsoon (ISM) by focusing on semi-permanent system especially the Tibetan Plateau Vortex using statistical techniques. </a:t>
            </a:r>
          </a:p>
          <a:p>
            <a:pPr marL="457200" indent="-457200" algn="just">
              <a:buFont typeface="Arial" panose="020B0604020202020204" pitchFamily="34" charset="0"/>
              <a:buChar char="•"/>
            </a:pPr>
            <a:r>
              <a:rPr lang="en-US" sz="3000" dirty="0">
                <a:latin typeface="Times New Roman"/>
                <a:ea typeface="Cambria"/>
                <a:cs typeface="Times New Roman"/>
              </a:rPr>
              <a:t>Tibetan Plateau Vortex (TPV) plays an important role in modulating air circulation, moisture transport, and precipitation patterns of the Indian Summer Monsoon. Therefore, the correlation between TPV and WD  can be an important indicator for predicting ISM and WD.</a:t>
            </a:r>
            <a:endParaRPr lang="en-IN" sz="3000" dirty="0">
              <a:latin typeface="Times New Roman"/>
              <a:ea typeface="Cambria"/>
              <a:cs typeface="Times New Roman"/>
            </a:endParaRPr>
          </a:p>
        </p:txBody>
      </p:sp>
      <p:pic>
        <p:nvPicPr>
          <p:cNvPr id="1026" name="Picture 2">
            <a:extLst>
              <a:ext uri="{FF2B5EF4-FFF2-40B4-BE49-F238E27FC236}">
                <a16:creationId xmlns:a16="http://schemas.microsoft.com/office/drawing/2014/main" id="{37290816-9BB5-4D30-A45F-A481231DA343}"/>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01991" y="32032120"/>
            <a:ext cx="13170846" cy="72232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DADA454-2B8D-C705-7189-4BA659255ABF}"/>
              </a:ext>
            </a:extLst>
          </p:cNvPr>
          <p:cNvSpPr/>
          <p:nvPr/>
        </p:nvSpPr>
        <p:spPr>
          <a:xfrm>
            <a:off x="20708471" y="14522824"/>
            <a:ext cx="9531817" cy="919778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sp>
        <p:nvSpPr>
          <p:cNvPr id="11" name="TextBox 10">
            <a:extLst>
              <a:ext uri="{FF2B5EF4-FFF2-40B4-BE49-F238E27FC236}">
                <a16:creationId xmlns:a16="http://schemas.microsoft.com/office/drawing/2014/main" id="{474179C4-0A34-29AD-0B30-62DC92F703DC}"/>
              </a:ext>
            </a:extLst>
          </p:cNvPr>
          <p:cNvSpPr txBox="1"/>
          <p:nvPr/>
        </p:nvSpPr>
        <p:spPr>
          <a:xfrm>
            <a:off x="20585726" y="26580232"/>
            <a:ext cx="9402297" cy="4370427"/>
          </a:xfrm>
          <a:prstGeom prst="rect">
            <a:avLst/>
          </a:prstGeom>
          <a:noFill/>
        </p:spPr>
        <p:txBody>
          <a:bodyPr wrap="square" rtlCol="0">
            <a:spAutoFit/>
          </a:bodyPr>
          <a:lstStyle/>
          <a:p>
            <a:pPr marL="457200" indent="-45720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WD and TPV events are increasing in the pre-monsoon season (MAM). </a:t>
            </a:r>
          </a:p>
          <a:p>
            <a:pPr marL="457200" indent="-45720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Higher positive correlation between WD&amp;TPV during the summer </a:t>
            </a:r>
            <a:r>
              <a:rPr lang="en-US" sz="3200" dirty="0">
                <a:solidFill>
                  <a:schemeClr val="accent1"/>
                </a:solidFill>
                <a:latin typeface="Times New Roman" panose="02020603050405020304" pitchFamily="18" charset="0"/>
                <a:cs typeface="Times New Roman" panose="02020603050405020304" pitchFamily="18" charset="0"/>
              </a:rPr>
              <a:t>indicates an increase in WD can lead to an increase in TPV events. </a:t>
            </a:r>
          </a:p>
          <a:p>
            <a:pPr marL="457200" indent="-45720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Increase in TPV supports the earlier onset of monsoon, whereas increase in WD events during summer can disrupt the arrival </a:t>
            </a:r>
            <a:r>
              <a:rPr lang="en-US" sz="3200" dirty="0">
                <a:solidFill>
                  <a:schemeClr val="accent1"/>
                </a:solidFill>
                <a:latin typeface="Times New Roman" panose="02020603050405020304" pitchFamily="18" charset="0"/>
                <a:cs typeface="Times New Roman" panose="02020603050405020304" pitchFamily="18" charset="0"/>
              </a:rPr>
              <a:t>leading to a more complex and variable monsoonal season in India.</a:t>
            </a:r>
          </a:p>
        </p:txBody>
      </p:sp>
      <p:pic>
        <p:nvPicPr>
          <p:cNvPr id="24" name="Picture 23">
            <a:extLst>
              <a:ext uri="{FF2B5EF4-FFF2-40B4-BE49-F238E27FC236}">
                <a16:creationId xmlns:a16="http://schemas.microsoft.com/office/drawing/2014/main" id="{06EB2373-EA5C-4A25-BF40-D9CCA06A547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22602" y="16687025"/>
            <a:ext cx="10606699" cy="5112571"/>
          </a:xfrm>
          <a:prstGeom prst="rect">
            <a:avLst/>
          </a:prstGeom>
        </p:spPr>
      </p:pic>
      <p:pic>
        <p:nvPicPr>
          <p:cNvPr id="29" name="Picture 2" descr="https://sparc-extreme.tropmet.res.in/assets/img/slides/slide-title-border-light.png">
            <a:extLst>
              <a:ext uri="{FF2B5EF4-FFF2-40B4-BE49-F238E27FC236}">
                <a16:creationId xmlns:a16="http://schemas.microsoft.com/office/drawing/2014/main" id="{79138EF7-ACEA-4DFD-83FF-C9BE513FA57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85463" y="-2536825"/>
            <a:ext cx="352425" cy="952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1">
            <a:extLst>
              <a:ext uri="{FF2B5EF4-FFF2-40B4-BE49-F238E27FC236}">
                <a16:creationId xmlns:a16="http://schemas.microsoft.com/office/drawing/2014/main" id="{837F45D8-3FA3-475B-88C1-D70099F1CDDD}"/>
              </a:ext>
            </a:extLst>
          </p:cNvPr>
          <p:cNvSpPr>
            <a:spLocks noChangeArrowheads="1"/>
          </p:cNvSpPr>
          <p:nvPr/>
        </p:nvSpPr>
        <p:spPr bwMode="auto">
          <a:xfrm>
            <a:off x="3102598" y="39666893"/>
            <a:ext cx="24033503" cy="2215991"/>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Stratosphere-Troposphere Interactions and Prediction of Monsoon weather Extremes (STIPMEX) Indian Institute of Tropical Meteorology, Pune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02-07 June 2024</a:t>
            </a:r>
            <a:endParaRPr kumimoji="0" lang="en-US" altLang="en-US" sz="48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4717AAE4-3136-48A1-8FDD-C20B9D5A34AB}"/>
              </a:ext>
            </a:extLst>
          </p:cNvPr>
          <p:cNvPicPr/>
          <p:nvPr/>
        </p:nvPicPr>
        <p:blipFill>
          <a:blip r:embed="rId15">
            <a:extLst>
              <a:ext uri="{28A0092B-C50C-407E-A947-70E740481C1C}">
                <a14:useLocalDpi xmlns:a14="http://schemas.microsoft.com/office/drawing/2010/main" val="0"/>
              </a:ext>
            </a:extLst>
          </a:blip>
          <a:stretch>
            <a:fillRect/>
          </a:stretch>
        </p:blipFill>
        <p:spPr>
          <a:xfrm>
            <a:off x="167961" y="19814791"/>
            <a:ext cx="10659758" cy="6220295"/>
          </a:xfrm>
          <a:prstGeom prst="rect">
            <a:avLst/>
          </a:prstGeom>
          <a:ln>
            <a:noFill/>
          </a:ln>
          <a:effectLst>
            <a:outerShdw blurRad="292100" dist="139700" dir="2700000" algn="tl" rotWithShape="0">
              <a:srgbClr val="333333">
                <a:alpha val="65000"/>
              </a:srgbClr>
            </a:outerShdw>
          </a:effectLst>
        </p:spPr>
      </p:pic>
      <p:sp>
        <p:nvSpPr>
          <p:cNvPr id="36" name="TextBox 35">
            <a:extLst>
              <a:ext uri="{FF2B5EF4-FFF2-40B4-BE49-F238E27FC236}">
                <a16:creationId xmlns:a16="http://schemas.microsoft.com/office/drawing/2014/main" id="{6113D8FB-740E-41B7-A4DA-E5BF44CF2BD4}"/>
              </a:ext>
            </a:extLst>
          </p:cNvPr>
          <p:cNvSpPr txBox="1"/>
          <p:nvPr/>
        </p:nvSpPr>
        <p:spPr>
          <a:xfrm>
            <a:off x="20697656" y="3089766"/>
            <a:ext cx="9574848" cy="1015663"/>
          </a:xfrm>
          <a:prstGeom prst="rect">
            <a:avLst/>
          </a:prstGeom>
          <a:solidFill>
            <a:schemeClr val="accent2">
              <a:lumMod val="60000"/>
              <a:lumOff val="40000"/>
            </a:schemeClr>
          </a:solidFill>
        </p:spPr>
        <p:txBody>
          <a:bodyPr wrap="square" rtlCol="0">
            <a:spAutoFit/>
          </a:bodyPr>
          <a:lstStyle/>
          <a:p>
            <a:pPr algn="ctr"/>
            <a:r>
              <a:rPr lang="en-IN" sz="6000" b="1" dirty="0">
                <a:latin typeface="Times New Roman" panose="02020603050405020304" pitchFamily="18" charset="0"/>
                <a:cs typeface="Times New Roman" panose="02020603050405020304" pitchFamily="18" charset="0"/>
              </a:rPr>
              <a:t>Methodology</a:t>
            </a:r>
          </a:p>
        </p:txBody>
      </p:sp>
      <p:graphicFrame>
        <p:nvGraphicFramePr>
          <p:cNvPr id="38" name="Content Placeholder 5">
            <a:extLst>
              <a:ext uri="{FF2B5EF4-FFF2-40B4-BE49-F238E27FC236}">
                <a16:creationId xmlns:a16="http://schemas.microsoft.com/office/drawing/2014/main" id="{A210E0B1-6494-43FF-B779-8E9033E0270D}"/>
              </a:ext>
            </a:extLst>
          </p:cNvPr>
          <p:cNvGraphicFramePr>
            <a:graphicFrameLocks/>
          </p:cNvGraphicFramePr>
          <p:nvPr>
            <p:extLst>
              <p:ext uri="{D42A27DB-BD31-4B8C-83A1-F6EECF244321}">
                <p14:modId xmlns:p14="http://schemas.microsoft.com/office/powerpoint/2010/main" val="3344707222"/>
              </p:ext>
            </p:extLst>
          </p:nvPr>
        </p:nvGraphicFramePr>
        <p:xfrm>
          <a:off x="20858975" y="4191800"/>
          <a:ext cx="9378276" cy="1096234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nvGrpSpPr>
          <p:cNvPr id="15" name="Group 14">
            <a:extLst>
              <a:ext uri="{FF2B5EF4-FFF2-40B4-BE49-F238E27FC236}">
                <a16:creationId xmlns:a16="http://schemas.microsoft.com/office/drawing/2014/main" id="{CB7F04A9-434B-4B57-8693-4B6880BE9A8E}"/>
              </a:ext>
            </a:extLst>
          </p:cNvPr>
          <p:cNvGrpSpPr/>
          <p:nvPr/>
        </p:nvGrpSpPr>
        <p:grpSpPr>
          <a:xfrm>
            <a:off x="21532651" y="17104108"/>
            <a:ext cx="8082094" cy="8088095"/>
            <a:chOff x="23605478" y="18281846"/>
            <a:chExt cx="3639686" cy="4487043"/>
          </a:xfrm>
        </p:grpSpPr>
        <p:sp>
          <p:nvSpPr>
            <p:cNvPr id="57" name="object 2">
              <a:extLst>
                <a:ext uri="{FF2B5EF4-FFF2-40B4-BE49-F238E27FC236}">
                  <a16:creationId xmlns:a16="http://schemas.microsoft.com/office/drawing/2014/main" id="{59CAC952-BB2F-4650-895A-BCAEBAAC0FF6}"/>
                </a:ext>
              </a:extLst>
            </p:cNvPr>
            <p:cNvSpPr txBox="1"/>
            <p:nvPr/>
          </p:nvSpPr>
          <p:spPr>
            <a:xfrm>
              <a:off x="23735834" y="18281846"/>
              <a:ext cx="857522" cy="259118"/>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wrap="square" lIns="0" tIns="13970" rIns="0" bIns="0" rtlCol="0">
              <a:spAutoFit/>
            </a:bodyPr>
            <a:lstStyle/>
            <a:p>
              <a:pPr marL="12700" algn="ctr">
                <a:lnSpc>
                  <a:spcPct val="100000"/>
                </a:lnSpc>
                <a:spcBef>
                  <a:spcPts val="110"/>
                </a:spcBef>
              </a:pPr>
              <a:r>
                <a:rPr sz="2800" spc="5" dirty="0">
                  <a:latin typeface="Times New Roman"/>
                  <a:cs typeface="Times New Roman"/>
                </a:rPr>
                <a:t>WD</a:t>
              </a:r>
              <a:r>
                <a:rPr sz="2800" spc="-70" dirty="0">
                  <a:latin typeface="Times New Roman"/>
                  <a:cs typeface="Times New Roman"/>
                </a:rPr>
                <a:t> </a:t>
              </a:r>
              <a:r>
                <a:rPr sz="2800" dirty="0">
                  <a:latin typeface="Times New Roman"/>
                  <a:cs typeface="Times New Roman"/>
                </a:rPr>
                <a:t>Activity</a:t>
              </a:r>
            </a:p>
          </p:txBody>
        </p:sp>
        <p:sp>
          <p:nvSpPr>
            <p:cNvPr id="58" name="object 3">
              <a:extLst>
                <a:ext uri="{FF2B5EF4-FFF2-40B4-BE49-F238E27FC236}">
                  <a16:creationId xmlns:a16="http://schemas.microsoft.com/office/drawing/2014/main" id="{C886B28B-D21F-4733-B23D-4A2B80915F27}"/>
                </a:ext>
              </a:extLst>
            </p:cNvPr>
            <p:cNvSpPr txBox="1"/>
            <p:nvPr/>
          </p:nvSpPr>
          <p:spPr>
            <a:xfrm>
              <a:off x="26236478" y="18281846"/>
              <a:ext cx="890875" cy="259118"/>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wrap="square" lIns="0" tIns="13970" rIns="0" bIns="0" rtlCol="0">
              <a:spAutoFit/>
            </a:bodyPr>
            <a:lstStyle/>
            <a:p>
              <a:pPr marL="12700" algn="ctr">
                <a:lnSpc>
                  <a:spcPct val="100000"/>
                </a:lnSpc>
                <a:spcBef>
                  <a:spcPts val="110"/>
                </a:spcBef>
              </a:pPr>
              <a:r>
                <a:rPr sz="2800" spc="5" dirty="0">
                  <a:latin typeface="Times New Roman"/>
                  <a:cs typeface="Times New Roman"/>
                </a:rPr>
                <a:t>TPV</a:t>
              </a:r>
              <a:r>
                <a:rPr sz="2800" spc="-90" dirty="0">
                  <a:latin typeface="Times New Roman"/>
                  <a:cs typeface="Times New Roman"/>
                </a:rPr>
                <a:t> </a:t>
              </a:r>
              <a:r>
                <a:rPr sz="2800" dirty="0">
                  <a:latin typeface="Times New Roman"/>
                  <a:cs typeface="Times New Roman"/>
                </a:rPr>
                <a:t>Activity</a:t>
              </a:r>
              <a:endParaRPr sz="2800">
                <a:latin typeface="Times New Roman"/>
                <a:cs typeface="Times New Roman"/>
              </a:endParaRPr>
            </a:p>
          </p:txBody>
        </p:sp>
        <p:sp>
          <p:nvSpPr>
            <p:cNvPr id="59" name="object 4">
              <a:extLst>
                <a:ext uri="{FF2B5EF4-FFF2-40B4-BE49-F238E27FC236}">
                  <a16:creationId xmlns:a16="http://schemas.microsoft.com/office/drawing/2014/main" id="{618EE039-273B-4AB8-B1F0-D0410F4BEDEB}"/>
                </a:ext>
              </a:extLst>
            </p:cNvPr>
            <p:cNvSpPr txBox="1"/>
            <p:nvPr/>
          </p:nvSpPr>
          <p:spPr>
            <a:xfrm>
              <a:off x="23605478" y="20873759"/>
              <a:ext cx="1126902" cy="764958"/>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wrap="square" lIns="0" tIns="8890" rIns="0" bIns="0" rtlCol="0">
              <a:spAutoFit/>
            </a:bodyPr>
            <a:lstStyle/>
            <a:p>
              <a:pPr marL="12700" marR="5080" indent="128905" algn="ctr">
                <a:lnSpc>
                  <a:spcPct val="102800"/>
                </a:lnSpc>
                <a:spcBef>
                  <a:spcPts val="70"/>
                </a:spcBef>
              </a:pPr>
              <a:r>
                <a:rPr sz="2800" dirty="0">
                  <a:latin typeface="Times New Roman"/>
                  <a:cs typeface="Times New Roman"/>
                </a:rPr>
                <a:t>Increasing in </a:t>
              </a:r>
              <a:r>
                <a:rPr sz="2800" spc="5" dirty="0">
                  <a:latin typeface="Times New Roman"/>
                  <a:cs typeface="Times New Roman"/>
                </a:rPr>
                <a:t> Summer</a:t>
              </a:r>
              <a:r>
                <a:rPr sz="2800" spc="-80" dirty="0">
                  <a:latin typeface="Times New Roman"/>
                  <a:cs typeface="Times New Roman"/>
                </a:rPr>
                <a:t> </a:t>
              </a:r>
              <a:r>
                <a:rPr sz="2800" spc="5" dirty="0">
                  <a:latin typeface="Times New Roman"/>
                  <a:cs typeface="Times New Roman"/>
                </a:rPr>
                <a:t>(MAM)</a:t>
              </a:r>
              <a:endParaRPr sz="2800" dirty="0">
                <a:latin typeface="Times New Roman"/>
                <a:cs typeface="Times New Roman"/>
              </a:endParaRPr>
            </a:p>
          </p:txBody>
        </p:sp>
        <p:sp>
          <p:nvSpPr>
            <p:cNvPr id="60" name="object 6">
              <a:extLst>
                <a:ext uri="{FF2B5EF4-FFF2-40B4-BE49-F238E27FC236}">
                  <a16:creationId xmlns:a16="http://schemas.microsoft.com/office/drawing/2014/main" id="{EDBA0CC4-BB5B-454D-9065-1A6B87E2022B}"/>
                </a:ext>
              </a:extLst>
            </p:cNvPr>
            <p:cNvSpPr txBox="1"/>
            <p:nvPr/>
          </p:nvSpPr>
          <p:spPr>
            <a:xfrm>
              <a:off x="23623459" y="18727698"/>
              <a:ext cx="1072407" cy="1074426"/>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wrap="square" lIns="0" tIns="13970" rIns="0" bIns="0" rtlCol="0">
              <a:spAutoFit/>
            </a:bodyPr>
            <a:lstStyle/>
            <a:p>
              <a:pPr algn="ctr">
                <a:spcBef>
                  <a:spcPts val="110"/>
                </a:spcBef>
              </a:pPr>
              <a:r>
                <a:rPr sz="2800" spc="5" dirty="0">
                  <a:latin typeface="Times New Roman"/>
                  <a:cs typeface="Times New Roman"/>
                </a:rPr>
                <a:t>Delays</a:t>
              </a:r>
              <a:endParaRPr sz="2800" dirty="0">
                <a:latin typeface="Times New Roman"/>
                <a:cs typeface="Times New Roman"/>
              </a:endParaRPr>
            </a:p>
            <a:p>
              <a:pPr marL="12700" marR="5080" algn="ctr">
                <a:spcBef>
                  <a:spcPts val="114"/>
                </a:spcBef>
              </a:pPr>
              <a:r>
                <a:rPr sz="2800" spc="5" dirty="0">
                  <a:latin typeface="Times New Roman"/>
                  <a:cs typeface="Times New Roman"/>
                </a:rPr>
                <a:t>Northward</a:t>
              </a:r>
              <a:r>
                <a:rPr sz="2800" spc="-70" dirty="0">
                  <a:latin typeface="Times New Roman"/>
                  <a:cs typeface="Times New Roman"/>
                </a:rPr>
                <a:t> </a:t>
              </a:r>
              <a:r>
                <a:rPr sz="2800" dirty="0">
                  <a:latin typeface="Times New Roman"/>
                  <a:cs typeface="Times New Roman"/>
                </a:rPr>
                <a:t>Shift </a:t>
              </a:r>
              <a:r>
                <a:rPr sz="2800" spc="-305" dirty="0">
                  <a:latin typeface="Times New Roman"/>
                  <a:cs typeface="Times New Roman"/>
                </a:rPr>
                <a:t> </a:t>
              </a:r>
              <a:r>
                <a:rPr sz="2800" dirty="0">
                  <a:latin typeface="Times New Roman"/>
                  <a:cs typeface="Times New Roman"/>
                </a:rPr>
                <a:t>of</a:t>
              </a:r>
              <a:r>
                <a:rPr sz="2800" spc="-35" dirty="0">
                  <a:latin typeface="Times New Roman"/>
                  <a:cs typeface="Times New Roman"/>
                </a:rPr>
                <a:t> </a:t>
              </a:r>
              <a:r>
                <a:rPr sz="2800" spc="-10" dirty="0">
                  <a:latin typeface="Times New Roman"/>
                  <a:cs typeface="Times New Roman"/>
                </a:rPr>
                <a:t>Westerly</a:t>
              </a:r>
              <a:r>
                <a:rPr sz="2800" spc="-15" dirty="0">
                  <a:latin typeface="Times New Roman"/>
                  <a:cs typeface="Times New Roman"/>
                </a:rPr>
                <a:t> </a:t>
              </a:r>
              <a:r>
                <a:rPr sz="2800" dirty="0">
                  <a:latin typeface="Times New Roman"/>
                  <a:cs typeface="Times New Roman"/>
                </a:rPr>
                <a:t>Jet</a:t>
              </a:r>
            </a:p>
          </p:txBody>
        </p:sp>
        <p:sp>
          <p:nvSpPr>
            <p:cNvPr id="61" name="object 7">
              <a:extLst>
                <a:ext uri="{FF2B5EF4-FFF2-40B4-BE49-F238E27FC236}">
                  <a16:creationId xmlns:a16="http://schemas.microsoft.com/office/drawing/2014/main" id="{73AABE9D-D2B9-4C8F-86A5-019FDD705DA1}"/>
                </a:ext>
              </a:extLst>
            </p:cNvPr>
            <p:cNvSpPr txBox="1"/>
            <p:nvPr/>
          </p:nvSpPr>
          <p:spPr>
            <a:xfrm>
              <a:off x="26145172" y="18700942"/>
              <a:ext cx="1050606" cy="1074426"/>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wrap="square" lIns="0" tIns="13970" rIns="0" bIns="0" rtlCol="0">
              <a:spAutoFit/>
            </a:bodyPr>
            <a:lstStyle/>
            <a:p>
              <a:pPr algn="ctr">
                <a:spcBef>
                  <a:spcPts val="110"/>
                </a:spcBef>
              </a:pPr>
              <a:r>
                <a:rPr sz="2800" spc="5" dirty="0">
                  <a:latin typeface="Times New Roman"/>
                  <a:cs typeface="Times New Roman"/>
                </a:rPr>
                <a:t>Advances</a:t>
              </a:r>
              <a:endParaRPr sz="2800" dirty="0">
                <a:latin typeface="Times New Roman"/>
                <a:cs typeface="Times New Roman"/>
              </a:endParaRPr>
            </a:p>
            <a:p>
              <a:pPr marL="12700" marR="5080" algn="ctr">
                <a:spcBef>
                  <a:spcPts val="114"/>
                </a:spcBef>
              </a:pPr>
              <a:r>
                <a:rPr sz="2800" dirty="0">
                  <a:latin typeface="Times New Roman"/>
                  <a:cs typeface="Times New Roman"/>
                </a:rPr>
                <a:t>Shift </a:t>
              </a:r>
              <a:r>
                <a:rPr sz="2800" spc="-305" dirty="0">
                  <a:latin typeface="Times New Roman"/>
                  <a:cs typeface="Times New Roman"/>
                </a:rPr>
                <a:t> </a:t>
              </a:r>
              <a:r>
                <a:rPr sz="2800" dirty="0">
                  <a:latin typeface="Times New Roman"/>
                  <a:cs typeface="Times New Roman"/>
                </a:rPr>
                <a:t>of</a:t>
              </a:r>
              <a:r>
                <a:rPr lang="en-US" sz="2800" dirty="0">
                  <a:latin typeface="Times New Roman"/>
                  <a:cs typeface="Times New Roman"/>
                </a:rPr>
                <a:t> </a:t>
              </a:r>
              <a:r>
                <a:rPr lang="en-IN" sz="2800" spc="5" dirty="0">
                  <a:latin typeface="Times New Roman"/>
                  <a:cs typeface="Times New Roman"/>
                </a:rPr>
                <a:t>Northward</a:t>
              </a:r>
              <a:r>
                <a:rPr sz="2800" spc="-35" dirty="0">
                  <a:latin typeface="Times New Roman"/>
                  <a:cs typeface="Times New Roman"/>
                </a:rPr>
                <a:t> </a:t>
              </a:r>
              <a:r>
                <a:rPr sz="2800" spc="-10" dirty="0">
                  <a:latin typeface="Times New Roman"/>
                  <a:cs typeface="Times New Roman"/>
                </a:rPr>
                <a:t>Westerly</a:t>
              </a:r>
              <a:r>
                <a:rPr sz="2800" spc="-15" dirty="0">
                  <a:latin typeface="Times New Roman"/>
                  <a:cs typeface="Times New Roman"/>
                </a:rPr>
                <a:t> </a:t>
              </a:r>
              <a:r>
                <a:rPr sz="2800" dirty="0">
                  <a:latin typeface="Times New Roman"/>
                  <a:cs typeface="Times New Roman"/>
                </a:rPr>
                <a:t>Jet</a:t>
              </a:r>
            </a:p>
          </p:txBody>
        </p:sp>
        <p:sp>
          <p:nvSpPr>
            <p:cNvPr id="62" name="object 8">
              <a:extLst>
                <a:ext uri="{FF2B5EF4-FFF2-40B4-BE49-F238E27FC236}">
                  <a16:creationId xmlns:a16="http://schemas.microsoft.com/office/drawing/2014/main" id="{6AED0845-203F-449A-8859-BD7387C6B8DE}"/>
                </a:ext>
              </a:extLst>
            </p:cNvPr>
            <p:cNvSpPr txBox="1"/>
            <p:nvPr/>
          </p:nvSpPr>
          <p:spPr>
            <a:xfrm>
              <a:off x="24164462" y="21760616"/>
              <a:ext cx="2435201" cy="1008273"/>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vert="horz" wrap="square" lIns="0" tIns="11430" rIns="0" bIns="0" rtlCol="0">
              <a:spAutoFit/>
            </a:bodyPr>
            <a:lstStyle/>
            <a:p>
              <a:pPr marL="12700" marR="5080" algn="ctr">
                <a:lnSpc>
                  <a:spcPct val="101200"/>
                </a:lnSpc>
                <a:spcBef>
                  <a:spcPts val="90"/>
                </a:spcBef>
              </a:pPr>
              <a:r>
                <a:rPr sz="2800" dirty="0">
                  <a:latin typeface="Times New Roman"/>
                  <a:cs typeface="Times New Roman"/>
                </a:rPr>
                <a:t>Increasing Joint </a:t>
              </a:r>
              <a:r>
                <a:rPr sz="2800" spc="5" dirty="0">
                  <a:latin typeface="Times New Roman"/>
                  <a:cs typeface="Times New Roman"/>
                </a:rPr>
                <a:t> </a:t>
              </a:r>
              <a:r>
                <a:rPr sz="2800" dirty="0">
                  <a:latin typeface="Times New Roman"/>
                  <a:cs typeface="Times New Roman"/>
                </a:rPr>
                <a:t>Influence</a:t>
              </a:r>
              <a:r>
                <a:rPr sz="2800" spc="-15" dirty="0">
                  <a:latin typeface="Times New Roman"/>
                  <a:cs typeface="Times New Roman"/>
                </a:rPr>
                <a:t> </a:t>
              </a:r>
              <a:r>
                <a:rPr sz="2800" dirty="0">
                  <a:latin typeface="Times New Roman"/>
                  <a:cs typeface="Times New Roman"/>
                </a:rPr>
                <a:t>in</a:t>
              </a:r>
              <a:r>
                <a:rPr sz="2800" spc="-10" dirty="0">
                  <a:latin typeface="Times New Roman"/>
                  <a:cs typeface="Times New Roman"/>
                </a:rPr>
                <a:t> </a:t>
              </a:r>
              <a:r>
                <a:rPr sz="2800" spc="-5" dirty="0">
                  <a:latin typeface="Times New Roman"/>
                  <a:cs typeface="Times New Roman"/>
                </a:rPr>
                <a:t>Summer, </a:t>
              </a:r>
              <a:r>
                <a:rPr sz="2800" spc="-300" dirty="0">
                  <a:latin typeface="Times New Roman"/>
                  <a:cs typeface="Times New Roman"/>
                </a:rPr>
                <a:t> </a:t>
              </a:r>
              <a:r>
                <a:rPr sz="2800" dirty="0">
                  <a:latin typeface="Times New Roman"/>
                  <a:cs typeface="Times New Roman"/>
                </a:rPr>
                <a:t>increasing variability</a:t>
              </a:r>
              <a:r>
                <a:rPr sz="2800" spc="-300" dirty="0">
                  <a:latin typeface="Times New Roman"/>
                  <a:cs typeface="Times New Roman"/>
                </a:rPr>
                <a:t> </a:t>
              </a:r>
              <a:r>
                <a:rPr sz="2800" spc="5" dirty="0">
                  <a:latin typeface="Times New Roman"/>
                  <a:cs typeface="Times New Roman"/>
                </a:rPr>
                <a:t>on</a:t>
              </a:r>
              <a:r>
                <a:rPr sz="2800" spc="-5" dirty="0">
                  <a:latin typeface="Times New Roman"/>
                  <a:cs typeface="Times New Roman"/>
                </a:rPr>
                <a:t> </a:t>
              </a:r>
              <a:r>
                <a:rPr sz="2800" spc="5" dirty="0">
                  <a:latin typeface="Times New Roman"/>
                  <a:cs typeface="Times New Roman"/>
                </a:rPr>
                <a:t>ISM</a:t>
              </a:r>
              <a:r>
                <a:rPr sz="2800" spc="-75" dirty="0">
                  <a:latin typeface="Times New Roman"/>
                  <a:cs typeface="Times New Roman"/>
                </a:rPr>
                <a:t> </a:t>
              </a:r>
              <a:r>
                <a:rPr sz="2800" dirty="0">
                  <a:latin typeface="Times New Roman"/>
                  <a:cs typeface="Times New Roman"/>
                </a:rPr>
                <a:t>Arrival</a:t>
              </a:r>
            </a:p>
          </p:txBody>
        </p:sp>
        <p:sp>
          <p:nvSpPr>
            <p:cNvPr id="63" name="object 9">
              <a:extLst>
                <a:ext uri="{FF2B5EF4-FFF2-40B4-BE49-F238E27FC236}">
                  <a16:creationId xmlns:a16="http://schemas.microsoft.com/office/drawing/2014/main" id="{EB1C459F-FD5F-4D52-8CE9-FA33B5AED987}"/>
                </a:ext>
              </a:extLst>
            </p:cNvPr>
            <p:cNvSpPr txBox="1"/>
            <p:nvPr/>
          </p:nvSpPr>
          <p:spPr>
            <a:xfrm>
              <a:off x="23650429" y="19933178"/>
              <a:ext cx="1028130" cy="764958"/>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wrap="square" lIns="0" tIns="8890" rIns="0" bIns="0" rtlCol="0">
              <a:spAutoFit/>
            </a:bodyPr>
            <a:lstStyle/>
            <a:p>
              <a:pPr marL="36830" marR="5080" indent="-24765" algn="ctr">
                <a:lnSpc>
                  <a:spcPct val="102800"/>
                </a:lnSpc>
                <a:spcBef>
                  <a:spcPts val="70"/>
                </a:spcBef>
              </a:pPr>
              <a:r>
                <a:rPr sz="2800" spc="5" dirty="0">
                  <a:latin typeface="Times New Roman"/>
                  <a:cs typeface="Times New Roman"/>
                </a:rPr>
                <a:t>Supports </a:t>
              </a:r>
              <a:r>
                <a:rPr sz="2800" dirty="0">
                  <a:latin typeface="Times New Roman"/>
                  <a:cs typeface="Times New Roman"/>
                </a:rPr>
                <a:t>Delay  in </a:t>
              </a:r>
              <a:r>
                <a:rPr sz="2800" spc="5" dirty="0">
                  <a:latin typeface="Times New Roman"/>
                  <a:cs typeface="Times New Roman"/>
                </a:rPr>
                <a:t>ISM</a:t>
              </a:r>
              <a:r>
                <a:rPr sz="2800" spc="-70" dirty="0">
                  <a:latin typeface="Times New Roman"/>
                  <a:cs typeface="Times New Roman"/>
                </a:rPr>
                <a:t> </a:t>
              </a:r>
              <a:r>
                <a:rPr sz="2800" dirty="0">
                  <a:latin typeface="Times New Roman"/>
                  <a:cs typeface="Times New Roman"/>
                </a:rPr>
                <a:t>Arrival</a:t>
              </a:r>
            </a:p>
          </p:txBody>
        </p:sp>
        <p:sp>
          <p:nvSpPr>
            <p:cNvPr id="64" name="object 10">
              <a:extLst>
                <a:ext uri="{FF2B5EF4-FFF2-40B4-BE49-F238E27FC236}">
                  <a16:creationId xmlns:a16="http://schemas.microsoft.com/office/drawing/2014/main" id="{1F477127-A2E5-4D77-88B9-2C6DE790AC46}"/>
                </a:ext>
              </a:extLst>
            </p:cNvPr>
            <p:cNvSpPr txBox="1"/>
            <p:nvPr/>
          </p:nvSpPr>
          <p:spPr>
            <a:xfrm>
              <a:off x="26167648" y="19933178"/>
              <a:ext cx="1028130" cy="764958"/>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wrap="square" lIns="0" tIns="8890" rIns="0" bIns="0" rtlCol="0">
              <a:spAutoFit/>
            </a:bodyPr>
            <a:lstStyle/>
            <a:p>
              <a:pPr marL="72390" marR="5080" indent="-60325" algn="ctr">
                <a:lnSpc>
                  <a:spcPct val="102800"/>
                </a:lnSpc>
                <a:spcBef>
                  <a:spcPts val="70"/>
                </a:spcBef>
              </a:pPr>
              <a:r>
                <a:rPr sz="2800" spc="5" dirty="0">
                  <a:latin typeface="Times New Roman"/>
                  <a:cs typeface="Times New Roman"/>
                </a:rPr>
                <a:t>Supports</a:t>
              </a:r>
              <a:r>
                <a:rPr sz="2800" spc="-70" dirty="0">
                  <a:latin typeface="Times New Roman"/>
                  <a:cs typeface="Times New Roman"/>
                </a:rPr>
                <a:t> </a:t>
              </a:r>
              <a:r>
                <a:rPr sz="2800" dirty="0">
                  <a:latin typeface="Times New Roman"/>
                  <a:cs typeface="Times New Roman"/>
                </a:rPr>
                <a:t>Ealier </a:t>
              </a:r>
              <a:r>
                <a:rPr sz="2800" spc="-295" dirty="0">
                  <a:latin typeface="Times New Roman"/>
                  <a:cs typeface="Times New Roman"/>
                </a:rPr>
                <a:t> </a:t>
              </a:r>
              <a:r>
                <a:rPr sz="2800" spc="5" dirty="0">
                  <a:latin typeface="Times New Roman"/>
                  <a:cs typeface="Times New Roman"/>
                </a:rPr>
                <a:t>Onset</a:t>
              </a:r>
              <a:r>
                <a:rPr sz="2800" spc="-25" dirty="0">
                  <a:latin typeface="Times New Roman"/>
                  <a:cs typeface="Times New Roman"/>
                </a:rPr>
                <a:t> </a:t>
              </a:r>
              <a:r>
                <a:rPr sz="2800" dirty="0">
                  <a:latin typeface="Times New Roman"/>
                  <a:cs typeface="Times New Roman"/>
                </a:rPr>
                <a:t>of</a:t>
              </a:r>
              <a:r>
                <a:rPr sz="2800" spc="-25" dirty="0">
                  <a:latin typeface="Times New Roman"/>
                  <a:cs typeface="Times New Roman"/>
                </a:rPr>
                <a:t> </a:t>
              </a:r>
              <a:r>
                <a:rPr sz="2800" spc="5" dirty="0">
                  <a:latin typeface="Times New Roman"/>
                  <a:cs typeface="Times New Roman"/>
                </a:rPr>
                <a:t>ISM</a:t>
              </a:r>
              <a:endParaRPr sz="2800" dirty="0">
                <a:latin typeface="Times New Roman"/>
                <a:cs typeface="Times New Roman"/>
              </a:endParaRPr>
            </a:p>
          </p:txBody>
        </p:sp>
        <p:cxnSp>
          <p:nvCxnSpPr>
            <p:cNvPr id="65" name="Straight Arrow Connector 64">
              <a:extLst>
                <a:ext uri="{FF2B5EF4-FFF2-40B4-BE49-F238E27FC236}">
                  <a16:creationId xmlns:a16="http://schemas.microsoft.com/office/drawing/2014/main" id="{48CE0053-3A84-4C04-B6E5-F97CE4B5817F}"/>
                </a:ext>
              </a:extLst>
            </p:cNvPr>
            <p:cNvCxnSpPr>
              <a:cxnSpLocks/>
              <a:stCxn id="57" idx="2"/>
              <a:endCxn id="60" idx="0"/>
            </p:cNvCxnSpPr>
            <p:nvPr/>
          </p:nvCxnSpPr>
          <p:spPr>
            <a:xfrm flipH="1">
              <a:off x="24159663" y="18540963"/>
              <a:ext cx="4933" cy="1867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1A820FB-62AA-4098-A79F-8983659DF278}"/>
                </a:ext>
              </a:extLst>
            </p:cNvPr>
            <p:cNvCxnSpPr>
              <a:cxnSpLocks/>
              <a:stCxn id="58" idx="2"/>
              <a:endCxn id="61" idx="0"/>
            </p:cNvCxnSpPr>
            <p:nvPr/>
          </p:nvCxnSpPr>
          <p:spPr>
            <a:xfrm flipH="1">
              <a:off x="26670475" y="18540963"/>
              <a:ext cx="11440" cy="1599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4012F1C-6F59-42C7-9ADC-1CA875000463}"/>
                </a:ext>
              </a:extLst>
            </p:cNvPr>
            <p:cNvCxnSpPr>
              <a:cxnSpLocks/>
              <a:stCxn id="60" idx="2"/>
              <a:endCxn id="63" idx="0"/>
            </p:cNvCxnSpPr>
            <p:nvPr/>
          </p:nvCxnSpPr>
          <p:spPr>
            <a:xfrm>
              <a:off x="24159663" y="19802124"/>
              <a:ext cx="4832" cy="131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9F58F66-0577-49EB-99D2-50F00AED81DC}"/>
                </a:ext>
              </a:extLst>
            </p:cNvPr>
            <p:cNvCxnSpPr>
              <a:cxnSpLocks/>
              <a:stCxn id="61" idx="2"/>
              <a:endCxn id="64" idx="0"/>
            </p:cNvCxnSpPr>
            <p:nvPr/>
          </p:nvCxnSpPr>
          <p:spPr>
            <a:xfrm>
              <a:off x="26670475" y="19775368"/>
              <a:ext cx="11238" cy="157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1A2EBC8-EC14-4473-8B45-DF4A56DC0940}"/>
                </a:ext>
              </a:extLst>
            </p:cNvPr>
            <p:cNvCxnSpPr>
              <a:cxnSpLocks/>
              <a:stCxn id="63" idx="2"/>
              <a:endCxn id="59" idx="0"/>
            </p:cNvCxnSpPr>
            <p:nvPr/>
          </p:nvCxnSpPr>
          <p:spPr>
            <a:xfrm>
              <a:off x="24164494" y="20698136"/>
              <a:ext cx="4435" cy="175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object 4">
              <a:extLst>
                <a:ext uri="{FF2B5EF4-FFF2-40B4-BE49-F238E27FC236}">
                  <a16:creationId xmlns:a16="http://schemas.microsoft.com/office/drawing/2014/main" id="{06045EF2-91F1-4759-ADB2-9CD98BA7E1EA}"/>
                </a:ext>
              </a:extLst>
            </p:cNvPr>
            <p:cNvSpPr txBox="1"/>
            <p:nvPr/>
          </p:nvSpPr>
          <p:spPr>
            <a:xfrm>
              <a:off x="26118262" y="20863050"/>
              <a:ext cx="1126902" cy="764958"/>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wrap="square" lIns="0" tIns="8890" rIns="0" bIns="0" rtlCol="0">
              <a:spAutoFit/>
            </a:bodyPr>
            <a:lstStyle/>
            <a:p>
              <a:pPr marL="12700" marR="5080" indent="128905" algn="ctr">
                <a:lnSpc>
                  <a:spcPct val="102800"/>
                </a:lnSpc>
                <a:spcBef>
                  <a:spcPts val="70"/>
                </a:spcBef>
              </a:pPr>
              <a:r>
                <a:rPr sz="2800" dirty="0">
                  <a:latin typeface="Times New Roman"/>
                  <a:cs typeface="Times New Roman"/>
                </a:rPr>
                <a:t>Increasing in </a:t>
              </a:r>
              <a:r>
                <a:rPr sz="2800" spc="5" dirty="0">
                  <a:latin typeface="Times New Roman"/>
                  <a:cs typeface="Times New Roman"/>
                </a:rPr>
                <a:t> Summer</a:t>
              </a:r>
              <a:r>
                <a:rPr sz="2800" spc="-80" dirty="0">
                  <a:latin typeface="Times New Roman"/>
                  <a:cs typeface="Times New Roman"/>
                </a:rPr>
                <a:t> </a:t>
              </a:r>
              <a:r>
                <a:rPr sz="2800" spc="5" dirty="0">
                  <a:latin typeface="Times New Roman"/>
                  <a:cs typeface="Times New Roman"/>
                </a:rPr>
                <a:t>(MAM)</a:t>
              </a:r>
              <a:endParaRPr sz="2800" dirty="0">
                <a:latin typeface="Times New Roman"/>
                <a:cs typeface="Times New Roman"/>
              </a:endParaRPr>
            </a:p>
          </p:txBody>
        </p:sp>
        <p:cxnSp>
          <p:nvCxnSpPr>
            <p:cNvPr id="71" name="Straight Arrow Connector 70">
              <a:extLst>
                <a:ext uri="{FF2B5EF4-FFF2-40B4-BE49-F238E27FC236}">
                  <a16:creationId xmlns:a16="http://schemas.microsoft.com/office/drawing/2014/main" id="{96E0EFEA-B960-42DB-9DE1-24101EDC7186}"/>
                </a:ext>
              </a:extLst>
            </p:cNvPr>
            <p:cNvCxnSpPr>
              <a:cxnSpLocks/>
              <a:stCxn id="64" idx="2"/>
              <a:endCxn id="70" idx="0"/>
            </p:cNvCxnSpPr>
            <p:nvPr/>
          </p:nvCxnSpPr>
          <p:spPr>
            <a:xfrm>
              <a:off x="26681713" y="20698136"/>
              <a:ext cx="0" cy="1649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EF1BB49-FB44-4EE9-91E4-BB85515CEE6F}"/>
                </a:ext>
              </a:extLst>
            </p:cNvPr>
            <p:cNvCxnSpPr>
              <a:cxnSpLocks/>
              <a:stCxn id="70" idx="2"/>
              <a:endCxn id="62" idx="7"/>
            </p:cNvCxnSpPr>
            <p:nvPr/>
          </p:nvCxnSpPr>
          <p:spPr>
            <a:xfrm flipH="1">
              <a:off x="26243036" y="21628008"/>
              <a:ext cx="438677" cy="2802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BA073A8B-48A1-4466-A555-9820014CB9D8}"/>
                </a:ext>
              </a:extLst>
            </p:cNvPr>
            <p:cNvCxnSpPr>
              <a:cxnSpLocks/>
              <a:stCxn id="59" idx="2"/>
              <a:endCxn id="62" idx="1"/>
            </p:cNvCxnSpPr>
            <p:nvPr/>
          </p:nvCxnSpPr>
          <p:spPr>
            <a:xfrm>
              <a:off x="24168929" y="21638716"/>
              <a:ext cx="352160" cy="2695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B8F3B003-5382-47F6-96A9-1E9D7E7372F9}"/>
              </a:ext>
            </a:extLst>
          </p:cNvPr>
          <p:cNvSpPr txBox="1"/>
          <p:nvPr/>
        </p:nvSpPr>
        <p:spPr>
          <a:xfrm>
            <a:off x="14194780" y="33276995"/>
            <a:ext cx="6336563" cy="5209937"/>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IN" sz="3000" dirty="0">
                <a:latin typeface="Times New Roman" panose="02020603050405020304" pitchFamily="18" charset="0"/>
                <a:cs typeface="Times New Roman" panose="02020603050405020304" pitchFamily="18" charset="0"/>
              </a:rPr>
              <a:t>Correlation Between frequency of WD and TPV Occurrence from 1950-2022 for DJF (blue), MAM (green), ON (yellow) and JJAS (black). Pearson and Spearman Correlation has been done to better understand the relationship between these two phenomena. WD and TPV has been represented as solid and dashed lines respectively.</a:t>
            </a:r>
          </a:p>
        </p:txBody>
      </p:sp>
      <p:sp>
        <p:nvSpPr>
          <p:cNvPr id="84" name="Rectangle: Rounded Corners 83">
            <a:extLst>
              <a:ext uri="{FF2B5EF4-FFF2-40B4-BE49-F238E27FC236}">
                <a16:creationId xmlns:a16="http://schemas.microsoft.com/office/drawing/2014/main" id="{AF0EFF88-DFB7-43B6-9A21-BF1B10EAC2E8}"/>
              </a:ext>
            </a:extLst>
          </p:cNvPr>
          <p:cNvSpPr/>
          <p:nvPr/>
        </p:nvSpPr>
        <p:spPr>
          <a:xfrm>
            <a:off x="11599682" y="22655067"/>
            <a:ext cx="8223140" cy="316682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n-IN" sz="3000" dirty="0">
                <a:solidFill>
                  <a:prstClr val="black"/>
                </a:solidFill>
                <a:latin typeface="Times New Roman" panose="02020603050405020304" pitchFamily="18" charset="0"/>
                <a:cs typeface="Times New Roman" panose="02020603050405020304" pitchFamily="18" charset="0"/>
              </a:rPr>
              <a:t>The composite of WD and TPV tracks from 1950-2022  which events have attended the 95</a:t>
            </a:r>
            <a:r>
              <a:rPr lang="en-IN" sz="3000" baseline="30000" dirty="0">
                <a:solidFill>
                  <a:prstClr val="black"/>
                </a:solidFill>
                <a:latin typeface="Times New Roman" panose="02020603050405020304" pitchFamily="18" charset="0"/>
                <a:cs typeface="Times New Roman" panose="02020603050405020304" pitchFamily="18" charset="0"/>
              </a:rPr>
              <a:t>th</a:t>
            </a:r>
            <a:r>
              <a:rPr lang="en-IN" sz="3000" dirty="0">
                <a:solidFill>
                  <a:prstClr val="black"/>
                </a:solidFill>
                <a:latin typeface="Times New Roman" panose="02020603050405020304" pitchFamily="18" charset="0"/>
                <a:cs typeface="Times New Roman" panose="02020603050405020304" pitchFamily="18" charset="0"/>
              </a:rPr>
              <a:t> percentile w.r.t. intensity at least once in the entire tracks. Red dot shows the presence of intense TPV whereas Blue dot shows the presence of intense WD events</a:t>
            </a:r>
          </a:p>
        </p:txBody>
      </p:sp>
      <p:sp>
        <p:nvSpPr>
          <p:cNvPr id="82" name="Arrow: Left 81">
            <a:extLst>
              <a:ext uri="{FF2B5EF4-FFF2-40B4-BE49-F238E27FC236}">
                <a16:creationId xmlns:a16="http://schemas.microsoft.com/office/drawing/2014/main" id="{C42F7424-383D-4EAA-A784-22B41A44B21E}"/>
              </a:ext>
            </a:extLst>
          </p:cNvPr>
          <p:cNvSpPr/>
          <p:nvPr/>
        </p:nvSpPr>
        <p:spPr>
          <a:xfrm rot="5400000">
            <a:off x="4130537" y="18936125"/>
            <a:ext cx="746408" cy="715955"/>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7" name="Arrow: Left 86">
            <a:extLst>
              <a:ext uri="{FF2B5EF4-FFF2-40B4-BE49-F238E27FC236}">
                <a16:creationId xmlns:a16="http://schemas.microsoft.com/office/drawing/2014/main" id="{CAD8B642-D997-4109-95B0-4CF9776C4E5A}"/>
              </a:ext>
            </a:extLst>
          </p:cNvPr>
          <p:cNvSpPr/>
          <p:nvPr/>
        </p:nvSpPr>
        <p:spPr>
          <a:xfrm rot="16200000">
            <a:off x="15078763" y="21890722"/>
            <a:ext cx="746408" cy="715955"/>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 name="Arrow: Left 87">
            <a:extLst>
              <a:ext uri="{FF2B5EF4-FFF2-40B4-BE49-F238E27FC236}">
                <a16:creationId xmlns:a16="http://schemas.microsoft.com/office/drawing/2014/main" id="{1767A7B8-FDDD-4893-85AE-EB7807AC33DE}"/>
              </a:ext>
            </a:extLst>
          </p:cNvPr>
          <p:cNvSpPr/>
          <p:nvPr/>
        </p:nvSpPr>
        <p:spPr>
          <a:xfrm>
            <a:off x="8390807" y="28732557"/>
            <a:ext cx="950184" cy="715955"/>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Arrow: Left 88">
            <a:extLst>
              <a:ext uri="{FF2B5EF4-FFF2-40B4-BE49-F238E27FC236}">
                <a16:creationId xmlns:a16="http://schemas.microsoft.com/office/drawing/2014/main" id="{33240B76-02B6-4A73-AD0C-1B0AFB13B9D6}"/>
              </a:ext>
            </a:extLst>
          </p:cNvPr>
          <p:cNvSpPr/>
          <p:nvPr/>
        </p:nvSpPr>
        <p:spPr>
          <a:xfrm rot="10800000">
            <a:off x="13380681" y="35374250"/>
            <a:ext cx="814099" cy="715955"/>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11944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876</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vt:lpstr>
      <vt:lpstr>Courier New</vt:lpstr>
      <vt:lpstr>Times New Roman</vt:lpstr>
      <vt:lpstr>Office Theme</vt:lpstr>
      <vt:lpstr>Trends of Western Disturbances and their Relationship with the Indian Summer Monsoon through Tibetan Plateau Vortex Spandita Mitra*, Ankit Agarwal Indian Institute of Technology Roorkee, India spandita_m@hy.iitr.ac.in | ankit.agarwal@hy.iitr.ac.in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SPANDITA MITRA</dc:creator>
  <cp:lastModifiedBy>SPANDITA MITRA</cp:lastModifiedBy>
  <cp:revision>55</cp:revision>
  <dcterms:created xsi:type="dcterms:W3CDTF">2024-05-28T13:42:03Z</dcterms:created>
  <dcterms:modified xsi:type="dcterms:W3CDTF">2024-05-31T10:18:05Z</dcterms:modified>
</cp:coreProperties>
</file>