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30240288" cy="42479913"/>
  <p:notesSz cx="6858000" cy="9144000"/>
  <p:embeddedFontLst>
    <p:embeddedFont>
      <p:font typeface="Bell MT" panose="02020503060305020303" pitchFamily="18" charset="0"/>
      <p:regular r:id="rId3"/>
      <p:bold r:id="rId4"/>
      <p:italic r:id="rId5"/>
    </p:embeddedFont>
    <p:embeddedFont>
      <p:font typeface="Book Antiqua" panose="02040602050305030304" pitchFamily="18" charset="0"/>
      <p:regular r:id="rId6"/>
      <p:bold r:id="rId7"/>
      <p:italic r:id="rId8"/>
      <p:boldItalic r:id="rId9"/>
    </p:embeddedFont>
    <p:embeddedFont>
      <p:font typeface="Cambria Math" panose="02040503050406030204" pitchFamily="18" charset="0"/>
      <p:regular r:id="rId10"/>
    </p:embeddedFont>
    <p:embeddedFont>
      <p:font typeface="Vijaya" panose="02020604020202020204" pitchFamily="18" charset="0"/>
      <p:regular r:id="rId11"/>
      <p:bold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0" d="100"/>
          <a:sy n="30" d="100"/>
        </p:scale>
        <p:origin x="360" y="-2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n-US"/>
              <a:t>Click to edit Master title style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6ABD3-F009-4368-8AD2-44176C85B061}"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305766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6ABD3-F009-4368-8AD2-44176C85B061}"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317866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6ABD3-F009-4368-8AD2-44176C85B061}"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289552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6ABD3-F009-4368-8AD2-44176C85B061}"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235938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n-US"/>
              <a:t>Click to edit Master title style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tint val="82000"/>
                  </a:schemeClr>
                </a:solidFill>
              </a:defRPr>
            </a:lvl1pPr>
            <a:lvl2pPr marL="1512006" indent="0">
              <a:buNone/>
              <a:defRPr sz="6614">
                <a:solidFill>
                  <a:schemeClr val="tx1">
                    <a:tint val="82000"/>
                  </a:schemeClr>
                </a:solidFill>
              </a:defRPr>
            </a:lvl2pPr>
            <a:lvl3pPr marL="3024012" indent="0">
              <a:buNone/>
              <a:defRPr sz="5953">
                <a:solidFill>
                  <a:schemeClr val="tx1">
                    <a:tint val="82000"/>
                  </a:schemeClr>
                </a:solidFill>
              </a:defRPr>
            </a:lvl3pPr>
            <a:lvl4pPr marL="4536018" indent="0">
              <a:buNone/>
              <a:defRPr sz="5291">
                <a:solidFill>
                  <a:schemeClr val="tx1">
                    <a:tint val="82000"/>
                  </a:schemeClr>
                </a:solidFill>
              </a:defRPr>
            </a:lvl4pPr>
            <a:lvl5pPr marL="6048024" indent="0">
              <a:buNone/>
              <a:defRPr sz="5291">
                <a:solidFill>
                  <a:schemeClr val="tx1">
                    <a:tint val="82000"/>
                  </a:schemeClr>
                </a:solidFill>
              </a:defRPr>
            </a:lvl5pPr>
            <a:lvl6pPr marL="7560031" indent="0">
              <a:buNone/>
              <a:defRPr sz="5291">
                <a:solidFill>
                  <a:schemeClr val="tx1">
                    <a:tint val="82000"/>
                  </a:schemeClr>
                </a:solidFill>
              </a:defRPr>
            </a:lvl6pPr>
            <a:lvl7pPr marL="9072037" indent="0">
              <a:buNone/>
              <a:defRPr sz="5291">
                <a:solidFill>
                  <a:schemeClr val="tx1">
                    <a:tint val="82000"/>
                  </a:schemeClr>
                </a:solidFill>
              </a:defRPr>
            </a:lvl7pPr>
            <a:lvl8pPr marL="10584043" indent="0">
              <a:buNone/>
              <a:defRPr sz="5291">
                <a:solidFill>
                  <a:schemeClr val="tx1">
                    <a:tint val="82000"/>
                  </a:schemeClr>
                </a:solidFill>
              </a:defRPr>
            </a:lvl8pPr>
            <a:lvl9pPr marL="12096049" indent="0">
              <a:buNone/>
              <a:defRPr sz="5291">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6ABD3-F009-4368-8AD2-44176C85B061}"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139618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6ABD3-F009-4368-8AD2-44176C85B061}"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260051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4" name="Content Placeholder 3"/>
          <p:cNvSpPr>
            <a:spLocks noGrp="1"/>
          </p:cNvSpPr>
          <p:nvPr>
            <p:ph sz="half" idx="2"/>
          </p:nvPr>
        </p:nvSpPr>
        <p:spPr>
          <a:xfrm>
            <a:off x="2082962" y="15516968"/>
            <a:ext cx="12793057"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6" name="Content Placeholder 5"/>
          <p:cNvSpPr>
            <a:spLocks noGrp="1"/>
          </p:cNvSpPr>
          <p:nvPr>
            <p:ph sz="quarter" idx="4"/>
          </p:nvPr>
        </p:nvSpPr>
        <p:spPr>
          <a:xfrm>
            <a:off x="15309148"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6ABD3-F009-4368-8AD2-44176C85B061}" type="datetimeFigureOut">
              <a:rPr lang="en-IN" smtClean="0"/>
              <a:t>31-05-2024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35985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6ABD3-F009-4368-8AD2-44176C85B061}" type="datetimeFigureOut">
              <a:rPr lang="en-IN" smtClean="0"/>
              <a:t>31-05-2024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46031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6ABD3-F009-4368-8AD2-44176C85B061}" type="datetimeFigureOut">
              <a:rPr lang="en-IN" smtClean="0"/>
              <a:t>31-05-2024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100113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B946ABD3-F009-4368-8AD2-44176C85B061}"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9775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n-US"/>
              <a:t>Click icon to add picture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B946ABD3-F009-4368-8AD2-44176C85B061}"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CFB7F-3869-49C1-A2F3-DF18CF4A6A00}" type="slidenum">
              <a:rPr lang="en-IN" smtClean="0"/>
              <a:t>‹#›</a:t>
            </a:fld>
            <a:endParaRPr lang="en-IN"/>
          </a:p>
        </p:txBody>
      </p:sp>
    </p:spTree>
    <p:extLst>
      <p:ext uri="{BB962C8B-B14F-4D97-AF65-F5344CB8AC3E}">
        <p14:creationId xmlns:p14="http://schemas.microsoft.com/office/powerpoint/2010/main" val="32861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82000"/>
                  </a:schemeClr>
                </a:solidFill>
              </a:defRPr>
            </a:lvl1pPr>
          </a:lstStyle>
          <a:p>
            <a:fld id="{B946ABD3-F009-4368-8AD2-44176C85B061}" type="datetimeFigureOut">
              <a:rPr lang="en-IN" smtClean="0"/>
              <a:t>31-05-2024</a:t>
            </a:fld>
            <a:endParaRPr lang="en-IN"/>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82000"/>
                  </a:schemeClr>
                </a:solidFill>
              </a:defRPr>
            </a:lvl1pPr>
          </a:lstStyle>
          <a:p>
            <a:fld id="{FA9CFB7F-3869-49C1-A2F3-DF18CF4A6A00}" type="slidenum">
              <a:rPr lang="en-IN" smtClean="0"/>
              <a:t>‹#›</a:t>
            </a:fld>
            <a:endParaRPr lang="en-IN"/>
          </a:p>
        </p:txBody>
      </p:sp>
    </p:spTree>
    <p:extLst>
      <p:ext uri="{BB962C8B-B14F-4D97-AF65-F5344CB8AC3E}">
        <p14:creationId xmlns:p14="http://schemas.microsoft.com/office/powerpoint/2010/main" val="209646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f"/><Relationship Id="rId18" Type="http://schemas.openxmlformats.org/officeDocument/2006/relationships/image" Target="../media/image17.png"/><Relationship Id="rId3" Type="http://schemas.openxmlformats.org/officeDocument/2006/relationships/image" Target="../media/image2.tiff"/><Relationship Id="rId21" Type="http://schemas.openxmlformats.org/officeDocument/2006/relationships/image" Target="../media/image20.tiff"/><Relationship Id="rId7" Type="http://schemas.openxmlformats.org/officeDocument/2006/relationships/image" Target="../media/image6.tiff"/><Relationship Id="rId12" Type="http://schemas.openxmlformats.org/officeDocument/2006/relationships/image" Target="../media/image11.tiff"/><Relationship Id="rId17" Type="http://schemas.openxmlformats.org/officeDocument/2006/relationships/image" Target="../media/image16.tiff"/><Relationship Id="rId2" Type="http://schemas.openxmlformats.org/officeDocument/2006/relationships/image" Target="../media/image1.tiff"/><Relationship Id="rId16" Type="http://schemas.openxmlformats.org/officeDocument/2006/relationships/image" Target="../media/image15.tiff"/><Relationship Id="rId20" Type="http://schemas.openxmlformats.org/officeDocument/2006/relationships/image" Target="../media/image19.tiff"/><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tiff"/><Relationship Id="rId5" Type="http://schemas.openxmlformats.org/officeDocument/2006/relationships/image" Target="../media/image4.tiff"/><Relationship Id="rId15" Type="http://schemas.openxmlformats.org/officeDocument/2006/relationships/image" Target="../media/image14.tiff"/><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tiff"/><Relationship Id="rId9" Type="http://schemas.openxmlformats.org/officeDocument/2006/relationships/image" Target="../media/image8.jpeg"/><Relationship Id="rId14" Type="http://schemas.openxmlformats.org/officeDocument/2006/relationships/image" Target="../media/image13.tif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1050" descr="A map of india with a map of the earth&#10;&#10;Description automatically generated">
            <a:extLst>
              <a:ext uri="{FF2B5EF4-FFF2-40B4-BE49-F238E27FC236}">
                <a16:creationId xmlns:a16="http://schemas.microsoft.com/office/drawing/2014/main" id="{F6FAF653-DD2B-5D5A-9D62-440C242C8DB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33799" y="24900779"/>
            <a:ext cx="5256138" cy="4680000"/>
          </a:xfrm>
          <a:prstGeom prst="rect">
            <a:avLst/>
          </a:prstGeom>
        </p:spPr>
      </p:pic>
      <p:pic>
        <p:nvPicPr>
          <p:cNvPr id="62" name="Picture 61">
            <a:extLst>
              <a:ext uri="{FF2B5EF4-FFF2-40B4-BE49-F238E27FC236}">
                <a16:creationId xmlns:a16="http://schemas.microsoft.com/office/drawing/2014/main" id="{79EE101D-E8DA-B9AA-2276-1841E4FE67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659859" y="24765652"/>
            <a:ext cx="6237623" cy="4680000"/>
          </a:xfrm>
          <a:prstGeom prst="rect">
            <a:avLst/>
          </a:prstGeom>
        </p:spPr>
      </p:pic>
      <p:pic>
        <p:nvPicPr>
          <p:cNvPr id="59" name="Picture 58" descr="A graph of a graph with a red line&#10;&#10;Description automatically generated">
            <a:extLst>
              <a:ext uri="{FF2B5EF4-FFF2-40B4-BE49-F238E27FC236}">
                <a16:creationId xmlns:a16="http://schemas.microsoft.com/office/drawing/2014/main" id="{BBACC53C-5A22-3577-CEC7-139814948CA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52549" y="32299807"/>
            <a:ext cx="7197258" cy="5400000"/>
          </a:xfrm>
          <a:prstGeom prst="rect">
            <a:avLst/>
          </a:prstGeom>
        </p:spPr>
      </p:pic>
      <p:sp>
        <p:nvSpPr>
          <p:cNvPr id="4" name="TextBox 3">
            <a:extLst>
              <a:ext uri="{FF2B5EF4-FFF2-40B4-BE49-F238E27FC236}">
                <a16:creationId xmlns:a16="http://schemas.microsoft.com/office/drawing/2014/main" id="{7520750F-1290-A621-8436-E14B681E0980}"/>
              </a:ext>
            </a:extLst>
          </p:cNvPr>
          <p:cNvSpPr txBox="1"/>
          <p:nvPr/>
        </p:nvSpPr>
        <p:spPr>
          <a:xfrm>
            <a:off x="0" y="765542"/>
            <a:ext cx="30240288" cy="1785104"/>
          </a:xfrm>
          <a:prstGeom prst="rect">
            <a:avLst/>
          </a:prstGeom>
          <a:noFill/>
        </p:spPr>
        <p:txBody>
          <a:bodyPr wrap="square" rtlCol="0">
            <a:spAutoFit/>
          </a:bodyPr>
          <a:lstStyle/>
          <a:p>
            <a:pPr algn="ctr"/>
            <a:r>
              <a:rPr lang="en-US" sz="3000" b="0" i="0" u="none" strike="noStrike" baseline="0" dirty="0">
                <a:solidFill>
                  <a:srgbClr val="000000"/>
                </a:solidFill>
                <a:latin typeface="Times New Roman" panose="02020603050405020304" pitchFamily="18" charset="0"/>
              </a:rPr>
              <a:t> </a:t>
            </a:r>
            <a:r>
              <a:rPr lang="en-US" sz="3500" b="1" i="0" u="none" strike="noStrike" baseline="0" dirty="0">
                <a:solidFill>
                  <a:srgbClr val="000000"/>
                </a:solidFill>
                <a:latin typeface="Times New Roman" panose="02020603050405020304" pitchFamily="18" charset="0"/>
              </a:rPr>
              <a:t>Extreme rainfall over Indian core monsoon zone and their ingredients revealed by Radar and Reanalysis measurements</a:t>
            </a:r>
          </a:p>
          <a:p>
            <a:pPr algn="ctr"/>
            <a:r>
              <a:rPr lang="en-IN" sz="2400" b="0" i="0" u="none" strike="noStrike" baseline="0" dirty="0">
                <a:solidFill>
                  <a:srgbClr val="000000"/>
                </a:solidFill>
                <a:latin typeface="Times New Roman" panose="02020603050405020304" pitchFamily="18" charset="0"/>
              </a:rPr>
              <a:t> U. V. Murali Krishna*, Subrata Kumar Das, Yogesh K. Kolte and Govindan </a:t>
            </a:r>
            <a:r>
              <a:rPr lang="en-IN" sz="2400" b="0" i="0" u="none" strike="noStrike" baseline="0" dirty="0" err="1">
                <a:solidFill>
                  <a:srgbClr val="000000"/>
                </a:solidFill>
                <a:latin typeface="Times New Roman" panose="02020603050405020304" pitchFamily="18" charset="0"/>
              </a:rPr>
              <a:t>Pandithurai</a:t>
            </a:r>
            <a:r>
              <a:rPr lang="en-IN" sz="2400" b="0"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 </a:t>
            </a:r>
            <a:endParaRPr lang="en-IN" sz="2400" b="0" i="0" u="none" strike="noStrike" baseline="0" dirty="0">
              <a:solidFill>
                <a:srgbClr val="000000"/>
              </a:solidFill>
              <a:latin typeface="Times New Roman" panose="02020603050405020304" pitchFamily="18" charset="0"/>
            </a:endParaRPr>
          </a:p>
          <a:p>
            <a:pPr algn="ctr"/>
            <a:r>
              <a:rPr lang="en-US" sz="2400" b="0" i="0" u="none" strike="noStrike" baseline="0" dirty="0">
                <a:solidFill>
                  <a:srgbClr val="000000"/>
                </a:solidFill>
                <a:latin typeface="Times New Roman" panose="02020603050405020304" pitchFamily="18" charset="0"/>
              </a:rPr>
              <a:t> Atmospheric Research Testbeds, Indian Institute of Tropical Meteorology, </a:t>
            </a:r>
            <a:r>
              <a:rPr lang="en-US" sz="2400" b="0" i="0" u="none" strike="noStrike" baseline="0" dirty="0" err="1">
                <a:solidFill>
                  <a:srgbClr val="000000"/>
                </a:solidFill>
                <a:latin typeface="Times New Roman" panose="02020603050405020304" pitchFamily="18" charset="0"/>
              </a:rPr>
              <a:t>Silkheda</a:t>
            </a:r>
            <a:r>
              <a:rPr lang="en-US" sz="2400" b="0" i="0" u="none" strike="noStrike" baseline="0" dirty="0">
                <a:solidFill>
                  <a:srgbClr val="000000"/>
                </a:solidFill>
                <a:latin typeface="Times New Roman" panose="02020603050405020304" pitchFamily="18" charset="0"/>
              </a:rPr>
              <a:t>, Bhopal, India </a:t>
            </a:r>
          </a:p>
          <a:p>
            <a:pPr algn="ctr"/>
            <a:r>
              <a:rPr lang="en-US" sz="2400" dirty="0">
                <a:solidFill>
                  <a:srgbClr val="000000"/>
                </a:solidFill>
                <a:latin typeface="Times New Roman" panose="02020603050405020304" pitchFamily="18" charset="0"/>
              </a:rPr>
              <a:t>E-mail: murali.krishna@tropmet.res.in</a:t>
            </a:r>
            <a:endParaRPr lang="en-IN" sz="2400" dirty="0"/>
          </a:p>
        </p:txBody>
      </p:sp>
      <p:sp>
        <p:nvSpPr>
          <p:cNvPr id="8" name="TextBox 7">
            <a:extLst>
              <a:ext uri="{FF2B5EF4-FFF2-40B4-BE49-F238E27FC236}">
                <a16:creationId xmlns:a16="http://schemas.microsoft.com/office/drawing/2014/main" id="{06A99071-E399-8938-2CEA-E9F05E444C4E}"/>
              </a:ext>
            </a:extLst>
          </p:cNvPr>
          <p:cNvSpPr txBox="1"/>
          <p:nvPr/>
        </p:nvSpPr>
        <p:spPr>
          <a:xfrm>
            <a:off x="0" y="8565"/>
            <a:ext cx="30240287" cy="477054"/>
          </a:xfrm>
          <a:prstGeom prst="rect">
            <a:avLst/>
          </a:prstGeom>
          <a:solidFill>
            <a:srgbClr val="FFFF00"/>
          </a:solidFill>
        </p:spPr>
        <p:txBody>
          <a:bodyPr wrap="square" rtlCol="0">
            <a:spAutoFit/>
          </a:bodyPr>
          <a:lstStyle/>
          <a:p>
            <a:pPr algn="ctr"/>
            <a:r>
              <a:rPr lang="en-US" sz="2500" b="1" dirty="0">
                <a:latin typeface="Vijaya" panose="02020604020202020204" pitchFamily="18" charset="0"/>
                <a:cs typeface="Vijaya" panose="02020604020202020204" pitchFamily="18" charset="0"/>
              </a:rPr>
              <a:t>International Workshop on Stratosphere-Troposphere Interactions and Prediction of Monsoon Weather Extremes (STIPMEX)</a:t>
            </a:r>
            <a:endParaRPr lang="en-IN" sz="2500" b="1" dirty="0">
              <a:latin typeface="Vijaya" panose="02020604020202020204" pitchFamily="18" charset="0"/>
              <a:cs typeface="Vijaya" panose="02020604020202020204" pitchFamily="18" charset="0"/>
            </a:endParaRPr>
          </a:p>
        </p:txBody>
      </p:sp>
      <p:sp>
        <p:nvSpPr>
          <p:cNvPr id="9" name="TextBox 8">
            <a:extLst>
              <a:ext uri="{FF2B5EF4-FFF2-40B4-BE49-F238E27FC236}">
                <a16:creationId xmlns:a16="http://schemas.microsoft.com/office/drawing/2014/main" id="{757F7CB9-DAC8-45F8-CCF9-F32D987776E4}"/>
              </a:ext>
            </a:extLst>
          </p:cNvPr>
          <p:cNvSpPr txBox="1"/>
          <p:nvPr/>
        </p:nvSpPr>
        <p:spPr>
          <a:xfrm>
            <a:off x="2488022" y="3205064"/>
            <a:ext cx="22328372" cy="2677656"/>
          </a:xfrm>
          <a:prstGeom prst="rect">
            <a:avLst/>
          </a:prstGeom>
          <a:noFill/>
          <a:ln>
            <a:noFill/>
          </a:ln>
        </p:spPr>
        <p:txBody>
          <a:bodyPr wrap="square" rtlCol="0">
            <a:spAutoFit/>
          </a:bodyP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ABSTRACT</a:t>
            </a:r>
          </a:p>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sz="2800" b="1" i="0" u="none" strike="noStrike" baseline="0" dirty="0">
                <a:solidFill>
                  <a:schemeClr val="accent5">
                    <a:lumMod val="60000"/>
                    <a:lumOff val="40000"/>
                  </a:schemeClr>
                </a:solidFill>
                <a:latin typeface="Bell MT" panose="02020503060305020303" pitchFamily="18" charset="0"/>
                <a:cs typeface="Times New Roman" panose="02020603050405020304" pitchFamily="18" charset="0"/>
              </a:rPr>
              <a:t>The Indian core monsoon zone is a moisture-rich environment that aids the development of heavy rainfall during summer monsoon. The present study aims to understand the characteristics of extreme rainfall, like frequency, intensity, structure, etc. using dual-polarization Doppler weather radar measurements. Further, the dynamical and thermodynamical mechanisms responsible for these extreme rainfall events are investigated using European reanalysis data, ERA5. </a:t>
            </a:r>
            <a:endParaRPr lang="en-IN" sz="2800" b="1" dirty="0">
              <a:solidFill>
                <a:schemeClr val="accent5">
                  <a:lumMod val="60000"/>
                  <a:lumOff val="40000"/>
                </a:schemeClr>
              </a:solidFill>
              <a:latin typeface="Bell MT" panose="02020503060305020303"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2B9679A-2A72-8965-706B-F10236C47FC6}"/>
              </a:ext>
            </a:extLst>
          </p:cNvPr>
          <p:cNvSpPr txBox="1"/>
          <p:nvPr/>
        </p:nvSpPr>
        <p:spPr>
          <a:xfrm>
            <a:off x="0" y="42002439"/>
            <a:ext cx="30240287" cy="477054"/>
          </a:xfrm>
          <a:prstGeom prst="rect">
            <a:avLst/>
          </a:prstGeom>
          <a:solidFill>
            <a:srgbClr val="FFFF00"/>
          </a:solidFill>
        </p:spPr>
        <p:txBody>
          <a:bodyPr wrap="square" rtlCol="0">
            <a:spAutoFit/>
          </a:bodyPr>
          <a:lstStyle/>
          <a:p>
            <a:pPr marL="0" indent="0" algn="ctr">
              <a:buNone/>
            </a:pPr>
            <a:r>
              <a:rPr lang="en-US" sz="2500" b="1" dirty="0">
                <a:latin typeface="Vijaya" panose="02020604020202020204" pitchFamily="18" charset="0"/>
                <a:cs typeface="Vijaya" panose="02020604020202020204" pitchFamily="18" charset="0"/>
              </a:rPr>
              <a:t>Indian Institute of Tropical Meteorology (IITM), Ministry of Earth Sciences (</a:t>
            </a:r>
            <a:r>
              <a:rPr lang="en-US" sz="2500" b="1" dirty="0" err="1">
                <a:latin typeface="Vijaya" panose="02020604020202020204" pitchFamily="18" charset="0"/>
                <a:cs typeface="Vijaya" panose="02020604020202020204" pitchFamily="18" charset="0"/>
              </a:rPr>
              <a:t>MoES</a:t>
            </a:r>
            <a:r>
              <a:rPr lang="en-US" sz="2500" b="1" dirty="0">
                <a:latin typeface="Vijaya" panose="02020604020202020204" pitchFamily="18" charset="0"/>
                <a:cs typeface="Vijaya" panose="02020604020202020204" pitchFamily="18" charset="0"/>
              </a:rPr>
              <a:t>), India. 02-07 June 2024.</a:t>
            </a:r>
            <a:endParaRPr lang="en-IN" sz="2500" b="1" dirty="0">
              <a:latin typeface="Vijaya" panose="02020604020202020204" pitchFamily="18" charset="0"/>
              <a:cs typeface="Vijaya" panose="02020604020202020204" pitchFamily="18" charset="0"/>
            </a:endParaRPr>
          </a:p>
        </p:txBody>
      </p:sp>
      <p:sp>
        <p:nvSpPr>
          <p:cNvPr id="16" name="TextBox 15">
            <a:extLst>
              <a:ext uri="{FF2B5EF4-FFF2-40B4-BE49-F238E27FC236}">
                <a16:creationId xmlns:a16="http://schemas.microsoft.com/office/drawing/2014/main" id="{EDA7B896-BF92-2532-FADB-95C58B4B181D}"/>
              </a:ext>
            </a:extLst>
          </p:cNvPr>
          <p:cNvSpPr txBox="1"/>
          <p:nvPr/>
        </p:nvSpPr>
        <p:spPr>
          <a:xfrm>
            <a:off x="2188118" y="14847922"/>
            <a:ext cx="25541594" cy="553998"/>
          </a:xfrm>
          <a:prstGeom prst="rect">
            <a:avLst/>
          </a:prstGeom>
          <a:noFill/>
        </p:spPr>
        <p:txBody>
          <a:bodyPr wrap="square" rtlCol="0">
            <a:spAutoFit/>
          </a:bodyPr>
          <a:lstStyle/>
          <a:p>
            <a:pPr algn="ctr"/>
            <a:r>
              <a:rPr lang="en-US" sz="3000" b="1" dirty="0">
                <a:highlight>
                  <a:srgbClr val="FFFF00"/>
                </a:highlight>
                <a:latin typeface="Book Antiqua" panose="02040602050305030304" pitchFamily="18" charset="0"/>
                <a:cs typeface="Times New Roman" panose="02020603050405020304" pitchFamily="18" charset="0"/>
              </a:rPr>
              <a:t>Radar Observed Storm Properties</a:t>
            </a:r>
            <a:endParaRPr lang="en-IN" sz="3000" dirty="0">
              <a:highlight>
                <a:srgbClr val="FFFF00"/>
              </a:highlight>
              <a:latin typeface="Book Antiqua" panose="02040602050305030304" pitchFamily="18" charset="0"/>
            </a:endParaRPr>
          </a:p>
        </p:txBody>
      </p:sp>
      <p:sp>
        <p:nvSpPr>
          <p:cNvPr id="18" name="Rectangle: Rounded Corners 17">
            <a:extLst>
              <a:ext uri="{FF2B5EF4-FFF2-40B4-BE49-F238E27FC236}">
                <a16:creationId xmlns:a16="http://schemas.microsoft.com/office/drawing/2014/main" id="{B9E5D819-FFD9-1731-43B9-F9892A174343}"/>
              </a:ext>
            </a:extLst>
          </p:cNvPr>
          <p:cNvSpPr/>
          <p:nvPr/>
        </p:nvSpPr>
        <p:spPr>
          <a:xfrm>
            <a:off x="170120" y="14862178"/>
            <a:ext cx="29900045" cy="817054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descr="A diagram of a heat wave&#10;&#10;Description automatically generated">
            <a:extLst>
              <a:ext uri="{FF2B5EF4-FFF2-40B4-BE49-F238E27FC236}">
                <a16:creationId xmlns:a16="http://schemas.microsoft.com/office/drawing/2014/main" id="{05A84E1E-EA74-91F2-7CA5-66F7E956229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58221" y="16241564"/>
            <a:ext cx="5084837" cy="4409820"/>
          </a:xfrm>
          <a:prstGeom prst="rect">
            <a:avLst/>
          </a:prstGeom>
        </p:spPr>
      </p:pic>
      <p:sp>
        <p:nvSpPr>
          <p:cNvPr id="21" name="TextBox 20">
            <a:extLst>
              <a:ext uri="{FF2B5EF4-FFF2-40B4-BE49-F238E27FC236}">
                <a16:creationId xmlns:a16="http://schemas.microsoft.com/office/drawing/2014/main" id="{3EC7A252-C20E-72AE-4137-1DCD5D69F215}"/>
              </a:ext>
            </a:extLst>
          </p:cNvPr>
          <p:cNvSpPr txBox="1"/>
          <p:nvPr/>
        </p:nvSpPr>
        <p:spPr>
          <a:xfrm>
            <a:off x="507589" y="15568266"/>
            <a:ext cx="6105860" cy="507831"/>
          </a:xfrm>
          <a:prstGeom prst="rect">
            <a:avLst/>
          </a:prstGeom>
          <a:noFill/>
        </p:spPr>
        <p:txBody>
          <a:bodyPr wrap="square">
            <a:spAutoFit/>
          </a:bodyPr>
          <a:lstStyle/>
          <a:p>
            <a:pPr algn="ctr"/>
            <a:r>
              <a:rPr lang="en-US" sz="2700" b="1" i="1" dirty="0">
                <a:solidFill>
                  <a:schemeClr val="accent1">
                    <a:lumMod val="60000"/>
                    <a:lumOff val="40000"/>
                  </a:schemeClr>
                </a:solidFill>
                <a:latin typeface="Book Antiqua" panose="02040602050305030304" pitchFamily="18" charset="0"/>
              </a:rPr>
              <a:t>Frequency of Extreme Rainfall Events</a:t>
            </a:r>
            <a:endParaRPr lang="en-IN" sz="2700" b="1" i="1" dirty="0">
              <a:solidFill>
                <a:schemeClr val="accent1">
                  <a:lumMod val="60000"/>
                  <a:lumOff val="40000"/>
                </a:schemeClr>
              </a:solidFill>
              <a:latin typeface="Book Antiqua" panose="02040602050305030304" pitchFamily="18" charset="0"/>
            </a:endParaRPr>
          </a:p>
        </p:txBody>
      </p:sp>
      <p:sp>
        <p:nvSpPr>
          <p:cNvPr id="23" name="TextBox 22">
            <a:extLst>
              <a:ext uri="{FF2B5EF4-FFF2-40B4-BE49-F238E27FC236}">
                <a16:creationId xmlns:a16="http://schemas.microsoft.com/office/drawing/2014/main" id="{D45E6563-C266-8DE2-AEC5-BE5339645861}"/>
              </a:ext>
            </a:extLst>
          </p:cNvPr>
          <p:cNvSpPr txBox="1"/>
          <p:nvPr/>
        </p:nvSpPr>
        <p:spPr>
          <a:xfrm>
            <a:off x="807928" y="20914261"/>
            <a:ext cx="5535542" cy="1384995"/>
          </a:xfrm>
          <a:prstGeom prst="rect">
            <a:avLst/>
          </a:prstGeom>
          <a:noFill/>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Higher frequency of extreme events aligned parallel to monsoon trough region (from southeast to northwest).</a:t>
            </a:r>
            <a:endParaRPr lang="en-IN" sz="2800" dirty="0">
              <a:solidFill>
                <a:srgbClr val="FF0000"/>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A8CCF58F-68FB-A9C3-BE8F-D84E8C706069}"/>
              </a:ext>
            </a:extLst>
          </p:cNvPr>
          <p:cNvSpPr/>
          <p:nvPr/>
        </p:nvSpPr>
        <p:spPr>
          <a:xfrm>
            <a:off x="703491" y="15553240"/>
            <a:ext cx="5725039" cy="7091186"/>
          </a:xfrm>
          <a:prstGeom prst="rect">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 name="Picture 24" descr="A graph of a number of red lines&#10;&#10;Description automatically generated with medium confidence">
            <a:extLst>
              <a:ext uri="{FF2B5EF4-FFF2-40B4-BE49-F238E27FC236}">
                <a16:creationId xmlns:a16="http://schemas.microsoft.com/office/drawing/2014/main" id="{CF9F732D-9EA5-1EFA-DB94-F325FF14F23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133727" y="16123985"/>
            <a:ext cx="4603412" cy="4269178"/>
          </a:xfrm>
          <a:prstGeom prst="rect">
            <a:avLst/>
          </a:prstGeom>
        </p:spPr>
      </p:pic>
      <p:pic>
        <p:nvPicPr>
          <p:cNvPr id="26" name="Picture 25">
            <a:extLst>
              <a:ext uri="{FF2B5EF4-FFF2-40B4-BE49-F238E27FC236}">
                <a16:creationId xmlns:a16="http://schemas.microsoft.com/office/drawing/2014/main" id="{C7057771-6373-BAF7-56C9-CE0BA55B8610}"/>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721795" y="16099326"/>
            <a:ext cx="4398582" cy="4250806"/>
          </a:xfrm>
          <a:prstGeom prst="rect">
            <a:avLst/>
          </a:prstGeom>
        </p:spPr>
      </p:pic>
      <p:sp>
        <p:nvSpPr>
          <p:cNvPr id="27" name="TextBox 26">
            <a:extLst>
              <a:ext uri="{FF2B5EF4-FFF2-40B4-BE49-F238E27FC236}">
                <a16:creationId xmlns:a16="http://schemas.microsoft.com/office/drawing/2014/main" id="{6B003959-086A-B524-38EC-D8E98F84D132}"/>
              </a:ext>
            </a:extLst>
          </p:cNvPr>
          <p:cNvSpPr txBox="1"/>
          <p:nvPr/>
        </p:nvSpPr>
        <p:spPr>
          <a:xfrm>
            <a:off x="6567939" y="15555862"/>
            <a:ext cx="9209343" cy="507831"/>
          </a:xfrm>
          <a:prstGeom prst="rect">
            <a:avLst/>
          </a:prstGeom>
          <a:noFill/>
        </p:spPr>
        <p:txBody>
          <a:bodyPr wrap="square" rtlCol="0">
            <a:spAutoFit/>
          </a:bodyPr>
          <a:lstStyle/>
          <a:p>
            <a:pPr algn="ctr"/>
            <a:r>
              <a:rPr lang="en-US" sz="2700" b="1" i="1" dirty="0">
                <a:solidFill>
                  <a:srgbClr val="00B050"/>
                </a:solidFill>
                <a:latin typeface="Book Antiqua" panose="02040602050305030304" pitchFamily="18" charset="0"/>
              </a:rPr>
              <a:t>Intensity of storms</a:t>
            </a:r>
            <a:endParaRPr lang="en-IN" sz="2700" b="1" i="1" dirty="0">
              <a:solidFill>
                <a:srgbClr val="00B050"/>
              </a:solidFill>
              <a:latin typeface="Book Antiqua" panose="02040602050305030304" pitchFamily="18" charset="0"/>
            </a:endParaRPr>
          </a:p>
        </p:txBody>
      </p:sp>
      <p:sp>
        <p:nvSpPr>
          <p:cNvPr id="28" name="Rectangle 27">
            <a:extLst>
              <a:ext uri="{FF2B5EF4-FFF2-40B4-BE49-F238E27FC236}">
                <a16:creationId xmlns:a16="http://schemas.microsoft.com/office/drawing/2014/main" id="{42CF43C0-8FF4-CFEF-4C8F-8B77997E2185}"/>
              </a:ext>
            </a:extLst>
          </p:cNvPr>
          <p:cNvSpPr/>
          <p:nvPr/>
        </p:nvSpPr>
        <p:spPr>
          <a:xfrm>
            <a:off x="6546674" y="15555861"/>
            <a:ext cx="9251874" cy="7088564"/>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69E89472-161E-777C-DDB7-D593A6409225}"/>
              </a:ext>
            </a:extLst>
          </p:cNvPr>
          <p:cNvSpPr txBox="1"/>
          <p:nvPr/>
        </p:nvSpPr>
        <p:spPr>
          <a:xfrm>
            <a:off x="6721795" y="20419094"/>
            <a:ext cx="8885284" cy="2246769"/>
          </a:xfrm>
          <a:prstGeom prst="rect">
            <a:avLst/>
          </a:prstGeom>
          <a:noFill/>
        </p:spPr>
        <p:txBody>
          <a:bodyPr wrap="square" rtlCol="0">
            <a:spAutoFit/>
          </a:bodyPr>
          <a:lstStyle/>
          <a:p>
            <a:pPr marL="342900" indent="-342900" algn="just">
              <a:buFont typeface="Wingdings" panose="05000000000000000000" pitchFamily="2" charset="2"/>
              <a:buChar char="Ø"/>
            </a:pPr>
            <a:r>
              <a:rPr lang="en-US" sz="2800" dirty="0">
                <a:solidFill>
                  <a:srgbClr val="0000FF"/>
                </a:solidFill>
                <a:latin typeface="Times New Roman" panose="02020603050405020304" pitchFamily="18" charset="0"/>
                <a:cs typeface="Times New Roman" panose="02020603050405020304" pitchFamily="18" charset="0"/>
              </a:rPr>
              <a:t>The maximum reflectivity of storms reaches up to 50 </a:t>
            </a:r>
            <a:r>
              <a:rPr lang="en-US" sz="2800" dirty="0" err="1">
                <a:solidFill>
                  <a:srgbClr val="0000FF"/>
                </a:solidFill>
                <a:latin typeface="Times New Roman" panose="02020603050405020304" pitchFamily="18" charset="0"/>
                <a:cs typeface="Times New Roman" panose="02020603050405020304" pitchFamily="18" charset="0"/>
              </a:rPr>
              <a:t>dBZ</a:t>
            </a:r>
            <a:r>
              <a:rPr lang="en-US" sz="2800" dirty="0">
                <a:solidFill>
                  <a:srgbClr val="0000FF"/>
                </a:solidFill>
                <a:latin typeface="Times New Roman" panose="02020603050405020304" pitchFamily="18" charset="0"/>
                <a:cs typeface="Times New Roman" panose="02020603050405020304" pitchFamily="18" charset="0"/>
              </a:rPr>
              <a:t>, indicating moderate-to-high intensity.</a:t>
            </a:r>
          </a:p>
          <a:p>
            <a:pPr marL="342900" indent="-342900" algn="just">
              <a:buFont typeface="Wingdings" panose="05000000000000000000" pitchFamily="2" charset="2"/>
              <a:buChar char="Ø"/>
            </a:pPr>
            <a:r>
              <a:rPr lang="en-IN" sz="2800" dirty="0">
                <a:latin typeface="Times New Roman" pitchFamily="18" charset="0"/>
                <a:cs typeface="Times New Roman" pitchFamily="18" charset="0"/>
              </a:rPr>
              <a:t>The convective top height shows its maximum occurrence at 5 km, indicating that the congestus storms dominated during ERE</a:t>
            </a:r>
            <a:r>
              <a:rPr lang="en-US" sz="2800" dirty="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F6A11E61-385A-28A9-A6F5-B8F881CDA904}"/>
              </a:ext>
            </a:extLst>
          </p:cNvPr>
          <p:cNvSpPr txBox="1"/>
          <p:nvPr/>
        </p:nvSpPr>
        <p:spPr>
          <a:xfrm>
            <a:off x="216455" y="7232750"/>
            <a:ext cx="21072628" cy="4662815"/>
          </a:xfrm>
          <a:prstGeom prst="rect">
            <a:avLst/>
          </a:prstGeom>
          <a:noFill/>
          <a:ln w="38100">
            <a:noFill/>
          </a:ln>
        </p:spPr>
        <p:txBody>
          <a:bodyPr wrap="square" rtlCol="0">
            <a:spAutoFit/>
          </a:bodyPr>
          <a:lstStyle/>
          <a:p>
            <a:pPr marL="342900" indent="-342900" algn="just">
              <a:buFont typeface="Wingdings" panose="05000000000000000000" pitchFamily="2" charset="2"/>
              <a:buChar char="v"/>
            </a:pPr>
            <a:r>
              <a:rPr lang="en-US" sz="2700" dirty="0">
                <a:solidFill>
                  <a:srgbClr val="0000FF"/>
                </a:solidFill>
                <a:latin typeface="Times New Roman" panose="02020603050405020304" pitchFamily="18" charset="0"/>
                <a:cs typeface="Times New Roman" panose="02020603050405020304" pitchFamily="18" charset="0"/>
              </a:rPr>
              <a:t>Extreme rainfall events (EREs) are identified using the India Meteorological Department (IMD) gridded rainfall dataset. The EREs are identified for the monsoon season of 2022 based on the 99th percentile value of daily rainfall during the summer monsoon season over the base period from 1991 to 2021.</a:t>
            </a:r>
          </a:p>
          <a:p>
            <a:pPr marL="342900" indent="-342900" algn="just">
              <a:buFont typeface="Wingdings" panose="05000000000000000000" pitchFamily="2" charset="2"/>
              <a:buChar char="v"/>
            </a:pPr>
            <a:r>
              <a:rPr lang="en-US" sz="2700" b="0" i="0" u="none" strike="noStrike" baseline="0" dirty="0">
                <a:solidFill>
                  <a:schemeClr val="accent6">
                    <a:lumMod val="75000"/>
                  </a:schemeClr>
                </a:solidFill>
                <a:latin typeface="Times New Roman" panose="02020603050405020304" pitchFamily="18" charset="0"/>
                <a:cs typeface="Times New Roman" panose="02020603050405020304" pitchFamily="18" charset="0"/>
              </a:rPr>
              <a:t>The EREs are tracked spatially and temporally using C-band dual-polarized Doppler weather radar installed at Atmospheric Research Testbed-Central India (ART-CI; </a:t>
            </a:r>
            <a:r>
              <a:rPr lang="en-IN" sz="2700" b="0" i="0" u="none" strike="noStrike" baseline="0" dirty="0">
                <a:solidFill>
                  <a:schemeClr val="accent6">
                    <a:lumMod val="75000"/>
                  </a:schemeClr>
                </a:solidFill>
                <a:latin typeface="Times New Roman" panose="02020603050405020304" pitchFamily="18" charset="0"/>
              </a:rPr>
              <a:t>23.57 N, 77.24 E)</a:t>
            </a:r>
            <a:r>
              <a:rPr lang="en-US" sz="2700" b="0" i="0" u="none" strike="noStrike" baseline="0" dirty="0">
                <a:solidFill>
                  <a:schemeClr val="accent6">
                    <a:lumMod val="75000"/>
                  </a:schemeClr>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700" b="0" i="0" u="none" strike="noStrike" baseline="0" dirty="0">
                <a:solidFill>
                  <a:srgbClr val="FF0000"/>
                </a:solidFill>
                <a:latin typeface="Times New Roman" panose="02020603050405020304" pitchFamily="18" charset="0"/>
                <a:cs typeface="Times New Roman" panose="02020603050405020304" pitchFamily="18" charset="0"/>
              </a:rPr>
              <a:t>The </a:t>
            </a:r>
            <a:r>
              <a:rPr lang="en-US" sz="2700" b="0" i="0" u="none" strike="noStrike" baseline="0" dirty="0" err="1">
                <a:solidFill>
                  <a:srgbClr val="FF0000"/>
                </a:solidFill>
                <a:latin typeface="Times New Roman" panose="02020603050405020304" pitchFamily="18" charset="0"/>
                <a:cs typeface="Times New Roman" panose="02020603050405020304" pitchFamily="18" charset="0"/>
              </a:rPr>
              <a:t>Lagrangian</a:t>
            </a:r>
            <a:r>
              <a:rPr lang="en-US" sz="2700" b="0" i="0" u="none" strike="noStrike" baseline="0" dirty="0">
                <a:solidFill>
                  <a:srgbClr val="FF0000"/>
                </a:solidFill>
                <a:latin typeface="Times New Roman" panose="02020603050405020304" pitchFamily="18" charset="0"/>
                <a:cs typeface="Times New Roman" panose="02020603050405020304" pitchFamily="18" charset="0"/>
              </a:rPr>
              <a:t> storm tracking algorithm, TINT (TINT is not TITAN) is used to track the convective storms and to identify their characteristics. Here the convective storm is identified as the contiguous region of 32-dBZ reflectivity threshold that should be satisfied in a minimum volume of 30 km3</a:t>
            </a:r>
          </a:p>
          <a:p>
            <a:pPr marL="342900" indent="-342900" algn="just">
              <a:buFont typeface="Wingdings" panose="05000000000000000000" pitchFamily="2" charset="2"/>
              <a:buChar char="v"/>
            </a:pPr>
            <a:r>
              <a:rPr lang="en-US" sz="2700" dirty="0">
                <a:solidFill>
                  <a:srgbClr val="000000"/>
                </a:solidFill>
                <a:latin typeface="Times New Roman" panose="02020603050405020304" pitchFamily="18" charset="0"/>
                <a:cs typeface="Times New Roman" panose="02020603050405020304" pitchFamily="18" charset="0"/>
              </a:rPr>
              <a:t>To understand the background mechanisms, the daily mean atmospheric parameters, such as specific humidity, temperature, winds, etc. from the ERA5 dataset has been utilized.</a:t>
            </a:r>
          </a:p>
          <a:p>
            <a:pPr marL="342900" indent="-342900" algn="just">
              <a:buFont typeface="Wingdings" panose="05000000000000000000" pitchFamily="2" charset="2"/>
              <a:buChar char="v"/>
            </a:pPr>
            <a:r>
              <a:rPr lang="en-US" sz="2700" dirty="0">
                <a:solidFill>
                  <a:srgbClr val="7030A0"/>
                </a:solidFill>
                <a:latin typeface="Times New Roman" panose="02020603050405020304" pitchFamily="18" charset="0"/>
                <a:cs typeface="Times New Roman" panose="02020603050405020304" pitchFamily="18" charset="0"/>
              </a:rPr>
              <a:t>The moisture budget is estimated during a typical case of ERE and the contribution by the atmospheric dynamics and thermodynamics are investigated following Seager et al. (2010).  </a:t>
            </a:r>
            <a:endParaRPr lang="en-IN" sz="2700" dirty="0">
              <a:solidFill>
                <a:srgbClr val="7030A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1F85931D-D000-F4CA-C240-0B3CBD3EFC78}"/>
              </a:ext>
            </a:extLst>
          </p:cNvPr>
          <p:cNvSpPr txBox="1"/>
          <p:nvPr/>
        </p:nvSpPr>
        <p:spPr>
          <a:xfrm>
            <a:off x="140834" y="6658848"/>
            <a:ext cx="29882999"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DATA AND METHODS</a:t>
            </a:r>
          </a:p>
        </p:txBody>
      </p:sp>
      <p:pic>
        <p:nvPicPr>
          <p:cNvPr id="33" name="Picture 32">
            <a:extLst>
              <a:ext uri="{FF2B5EF4-FFF2-40B4-BE49-F238E27FC236}">
                <a16:creationId xmlns:a16="http://schemas.microsoft.com/office/drawing/2014/main" id="{6562DE4C-3FBB-1BD3-C24E-295DAB205BF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1543732" y="7591461"/>
            <a:ext cx="4594779" cy="4081466"/>
          </a:xfrm>
          <a:prstGeom prst="rect">
            <a:avLst/>
          </a:prstGeom>
        </p:spPr>
      </p:pic>
      <p:sp>
        <p:nvSpPr>
          <p:cNvPr id="37" name="TextBox 36">
            <a:extLst>
              <a:ext uri="{FF2B5EF4-FFF2-40B4-BE49-F238E27FC236}">
                <a16:creationId xmlns:a16="http://schemas.microsoft.com/office/drawing/2014/main" id="{0B3D0D37-D2AE-FCA4-7080-65D23C9B2183}"/>
              </a:ext>
            </a:extLst>
          </p:cNvPr>
          <p:cNvSpPr txBox="1"/>
          <p:nvPr/>
        </p:nvSpPr>
        <p:spPr>
          <a:xfrm>
            <a:off x="21402247" y="11781465"/>
            <a:ext cx="8508422" cy="830997"/>
          </a:xfrm>
          <a:prstGeom prst="rect">
            <a:avLst/>
          </a:prstGeom>
          <a:noFill/>
        </p:spPr>
        <p:txBody>
          <a:bodyPr wrap="square" rtlCol="0">
            <a:spAutoFit/>
          </a:bodyPr>
          <a:lstStyle/>
          <a:p>
            <a:pPr algn="just"/>
            <a:r>
              <a:rPr lang="en-IN" sz="2400" b="1" i="1" dirty="0">
                <a:solidFill>
                  <a:srgbClr val="FF0000"/>
                </a:solidFill>
                <a:latin typeface="Times New Roman" pitchFamily="18" charset="0"/>
                <a:cs typeface="Times New Roman" pitchFamily="18" charset="0"/>
              </a:rPr>
              <a:t>Topography of India showing the C-band radar site </a:t>
            </a:r>
            <a:r>
              <a:rPr lang="pt-BR" sz="2400" b="1" i="1" dirty="0">
                <a:solidFill>
                  <a:srgbClr val="FF0000"/>
                </a:solidFill>
                <a:latin typeface="Times New Roman" pitchFamily="18" charset="0"/>
                <a:cs typeface="Times New Roman" pitchFamily="18" charset="0"/>
              </a:rPr>
              <a:t>at Silkeda, Madhya Pradesh. </a:t>
            </a:r>
            <a:r>
              <a:rPr lang="en-IN" sz="2400" b="1" i="1" dirty="0">
                <a:solidFill>
                  <a:srgbClr val="FF0000"/>
                </a:solidFill>
                <a:latin typeface="Times New Roman" pitchFamily="18" charset="0"/>
                <a:cs typeface="Times New Roman" pitchFamily="18" charset="0"/>
              </a:rPr>
              <a:t>Magenta circle shows 250 km from the radar. </a:t>
            </a:r>
            <a:endParaRPr lang="en-IN" sz="2400" dirty="0"/>
          </a:p>
        </p:txBody>
      </p:sp>
      <p:pic>
        <p:nvPicPr>
          <p:cNvPr id="40" name="Picture 39">
            <a:extLst>
              <a:ext uri="{FF2B5EF4-FFF2-40B4-BE49-F238E27FC236}">
                <a16:creationId xmlns:a16="http://schemas.microsoft.com/office/drawing/2014/main" id="{264A8E8B-8CE5-F101-FC90-07E43BF4B86B}"/>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26480224" y="7640889"/>
            <a:ext cx="2775840" cy="3647512"/>
          </a:xfrm>
          <a:prstGeom prst="rect">
            <a:avLst/>
          </a:prstGeom>
        </p:spPr>
      </p:pic>
      <p:pic>
        <p:nvPicPr>
          <p:cNvPr id="41" name="Picture 40">
            <a:extLst>
              <a:ext uri="{FF2B5EF4-FFF2-40B4-BE49-F238E27FC236}">
                <a16:creationId xmlns:a16="http://schemas.microsoft.com/office/drawing/2014/main" id="{822546C1-F884-6F49-4E3C-D4E223560D0B}"/>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5390551" y="2997973"/>
            <a:ext cx="2975147" cy="273560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1ED488A-8FE1-F623-CEF7-E88E78F6EF7F}"/>
              </a:ext>
            </a:extLst>
          </p:cNvPr>
          <p:cNvSpPr txBox="1"/>
          <p:nvPr/>
        </p:nvSpPr>
        <p:spPr>
          <a:xfrm>
            <a:off x="25390550" y="5681694"/>
            <a:ext cx="3311449" cy="707886"/>
          </a:xfrm>
          <a:prstGeom prst="rect">
            <a:avLst/>
          </a:prstGeom>
          <a:noFill/>
        </p:spPr>
        <p:txBody>
          <a:bodyPr wrap="square" rtlCol="0">
            <a:spAutoFit/>
          </a:bodyPr>
          <a:lstStyle/>
          <a:p>
            <a:pPr algn="just"/>
            <a:r>
              <a:rPr lang="en-IN" sz="2000" b="1" i="1" dirty="0">
                <a:latin typeface="Book Antiqua" panose="02040602050305030304" pitchFamily="18" charset="0"/>
              </a:rPr>
              <a:t>Spatial climatology (JJAS) of LPSs (Jha et al., 2022)</a:t>
            </a:r>
            <a:endParaRPr lang="en-IN" sz="2000" dirty="0">
              <a:latin typeface="Book Antiqua" panose="02040602050305030304" pitchFamily="18" charset="0"/>
            </a:endParaRPr>
          </a:p>
        </p:txBody>
      </p:sp>
      <p:sp>
        <p:nvSpPr>
          <p:cNvPr id="43" name="Rectangle 42">
            <a:extLst>
              <a:ext uri="{FF2B5EF4-FFF2-40B4-BE49-F238E27FC236}">
                <a16:creationId xmlns:a16="http://schemas.microsoft.com/office/drawing/2014/main" id="{6F2446C1-D729-660D-5F8A-B6B6D3CC6A95}"/>
              </a:ext>
            </a:extLst>
          </p:cNvPr>
          <p:cNvSpPr/>
          <p:nvPr/>
        </p:nvSpPr>
        <p:spPr>
          <a:xfrm>
            <a:off x="1658679" y="2904803"/>
            <a:ext cx="27132319" cy="3476719"/>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TextBox 43">
            <a:extLst>
              <a:ext uri="{FF2B5EF4-FFF2-40B4-BE49-F238E27FC236}">
                <a16:creationId xmlns:a16="http://schemas.microsoft.com/office/drawing/2014/main" id="{541FF0D4-6342-6636-FFBE-47D953FB59BF}"/>
              </a:ext>
            </a:extLst>
          </p:cNvPr>
          <p:cNvSpPr txBox="1"/>
          <p:nvPr/>
        </p:nvSpPr>
        <p:spPr>
          <a:xfrm>
            <a:off x="140834" y="14295228"/>
            <a:ext cx="29882999" cy="584775"/>
          </a:xfrm>
          <a:prstGeom prst="rect">
            <a:avLst/>
          </a:prstGeom>
          <a:noFill/>
        </p:spPr>
        <p:txBody>
          <a:bodyPr wrap="square" rtlCol="0">
            <a:spAutoFit/>
          </a:bodyPr>
          <a:lstStyle/>
          <a:p>
            <a:pPr algn="ctr"/>
            <a:r>
              <a:rPr lang="en-US" sz="3200" b="1" dirty="0">
                <a:solidFill>
                  <a:srgbClr val="FF0000"/>
                </a:solidFill>
                <a:latin typeface="Book Antiqua" panose="02040602050305030304" pitchFamily="18" charset="0"/>
              </a:rPr>
              <a:t>RESULTS</a:t>
            </a:r>
            <a:endParaRPr lang="en-IN" sz="3200" b="1" dirty="0">
              <a:solidFill>
                <a:srgbClr val="FF0000"/>
              </a:solidFill>
              <a:latin typeface="Book Antiqua" panose="02040602050305030304" pitchFamily="18" charset="0"/>
            </a:endParaRPr>
          </a:p>
        </p:txBody>
      </p:sp>
      <p:pic>
        <p:nvPicPr>
          <p:cNvPr id="46" name="Picture 45" descr="A graph of a storm area&#10;&#10;Description automatically generated">
            <a:extLst>
              <a:ext uri="{FF2B5EF4-FFF2-40B4-BE49-F238E27FC236}">
                <a16:creationId xmlns:a16="http://schemas.microsoft.com/office/drawing/2014/main" id="{2BD8EE2C-EBB5-2606-1A74-C31D817719B1}"/>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6024202" y="16358417"/>
            <a:ext cx="4392766" cy="4320000"/>
          </a:xfrm>
          <a:prstGeom prst="rect">
            <a:avLst/>
          </a:prstGeom>
        </p:spPr>
      </p:pic>
      <p:pic>
        <p:nvPicPr>
          <p:cNvPr id="45" name="Picture 44" descr="A diagram of a storm area&#10;&#10;Description automatically generated">
            <a:extLst>
              <a:ext uri="{FF2B5EF4-FFF2-40B4-BE49-F238E27FC236}">
                <a16:creationId xmlns:a16="http://schemas.microsoft.com/office/drawing/2014/main" id="{360706C3-2B41-D5E2-6DD3-252EB9EBBE89}"/>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20362187" y="16346392"/>
            <a:ext cx="4966450" cy="4320000"/>
          </a:xfrm>
          <a:prstGeom prst="rect">
            <a:avLst/>
          </a:prstGeom>
        </p:spPr>
      </p:pic>
      <p:sp>
        <p:nvSpPr>
          <p:cNvPr id="48" name="TextBox 47">
            <a:extLst>
              <a:ext uri="{FF2B5EF4-FFF2-40B4-BE49-F238E27FC236}">
                <a16:creationId xmlns:a16="http://schemas.microsoft.com/office/drawing/2014/main" id="{C04F0E4B-BDDF-D276-5304-8D5359B89EAF}"/>
              </a:ext>
            </a:extLst>
          </p:cNvPr>
          <p:cNvSpPr txBox="1"/>
          <p:nvPr/>
        </p:nvSpPr>
        <p:spPr>
          <a:xfrm>
            <a:off x="15970690" y="15569259"/>
            <a:ext cx="13612189" cy="507831"/>
          </a:xfrm>
          <a:prstGeom prst="rect">
            <a:avLst/>
          </a:prstGeom>
          <a:noFill/>
        </p:spPr>
        <p:txBody>
          <a:bodyPr wrap="square" rtlCol="0">
            <a:spAutoFit/>
          </a:bodyPr>
          <a:lstStyle/>
          <a:p>
            <a:pPr algn="ctr"/>
            <a:r>
              <a:rPr lang="en-US" sz="2700" b="1" dirty="0">
                <a:solidFill>
                  <a:schemeClr val="accent5">
                    <a:lumMod val="75000"/>
                  </a:schemeClr>
                </a:solidFill>
                <a:latin typeface="Book Antiqua" panose="02040602050305030304" pitchFamily="18" charset="0"/>
              </a:rPr>
              <a:t>Horizontal and vertical extent of convective storms</a:t>
            </a:r>
            <a:endParaRPr lang="en-IN" sz="2700" b="1" dirty="0">
              <a:solidFill>
                <a:schemeClr val="accent5">
                  <a:lumMod val="75000"/>
                </a:schemeClr>
              </a:solidFill>
              <a:latin typeface="Book Antiqua" panose="02040602050305030304" pitchFamily="18" charset="0"/>
            </a:endParaRPr>
          </a:p>
        </p:txBody>
      </p:sp>
      <p:sp>
        <p:nvSpPr>
          <p:cNvPr id="49" name="TextBox 48">
            <a:extLst>
              <a:ext uri="{FF2B5EF4-FFF2-40B4-BE49-F238E27FC236}">
                <a16:creationId xmlns:a16="http://schemas.microsoft.com/office/drawing/2014/main" id="{11BD6445-ADFE-ED14-BDD0-FCB29126BCAA}"/>
              </a:ext>
            </a:extLst>
          </p:cNvPr>
          <p:cNvSpPr txBox="1"/>
          <p:nvPr/>
        </p:nvSpPr>
        <p:spPr>
          <a:xfrm>
            <a:off x="16070010" y="20861059"/>
            <a:ext cx="13382434" cy="1815882"/>
          </a:xfrm>
          <a:prstGeom prst="rect">
            <a:avLst/>
          </a:prstGeom>
          <a:noFill/>
        </p:spPr>
        <p:txBody>
          <a:bodyPr wrap="square" rtlCol="0">
            <a:spAutoFit/>
          </a:bodyPr>
          <a:lstStyle/>
          <a:p>
            <a:pPr marL="457200" indent="-457200" algn="just">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Storms are MCS-scale in the radar domain. The storm area increases with its intensity. </a:t>
            </a: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vertical extent of the EREs is limited to 12 km over central India. </a:t>
            </a:r>
          </a:p>
          <a:p>
            <a:pPr marL="457200" indent="-457200" algn="just">
              <a:buFont typeface="Wingdings" panose="05000000000000000000" pitchFamily="2" charset="2"/>
              <a:buChar char="q"/>
            </a:pPr>
            <a:r>
              <a:rPr lang="en-US" sz="2800" dirty="0">
                <a:solidFill>
                  <a:schemeClr val="accent6">
                    <a:lumMod val="75000"/>
                  </a:schemeClr>
                </a:solidFill>
                <a:latin typeface="Times New Roman" panose="02020603050405020304" pitchFamily="18" charset="0"/>
                <a:cs typeface="Times New Roman" panose="02020603050405020304" pitchFamily="18" charset="0"/>
              </a:rPr>
              <a:t>Bimodal distribution of EREs: Primary peak at ~7 km (cumulus) and a secondary peak at ~ 10 km (deeper storms)</a:t>
            </a:r>
            <a:endParaRPr lang="en-IN" sz="2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622D7936-3727-04B0-7A5F-9499DC80819A}"/>
              </a:ext>
            </a:extLst>
          </p:cNvPr>
          <p:cNvSpPr txBox="1"/>
          <p:nvPr/>
        </p:nvSpPr>
        <p:spPr>
          <a:xfrm>
            <a:off x="16382981" y="16119417"/>
            <a:ext cx="3943495" cy="492443"/>
          </a:xfrm>
          <a:prstGeom prst="rect">
            <a:avLst/>
          </a:prstGeom>
          <a:noFill/>
        </p:spPr>
        <p:txBody>
          <a:bodyPr wrap="square" rtlCol="0">
            <a:spAutoFit/>
          </a:bodyPr>
          <a:lstStyle/>
          <a:p>
            <a:pPr algn="ctr"/>
            <a:r>
              <a:rPr lang="en-US" sz="2600" b="1" i="1" dirty="0">
                <a:solidFill>
                  <a:schemeClr val="accent6">
                    <a:lumMod val="75000"/>
                  </a:schemeClr>
                </a:solidFill>
                <a:latin typeface="Book Antiqua" panose="02040602050305030304" pitchFamily="18" charset="0"/>
              </a:rPr>
              <a:t>Histogram of storm-area</a:t>
            </a:r>
            <a:endParaRPr lang="en-IN" sz="2600" b="1" i="1" dirty="0">
              <a:solidFill>
                <a:schemeClr val="accent6">
                  <a:lumMod val="75000"/>
                </a:schemeClr>
              </a:solidFill>
              <a:latin typeface="Book Antiqua" panose="02040602050305030304" pitchFamily="18" charset="0"/>
            </a:endParaRPr>
          </a:p>
        </p:txBody>
      </p:sp>
      <p:sp>
        <p:nvSpPr>
          <p:cNvPr id="51" name="TextBox 50">
            <a:extLst>
              <a:ext uri="{FF2B5EF4-FFF2-40B4-BE49-F238E27FC236}">
                <a16:creationId xmlns:a16="http://schemas.microsoft.com/office/drawing/2014/main" id="{A8E6C495-662F-838B-B008-8C397F18E3B8}"/>
              </a:ext>
            </a:extLst>
          </p:cNvPr>
          <p:cNvSpPr txBox="1"/>
          <p:nvPr/>
        </p:nvSpPr>
        <p:spPr>
          <a:xfrm>
            <a:off x="20988662" y="16118940"/>
            <a:ext cx="3359899" cy="492443"/>
          </a:xfrm>
          <a:prstGeom prst="rect">
            <a:avLst/>
          </a:prstGeom>
          <a:noFill/>
        </p:spPr>
        <p:txBody>
          <a:bodyPr wrap="square" rtlCol="0">
            <a:spAutoFit/>
          </a:bodyPr>
          <a:lstStyle/>
          <a:p>
            <a:pPr algn="just"/>
            <a:r>
              <a:rPr lang="en-US" sz="2600" b="1" i="1" dirty="0">
                <a:solidFill>
                  <a:schemeClr val="accent4">
                    <a:lumMod val="50000"/>
                  </a:schemeClr>
                </a:solidFill>
                <a:latin typeface="Book Antiqua" panose="02040602050305030304" pitchFamily="18" charset="0"/>
              </a:rPr>
              <a:t>Storm area Vs max. Z</a:t>
            </a:r>
            <a:endParaRPr lang="en-IN" sz="2600" b="1" i="1" dirty="0">
              <a:solidFill>
                <a:schemeClr val="accent4">
                  <a:lumMod val="50000"/>
                </a:schemeClr>
              </a:solidFill>
              <a:latin typeface="Book Antiqua" panose="02040602050305030304" pitchFamily="18" charset="0"/>
            </a:endParaRPr>
          </a:p>
        </p:txBody>
      </p:sp>
      <p:pic>
        <p:nvPicPr>
          <p:cNvPr id="61" name="Picture 60" descr="A graph of a normalized distribution&#10;&#10;Description automatically generated">
            <a:extLst>
              <a:ext uri="{FF2B5EF4-FFF2-40B4-BE49-F238E27FC236}">
                <a16:creationId xmlns:a16="http://schemas.microsoft.com/office/drawing/2014/main" id="{A45D8AA7-D091-FB8F-0714-F020EC7C0622}"/>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25257293" y="16315485"/>
            <a:ext cx="4408101" cy="4320000"/>
          </a:xfrm>
          <a:prstGeom prst="rect">
            <a:avLst/>
          </a:prstGeom>
        </p:spPr>
      </p:pic>
      <p:sp>
        <p:nvSpPr>
          <p:cNvPr id="1025" name="TextBox 1024">
            <a:extLst>
              <a:ext uri="{FF2B5EF4-FFF2-40B4-BE49-F238E27FC236}">
                <a16:creationId xmlns:a16="http://schemas.microsoft.com/office/drawing/2014/main" id="{87A19CF2-2C26-897F-4B7D-D305480D7FA4}"/>
              </a:ext>
            </a:extLst>
          </p:cNvPr>
          <p:cNvSpPr txBox="1"/>
          <p:nvPr/>
        </p:nvSpPr>
        <p:spPr>
          <a:xfrm>
            <a:off x="26175608" y="16115982"/>
            <a:ext cx="3272119" cy="492443"/>
          </a:xfrm>
          <a:prstGeom prst="rect">
            <a:avLst/>
          </a:prstGeom>
          <a:noFill/>
        </p:spPr>
        <p:txBody>
          <a:bodyPr wrap="square" rtlCol="0">
            <a:spAutoFit/>
          </a:bodyPr>
          <a:lstStyle/>
          <a:p>
            <a:pPr algn="just"/>
            <a:r>
              <a:rPr lang="en-US" sz="2600" b="1" i="1" dirty="0">
                <a:solidFill>
                  <a:srgbClr val="0000FF"/>
                </a:solidFill>
                <a:latin typeface="Book Antiqua" panose="02040602050305030304" pitchFamily="18" charset="0"/>
              </a:rPr>
              <a:t>Distribution of ETH</a:t>
            </a:r>
            <a:endParaRPr lang="en-IN" sz="2600" b="1" i="1" dirty="0">
              <a:solidFill>
                <a:srgbClr val="0000FF"/>
              </a:solidFill>
              <a:latin typeface="Book Antiqua" panose="02040602050305030304" pitchFamily="18" charset="0"/>
            </a:endParaRPr>
          </a:p>
        </p:txBody>
      </p:sp>
      <p:sp>
        <p:nvSpPr>
          <p:cNvPr id="1031" name="Rectangle: Rounded Corners 1030">
            <a:extLst>
              <a:ext uri="{FF2B5EF4-FFF2-40B4-BE49-F238E27FC236}">
                <a16:creationId xmlns:a16="http://schemas.microsoft.com/office/drawing/2014/main" id="{C959F4BE-9535-214D-3AC4-FE0B95C7A743}"/>
              </a:ext>
            </a:extLst>
          </p:cNvPr>
          <p:cNvSpPr/>
          <p:nvPr/>
        </p:nvSpPr>
        <p:spPr>
          <a:xfrm>
            <a:off x="173665" y="23326826"/>
            <a:ext cx="29900045" cy="16038460"/>
          </a:xfrm>
          <a:prstGeom prst="round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0000FF"/>
              </a:solidFill>
            </a:endParaRPr>
          </a:p>
        </p:txBody>
      </p:sp>
      <p:sp>
        <p:nvSpPr>
          <p:cNvPr id="1032" name="TextBox 1031">
            <a:extLst>
              <a:ext uri="{FF2B5EF4-FFF2-40B4-BE49-F238E27FC236}">
                <a16:creationId xmlns:a16="http://schemas.microsoft.com/office/drawing/2014/main" id="{E0AFE98D-51EA-9D2A-78F7-C86C97FCDAF8}"/>
              </a:ext>
            </a:extLst>
          </p:cNvPr>
          <p:cNvSpPr txBox="1"/>
          <p:nvPr/>
        </p:nvSpPr>
        <p:spPr>
          <a:xfrm>
            <a:off x="2488022" y="23285322"/>
            <a:ext cx="25241690" cy="553998"/>
          </a:xfrm>
          <a:prstGeom prst="rect">
            <a:avLst/>
          </a:prstGeom>
          <a:noFill/>
        </p:spPr>
        <p:txBody>
          <a:bodyPr wrap="square" rtlCol="0">
            <a:spAutoFit/>
          </a:bodyPr>
          <a:lstStyle/>
          <a:p>
            <a:pPr algn="ctr"/>
            <a:r>
              <a:rPr lang="en-US" sz="3000" b="1" dirty="0">
                <a:solidFill>
                  <a:schemeClr val="bg2">
                    <a:lumMod val="10000"/>
                  </a:schemeClr>
                </a:solidFill>
                <a:highlight>
                  <a:srgbClr val="FFFF00"/>
                </a:highlight>
                <a:latin typeface="Book Antiqua" panose="02040602050305030304" pitchFamily="18" charset="0"/>
              </a:rPr>
              <a:t>Dynamic and Thermodynamic mechanism of EREs</a:t>
            </a:r>
            <a:endParaRPr lang="en-IN" sz="3000" b="1" dirty="0">
              <a:solidFill>
                <a:schemeClr val="bg2">
                  <a:lumMod val="10000"/>
                </a:schemeClr>
              </a:solidFill>
              <a:highlight>
                <a:srgbClr val="FFFF00"/>
              </a:highlight>
              <a:latin typeface="Book Antiqua" panose="02040602050305030304" pitchFamily="18" charset="0"/>
            </a:endParaRPr>
          </a:p>
        </p:txBody>
      </p:sp>
      <p:pic>
        <p:nvPicPr>
          <p:cNvPr id="1035" name="Picture 1034" descr="A map of india with a red dot&#10;&#10;Description automatically generated">
            <a:extLst>
              <a:ext uri="{FF2B5EF4-FFF2-40B4-BE49-F238E27FC236}">
                <a16:creationId xmlns:a16="http://schemas.microsoft.com/office/drawing/2014/main" id="{E778AC9C-E321-7C6C-7E7A-E5AC2ED43936}"/>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8275699" y="32309024"/>
            <a:ext cx="7197258" cy="5400000"/>
          </a:xfrm>
          <a:prstGeom prst="rect">
            <a:avLst/>
          </a:prstGeom>
        </p:spPr>
      </p:pic>
      <p:pic>
        <p:nvPicPr>
          <p:cNvPr id="1034" name="Content Placeholder 4" descr="A map of the earth&#10;&#10;Description automatically generated">
            <a:extLst>
              <a:ext uri="{FF2B5EF4-FFF2-40B4-BE49-F238E27FC236}">
                <a16:creationId xmlns:a16="http://schemas.microsoft.com/office/drawing/2014/main" id="{BD646EDA-E6A0-086E-42E8-58A7C13C53D5}"/>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189938" y="24904672"/>
            <a:ext cx="6237623" cy="4680000"/>
          </a:xfrm>
          <a:prstGeom prst="rect">
            <a:avLst/>
          </a:prstGeom>
        </p:spPr>
      </p:pic>
      <p:sp>
        <p:nvSpPr>
          <p:cNvPr id="1047" name="TextBox 1046">
            <a:extLst>
              <a:ext uri="{FF2B5EF4-FFF2-40B4-BE49-F238E27FC236}">
                <a16:creationId xmlns:a16="http://schemas.microsoft.com/office/drawing/2014/main" id="{E672898C-9715-727D-DE2F-EE5CE31C0048}"/>
              </a:ext>
            </a:extLst>
          </p:cNvPr>
          <p:cNvSpPr txBox="1"/>
          <p:nvPr/>
        </p:nvSpPr>
        <p:spPr>
          <a:xfrm>
            <a:off x="12093517" y="29489223"/>
            <a:ext cx="11312468" cy="1815882"/>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dirty="0">
                <a:solidFill>
                  <a:srgbClr val="7030A0"/>
                </a:solidFill>
                <a:latin typeface="Times New Roman" panose="02020603050405020304" pitchFamily="18" charset="0"/>
                <a:cs typeface="Times New Roman" panose="02020603050405020304" pitchFamily="18" charset="0"/>
              </a:rPr>
              <a:t>Higher RH at the mid-levels and strong updrafts support the development of extreme events (shown with rectangle boxes).</a:t>
            </a:r>
          </a:p>
          <a:p>
            <a:pPr marL="457200"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Above 200 </a:t>
            </a:r>
            <a:r>
              <a:rPr lang="en-US" sz="2800" dirty="0" err="1">
                <a:latin typeface="Times New Roman" panose="02020603050405020304" pitchFamily="18" charset="0"/>
                <a:cs typeface="Times New Roman" panose="02020603050405020304" pitchFamily="18" charset="0"/>
              </a:rPr>
              <a:t>hPa</a:t>
            </a:r>
            <a:r>
              <a:rPr lang="en-US" sz="2800" dirty="0">
                <a:latin typeface="Times New Roman" panose="02020603050405020304" pitchFamily="18" charset="0"/>
                <a:cs typeface="Times New Roman" panose="02020603050405020304" pitchFamily="18" charset="0"/>
              </a:rPr>
              <a:t> (~12 km), the vertical wind is minimal, explaining the limited vertical extent of EREs.</a:t>
            </a:r>
          </a:p>
        </p:txBody>
      </p:sp>
      <p:sp>
        <p:nvSpPr>
          <p:cNvPr id="1049" name="Rectangle 1048">
            <a:extLst>
              <a:ext uri="{FF2B5EF4-FFF2-40B4-BE49-F238E27FC236}">
                <a16:creationId xmlns:a16="http://schemas.microsoft.com/office/drawing/2014/main" id="{F23EBE95-1337-C357-44F7-BBA45C5DF801}"/>
              </a:ext>
            </a:extLst>
          </p:cNvPr>
          <p:cNvSpPr/>
          <p:nvPr/>
        </p:nvSpPr>
        <p:spPr>
          <a:xfrm>
            <a:off x="882507" y="24067012"/>
            <a:ext cx="10902642" cy="73594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0" name="TextBox 1049">
            <a:extLst>
              <a:ext uri="{FF2B5EF4-FFF2-40B4-BE49-F238E27FC236}">
                <a16:creationId xmlns:a16="http://schemas.microsoft.com/office/drawing/2014/main" id="{FE2F9C36-CA96-EE5F-EAA6-C1CFC4116833}"/>
              </a:ext>
            </a:extLst>
          </p:cNvPr>
          <p:cNvSpPr txBox="1"/>
          <p:nvPr/>
        </p:nvSpPr>
        <p:spPr>
          <a:xfrm>
            <a:off x="871874" y="24086117"/>
            <a:ext cx="10881378" cy="892552"/>
          </a:xfrm>
          <a:prstGeom prst="rect">
            <a:avLst/>
          </a:prstGeom>
          <a:noFill/>
        </p:spPr>
        <p:txBody>
          <a:bodyPr wrap="square" rtlCol="0">
            <a:spAutoFit/>
          </a:bodyPr>
          <a:lstStyle/>
          <a:p>
            <a:pPr algn="ctr"/>
            <a:r>
              <a:rPr lang="en-US" sz="2600" b="1" i="1" dirty="0">
                <a:solidFill>
                  <a:schemeClr val="accent2"/>
                </a:solidFill>
                <a:latin typeface="Book Antiqua" panose="02040602050305030304" pitchFamily="18" charset="0"/>
              </a:rPr>
              <a:t>Composite anomalies of geo-potential height at 500 </a:t>
            </a:r>
            <a:r>
              <a:rPr lang="en-US" sz="2600" b="1" i="1" dirty="0" err="1">
                <a:solidFill>
                  <a:schemeClr val="accent2"/>
                </a:solidFill>
                <a:latin typeface="Book Antiqua" panose="02040602050305030304" pitchFamily="18" charset="0"/>
              </a:rPr>
              <a:t>hPa</a:t>
            </a:r>
            <a:r>
              <a:rPr lang="en-US" sz="2600" b="1" i="1" dirty="0">
                <a:solidFill>
                  <a:schemeClr val="accent2"/>
                </a:solidFill>
                <a:latin typeface="Book Antiqua" panose="02040602050305030304" pitchFamily="18" charset="0"/>
              </a:rPr>
              <a:t>, and low-level wind shear </a:t>
            </a:r>
            <a:endParaRPr lang="en-IN" sz="2600" b="1" i="1" dirty="0">
              <a:solidFill>
                <a:schemeClr val="accent2"/>
              </a:solidFill>
              <a:latin typeface="Book Antiqua" panose="02040602050305030304" pitchFamily="18" charset="0"/>
            </a:endParaRPr>
          </a:p>
        </p:txBody>
      </p:sp>
      <p:sp>
        <p:nvSpPr>
          <p:cNvPr id="1052" name="TextBox 1051">
            <a:extLst>
              <a:ext uri="{FF2B5EF4-FFF2-40B4-BE49-F238E27FC236}">
                <a16:creationId xmlns:a16="http://schemas.microsoft.com/office/drawing/2014/main" id="{11F3F14C-72D5-F226-F718-992F2DB22F42}"/>
              </a:ext>
            </a:extLst>
          </p:cNvPr>
          <p:cNvSpPr txBox="1"/>
          <p:nvPr/>
        </p:nvSpPr>
        <p:spPr>
          <a:xfrm>
            <a:off x="11920193" y="24178454"/>
            <a:ext cx="11520062" cy="492443"/>
          </a:xfrm>
          <a:prstGeom prst="rect">
            <a:avLst/>
          </a:prstGeom>
          <a:noFill/>
        </p:spPr>
        <p:txBody>
          <a:bodyPr wrap="square" rtlCol="0">
            <a:spAutoFit/>
          </a:bodyPr>
          <a:lstStyle/>
          <a:p>
            <a:pPr algn="ctr"/>
            <a:r>
              <a:rPr lang="en-US" sz="2600" b="1" i="1" dirty="0">
                <a:solidFill>
                  <a:schemeClr val="accent5">
                    <a:lumMod val="60000"/>
                    <a:lumOff val="40000"/>
                  </a:schemeClr>
                </a:solidFill>
                <a:latin typeface="Book Antiqua" panose="02040602050305030304" pitchFamily="18" charset="0"/>
              </a:rPr>
              <a:t>Vertical variation in relative humidity and vertical wind over radar domain</a:t>
            </a:r>
            <a:endParaRPr lang="en-IN" sz="2600" b="1" i="1" dirty="0">
              <a:solidFill>
                <a:schemeClr val="accent5">
                  <a:lumMod val="60000"/>
                  <a:lumOff val="40000"/>
                </a:schemeClr>
              </a:solidFill>
              <a:latin typeface="Book Antiqua" panose="02040602050305030304" pitchFamily="18" charset="0"/>
            </a:endParaRPr>
          </a:p>
        </p:txBody>
      </p:sp>
      <p:sp>
        <p:nvSpPr>
          <p:cNvPr id="1053" name="TextBox 1052">
            <a:extLst>
              <a:ext uri="{FF2B5EF4-FFF2-40B4-BE49-F238E27FC236}">
                <a16:creationId xmlns:a16="http://schemas.microsoft.com/office/drawing/2014/main" id="{E7408125-05E6-2A4E-CAAB-1386A96B8577}"/>
              </a:ext>
            </a:extLst>
          </p:cNvPr>
          <p:cNvSpPr txBox="1"/>
          <p:nvPr/>
        </p:nvSpPr>
        <p:spPr>
          <a:xfrm>
            <a:off x="958221" y="29618191"/>
            <a:ext cx="10816294" cy="1815882"/>
          </a:xfrm>
          <a:prstGeom prst="rect">
            <a:avLst/>
          </a:prstGeom>
          <a:noFill/>
        </p:spPr>
        <p:txBody>
          <a:bodyPr wrap="square" rtlCol="0">
            <a:spAutoFit/>
          </a:bodyPr>
          <a:lstStyle/>
          <a:p>
            <a:pPr marL="285750" indent="-28575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The negative geopotential height anomalies at 500 </a:t>
            </a:r>
            <a:r>
              <a:rPr lang="en-US" sz="2800" dirty="0" err="1">
                <a:latin typeface="Times New Roman" panose="02020603050405020304" pitchFamily="18" charset="0"/>
                <a:cs typeface="Times New Roman" panose="02020603050405020304" pitchFamily="18" charset="0"/>
              </a:rPr>
              <a:t>hPa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favours</a:t>
            </a:r>
            <a:r>
              <a:rPr lang="en-US" sz="2800" dirty="0">
                <a:latin typeface="Times New Roman" panose="02020603050405020304" pitchFamily="18" charset="0"/>
                <a:cs typeface="Times New Roman" panose="02020603050405020304" pitchFamily="18" charset="0"/>
              </a:rPr>
              <a:t> the development of EREs over CI. </a:t>
            </a:r>
          </a:p>
          <a:p>
            <a:pPr marL="285750" indent="-285750" algn="just">
              <a:buFont typeface="Wingdings" panose="05000000000000000000" pitchFamily="2" charset="2"/>
              <a:buChar char="v"/>
            </a:pPr>
            <a:r>
              <a:rPr lang="en-US" sz="2800" dirty="0">
                <a:solidFill>
                  <a:srgbClr val="0070C0"/>
                </a:solidFill>
                <a:latin typeface="Times New Roman" panose="02020603050405020304" pitchFamily="18" charset="0"/>
                <a:cs typeface="Times New Roman" panose="02020603050405020304" pitchFamily="18" charset="0"/>
              </a:rPr>
              <a:t>The stronger low-level shear (between 900 and 700 </a:t>
            </a:r>
            <a:r>
              <a:rPr lang="en-US" sz="2800" dirty="0" err="1">
                <a:solidFill>
                  <a:srgbClr val="0070C0"/>
                </a:solidFill>
                <a:latin typeface="Times New Roman" panose="02020603050405020304" pitchFamily="18" charset="0"/>
                <a:cs typeface="Times New Roman" panose="02020603050405020304" pitchFamily="18" charset="0"/>
              </a:rPr>
              <a:t>hPa</a:t>
            </a:r>
            <a:r>
              <a:rPr lang="en-US" sz="2800" dirty="0">
                <a:solidFill>
                  <a:srgbClr val="0070C0"/>
                </a:solidFill>
                <a:latin typeface="Times New Roman" panose="02020603050405020304" pitchFamily="18" charset="0"/>
                <a:cs typeface="Times New Roman" panose="02020603050405020304" pitchFamily="18" charset="0"/>
              </a:rPr>
              <a:t>) supports the development of MCSs (</a:t>
            </a:r>
            <a:r>
              <a:rPr lang="en-US" sz="2800" dirty="0" err="1">
                <a:solidFill>
                  <a:srgbClr val="0070C0"/>
                </a:solidFill>
                <a:latin typeface="Times New Roman" panose="02020603050405020304" pitchFamily="18" charset="0"/>
                <a:cs typeface="Times New Roman" panose="02020603050405020304" pitchFamily="18" charset="0"/>
              </a:rPr>
              <a:t>LeMone</a:t>
            </a:r>
            <a:r>
              <a:rPr lang="en-US" sz="2800" dirty="0">
                <a:solidFill>
                  <a:srgbClr val="0070C0"/>
                </a:solidFill>
                <a:latin typeface="Times New Roman" panose="02020603050405020304" pitchFamily="18" charset="0"/>
                <a:cs typeface="Times New Roman" panose="02020603050405020304" pitchFamily="18" charset="0"/>
              </a:rPr>
              <a:t> et al., 1998).</a:t>
            </a:r>
            <a:endParaRPr lang="en-IN" sz="2800" dirty="0">
              <a:solidFill>
                <a:srgbClr val="0070C0"/>
              </a:solidFill>
              <a:latin typeface="Times New Roman" panose="02020603050405020304" pitchFamily="18" charset="0"/>
              <a:cs typeface="Times New Roman" panose="02020603050405020304" pitchFamily="18" charset="0"/>
            </a:endParaRPr>
          </a:p>
        </p:txBody>
      </p:sp>
      <p:sp>
        <p:nvSpPr>
          <p:cNvPr id="1060" name="TextBox 1059">
            <a:extLst>
              <a:ext uri="{FF2B5EF4-FFF2-40B4-BE49-F238E27FC236}">
                <a16:creationId xmlns:a16="http://schemas.microsoft.com/office/drawing/2014/main" id="{4C3EB843-7AFB-FB3E-40B9-E3D7BE72A82D}"/>
              </a:ext>
            </a:extLst>
          </p:cNvPr>
          <p:cNvSpPr txBox="1"/>
          <p:nvPr/>
        </p:nvSpPr>
        <p:spPr>
          <a:xfrm>
            <a:off x="23723652" y="29564929"/>
            <a:ext cx="5511425" cy="1815882"/>
          </a:xfrm>
          <a:prstGeom prst="rect">
            <a:avLst/>
          </a:prstGeom>
          <a:noFill/>
        </p:spPr>
        <p:txBody>
          <a:bodyPr wrap="square" rtlCol="0">
            <a:spAutoFit/>
          </a:bodyPr>
          <a:lstStyle/>
          <a:p>
            <a:pPr algn="just"/>
            <a:r>
              <a:rPr lang="en-IN" sz="2800" dirty="0">
                <a:solidFill>
                  <a:srgbClr val="00B050"/>
                </a:solidFill>
                <a:latin typeface="Times New Roman" panose="02020603050405020304" pitchFamily="18" charset="0"/>
                <a:cs typeface="Times New Roman" panose="02020603050405020304" pitchFamily="18" charset="0"/>
              </a:rPr>
              <a:t>The equivalent potential temperature shows a strong stable layer at about 550 </a:t>
            </a:r>
            <a:r>
              <a:rPr lang="en-IN" sz="2800" dirty="0" err="1">
                <a:solidFill>
                  <a:srgbClr val="00B050"/>
                </a:solidFill>
                <a:latin typeface="Times New Roman" panose="02020603050405020304" pitchFamily="18" charset="0"/>
                <a:cs typeface="Times New Roman" panose="02020603050405020304" pitchFamily="18" charset="0"/>
              </a:rPr>
              <a:t>hPa</a:t>
            </a:r>
            <a:r>
              <a:rPr lang="en-IN" sz="2800" dirty="0">
                <a:solidFill>
                  <a:srgbClr val="00B050"/>
                </a:solidFill>
                <a:latin typeface="Times New Roman" panose="02020603050405020304" pitchFamily="18" charset="0"/>
                <a:cs typeface="Times New Roman" panose="02020603050405020304" pitchFamily="18" charset="0"/>
              </a:rPr>
              <a:t>, coinciding with the primary peak in the ETH</a:t>
            </a:r>
            <a:r>
              <a:rPr lang="en-IN" sz="28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063" name="TextBox 1062">
            <a:extLst>
              <a:ext uri="{FF2B5EF4-FFF2-40B4-BE49-F238E27FC236}">
                <a16:creationId xmlns:a16="http://schemas.microsoft.com/office/drawing/2014/main" id="{CB416CF5-D768-41DE-63D4-542265E866FA}"/>
              </a:ext>
            </a:extLst>
          </p:cNvPr>
          <p:cNvSpPr txBox="1"/>
          <p:nvPr/>
        </p:nvSpPr>
        <p:spPr>
          <a:xfrm>
            <a:off x="2882101" y="38003130"/>
            <a:ext cx="11780196" cy="954107"/>
          </a:xfrm>
          <a:prstGeom prst="rect">
            <a:avLst/>
          </a:prstGeom>
          <a:noFill/>
        </p:spPr>
        <p:txBody>
          <a:bodyPr wrap="square" rtlCol="0">
            <a:spAutoFit/>
          </a:bodyPr>
          <a:lstStyle/>
          <a:p>
            <a:pPr marL="285750" indent="-285750" algn="just">
              <a:buFont typeface="Wingdings" panose="05000000000000000000" pitchFamily="2" charset="2"/>
              <a:buChar char="q"/>
            </a:pPr>
            <a:r>
              <a:rPr lang="en-US" sz="2800" dirty="0">
                <a:solidFill>
                  <a:schemeClr val="accent6">
                    <a:lumMod val="75000"/>
                  </a:schemeClr>
                </a:solidFill>
                <a:latin typeface="Times New Roman" panose="02020603050405020304" pitchFamily="18" charset="0"/>
                <a:cs typeface="Times New Roman" panose="02020603050405020304" pitchFamily="18" charset="0"/>
              </a:rPr>
              <a:t> Horizontal advection and convergence are crucial for the initiation of EREs.</a:t>
            </a:r>
            <a:endParaRPr lang="en-IN" sz="2800"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2800" dirty="0">
                <a:solidFill>
                  <a:srgbClr val="C00000"/>
                </a:solidFill>
                <a:latin typeface="Times New Roman" panose="02020603050405020304" pitchFamily="18" charset="0"/>
                <a:cs typeface="Times New Roman" panose="02020603050405020304" pitchFamily="18" charset="0"/>
              </a:rPr>
              <a:t> Vertical advection plays a major role in the vertical development of EREs.</a:t>
            </a:r>
          </a:p>
        </p:txBody>
      </p:sp>
      <p:sp>
        <p:nvSpPr>
          <p:cNvPr id="1064" name="TextBox 1063">
            <a:extLst>
              <a:ext uri="{FF2B5EF4-FFF2-40B4-BE49-F238E27FC236}">
                <a16:creationId xmlns:a16="http://schemas.microsoft.com/office/drawing/2014/main" id="{D5B6676D-FB7D-9600-D155-35D31AC7CCEE}"/>
              </a:ext>
            </a:extLst>
          </p:cNvPr>
          <p:cNvSpPr txBox="1"/>
          <p:nvPr/>
        </p:nvSpPr>
        <p:spPr>
          <a:xfrm>
            <a:off x="23943494" y="24092085"/>
            <a:ext cx="5405470" cy="892552"/>
          </a:xfrm>
          <a:prstGeom prst="rect">
            <a:avLst/>
          </a:prstGeom>
          <a:noFill/>
        </p:spPr>
        <p:txBody>
          <a:bodyPr wrap="square" rtlCol="0">
            <a:spAutoFit/>
          </a:bodyPr>
          <a:lstStyle/>
          <a:p>
            <a:r>
              <a:rPr lang="en-US" sz="2600" b="1" i="1" dirty="0">
                <a:solidFill>
                  <a:srgbClr val="0000FF"/>
                </a:solidFill>
                <a:latin typeface="Book Antiqua" panose="02040602050305030304" pitchFamily="18" charset="0"/>
              </a:rPr>
              <a:t>Pressure-latitude cross-section of equivalent potential temperature</a:t>
            </a:r>
            <a:endParaRPr lang="en-IN" sz="2600" b="1" i="1" dirty="0">
              <a:solidFill>
                <a:srgbClr val="0000FF"/>
              </a:solidFill>
              <a:latin typeface="Book Antiqua" panose="02040602050305030304" pitchFamily="18" charset="0"/>
            </a:endParaRPr>
          </a:p>
        </p:txBody>
      </p:sp>
      <p:sp>
        <p:nvSpPr>
          <p:cNvPr id="1065" name="TextBox 1064">
            <a:extLst>
              <a:ext uri="{FF2B5EF4-FFF2-40B4-BE49-F238E27FC236}">
                <a16:creationId xmlns:a16="http://schemas.microsoft.com/office/drawing/2014/main" id="{97D12730-D71F-B482-B602-63EB12CD19A6}"/>
              </a:ext>
            </a:extLst>
          </p:cNvPr>
          <p:cNvSpPr txBox="1"/>
          <p:nvPr/>
        </p:nvSpPr>
        <p:spPr>
          <a:xfrm>
            <a:off x="3472374" y="31561878"/>
            <a:ext cx="4037615" cy="892552"/>
          </a:xfrm>
          <a:prstGeom prst="rect">
            <a:avLst/>
          </a:prstGeom>
          <a:noFill/>
        </p:spPr>
        <p:txBody>
          <a:bodyPr wrap="square" rtlCol="0">
            <a:spAutoFit/>
          </a:bodyPr>
          <a:lstStyle/>
          <a:p>
            <a:pPr algn="just"/>
            <a:r>
              <a:rPr lang="en-US" sz="2600" b="1" i="1" dirty="0">
                <a:solidFill>
                  <a:schemeClr val="accent5">
                    <a:lumMod val="60000"/>
                    <a:lumOff val="40000"/>
                  </a:schemeClr>
                </a:solidFill>
                <a:latin typeface="Book Antiqua" panose="02040602050305030304" pitchFamily="18" charset="0"/>
              </a:rPr>
              <a:t>Mean vertical profiles of moisture budget terms</a:t>
            </a:r>
            <a:endParaRPr lang="en-IN" sz="2600" b="1" i="1" dirty="0">
              <a:solidFill>
                <a:schemeClr val="accent5">
                  <a:lumMod val="60000"/>
                  <a:lumOff val="40000"/>
                </a:schemeClr>
              </a:solidFill>
              <a:latin typeface="Book Antiqua" panose="02040602050305030304" pitchFamily="18" charset="0"/>
            </a:endParaRPr>
          </a:p>
        </p:txBody>
      </p:sp>
      <p:sp>
        <p:nvSpPr>
          <p:cNvPr id="6" name="Rectangle 5">
            <a:extLst>
              <a:ext uri="{FF2B5EF4-FFF2-40B4-BE49-F238E27FC236}">
                <a16:creationId xmlns:a16="http://schemas.microsoft.com/office/drawing/2014/main" id="{05EBEEA6-F914-FEF7-DA44-4104A025677B}"/>
              </a:ext>
            </a:extLst>
          </p:cNvPr>
          <p:cNvSpPr/>
          <p:nvPr/>
        </p:nvSpPr>
        <p:spPr>
          <a:xfrm>
            <a:off x="191673" y="7207813"/>
            <a:ext cx="29832160" cy="691222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ADB8FAE9-0E5C-7B56-0769-380A0FAAE827}"/>
              </a:ext>
            </a:extLst>
          </p:cNvPr>
          <p:cNvSpPr txBox="1"/>
          <p:nvPr/>
        </p:nvSpPr>
        <p:spPr>
          <a:xfrm>
            <a:off x="191673" y="39510590"/>
            <a:ext cx="29832160" cy="584775"/>
          </a:xfrm>
          <a:prstGeom prst="rect">
            <a:avLst/>
          </a:prstGeom>
          <a:noFill/>
        </p:spPr>
        <p:txBody>
          <a:bodyPr wrap="square" rtlCol="0">
            <a:spAutoFit/>
          </a:bodyPr>
          <a:lstStyle/>
          <a:p>
            <a:pPr algn="ctr"/>
            <a:r>
              <a:rPr lang="en-US" sz="3200" b="1" dirty="0">
                <a:solidFill>
                  <a:srgbClr val="FF0000"/>
                </a:solidFill>
                <a:latin typeface="Book Antiqua" panose="02040602050305030304" pitchFamily="18" charset="0"/>
              </a:rPr>
              <a:t>Summary</a:t>
            </a:r>
          </a:p>
        </p:txBody>
      </p:sp>
      <p:sp>
        <p:nvSpPr>
          <p:cNvPr id="11" name="TextBox 10">
            <a:extLst>
              <a:ext uri="{FF2B5EF4-FFF2-40B4-BE49-F238E27FC236}">
                <a16:creationId xmlns:a16="http://schemas.microsoft.com/office/drawing/2014/main" id="{0D414359-CD69-B2E8-8074-D4B965474F19}"/>
              </a:ext>
            </a:extLst>
          </p:cNvPr>
          <p:cNvSpPr txBox="1"/>
          <p:nvPr/>
        </p:nvSpPr>
        <p:spPr>
          <a:xfrm>
            <a:off x="191673" y="40042218"/>
            <a:ext cx="29832160" cy="1815882"/>
          </a:xfrm>
          <a:prstGeom prst="rect">
            <a:avLst/>
          </a:prstGeom>
          <a:noFill/>
          <a:ln w="38100">
            <a:solidFill>
              <a:schemeClr val="tx1"/>
            </a:solidFill>
          </a:ln>
        </p:spPr>
        <p:txBody>
          <a:bodyPr wrap="square" rtlCol="0">
            <a:spAutoFit/>
          </a:bodyPr>
          <a:lstStyle/>
          <a:p>
            <a:pPr marL="457200" indent="-457200">
              <a:buFont typeface="Wingdings" panose="05000000000000000000" pitchFamily="2" charset="2"/>
              <a:buChar char="v"/>
            </a:pPr>
            <a:r>
              <a:rPr lang="en-US" sz="2800" dirty="0">
                <a:solidFill>
                  <a:srgbClr val="0000FF"/>
                </a:solidFill>
                <a:latin typeface="Times New Roman" panose="02020603050405020304" pitchFamily="18" charset="0"/>
                <a:cs typeface="Times New Roman" panose="02020603050405020304" pitchFamily="18" charset="0"/>
              </a:rPr>
              <a:t>The EREs form frequently along/parallel to the Monsoon trough region in the radar domain.</a:t>
            </a:r>
          </a:p>
          <a:p>
            <a:pPr marL="457200" indent="-457200">
              <a:buFont typeface="Wingdings" panose="05000000000000000000" pitchFamily="2" charset="2"/>
              <a:buChar char="v"/>
            </a:pPr>
            <a:r>
              <a:rPr lang="en-IN" sz="2800" dirty="0">
                <a:solidFill>
                  <a:schemeClr val="accent6">
                    <a:lumMod val="75000"/>
                  </a:schemeClr>
                </a:solidFill>
                <a:latin typeface="Times New Roman" panose="02020603050405020304" pitchFamily="18" charset="0"/>
                <a:cs typeface="Times New Roman" panose="02020603050405020304" pitchFamily="18" charset="0"/>
              </a:rPr>
              <a:t>The storms are moderate to heavy intensity and are associated with MCS over central Indian landmass.</a:t>
            </a:r>
          </a:p>
          <a:p>
            <a:pPr marL="457200" indent="-457200">
              <a:buFont typeface="Wingdings" panose="05000000000000000000" pitchFamily="2" charset="2"/>
              <a:buChar char="v"/>
            </a:pPr>
            <a:r>
              <a:rPr lang="en-IN" sz="2800" dirty="0">
                <a:solidFill>
                  <a:srgbClr val="FF0000"/>
                </a:solidFill>
                <a:latin typeface="Times New Roman" panose="02020603050405020304" pitchFamily="18" charset="0"/>
                <a:cs typeface="Times New Roman" panose="02020603050405020304" pitchFamily="18" charset="0"/>
              </a:rPr>
              <a:t>The vertical extent of the storms is limited to 12 km with a bimodal distribution: the primary maximum is associated with congestus storms and the secondary with deep convective storms.</a:t>
            </a:r>
          </a:p>
          <a:p>
            <a:pPr marL="457200" indent="-457200">
              <a:buFont typeface="Wingdings" panose="05000000000000000000" pitchFamily="2" charset="2"/>
              <a:buChar char="v"/>
            </a:pPr>
            <a:r>
              <a:rPr lang="en-IN" sz="2800" dirty="0">
                <a:solidFill>
                  <a:srgbClr val="7030A0"/>
                </a:solidFill>
                <a:latin typeface="Times New Roman" panose="02020603050405020304" pitchFamily="18" charset="0"/>
                <a:cs typeface="Times New Roman" panose="02020603050405020304" pitchFamily="18" charset="0"/>
              </a:rPr>
              <a:t>The dynamics of the atmosphere play a crucial role in the development of EREs. </a:t>
            </a:r>
          </a:p>
        </p:txBody>
      </p:sp>
      <p:grpSp>
        <p:nvGrpSpPr>
          <p:cNvPr id="34" name="Group 33">
            <a:extLst>
              <a:ext uri="{FF2B5EF4-FFF2-40B4-BE49-F238E27FC236}">
                <a16:creationId xmlns:a16="http://schemas.microsoft.com/office/drawing/2014/main" id="{4638C83F-90B8-E768-D373-3618614929DF}"/>
              </a:ext>
            </a:extLst>
          </p:cNvPr>
          <p:cNvGrpSpPr/>
          <p:nvPr/>
        </p:nvGrpSpPr>
        <p:grpSpPr>
          <a:xfrm>
            <a:off x="11991351" y="24814692"/>
            <a:ext cx="11875597" cy="4364579"/>
            <a:chOff x="891286" y="1427988"/>
            <a:chExt cx="10193685" cy="4010588"/>
          </a:xfrm>
        </p:grpSpPr>
        <p:pic>
          <p:nvPicPr>
            <p:cNvPr id="35" name="Picture 34">
              <a:extLst>
                <a:ext uri="{FF2B5EF4-FFF2-40B4-BE49-F238E27FC236}">
                  <a16:creationId xmlns:a16="http://schemas.microsoft.com/office/drawing/2014/main" id="{D483E441-3CAE-818E-B51C-6D94DA972C18}"/>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891286" y="1427988"/>
              <a:ext cx="5334000" cy="4002024"/>
            </a:xfrm>
            <a:prstGeom prst="rect">
              <a:avLst/>
            </a:prstGeom>
          </p:spPr>
        </p:pic>
        <p:pic>
          <p:nvPicPr>
            <p:cNvPr id="36" name="Picture 35">
              <a:extLst>
                <a:ext uri="{FF2B5EF4-FFF2-40B4-BE49-F238E27FC236}">
                  <a16:creationId xmlns:a16="http://schemas.microsoft.com/office/drawing/2014/main" id="{88086C06-4E8B-B218-804B-DA31CF612884}"/>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5750971" y="1427988"/>
              <a:ext cx="5334000" cy="4002024"/>
            </a:xfrm>
            <a:prstGeom prst="rect">
              <a:avLst/>
            </a:prstGeom>
          </p:spPr>
        </p:pic>
        <p:cxnSp>
          <p:nvCxnSpPr>
            <p:cNvPr id="38" name="Straight Arrow Connector 37">
              <a:extLst>
                <a:ext uri="{FF2B5EF4-FFF2-40B4-BE49-F238E27FC236}">
                  <a16:creationId xmlns:a16="http://schemas.microsoft.com/office/drawing/2014/main" id="{4D39134F-3C72-AA47-494D-EE276337E732}"/>
                </a:ext>
              </a:extLst>
            </p:cNvPr>
            <p:cNvCxnSpPr/>
            <p:nvPr/>
          </p:nvCxnSpPr>
          <p:spPr>
            <a:xfrm flipV="1">
              <a:off x="8969339" y="4972692"/>
              <a:ext cx="0" cy="45732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9BD7AC0-B8AE-6887-1EE8-E65C281F1CE7}"/>
                </a:ext>
              </a:extLst>
            </p:cNvPr>
            <p:cNvCxnSpPr/>
            <p:nvPr/>
          </p:nvCxnSpPr>
          <p:spPr>
            <a:xfrm flipV="1">
              <a:off x="8289533" y="4970982"/>
              <a:ext cx="0" cy="45732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038F606C-F1B9-750F-A4EB-9321C82AF068}"/>
                </a:ext>
              </a:extLst>
            </p:cNvPr>
            <p:cNvCxnSpPr/>
            <p:nvPr/>
          </p:nvCxnSpPr>
          <p:spPr>
            <a:xfrm flipV="1">
              <a:off x="3994927" y="4981256"/>
              <a:ext cx="0" cy="45732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34E0EECD-17BF-F997-3B7D-AD61836FBFE6}"/>
                </a:ext>
              </a:extLst>
            </p:cNvPr>
            <p:cNvCxnSpPr/>
            <p:nvPr/>
          </p:nvCxnSpPr>
          <p:spPr>
            <a:xfrm flipV="1">
              <a:off x="3315121" y="4979546"/>
              <a:ext cx="0" cy="45732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BC0F1366-E601-5563-9F55-57CDD39F1F9F}"/>
                </a:ext>
              </a:extLst>
            </p:cNvPr>
            <p:cNvSpPr/>
            <p:nvPr/>
          </p:nvSpPr>
          <p:spPr>
            <a:xfrm>
              <a:off x="3154166" y="1711236"/>
              <a:ext cx="308184" cy="3280294"/>
            </a:xfrm>
            <a:prstGeom prst="rect">
              <a:avLst/>
            </a:prstGeom>
            <a:noFill/>
            <a:ln>
              <a:solidFill>
                <a:schemeClr val="bg2"/>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FBB3378F-44F4-C887-2400-6BC291CAD87A}"/>
                </a:ext>
              </a:extLst>
            </p:cNvPr>
            <p:cNvSpPr/>
            <p:nvPr/>
          </p:nvSpPr>
          <p:spPr>
            <a:xfrm>
              <a:off x="3851094" y="1719800"/>
              <a:ext cx="308184" cy="3280294"/>
            </a:xfrm>
            <a:prstGeom prst="rect">
              <a:avLst/>
            </a:prstGeom>
            <a:noFill/>
            <a:ln>
              <a:solidFill>
                <a:schemeClr val="bg2"/>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a:extLst>
                <a:ext uri="{FF2B5EF4-FFF2-40B4-BE49-F238E27FC236}">
                  <a16:creationId xmlns:a16="http://schemas.microsoft.com/office/drawing/2014/main" id="{FCFB857C-8A6A-0F56-C230-10AF9462C12A}"/>
                </a:ext>
              </a:extLst>
            </p:cNvPr>
            <p:cNvSpPr/>
            <p:nvPr/>
          </p:nvSpPr>
          <p:spPr>
            <a:xfrm>
              <a:off x="8114877" y="1719800"/>
              <a:ext cx="308184" cy="3280294"/>
            </a:xfrm>
            <a:prstGeom prst="rect">
              <a:avLst/>
            </a:prstGeom>
            <a:no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C13FC7B9-98F9-D28D-FB92-F9FBE363E8FC}"/>
                </a:ext>
              </a:extLst>
            </p:cNvPr>
            <p:cNvSpPr/>
            <p:nvPr/>
          </p:nvSpPr>
          <p:spPr>
            <a:xfrm>
              <a:off x="8811805" y="1718090"/>
              <a:ext cx="308184" cy="3280294"/>
            </a:xfrm>
            <a:prstGeom prst="rect">
              <a:avLst/>
            </a:prstGeom>
            <a:no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48" name="Rectangle 1047">
            <a:extLst>
              <a:ext uri="{FF2B5EF4-FFF2-40B4-BE49-F238E27FC236}">
                <a16:creationId xmlns:a16="http://schemas.microsoft.com/office/drawing/2014/main" id="{3995CA6A-9154-FDE5-A515-88E64A9C48CE}"/>
              </a:ext>
            </a:extLst>
          </p:cNvPr>
          <p:cNvSpPr/>
          <p:nvPr/>
        </p:nvSpPr>
        <p:spPr>
          <a:xfrm>
            <a:off x="11894912" y="24067011"/>
            <a:ext cx="11566664" cy="73501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3" name="TextBox 62">
            <a:extLst>
              <a:ext uri="{FF2B5EF4-FFF2-40B4-BE49-F238E27FC236}">
                <a16:creationId xmlns:a16="http://schemas.microsoft.com/office/drawing/2014/main" id="{6C9A35CE-D6A9-240A-1DCA-EEBAD7AC09D9}"/>
              </a:ext>
            </a:extLst>
          </p:cNvPr>
          <p:cNvSpPr txBox="1"/>
          <p:nvPr/>
        </p:nvSpPr>
        <p:spPr>
          <a:xfrm>
            <a:off x="9441719" y="31681173"/>
            <a:ext cx="4276457" cy="492443"/>
          </a:xfrm>
          <a:prstGeom prst="rect">
            <a:avLst/>
          </a:prstGeom>
          <a:noFill/>
        </p:spPr>
        <p:txBody>
          <a:bodyPr wrap="square" rtlCol="0">
            <a:spAutoFit/>
          </a:bodyPr>
          <a:lstStyle/>
          <a:p>
            <a:r>
              <a:rPr lang="en-US" sz="2600" b="1" i="1" dirty="0">
                <a:solidFill>
                  <a:srgbClr val="00B0F0"/>
                </a:solidFill>
                <a:latin typeface="Book Antiqua" panose="02040602050305030304" pitchFamily="18" charset="0"/>
              </a:rPr>
              <a:t>Divergence of moisture flux</a:t>
            </a:r>
          </a:p>
        </p:txBody>
      </p:sp>
      <p:sp>
        <p:nvSpPr>
          <p:cNvPr id="1024" name="Rectangle 1023">
            <a:extLst>
              <a:ext uri="{FF2B5EF4-FFF2-40B4-BE49-F238E27FC236}">
                <a16:creationId xmlns:a16="http://schemas.microsoft.com/office/drawing/2014/main" id="{3E49F1C1-FD27-9660-7D45-7F78BFE16150}"/>
              </a:ext>
            </a:extLst>
          </p:cNvPr>
          <p:cNvSpPr/>
          <p:nvPr/>
        </p:nvSpPr>
        <p:spPr>
          <a:xfrm>
            <a:off x="23540471" y="24066111"/>
            <a:ext cx="5808492" cy="73594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A round yellow and blue logo&#10;&#10;Description automatically generated">
            <a:extLst>
              <a:ext uri="{FF2B5EF4-FFF2-40B4-BE49-F238E27FC236}">
                <a16:creationId xmlns:a16="http://schemas.microsoft.com/office/drawing/2014/main" id="{FA7E4C01-3846-9039-79B9-13B776359658}"/>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175031" y="161347"/>
            <a:ext cx="2146584" cy="2160000"/>
          </a:xfrm>
          <a:prstGeom prst="rect">
            <a:avLst/>
          </a:prstGeom>
        </p:spPr>
      </p:pic>
      <p:pic>
        <p:nvPicPr>
          <p:cNvPr id="13" name="Picture 12" descr="A circular logo with a map and arrows&#10;&#10;Description automatically generated">
            <a:extLst>
              <a:ext uri="{FF2B5EF4-FFF2-40B4-BE49-F238E27FC236}">
                <a16:creationId xmlns:a16="http://schemas.microsoft.com/office/drawing/2014/main" id="{9A1296A3-D084-2914-B7B5-B677BB172415}"/>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27911869" y="198913"/>
            <a:ext cx="2160000" cy="2160000"/>
          </a:xfrm>
          <a:prstGeom prst="rect">
            <a:avLst/>
          </a:prstGeom>
        </p:spPr>
      </p:pic>
      <p:pic>
        <p:nvPicPr>
          <p:cNvPr id="5" name="Picture 4" descr="A map of india with red and blue colors&#10;&#10;Description automatically generated">
            <a:extLst>
              <a:ext uri="{FF2B5EF4-FFF2-40B4-BE49-F238E27FC236}">
                <a16:creationId xmlns:a16="http://schemas.microsoft.com/office/drawing/2014/main" id="{3757290C-FA6F-378C-7CCE-7CBCFE7D8710}"/>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4919895" y="32295717"/>
            <a:ext cx="7197258" cy="5400000"/>
          </a:xfrm>
          <a:prstGeom prst="rect">
            <a:avLst/>
          </a:prstGeom>
        </p:spPr>
      </p:pic>
      <p:pic>
        <p:nvPicPr>
          <p:cNvPr id="14" name="Picture 13" descr="A map of india with red and blue colors&#10;&#10;Description automatically generated">
            <a:extLst>
              <a:ext uri="{FF2B5EF4-FFF2-40B4-BE49-F238E27FC236}">
                <a16:creationId xmlns:a16="http://schemas.microsoft.com/office/drawing/2014/main" id="{BD4CD290-9172-C415-EC18-2A5FF29F54BD}"/>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21554612" y="32295717"/>
            <a:ext cx="7197258" cy="5400000"/>
          </a:xfrm>
          <a:prstGeom prst="rect">
            <a:avLst/>
          </a:prstGeom>
        </p:spPr>
      </p:pic>
      <p:sp>
        <p:nvSpPr>
          <p:cNvPr id="1061" name="TextBox 1060">
            <a:extLst>
              <a:ext uri="{FF2B5EF4-FFF2-40B4-BE49-F238E27FC236}">
                <a16:creationId xmlns:a16="http://schemas.microsoft.com/office/drawing/2014/main" id="{ACBA5D48-AB48-1158-1AFF-AF29FB12FB88}"/>
              </a:ext>
            </a:extLst>
          </p:cNvPr>
          <p:cNvSpPr txBox="1"/>
          <p:nvPr/>
        </p:nvSpPr>
        <p:spPr>
          <a:xfrm>
            <a:off x="15798547" y="31559983"/>
            <a:ext cx="4811728" cy="892552"/>
          </a:xfrm>
          <a:prstGeom prst="rect">
            <a:avLst/>
          </a:prstGeom>
          <a:noFill/>
        </p:spPr>
        <p:txBody>
          <a:bodyPr wrap="square" rtlCol="0">
            <a:spAutoFit/>
          </a:bodyPr>
          <a:lstStyle/>
          <a:p>
            <a:pPr algn="ctr"/>
            <a:r>
              <a:rPr lang="en-US" sz="2600" b="1" i="1" dirty="0">
                <a:latin typeface="Book Antiqua" panose="02040602050305030304" pitchFamily="18" charset="0"/>
              </a:rPr>
              <a:t>Dynamics contribution to horizontal q advection</a:t>
            </a:r>
            <a:endParaRPr lang="en-IN" sz="2600" b="1" i="1" dirty="0">
              <a:latin typeface="Book Antiqua" panose="02040602050305030304" pitchFamily="18" charset="0"/>
            </a:endParaRPr>
          </a:p>
        </p:txBody>
      </p:sp>
      <p:sp>
        <p:nvSpPr>
          <p:cNvPr id="1026" name="Rectangle 1025">
            <a:extLst>
              <a:ext uri="{FF2B5EF4-FFF2-40B4-BE49-F238E27FC236}">
                <a16:creationId xmlns:a16="http://schemas.microsoft.com/office/drawing/2014/main" id="{091EB00F-C8AD-C7A2-A8A9-FFAF3C14BED3}"/>
              </a:ext>
            </a:extLst>
          </p:cNvPr>
          <p:cNvSpPr/>
          <p:nvPr/>
        </p:nvSpPr>
        <p:spPr>
          <a:xfrm>
            <a:off x="1689448" y="31542665"/>
            <a:ext cx="26840821" cy="74945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98B29683-4AB4-1D59-FB81-BD4AA0BF0B10}"/>
              </a:ext>
            </a:extLst>
          </p:cNvPr>
          <p:cNvSpPr txBox="1"/>
          <p:nvPr/>
        </p:nvSpPr>
        <p:spPr>
          <a:xfrm>
            <a:off x="21690407" y="31557178"/>
            <a:ext cx="6396834" cy="892552"/>
          </a:xfrm>
          <a:prstGeom prst="rect">
            <a:avLst/>
          </a:prstGeom>
          <a:noFill/>
        </p:spPr>
        <p:txBody>
          <a:bodyPr wrap="square" rtlCol="0">
            <a:spAutoFit/>
          </a:bodyPr>
          <a:lstStyle/>
          <a:p>
            <a:pPr algn="ctr"/>
            <a:r>
              <a:rPr lang="en-US" sz="2600" b="1" i="1" dirty="0">
                <a:solidFill>
                  <a:srgbClr val="7030A0"/>
                </a:solidFill>
                <a:latin typeface="Book Antiqua" panose="02040602050305030304" pitchFamily="18" charset="0"/>
              </a:rPr>
              <a:t>Thermodynamics contribution to horizontal q advection</a:t>
            </a:r>
            <a:endParaRPr lang="en-IN" sz="2600" b="1" i="1" dirty="0">
              <a:solidFill>
                <a:srgbClr val="7030A0"/>
              </a:solidFill>
              <a:latin typeface="Book Antiqua" panose="02040602050305030304" pitchFamily="18" charset="0"/>
            </a:endParaRPr>
          </a:p>
        </p:txBody>
      </p:sp>
      <p:sp>
        <p:nvSpPr>
          <p:cNvPr id="17" name="TextBox 16">
            <a:extLst>
              <a:ext uri="{FF2B5EF4-FFF2-40B4-BE49-F238E27FC236}">
                <a16:creationId xmlns:a16="http://schemas.microsoft.com/office/drawing/2014/main" id="{46CF0F5D-828F-FE0B-B290-F3352836533E}"/>
              </a:ext>
            </a:extLst>
          </p:cNvPr>
          <p:cNvSpPr txBox="1"/>
          <p:nvPr/>
        </p:nvSpPr>
        <p:spPr>
          <a:xfrm>
            <a:off x="16070009" y="38006675"/>
            <a:ext cx="11301176" cy="954107"/>
          </a:xfrm>
          <a:prstGeom prst="rect">
            <a:avLst/>
          </a:prstGeom>
          <a:noFill/>
        </p:spPr>
        <p:txBody>
          <a:bodyPr wrap="square" rtlCol="0">
            <a:spAutoFit/>
          </a:bodyPr>
          <a:lstStyle/>
          <a:p>
            <a:pPr marL="285750" indent="-285750" algn="just">
              <a:buFont typeface="Wingdings" panose="05000000000000000000" pitchFamily="2" charset="2"/>
              <a:buChar char="q"/>
            </a:pPr>
            <a:r>
              <a:rPr lang="en-US" sz="2800" dirty="0">
                <a:solidFill>
                  <a:schemeClr val="accent5">
                    <a:lumMod val="60000"/>
                    <a:lumOff val="40000"/>
                  </a:schemeClr>
                </a:solidFill>
                <a:latin typeface="Times New Roman" panose="02020603050405020304" pitchFamily="18" charset="0"/>
                <a:cs typeface="Times New Roman" panose="02020603050405020304" pitchFamily="18" charset="0"/>
              </a:rPr>
              <a:t> Atmospheric dynamics significantly contribute to the horizontal moisture advection</a:t>
            </a:r>
            <a:r>
              <a:rPr lang="en-IN" sz="2800" dirty="0">
                <a:solidFill>
                  <a:schemeClr val="accent5">
                    <a:lumMod val="60000"/>
                    <a:lumOff val="40000"/>
                  </a:schemeClr>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E8E40114-C726-8A21-816B-05508D9BB67B}"/>
              </a:ext>
            </a:extLst>
          </p:cNvPr>
          <p:cNvSpPr txBox="1"/>
          <p:nvPr/>
        </p:nvSpPr>
        <p:spPr>
          <a:xfrm>
            <a:off x="14662297" y="20839814"/>
            <a:ext cx="65" cy="276999"/>
          </a:xfrm>
          <a:prstGeom prst="rect">
            <a:avLst/>
          </a:prstGeom>
          <a:noFill/>
        </p:spPr>
        <p:txBody>
          <a:bodyPr wrap="none" lIns="0" tIns="0" rIns="0" bIns="0" rtlCol="0">
            <a:spAutoFit/>
          </a:bodyPr>
          <a:lstStyle/>
          <a:p>
            <a:endParaRPr lang="en-IN" dirty="0"/>
          </a:p>
        </p:txBody>
      </p:sp>
      <p:grpSp>
        <p:nvGrpSpPr>
          <p:cNvPr id="1027" name="Group 1026">
            <a:extLst>
              <a:ext uri="{FF2B5EF4-FFF2-40B4-BE49-F238E27FC236}">
                <a16:creationId xmlns:a16="http://schemas.microsoft.com/office/drawing/2014/main" id="{702A1DFD-7F91-7F35-7F74-A5DD32CCD0F8}"/>
              </a:ext>
            </a:extLst>
          </p:cNvPr>
          <p:cNvGrpSpPr/>
          <p:nvPr/>
        </p:nvGrpSpPr>
        <p:grpSpPr>
          <a:xfrm>
            <a:off x="6721795" y="11606973"/>
            <a:ext cx="6996381" cy="1200658"/>
            <a:chOff x="5550192" y="11160811"/>
            <a:chExt cx="9268346" cy="1765030"/>
          </a:xfrm>
        </p:grpSpPr>
        <p:grpSp>
          <p:nvGrpSpPr>
            <p:cNvPr id="20" name="Group 19">
              <a:extLst>
                <a:ext uri="{FF2B5EF4-FFF2-40B4-BE49-F238E27FC236}">
                  <a16:creationId xmlns:a16="http://schemas.microsoft.com/office/drawing/2014/main" id="{CDCDC9B6-EEB7-6F33-40F7-BA6BC2DE0AED}"/>
                </a:ext>
              </a:extLst>
            </p:cNvPr>
            <p:cNvGrpSpPr/>
            <p:nvPr/>
          </p:nvGrpSpPr>
          <p:grpSpPr>
            <a:xfrm>
              <a:off x="5550192" y="11344649"/>
              <a:ext cx="9268346" cy="1581192"/>
              <a:chOff x="5550192" y="11344649"/>
              <a:chExt cx="9268346" cy="1581192"/>
            </a:xfrm>
          </p:grpSpPr>
          <p:pic>
            <p:nvPicPr>
              <p:cNvPr id="1028" name="Picture 1027" descr="A math equations on a white background&#10;&#10;Description automatically generated">
                <a:extLst>
                  <a:ext uri="{FF2B5EF4-FFF2-40B4-BE49-F238E27FC236}">
                    <a16:creationId xmlns:a16="http://schemas.microsoft.com/office/drawing/2014/main" id="{69BA46D7-CFFA-E715-FF95-88B066E87955}"/>
                  </a:ext>
                </a:extLst>
              </p:cNvPr>
              <p:cNvPicPr>
                <a:picLocks noChangeAspect="1"/>
              </p:cNvPicPr>
              <p:nvPr/>
            </p:nvPicPr>
            <p:blipFill rotWithShape="1">
              <a:blip r:embed="rId22" cstate="screen">
                <a:extLst>
                  <a:ext uri="{28A0092B-C50C-407E-A947-70E740481C1C}">
                    <a14:useLocalDpi xmlns:a14="http://schemas.microsoft.com/office/drawing/2010/main" val="0"/>
                  </a:ext>
                </a:extLst>
              </a:blip>
              <a:srcRect/>
              <a:stretch/>
            </p:blipFill>
            <p:spPr>
              <a:xfrm>
                <a:off x="5550192" y="11344649"/>
                <a:ext cx="8888819" cy="1581192"/>
              </a:xfrm>
              <a:prstGeom prst="rect">
                <a:avLst/>
              </a:prstGeom>
            </p:spPr>
          </p:pic>
          <p:sp>
            <p:nvSpPr>
              <p:cNvPr id="1029" name="TextBox 1028">
                <a:extLst>
                  <a:ext uri="{FF2B5EF4-FFF2-40B4-BE49-F238E27FC236}">
                    <a16:creationId xmlns:a16="http://schemas.microsoft.com/office/drawing/2014/main" id="{5755C9E4-7A9E-0810-BED1-B3EA7B15D2CE}"/>
                  </a:ext>
                </a:extLst>
              </p:cNvPr>
              <p:cNvSpPr txBox="1"/>
              <p:nvPr/>
            </p:nvSpPr>
            <p:spPr>
              <a:xfrm>
                <a:off x="13843591" y="11715457"/>
                <a:ext cx="974947" cy="369332"/>
              </a:xfrm>
              <a:prstGeom prst="rect">
                <a:avLst/>
              </a:prstGeom>
              <a:solidFill>
                <a:schemeClr val="bg1"/>
              </a:solidFill>
            </p:spPr>
            <p:txBody>
              <a:bodyPr wrap="none" rtlCol="0">
                <a:spAutoFit/>
              </a:bodyPr>
              <a:lstStyle/>
              <a:p>
                <a:r>
                  <a:rPr lang="en-US" dirty="0"/>
                  <a:t>                 </a:t>
                </a:r>
                <a:endParaRPr lang="en-IN" dirty="0"/>
              </a:p>
            </p:txBody>
          </p:sp>
        </p:grpSp>
        <p:sp>
          <p:nvSpPr>
            <p:cNvPr id="60" name="TextBox 59">
              <a:extLst>
                <a:ext uri="{FF2B5EF4-FFF2-40B4-BE49-F238E27FC236}">
                  <a16:creationId xmlns:a16="http://schemas.microsoft.com/office/drawing/2014/main" id="{94F1C5AA-29FA-08E1-97FA-3ED27FD01F7F}"/>
                </a:ext>
              </a:extLst>
            </p:cNvPr>
            <p:cNvSpPr txBox="1"/>
            <p:nvPr/>
          </p:nvSpPr>
          <p:spPr>
            <a:xfrm>
              <a:off x="7974419" y="11160811"/>
              <a:ext cx="1858201" cy="369332"/>
            </a:xfrm>
            <a:prstGeom prst="rect">
              <a:avLst/>
            </a:prstGeom>
            <a:solidFill>
              <a:schemeClr val="bg1"/>
            </a:solidFill>
          </p:spPr>
          <p:txBody>
            <a:bodyPr wrap="none" rtlCol="0">
              <a:spAutoFit/>
            </a:bodyPr>
            <a:lstStyle/>
            <a:p>
              <a:r>
                <a:rPr lang="en-US" dirty="0"/>
                <a:t>                                    </a:t>
              </a:r>
              <a:endParaRPr lang="en-IN" dirty="0"/>
            </a:p>
          </p:txBody>
        </p:sp>
      </p:grpSp>
      <p:sp>
        <p:nvSpPr>
          <p:cNvPr id="47" name="Rectangle 46">
            <a:extLst>
              <a:ext uri="{FF2B5EF4-FFF2-40B4-BE49-F238E27FC236}">
                <a16:creationId xmlns:a16="http://schemas.microsoft.com/office/drawing/2014/main" id="{AD1FB7BD-7A51-6722-3465-5105173A4A9B}"/>
              </a:ext>
            </a:extLst>
          </p:cNvPr>
          <p:cNvSpPr/>
          <p:nvPr/>
        </p:nvSpPr>
        <p:spPr>
          <a:xfrm>
            <a:off x="15970690" y="15545604"/>
            <a:ext cx="13590923" cy="7098821"/>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E17FD2AB-3C36-F0F4-86D2-E54A06D01683}"/>
              </a:ext>
            </a:extLst>
          </p:cNvPr>
          <p:cNvSpPr txBox="1"/>
          <p:nvPr/>
        </p:nvSpPr>
        <p:spPr>
          <a:xfrm>
            <a:off x="227626" y="12955464"/>
            <a:ext cx="25244283" cy="923330"/>
          </a:xfrm>
          <a:prstGeom prst="rect">
            <a:avLst/>
          </a:prstGeom>
          <a:noFill/>
        </p:spPr>
        <p:txBody>
          <a:bodyPr wrap="none" rtlCol="0">
            <a:spAutoFit/>
          </a:bodyPr>
          <a:lstStyle/>
          <a:p>
            <a:pPr marL="457200" indent="-457200">
              <a:buFont typeface="Wingdings" panose="05000000000000000000" pitchFamily="2" charset="2"/>
              <a:buChar char="v"/>
            </a:pPr>
            <a:r>
              <a:rPr lang="en-US" sz="2700" dirty="0">
                <a:latin typeface="Times New Roman" panose="02020603050405020304" pitchFamily="18" charset="0"/>
                <a:cs typeface="Times New Roman" panose="02020603050405020304" pitchFamily="18" charset="0"/>
              </a:rPr>
              <a:t>To understand the relative roles of dynamic and thermodynamic processes on the moisture transport, the moisture and winds are decomposed into mean state and anomalies.</a:t>
            </a:r>
          </a:p>
          <a:p>
            <a:r>
              <a:rPr lang="en-US" sz="2700" dirty="0">
                <a:latin typeface="Times New Roman" panose="02020603050405020304" pitchFamily="18" charset="0"/>
                <a:cs typeface="Times New Roman" panose="02020603050405020304" pitchFamily="18" charset="0"/>
              </a:rPr>
              <a:t>									</a:t>
            </a:r>
            <a:r>
              <a:rPr lang="en-IN" sz="2700" dirty="0">
                <a:latin typeface="Times New Roman" panose="02020603050405020304" pitchFamily="18" charset="0"/>
                <a:cs typeface="Times New Roman" panose="02020603050405020304" pitchFamily="18" charset="0"/>
              </a:rPr>
              <a:t>						</a:t>
            </a:r>
            <a:r>
              <a:rPr lang="en-IN" sz="2700" dirty="0">
                <a:solidFill>
                  <a:schemeClr val="accent5">
                    <a:lumMod val="60000"/>
                    <a:lumOff val="40000"/>
                  </a:schemeClr>
                </a:solidFill>
                <a:latin typeface="Times New Roman" panose="02020603050405020304" pitchFamily="18" charset="0"/>
                <a:cs typeface="Times New Roman" panose="02020603050405020304" pitchFamily="18" charset="0"/>
              </a:rPr>
              <a:t>‘overbar’ denotes the climatological mean and ‘prime’ represents the deviations from the climatological mean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A269368-8405-C0A6-E7C2-587716F8C436}"/>
                  </a:ext>
                </a:extLst>
              </p:cNvPr>
              <p:cNvSpPr txBox="1"/>
              <p:nvPr/>
            </p:nvSpPr>
            <p:spPr>
              <a:xfrm>
                <a:off x="2053485" y="13420651"/>
                <a:ext cx="5006755" cy="547779"/>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b="0" i="1" smtClean="0">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rPr>
                          <m:t>𝐻</m:t>
                        </m:r>
                      </m:sub>
                    </m:sSub>
                    <m:r>
                      <a:rPr lang="en-US" sz="2000" b="0" i="1" smtClean="0">
                        <a:latin typeface="Cambria Math" panose="02040503050406030204" pitchFamily="18" charset="0"/>
                      </a:rPr>
                      <m:t>𝑞</m:t>
                    </m:r>
                    <m:r>
                      <a:rPr lang="en-IN" sz="2000" i="1"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𝑢</m:t>
                            </m:r>
                          </m:e>
                          <m:sup>
                            <m:r>
                              <a:rPr lang="en-US" sz="2000" i="1">
                                <a:latin typeface="Cambria Math" panose="02040503050406030204" pitchFamily="18" charset="0"/>
                              </a:rPr>
                              <m:t>′</m:t>
                            </m:r>
                          </m:sup>
                        </m:sSup>
                        <m:f>
                          <m:fPr>
                            <m:ctrlPr>
                              <a:rPr lang="en-US" sz="2000" i="1">
                                <a:latin typeface="Cambria Math" panose="02040503050406030204" pitchFamily="18" charset="0"/>
                              </a:rPr>
                            </m:ctrlPr>
                          </m:fPr>
                          <m:num>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𝑞</m:t>
                                </m:r>
                              </m:e>
                            </m:acc>
                          </m:num>
                          <m:den>
                            <m:r>
                              <a:rPr lang="en-US" sz="2000" i="1">
                                <a:latin typeface="Cambria Math" panose="02040503050406030204" pitchFamily="18" charset="0"/>
                              </a:rPr>
                              <m:t>𝜕</m:t>
                            </m:r>
                            <m:r>
                              <a:rPr lang="en-US" sz="2000" i="1">
                                <a:latin typeface="Cambria Math" panose="02040503050406030204" pitchFamily="18" charset="0"/>
                              </a:rPr>
                              <m:t>𝑥</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𝑣</m:t>
                            </m:r>
                          </m:e>
                          <m:sup>
                            <m:r>
                              <a:rPr lang="en-US" sz="2000" i="1">
                                <a:latin typeface="Cambria Math" panose="02040503050406030204" pitchFamily="18" charset="0"/>
                              </a:rPr>
                              <m:t>′</m:t>
                            </m:r>
                          </m:sup>
                        </m:sSup>
                        <m:f>
                          <m:fPr>
                            <m:ctrlPr>
                              <a:rPr lang="en-US" sz="2000" i="1">
                                <a:latin typeface="Cambria Math" panose="02040503050406030204" pitchFamily="18" charset="0"/>
                              </a:rPr>
                            </m:ctrlPr>
                          </m:fPr>
                          <m:num>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𝑞</m:t>
                                </m:r>
                              </m:e>
                            </m:acc>
                          </m:num>
                          <m:den>
                            <m:r>
                              <a:rPr lang="en-US" sz="2000" i="1">
                                <a:latin typeface="Cambria Math" panose="02040503050406030204" pitchFamily="18" charset="0"/>
                              </a:rPr>
                              <m:t>𝜕</m:t>
                            </m:r>
                            <m:r>
                              <a:rPr lang="en-US" sz="2000" i="1">
                                <a:latin typeface="Cambria Math" panose="02040503050406030204" pitchFamily="18" charset="0"/>
                              </a:rPr>
                              <m:t>𝑦</m:t>
                            </m:r>
                          </m:den>
                        </m:f>
                      </m:e>
                    </m:d>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𝑢</m:t>
                            </m:r>
                          </m:e>
                        </m:acc>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num>
                          <m:den>
                            <m:r>
                              <a:rPr lang="en-US" sz="2000" b="0" i="1" smtClean="0">
                                <a:latin typeface="Cambria Math" panose="02040503050406030204" pitchFamily="18" charset="0"/>
                              </a:rPr>
                              <m:t>𝜕</m:t>
                            </m:r>
                            <m:r>
                              <a:rPr lang="en-US" sz="2000" b="0" i="1" smtClean="0">
                                <a:latin typeface="Cambria Math" panose="02040503050406030204" pitchFamily="18" charset="0"/>
                              </a:rPr>
                              <m:t>𝑥</m:t>
                            </m:r>
                          </m:den>
                        </m:f>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num>
                          <m:den>
                            <m:r>
                              <a:rPr lang="en-US" sz="2000" i="1">
                                <a:latin typeface="Cambria Math" panose="02040503050406030204" pitchFamily="18" charset="0"/>
                              </a:rPr>
                              <m:t>𝜕</m:t>
                            </m:r>
                            <m:r>
                              <a:rPr lang="en-US" sz="2000" b="0" i="1" smtClean="0">
                                <a:latin typeface="Cambria Math" panose="02040503050406030204" pitchFamily="18" charset="0"/>
                              </a:rPr>
                              <m:t>𝑦</m:t>
                            </m:r>
                          </m:den>
                        </m:f>
                      </m:e>
                    </m:d>
                  </m:oMath>
                </a14:m>
                <a:r>
                  <a:rPr lang="en-IN" sz="2000" dirty="0"/>
                  <a:t>   </a:t>
                </a:r>
              </a:p>
            </p:txBody>
          </p:sp>
        </mc:Choice>
        <mc:Fallback xmlns="">
          <p:sp>
            <p:nvSpPr>
              <p:cNvPr id="12" name="TextBox 11">
                <a:extLst>
                  <a:ext uri="{FF2B5EF4-FFF2-40B4-BE49-F238E27FC236}">
                    <a16:creationId xmlns:a16="http://schemas.microsoft.com/office/drawing/2014/main" id="{9A269368-8405-C0A6-E7C2-587716F8C436}"/>
                  </a:ext>
                </a:extLst>
              </p:cNvPr>
              <p:cNvSpPr txBox="1">
                <a:spLocks noRot="1" noChangeAspect="1" noMove="1" noResize="1" noEditPoints="1" noAdjustHandles="1" noChangeArrowheads="1" noChangeShapeType="1" noTextEdit="1"/>
              </p:cNvSpPr>
              <p:nvPr/>
            </p:nvSpPr>
            <p:spPr>
              <a:xfrm>
                <a:off x="2053485" y="13420651"/>
                <a:ext cx="5006755" cy="547779"/>
              </a:xfrm>
              <a:prstGeom prst="rect">
                <a:avLst/>
              </a:prstGeom>
              <a:blipFill>
                <a:blip r:embed="rId2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004185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1528</TotalTime>
  <Words>899</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Aptos Display</vt:lpstr>
      <vt:lpstr>Vijaya</vt:lpstr>
      <vt:lpstr>Arial</vt:lpstr>
      <vt:lpstr>Aptos</vt:lpstr>
      <vt:lpstr>Wingdings</vt:lpstr>
      <vt:lpstr>Times New Roman</vt:lpstr>
      <vt:lpstr>Cambria Math</vt:lpstr>
      <vt:lpstr>Book Antiqua</vt:lpstr>
      <vt:lpstr>Bell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V Murali Krishna</dc:creator>
  <cp:lastModifiedBy>U V Murali Krishna</cp:lastModifiedBy>
  <cp:revision>114</cp:revision>
  <dcterms:created xsi:type="dcterms:W3CDTF">2024-05-24T06:48:27Z</dcterms:created>
  <dcterms:modified xsi:type="dcterms:W3CDTF">2024-05-31T09:29:46Z</dcterms:modified>
</cp:coreProperties>
</file>