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1386800" cy="30279975"/>
  <p:notesSz cx="6797675" cy="9928225"/>
  <p:defaultTextStyle>
    <a:defPPr>
      <a:defRPr lang="en-GB"/>
    </a:defPPr>
    <a:lvl1pPr algn="l" rtl="0" fontAlgn="base">
      <a:spcBef>
        <a:spcPct val="0"/>
      </a:spcBef>
      <a:spcAft>
        <a:spcPct val="0"/>
      </a:spcAft>
      <a:defRPr sz="2300" kern="1200">
        <a:solidFill>
          <a:schemeClr val="tx1"/>
        </a:solidFill>
        <a:latin typeface="Arial" charset="0"/>
        <a:ea typeface="+mn-ea"/>
        <a:cs typeface="+mn-cs"/>
      </a:defRPr>
    </a:lvl1pPr>
    <a:lvl2pPr marL="385923" algn="l" rtl="0" fontAlgn="base">
      <a:spcBef>
        <a:spcPct val="0"/>
      </a:spcBef>
      <a:spcAft>
        <a:spcPct val="0"/>
      </a:spcAft>
      <a:defRPr sz="2300" kern="1200">
        <a:solidFill>
          <a:schemeClr val="tx1"/>
        </a:solidFill>
        <a:latin typeface="Arial" charset="0"/>
        <a:ea typeface="+mn-ea"/>
        <a:cs typeface="+mn-cs"/>
      </a:defRPr>
    </a:lvl2pPr>
    <a:lvl3pPr marL="771845" algn="l" rtl="0" fontAlgn="base">
      <a:spcBef>
        <a:spcPct val="0"/>
      </a:spcBef>
      <a:spcAft>
        <a:spcPct val="0"/>
      </a:spcAft>
      <a:defRPr sz="2300" kern="1200">
        <a:solidFill>
          <a:schemeClr val="tx1"/>
        </a:solidFill>
        <a:latin typeface="Arial" charset="0"/>
        <a:ea typeface="+mn-ea"/>
        <a:cs typeface="+mn-cs"/>
      </a:defRPr>
    </a:lvl3pPr>
    <a:lvl4pPr marL="1157768" algn="l" rtl="0" fontAlgn="base">
      <a:spcBef>
        <a:spcPct val="0"/>
      </a:spcBef>
      <a:spcAft>
        <a:spcPct val="0"/>
      </a:spcAft>
      <a:defRPr sz="2300" kern="1200">
        <a:solidFill>
          <a:schemeClr val="tx1"/>
        </a:solidFill>
        <a:latin typeface="Arial" charset="0"/>
        <a:ea typeface="+mn-ea"/>
        <a:cs typeface="+mn-cs"/>
      </a:defRPr>
    </a:lvl4pPr>
    <a:lvl5pPr marL="1543690" algn="l" rtl="0" fontAlgn="base">
      <a:spcBef>
        <a:spcPct val="0"/>
      </a:spcBef>
      <a:spcAft>
        <a:spcPct val="0"/>
      </a:spcAft>
      <a:defRPr sz="2300" kern="1200">
        <a:solidFill>
          <a:schemeClr val="tx1"/>
        </a:solidFill>
        <a:latin typeface="Arial" charset="0"/>
        <a:ea typeface="+mn-ea"/>
        <a:cs typeface="+mn-cs"/>
      </a:defRPr>
    </a:lvl5pPr>
    <a:lvl6pPr marL="1929613" algn="l" defTabSz="771845" rtl="0" eaLnBrk="1" latinLnBrk="0" hangingPunct="1">
      <a:defRPr sz="2300" kern="1200">
        <a:solidFill>
          <a:schemeClr val="tx1"/>
        </a:solidFill>
        <a:latin typeface="Arial" charset="0"/>
        <a:ea typeface="+mn-ea"/>
        <a:cs typeface="+mn-cs"/>
      </a:defRPr>
    </a:lvl6pPr>
    <a:lvl7pPr marL="2315535" algn="l" defTabSz="771845" rtl="0" eaLnBrk="1" latinLnBrk="0" hangingPunct="1">
      <a:defRPr sz="2300" kern="1200">
        <a:solidFill>
          <a:schemeClr val="tx1"/>
        </a:solidFill>
        <a:latin typeface="Arial" charset="0"/>
        <a:ea typeface="+mn-ea"/>
        <a:cs typeface="+mn-cs"/>
      </a:defRPr>
    </a:lvl7pPr>
    <a:lvl8pPr marL="2701458" algn="l" defTabSz="771845" rtl="0" eaLnBrk="1" latinLnBrk="0" hangingPunct="1">
      <a:defRPr sz="2300" kern="1200">
        <a:solidFill>
          <a:schemeClr val="tx1"/>
        </a:solidFill>
        <a:latin typeface="Arial" charset="0"/>
        <a:ea typeface="+mn-ea"/>
        <a:cs typeface="+mn-cs"/>
      </a:defRPr>
    </a:lvl8pPr>
    <a:lvl9pPr marL="3087380" algn="l" defTabSz="771845" rtl="0" eaLnBrk="1" latinLnBrk="0" hangingPunct="1">
      <a:defRPr sz="23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101"/>
    <a:srgbClr val="F58C01"/>
    <a:srgbClr val="1EA23D"/>
    <a:srgbClr val="FE9914"/>
    <a:srgbClr val="FF9900"/>
    <a:srgbClr val="FE9406"/>
    <a:srgbClr val="FF9933"/>
    <a:srgbClr val="2D2DB9"/>
    <a:srgbClr val="CC3300"/>
    <a:srgbClr val="0E2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276" autoAdjust="0"/>
    <p:restoredTop sz="97422" autoAdjust="0"/>
  </p:normalViewPr>
  <p:slideViewPr>
    <p:cSldViewPr>
      <p:cViewPr>
        <p:scale>
          <a:sx n="50" d="100"/>
          <a:sy n="50" d="100"/>
        </p:scale>
        <p:origin x="36" y="-4818"/>
      </p:cViewPr>
      <p:guideLst>
        <p:guide orient="horz" pos="9537"/>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45072" cy="497687"/>
          </a:xfrm>
          <a:prstGeom prst="rect">
            <a:avLst/>
          </a:prstGeom>
          <a:noFill/>
          <a:ln w="9525">
            <a:noFill/>
            <a:miter lim="800000"/>
            <a:headEnd/>
            <a:tailEnd/>
          </a:ln>
          <a:effectLst/>
        </p:spPr>
        <p:txBody>
          <a:bodyPr vert="horz" wrap="square" lIns="95407" tIns="47704" rIns="95407" bIns="47704" numCol="1" anchor="t" anchorCtr="0" compatLnSpc="1">
            <a:prstTxWarp prst="textNoShape">
              <a:avLst/>
            </a:prstTxWarp>
          </a:bodyPr>
          <a:lstStyle>
            <a:lvl1pPr defTabSz="953614">
              <a:defRPr sz="1200"/>
            </a:lvl1pPr>
          </a:lstStyle>
          <a:p>
            <a:endParaRPr lang="en-GB"/>
          </a:p>
        </p:txBody>
      </p:sp>
      <p:sp>
        <p:nvSpPr>
          <p:cNvPr id="4099" name="Rectangle 1027"/>
          <p:cNvSpPr>
            <a:spLocks noGrp="1" noChangeArrowheads="1"/>
          </p:cNvSpPr>
          <p:nvPr>
            <p:ph type="dt" sz="quarter" idx="1"/>
          </p:nvPr>
        </p:nvSpPr>
        <p:spPr bwMode="auto">
          <a:xfrm>
            <a:off x="3852603" y="0"/>
            <a:ext cx="2945072" cy="497687"/>
          </a:xfrm>
          <a:prstGeom prst="rect">
            <a:avLst/>
          </a:prstGeom>
          <a:noFill/>
          <a:ln w="9525">
            <a:noFill/>
            <a:miter lim="800000"/>
            <a:headEnd/>
            <a:tailEnd/>
          </a:ln>
          <a:effectLst/>
        </p:spPr>
        <p:txBody>
          <a:bodyPr vert="horz" wrap="square" lIns="95407" tIns="47704" rIns="95407" bIns="47704" numCol="1" anchor="t" anchorCtr="0" compatLnSpc="1">
            <a:prstTxWarp prst="textNoShape">
              <a:avLst/>
            </a:prstTxWarp>
          </a:bodyPr>
          <a:lstStyle>
            <a:lvl1pPr algn="r" defTabSz="953614">
              <a:defRPr sz="1200"/>
            </a:lvl1pPr>
          </a:lstStyle>
          <a:p>
            <a:endParaRPr lang="en-GB"/>
          </a:p>
        </p:txBody>
      </p:sp>
      <p:sp>
        <p:nvSpPr>
          <p:cNvPr id="4100" name="Rectangle 1028"/>
          <p:cNvSpPr>
            <a:spLocks noGrp="1" noChangeArrowheads="1"/>
          </p:cNvSpPr>
          <p:nvPr>
            <p:ph type="ftr" sz="quarter" idx="2"/>
          </p:nvPr>
        </p:nvSpPr>
        <p:spPr bwMode="auto">
          <a:xfrm>
            <a:off x="0" y="9430538"/>
            <a:ext cx="2945072" cy="497687"/>
          </a:xfrm>
          <a:prstGeom prst="rect">
            <a:avLst/>
          </a:prstGeom>
          <a:noFill/>
          <a:ln w="9525">
            <a:noFill/>
            <a:miter lim="800000"/>
            <a:headEnd/>
            <a:tailEnd/>
          </a:ln>
          <a:effectLst/>
        </p:spPr>
        <p:txBody>
          <a:bodyPr vert="horz" wrap="square" lIns="95407" tIns="47704" rIns="95407" bIns="47704" numCol="1" anchor="b" anchorCtr="0" compatLnSpc="1">
            <a:prstTxWarp prst="textNoShape">
              <a:avLst/>
            </a:prstTxWarp>
          </a:bodyPr>
          <a:lstStyle>
            <a:lvl1pPr defTabSz="953614">
              <a:defRPr sz="1200"/>
            </a:lvl1pPr>
          </a:lstStyle>
          <a:p>
            <a:endParaRPr lang="en-GB"/>
          </a:p>
        </p:txBody>
      </p:sp>
      <p:sp>
        <p:nvSpPr>
          <p:cNvPr id="4101" name="Rectangle 1029"/>
          <p:cNvSpPr>
            <a:spLocks noGrp="1" noChangeArrowheads="1"/>
          </p:cNvSpPr>
          <p:nvPr>
            <p:ph type="sldNum" sz="quarter" idx="3"/>
          </p:nvPr>
        </p:nvSpPr>
        <p:spPr bwMode="auto">
          <a:xfrm>
            <a:off x="3852603" y="9430538"/>
            <a:ext cx="2945072" cy="497687"/>
          </a:xfrm>
          <a:prstGeom prst="rect">
            <a:avLst/>
          </a:prstGeom>
          <a:noFill/>
          <a:ln w="9525">
            <a:noFill/>
            <a:miter lim="800000"/>
            <a:headEnd/>
            <a:tailEnd/>
          </a:ln>
          <a:effectLst/>
        </p:spPr>
        <p:txBody>
          <a:bodyPr vert="horz" wrap="square" lIns="95407" tIns="47704" rIns="95407" bIns="47704" numCol="1" anchor="b" anchorCtr="0" compatLnSpc="1">
            <a:prstTxWarp prst="textNoShape">
              <a:avLst/>
            </a:prstTxWarp>
          </a:bodyPr>
          <a:lstStyle>
            <a:lvl1pPr algn="r" defTabSz="953614">
              <a:defRPr sz="1200"/>
            </a:lvl1pPr>
          </a:lstStyle>
          <a:p>
            <a:fld id="{14771B3E-9D90-4D16-ADCF-A97475D09D73}" type="slidenum">
              <a:rPr lang="en-GB"/>
              <a:pPr/>
              <a:t>‹#›</a:t>
            </a:fld>
            <a:endParaRPr lang="en-GB"/>
          </a:p>
        </p:txBody>
      </p:sp>
    </p:spTree>
    <p:extLst>
      <p:ext uri="{BB962C8B-B14F-4D97-AF65-F5344CB8AC3E}">
        <p14:creationId xmlns:p14="http://schemas.microsoft.com/office/powerpoint/2010/main" val="1622789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072" cy="497687"/>
          </a:xfrm>
          <a:prstGeom prst="rect">
            <a:avLst/>
          </a:prstGeom>
          <a:noFill/>
          <a:ln w="9525">
            <a:noFill/>
            <a:miter lim="800000"/>
            <a:headEnd/>
            <a:tailEnd/>
          </a:ln>
          <a:effectLst/>
        </p:spPr>
        <p:txBody>
          <a:bodyPr vert="horz" wrap="square" lIns="63421" tIns="31710" rIns="63421" bIns="31710" numCol="1" anchor="t" anchorCtr="0" compatLnSpc="1">
            <a:prstTxWarp prst="textNoShape">
              <a:avLst/>
            </a:prstTxWarp>
          </a:bodyPr>
          <a:lstStyle>
            <a:lvl1pPr defTabSz="634145">
              <a:defRPr sz="800">
                <a:latin typeface="Times New Roman" pitchFamily="18" charset="0"/>
              </a:defRPr>
            </a:lvl1pPr>
          </a:lstStyle>
          <a:p>
            <a:endParaRPr lang="en-GB"/>
          </a:p>
        </p:txBody>
      </p:sp>
      <p:sp>
        <p:nvSpPr>
          <p:cNvPr id="6147" name="Rectangle 3"/>
          <p:cNvSpPr>
            <a:spLocks noGrp="1" noChangeArrowheads="1"/>
          </p:cNvSpPr>
          <p:nvPr>
            <p:ph type="dt" idx="1"/>
          </p:nvPr>
        </p:nvSpPr>
        <p:spPr bwMode="auto">
          <a:xfrm>
            <a:off x="3849402" y="0"/>
            <a:ext cx="2946672" cy="497687"/>
          </a:xfrm>
          <a:prstGeom prst="rect">
            <a:avLst/>
          </a:prstGeom>
          <a:noFill/>
          <a:ln w="9525">
            <a:noFill/>
            <a:miter lim="800000"/>
            <a:headEnd/>
            <a:tailEnd/>
          </a:ln>
          <a:effectLst/>
        </p:spPr>
        <p:txBody>
          <a:bodyPr vert="horz" wrap="square" lIns="63421" tIns="31710" rIns="63421" bIns="31710" numCol="1" anchor="t" anchorCtr="0" compatLnSpc="1">
            <a:prstTxWarp prst="textNoShape">
              <a:avLst/>
            </a:prstTxWarp>
          </a:bodyPr>
          <a:lstStyle>
            <a:lvl1pPr algn="r" defTabSz="634145">
              <a:defRPr sz="800">
                <a:latin typeface="Times New Roman" pitchFamily="18" charset="0"/>
              </a:defRPr>
            </a:lvl1pPr>
          </a:lstStyle>
          <a:p>
            <a:endParaRPr lang="en-GB"/>
          </a:p>
        </p:txBody>
      </p:sp>
      <p:sp>
        <p:nvSpPr>
          <p:cNvPr id="6148" name="Rectangle 4"/>
          <p:cNvSpPr>
            <a:spLocks noGrp="1" noRot="1" noChangeAspect="1" noChangeArrowheads="1" noTextEdit="1"/>
          </p:cNvSpPr>
          <p:nvPr>
            <p:ph type="sldImg" idx="2"/>
          </p:nvPr>
        </p:nvSpPr>
        <p:spPr bwMode="auto">
          <a:xfrm>
            <a:off x="2084388" y="744538"/>
            <a:ext cx="2630487" cy="372427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0249" y="4715269"/>
            <a:ext cx="5437179" cy="4468021"/>
          </a:xfrm>
          <a:prstGeom prst="rect">
            <a:avLst/>
          </a:prstGeom>
          <a:noFill/>
          <a:ln w="9525">
            <a:noFill/>
            <a:miter lim="800000"/>
            <a:headEnd/>
            <a:tailEnd/>
          </a:ln>
          <a:effectLst/>
        </p:spPr>
        <p:txBody>
          <a:bodyPr vert="horz" wrap="square" lIns="63421" tIns="31710" rIns="63421" bIns="31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9428943"/>
            <a:ext cx="2945072" cy="497687"/>
          </a:xfrm>
          <a:prstGeom prst="rect">
            <a:avLst/>
          </a:prstGeom>
          <a:noFill/>
          <a:ln w="9525">
            <a:noFill/>
            <a:miter lim="800000"/>
            <a:headEnd/>
            <a:tailEnd/>
          </a:ln>
          <a:effectLst/>
        </p:spPr>
        <p:txBody>
          <a:bodyPr vert="horz" wrap="square" lIns="63421" tIns="31710" rIns="63421" bIns="31710" numCol="1" anchor="b" anchorCtr="0" compatLnSpc="1">
            <a:prstTxWarp prst="textNoShape">
              <a:avLst/>
            </a:prstTxWarp>
          </a:bodyPr>
          <a:lstStyle>
            <a:lvl1pPr defTabSz="634145">
              <a:defRPr sz="800">
                <a:latin typeface="Times New Roman" pitchFamily="18" charset="0"/>
              </a:defRPr>
            </a:lvl1pPr>
          </a:lstStyle>
          <a:p>
            <a:endParaRPr lang="en-GB"/>
          </a:p>
        </p:txBody>
      </p:sp>
      <p:sp>
        <p:nvSpPr>
          <p:cNvPr id="6151" name="Rectangle 7"/>
          <p:cNvSpPr>
            <a:spLocks noGrp="1" noChangeArrowheads="1"/>
          </p:cNvSpPr>
          <p:nvPr>
            <p:ph type="sldNum" sz="quarter" idx="5"/>
          </p:nvPr>
        </p:nvSpPr>
        <p:spPr bwMode="auto">
          <a:xfrm>
            <a:off x="3849402" y="9428943"/>
            <a:ext cx="2946672" cy="497687"/>
          </a:xfrm>
          <a:prstGeom prst="rect">
            <a:avLst/>
          </a:prstGeom>
          <a:noFill/>
          <a:ln w="9525">
            <a:noFill/>
            <a:miter lim="800000"/>
            <a:headEnd/>
            <a:tailEnd/>
          </a:ln>
          <a:effectLst/>
        </p:spPr>
        <p:txBody>
          <a:bodyPr vert="horz" wrap="square" lIns="63421" tIns="31710" rIns="63421" bIns="31710" numCol="1" anchor="b" anchorCtr="0" compatLnSpc="1">
            <a:prstTxWarp prst="textNoShape">
              <a:avLst/>
            </a:prstTxWarp>
          </a:bodyPr>
          <a:lstStyle>
            <a:lvl1pPr algn="r" defTabSz="634145">
              <a:defRPr sz="800">
                <a:latin typeface="Times New Roman" pitchFamily="18" charset="0"/>
              </a:defRPr>
            </a:lvl1pPr>
          </a:lstStyle>
          <a:p>
            <a:fld id="{78FF2018-BA3A-41B9-8DB9-0486262DB811}" type="slidenum">
              <a:rPr lang="en-GB"/>
              <a:pPr/>
              <a:t>‹#›</a:t>
            </a:fld>
            <a:endParaRPr lang="en-GB"/>
          </a:p>
        </p:txBody>
      </p:sp>
    </p:spTree>
    <p:extLst>
      <p:ext uri="{BB962C8B-B14F-4D97-AF65-F5344CB8AC3E}">
        <p14:creationId xmlns:p14="http://schemas.microsoft.com/office/powerpoint/2010/main" val="4518766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Times New Roman" pitchFamily="18" charset="0"/>
        <a:ea typeface="+mn-ea"/>
        <a:cs typeface="+mn-cs"/>
      </a:defRPr>
    </a:lvl1pPr>
    <a:lvl2pPr marL="385923" algn="l" rtl="0" fontAlgn="base">
      <a:spcBef>
        <a:spcPct val="30000"/>
      </a:spcBef>
      <a:spcAft>
        <a:spcPct val="0"/>
      </a:spcAft>
      <a:defRPr sz="1000" kern="1200">
        <a:solidFill>
          <a:schemeClr val="tx1"/>
        </a:solidFill>
        <a:latin typeface="Times New Roman" pitchFamily="18" charset="0"/>
        <a:ea typeface="+mn-ea"/>
        <a:cs typeface="+mn-cs"/>
      </a:defRPr>
    </a:lvl2pPr>
    <a:lvl3pPr marL="771845" algn="l" rtl="0" fontAlgn="base">
      <a:spcBef>
        <a:spcPct val="30000"/>
      </a:spcBef>
      <a:spcAft>
        <a:spcPct val="0"/>
      </a:spcAft>
      <a:defRPr sz="1000" kern="1200">
        <a:solidFill>
          <a:schemeClr val="tx1"/>
        </a:solidFill>
        <a:latin typeface="Times New Roman" pitchFamily="18" charset="0"/>
        <a:ea typeface="+mn-ea"/>
        <a:cs typeface="+mn-cs"/>
      </a:defRPr>
    </a:lvl3pPr>
    <a:lvl4pPr marL="1157768" algn="l" rtl="0" fontAlgn="base">
      <a:spcBef>
        <a:spcPct val="30000"/>
      </a:spcBef>
      <a:spcAft>
        <a:spcPct val="0"/>
      </a:spcAft>
      <a:defRPr sz="1000" kern="1200">
        <a:solidFill>
          <a:schemeClr val="tx1"/>
        </a:solidFill>
        <a:latin typeface="Times New Roman" pitchFamily="18" charset="0"/>
        <a:ea typeface="+mn-ea"/>
        <a:cs typeface="+mn-cs"/>
      </a:defRPr>
    </a:lvl4pPr>
    <a:lvl5pPr marL="1543690" algn="l" rtl="0" fontAlgn="base">
      <a:spcBef>
        <a:spcPct val="30000"/>
      </a:spcBef>
      <a:spcAft>
        <a:spcPct val="0"/>
      </a:spcAft>
      <a:defRPr sz="1000" kern="1200">
        <a:solidFill>
          <a:schemeClr val="tx1"/>
        </a:solidFill>
        <a:latin typeface="Times New Roman" pitchFamily="18" charset="0"/>
        <a:ea typeface="+mn-ea"/>
        <a:cs typeface="+mn-cs"/>
      </a:defRPr>
    </a:lvl5pPr>
    <a:lvl6pPr marL="1929613" algn="l" defTabSz="771845" rtl="0" eaLnBrk="1" latinLnBrk="0" hangingPunct="1">
      <a:defRPr sz="1000" kern="1200">
        <a:solidFill>
          <a:schemeClr val="tx1"/>
        </a:solidFill>
        <a:latin typeface="+mn-lt"/>
        <a:ea typeface="+mn-ea"/>
        <a:cs typeface="+mn-cs"/>
      </a:defRPr>
    </a:lvl6pPr>
    <a:lvl7pPr marL="2315535" algn="l" defTabSz="771845" rtl="0" eaLnBrk="1" latinLnBrk="0" hangingPunct="1">
      <a:defRPr sz="1000" kern="1200">
        <a:solidFill>
          <a:schemeClr val="tx1"/>
        </a:solidFill>
        <a:latin typeface="+mn-lt"/>
        <a:ea typeface="+mn-ea"/>
        <a:cs typeface="+mn-cs"/>
      </a:defRPr>
    </a:lvl7pPr>
    <a:lvl8pPr marL="2701458" algn="l" defTabSz="771845" rtl="0" eaLnBrk="1" latinLnBrk="0" hangingPunct="1">
      <a:defRPr sz="1000" kern="1200">
        <a:solidFill>
          <a:schemeClr val="tx1"/>
        </a:solidFill>
        <a:latin typeface="+mn-lt"/>
        <a:ea typeface="+mn-ea"/>
        <a:cs typeface="+mn-cs"/>
      </a:defRPr>
    </a:lvl8pPr>
    <a:lvl9pPr marL="3087380" algn="l" defTabSz="77184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08729-F252-4ABF-8589-E66C95175045}" type="slidenum">
              <a:rPr lang="en-GB"/>
              <a:pPr/>
              <a:t>1</a:t>
            </a:fld>
            <a:endParaRPr lang="en-GB"/>
          </a:p>
        </p:txBody>
      </p:sp>
      <p:sp>
        <p:nvSpPr>
          <p:cNvPr id="7170" name="Rectangle 2"/>
          <p:cNvSpPr>
            <a:spLocks noGrp="1" noRot="1" noChangeAspect="1" noChangeArrowheads="1" noTextEdit="1"/>
          </p:cNvSpPr>
          <p:nvPr>
            <p:ph type="sldImg"/>
          </p:nvPr>
        </p:nvSpPr>
        <p:spPr>
          <a:xfrm>
            <a:off x="2084388" y="744538"/>
            <a:ext cx="2630487" cy="3724275"/>
          </a:xfrm>
          <a:ln/>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415" y="9407086"/>
            <a:ext cx="18177972" cy="6489902"/>
          </a:xfrm>
        </p:spPr>
        <p:txBody>
          <a:bodyPr/>
          <a:lstStyle/>
          <a:p>
            <a:r>
              <a:rPr lang="en-US"/>
              <a:t>Click to edit Master title style</a:t>
            </a:r>
            <a:endParaRPr lang="en-GB"/>
          </a:p>
        </p:txBody>
      </p:sp>
      <p:sp>
        <p:nvSpPr>
          <p:cNvPr id="3" name="Subtitle 2"/>
          <p:cNvSpPr>
            <a:spLocks noGrp="1"/>
          </p:cNvSpPr>
          <p:nvPr>
            <p:ph type="subTitle" idx="1"/>
          </p:nvPr>
        </p:nvSpPr>
        <p:spPr>
          <a:xfrm>
            <a:off x="3207482" y="17158652"/>
            <a:ext cx="14971838" cy="7738216"/>
          </a:xfrm>
        </p:spPr>
        <p:txBody>
          <a:bodyPr/>
          <a:lstStyle>
            <a:lvl1pPr marL="0" indent="0" algn="ctr">
              <a:buNone/>
              <a:defRPr/>
            </a:lvl1pPr>
            <a:lvl2pPr marL="385923" indent="0" algn="ctr">
              <a:buNone/>
              <a:defRPr/>
            </a:lvl2pPr>
            <a:lvl3pPr marL="771845" indent="0" algn="ctr">
              <a:buNone/>
              <a:defRPr/>
            </a:lvl3pPr>
            <a:lvl4pPr marL="1157768" indent="0" algn="ctr">
              <a:buNone/>
              <a:defRPr/>
            </a:lvl4pPr>
            <a:lvl5pPr marL="1543690" indent="0" algn="ctr">
              <a:buNone/>
              <a:defRPr/>
            </a:lvl5pPr>
            <a:lvl6pPr marL="1929613" indent="0" algn="ctr">
              <a:buNone/>
              <a:defRPr/>
            </a:lvl6pPr>
            <a:lvl7pPr marL="2315535" indent="0" algn="ctr">
              <a:buNone/>
              <a:defRPr/>
            </a:lvl7pPr>
            <a:lvl8pPr marL="2701458" indent="0" algn="ctr">
              <a:buNone/>
              <a:defRPr/>
            </a:lvl8pPr>
            <a:lvl9pPr marL="308738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98874" y="2648831"/>
            <a:ext cx="4386207" cy="2424400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238905" y="2648831"/>
            <a:ext cx="13030645" cy="24244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283" y="19457688"/>
            <a:ext cx="18179319" cy="6014607"/>
          </a:xfrm>
        </p:spPr>
        <p:txBody>
          <a:bodyPr anchor="t"/>
          <a:lstStyle>
            <a:lvl1pPr algn="l">
              <a:defRPr sz="3400" b="1" cap="all"/>
            </a:lvl1pPr>
          </a:lstStyle>
          <a:p>
            <a:r>
              <a:rPr lang="en-US"/>
              <a:t>Click to edit Master title style</a:t>
            </a:r>
            <a:endParaRPr lang="en-GB"/>
          </a:p>
        </p:txBody>
      </p:sp>
      <p:sp>
        <p:nvSpPr>
          <p:cNvPr id="3" name="Text Placeholder 2"/>
          <p:cNvSpPr>
            <a:spLocks noGrp="1"/>
          </p:cNvSpPr>
          <p:nvPr>
            <p:ph type="body" idx="1"/>
          </p:nvPr>
        </p:nvSpPr>
        <p:spPr>
          <a:xfrm>
            <a:off x="1689283" y="12834278"/>
            <a:ext cx="18179319" cy="6623410"/>
          </a:xfrm>
        </p:spPr>
        <p:txBody>
          <a:bodyPr anchor="b"/>
          <a:lstStyle>
            <a:lvl1pPr marL="0" indent="0">
              <a:buNone/>
              <a:defRPr sz="1700"/>
            </a:lvl1pPr>
            <a:lvl2pPr marL="385923" indent="0">
              <a:buNone/>
              <a:defRPr sz="1500"/>
            </a:lvl2pPr>
            <a:lvl3pPr marL="771845" indent="0">
              <a:buNone/>
              <a:defRPr sz="1400"/>
            </a:lvl3pPr>
            <a:lvl4pPr marL="1157768" indent="0">
              <a:buNone/>
              <a:defRPr sz="1200"/>
            </a:lvl4pPr>
            <a:lvl5pPr marL="1543690" indent="0">
              <a:buNone/>
              <a:defRPr sz="1200"/>
            </a:lvl5pPr>
            <a:lvl6pPr marL="1929613" indent="0">
              <a:buNone/>
              <a:defRPr sz="1200"/>
            </a:lvl6pPr>
            <a:lvl7pPr marL="2315535" indent="0">
              <a:buNone/>
              <a:defRPr sz="1200"/>
            </a:lvl7pPr>
            <a:lvl8pPr marL="2701458" indent="0">
              <a:buNone/>
              <a:defRPr sz="1200"/>
            </a:lvl8pPr>
            <a:lvl9pPr marL="3087380" indent="0">
              <a:buNone/>
              <a:defRPr sz="12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38906" y="8760899"/>
            <a:ext cx="8707752" cy="18131938"/>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1075981" y="8760899"/>
            <a:ext cx="8709100" cy="18131938"/>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610" y="1212267"/>
            <a:ext cx="19247581" cy="504666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69610" y="6778282"/>
            <a:ext cx="9448666" cy="2825063"/>
          </a:xfrm>
        </p:spPr>
        <p:txBody>
          <a:bodyPr anchor="b"/>
          <a:lstStyle>
            <a:lvl1pPr marL="0" indent="0">
              <a:buNone/>
              <a:defRPr sz="2000" b="1"/>
            </a:lvl1pPr>
            <a:lvl2pPr marL="385923" indent="0">
              <a:buNone/>
              <a:defRPr sz="1700" b="1"/>
            </a:lvl2pPr>
            <a:lvl3pPr marL="771845" indent="0">
              <a:buNone/>
              <a:defRPr sz="1500" b="1"/>
            </a:lvl3pPr>
            <a:lvl4pPr marL="1157768" indent="0">
              <a:buNone/>
              <a:defRPr sz="1400" b="1"/>
            </a:lvl4pPr>
            <a:lvl5pPr marL="1543690" indent="0">
              <a:buNone/>
              <a:defRPr sz="1400" b="1"/>
            </a:lvl5pPr>
            <a:lvl6pPr marL="1929613" indent="0">
              <a:buNone/>
              <a:defRPr sz="1400" b="1"/>
            </a:lvl6pPr>
            <a:lvl7pPr marL="2315535" indent="0">
              <a:buNone/>
              <a:defRPr sz="1400" b="1"/>
            </a:lvl7pPr>
            <a:lvl8pPr marL="2701458" indent="0">
              <a:buNone/>
              <a:defRPr sz="1400" b="1"/>
            </a:lvl8pPr>
            <a:lvl9pPr marL="3087380" indent="0">
              <a:buNone/>
              <a:defRPr sz="1400" b="1"/>
            </a:lvl9pPr>
          </a:lstStyle>
          <a:p>
            <a:pPr lvl="0"/>
            <a:r>
              <a:rPr lang="en-US"/>
              <a:t>Click to edit Master text styles</a:t>
            </a:r>
          </a:p>
        </p:txBody>
      </p:sp>
      <p:sp>
        <p:nvSpPr>
          <p:cNvPr id="4" name="Content Placeholder 3"/>
          <p:cNvSpPr>
            <a:spLocks noGrp="1"/>
          </p:cNvSpPr>
          <p:nvPr>
            <p:ph sz="half" idx="2"/>
          </p:nvPr>
        </p:nvSpPr>
        <p:spPr>
          <a:xfrm>
            <a:off x="1069610" y="9603345"/>
            <a:ext cx="9448666" cy="1744569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864484" y="6778282"/>
            <a:ext cx="9452707" cy="2825063"/>
          </a:xfrm>
        </p:spPr>
        <p:txBody>
          <a:bodyPr anchor="b"/>
          <a:lstStyle>
            <a:lvl1pPr marL="0" indent="0">
              <a:buNone/>
              <a:defRPr sz="2000" b="1"/>
            </a:lvl1pPr>
            <a:lvl2pPr marL="385923" indent="0">
              <a:buNone/>
              <a:defRPr sz="1700" b="1"/>
            </a:lvl2pPr>
            <a:lvl3pPr marL="771845" indent="0">
              <a:buNone/>
              <a:defRPr sz="1500" b="1"/>
            </a:lvl3pPr>
            <a:lvl4pPr marL="1157768" indent="0">
              <a:buNone/>
              <a:defRPr sz="1400" b="1"/>
            </a:lvl4pPr>
            <a:lvl5pPr marL="1543690" indent="0">
              <a:buNone/>
              <a:defRPr sz="1400" b="1"/>
            </a:lvl5pPr>
            <a:lvl6pPr marL="1929613" indent="0">
              <a:buNone/>
              <a:defRPr sz="1400" b="1"/>
            </a:lvl6pPr>
            <a:lvl7pPr marL="2315535" indent="0">
              <a:buNone/>
              <a:defRPr sz="1400" b="1"/>
            </a:lvl7pPr>
            <a:lvl8pPr marL="2701458" indent="0">
              <a:buNone/>
              <a:defRPr sz="1400" b="1"/>
            </a:lvl8pPr>
            <a:lvl9pPr marL="308738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0864484" y="9603345"/>
            <a:ext cx="9452707" cy="1744569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610" y="1205592"/>
            <a:ext cx="7035983" cy="5130773"/>
          </a:xfrm>
        </p:spPr>
        <p:txBody>
          <a:bodyPr anchor="b"/>
          <a:lstStyle>
            <a:lvl1pPr algn="l">
              <a:defRPr sz="1700" b="1"/>
            </a:lvl1pPr>
          </a:lstStyle>
          <a:p>
            <a:r>
              <a:rPr lang="en-US"/>
              <a:t>Click to edit Master title style</a:t>
            </a:r>
            <a:endParaRPr lang="en-GB"/>
          </a:p>
        </p:txBody>
      </p:sp>
      <p:sp>
        <p:nvSpPr>
          <p:cNvPr id="3" name="Content Placeholder 2"/>
          <p:cNvSpPr>
            <a:spLocks noGrp="1"/>
          </p:cNvSpPr>
          <p:nvPr>
            <p:ph idx="1"/>
          </p:nvPr>
        </p:nvSpPr>
        <p:spPr>
          <a:xfrm>
            <a:off x="8361544" y="1205592"/>
            <a:ext cx="11955646" cy="25843451"/>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69610" y="6336365"/>
            <a:ext cx="7035983" cy="20712678"/>
          </a:xfrm>
        </p:spPr>
        <p:txBody>
          <a:bodyPr/>
          <a:lstStyle>
            <a:lvl1pPr marL="0" indent="0">
              <a:buNone/>
              <a:defRPr sz="1200"/>
            </a:lvl1pPr>
            <a:lvl2pPr marL="385923" indent="0">
              <a:buNone/>
              <a:defRPr sz="1000"/>
            </a:lvl2pPr>
            <a:lvl3pPr marL="771845" indent="0">
              <a:buNone/>
              <a:defRPr sz="800"/>
            </a:lvl3pPr>
            <a:lvl4pPr marL="1157768" indent="0">
              <a:buNone/>
              <a:defRPr sz="800"/>
            </a:lvl4pPr>
            <a:lvl5pPr marL="1543690" indent="0">
              <a:buNone/>
              <a:defRPr sz="800"/>
            </a:lvl5pPr>
            <a:lvl6pPr marL="1929613" indent="0">
              <a:buNone/>
              <a:defRPr sz="800"/>
            </a:lvl6pPr>
            <a:lvl7pPr marL="2315535" indent="0">
              <a:buNone/>
              <a:defRPr sz="800"/>
            </a:lvl7pPr>
            <a:lvl8pPr marL="2701458" indent="0">
              <a:buNone/>
              <a:defRPr sz="800"/>
            </a:lvl8pPr>
            <a:lvl9pPr marL="3087380" indent="0">
              <a:buNone/>
              <a:defRPr sz="8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222" y="21195983"/>
            <a:ext cx="12831272" cy="2501970"/>
          </a:xfrm>
        </p:spPr>
        <p:txBody>
          <a:bodyPr anchor="b"/>
          <a:lstStyle>
            <a:lvl1pPr algn="l">
              <a:defRPr sz="1700" b="1"/>
            </a:lvl1pPr>
          </a:lstStyle>
          <a:p>
            <a:r>
              <a:rPr lang="en-US"/>
              <a:t>Click to edit Master title style</a:t>
            </a:r>
            <a:endParaRPr lang="en-GB"/>
          </a:p>
        </p:txBody>
      </p:sp>
      <p:sp>
        <p:nvSpPr>
          <p:cNvPr id="3" name="Picture Placeholder 2"/>
          <p:cNvSpPr>
            <a:spLocks noGrp="1"/>
          </p:cNvSpPr>
          <p:nvPr>
            <p:ph type="pic" idx="1"/>
          </p:nvPr>
        </p:nvSpPr>
        <p:spPr>
          <a:xfrm>
            <a:off x="4192222" y="2706240"/>
            <a:ext cx="12831272" cy="18167985"/>
          </a:xfrm>
        </p:spPr>
        <p:txBody>
          <a:bodyPr/>
          <a:lstStyle>
            <a:lvl1pPr marL="0" indent="0">
              <a:buNone/>
              <a:defRPr sz="2700"/>
            </a:lvl1pPr>
            <a:lvl2pPr marL="385923" indent="0">
              <a:buNone/>
              <a:defRPr sz="2400"/>
            </a:lvl2pPr>
            <a:lvl3pPr marL="771845" indent="0">
              <a:buNone/>
              <a:defRPr sz="2000"/>
            </a:lvl3pPr>
            <a:lvl4pPr marL="1157768" indent="0">
              <a:buNone/>
              <a:defRPr sz="1700"/>
            </a:lvl4pPr>
            <a:lvl5pPr marL="1543690" indent="0">
              <a:buNone/>
              <a:defRPr sz="1700"/>
            </a:lvl5pPr>
            <a:lvl6pPr marL="1929613" indent="0">
              <a:buNone/>
              <a:defRPr sz="1700"/>
            </a:lvl6pPr>
            <a:lvl7pPr marL="2315535" indent="0">
              <a:buNone/>
              <a:defRPr sz="1700"/>
            </a:lvl7pPr>
            <a:lvl8pPr marL="2701458" indent="0">
              <a:buNone/>
              <a:defRPr sz="1700"/>
            </a:lvl8pPr>
            <a:lvl9pPr marL="3087380" indent="0">
              <a:buNone/>
              <a:defRPr sz="1700"/>
            </a:lvl9pPr>
          </a:lstStyle>
          <a:p>
            <a:endParaRPr lang="en-GB"/>
          </a:p>
        </p:txBody>
      </p:sp>
      <p:sp>
        <p:nvSpPr>
          <p:cNvPr id="4" name="Text Placeholder 3"/>
          <p:cNvSpPr>
            <a:spLocks noGrp="1"/>
          </p:cNvSpPr>
          <p:nvPr>
            <p:ph type="body" sz="half" idx="2"/>
          </p:nvPr>
        </p:nvSpPr>
        <p:spPr>
          <a:xfrm>
            <a:off x="4192222" y="23697953"/>
            <a:ext cx="12831272" cy="3554025"/>
          </a:xfrm>
        </p:spPr>
        <p:txBody>
          <a:bodyPr/>
          <a:lstStyle>
            <a:lvl1pPr marL="0" indent="0">
              <a:buNone/>
              <a:defRPr sz="1200"/>
            </a:lvl1pPr>
            <a:lvl2pPr marL="385923" indent="0">
              <a:buNone/>
              <a:defRPr sz="1000"/>
            </a:lvl2pPr>
            <a:lvl3pPr marL="771845" indent="0">
              <a:buNone/>
              <a:defRPr sz="800"/>
            </a:lvl3pPr>
            <a:lvl4pPr marL="1157768" indent="0">
              <a:buNone/>
              <a:defRPr sz="800"/>
            </a:lvl4pPr>
            <a:lvl5pPr marL="1543690" indent="0">
              <a:buNone/>
              <a:defRPr sz="800"/>
            </a:lvl5pPr>
            <a:lvl6pPr marL="1929613" indent="0">
              <a:buNone/>
              <a:defRPr sz="800"/>
            </a:lvl6pPr>
            <a:lvl7pPr marL="2315535" indent="0">
              <a:buNone/>
              <a:defRPr sz="800"/>
            </a:lvl7pPr>
            <a:lvl8pPr marL="2701458" indent="0">
              <a:buNone/>
              <a:defRPr sz="800"/>
            </a:lvl8pPr>
            <a:lvl9pPr marL="3087380" indent="0">
              <a:buNone/>
              <a:defRPr sz="8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91503" y="2648830"/>
            <a:ext cx="14851944" cy="1331091"/>
          </a:xfrm>
          <a:prstGeom prst="rect">
            <a:avLst/>
          </a:prstGeom>
          <a:noFill/>
          <a:ln w="9525">
            <a:noFill/>
            <a:miter lim="800000"/>
            <a:headEnd/>
            <a:tailEnd/>
          </a:ln>
          <a:effectLst/>
        </p:spPr>
        <p:txBody>
          <a:bodyPr vert="horz" wrap="square" lIns="295185" tIns="147592" rIns="295185" bIns="147592" numCol="1" anchor="ctr" anchorCtr="0" compatLnSpc="1">
            <a:prstTxWarp prst="textNoShape">
              <a:avLst/>
            </a:prstTxWarp>
          </a:bodyPr>
          <a:lstStyle/>
          <a:p>
            <a:pPr lvl="0"/>
            <a:r>
              <a:rPr lang="en-GB"/>
              <a:t>Click to edit Master title style</a:t>
            </a:r>
          </a:p>
        </p:txBody>
      </p:sp>
      <p:sp>
        <p:nvSpPr>
          <p:cNvPr id="1032" name="Text Box 8"/>
          <p:cNvSpPr txBox="1">
            <a:spLocks noChangeArrowheads="1"/>
          </p:cNvSpPr>
          <p:nvPr/>
        </p:nvSpPr>
        <p:spPr bwMode="auto">
          <a:xfrm>
            <a:off x="3916064" y="4328381"/>
            <a:ext cx="14901788" cy="431002"/>
          </a:xfrm>
          <a:prstGeom prst="rect">
            <a:avLst/>
          </a:prstGeom>
          <a:noFill/>
          <a:ln w="9525">
            <a:noFill/>
            <a:miter lim="800000"/>
            <a:headEnd/>
            <a:tailEnd/>
          </a:ln>
          <a:effectLst/>
        </p:spPr>
        <p:txBody>
          <a:bodyPr lIns="61073" tIns="30537" rIns="61073" bIns="30537">
            <a:spAutoFit/>
          </a:bodyPr>
          <a:lstStyle/>
          <a:p>
            <a:pPr defTabSz="611044">
              <a:spcBef>
                <a:spcPct val="50000"/>
              </a:spcBef>
            </a:pPr>
            <a:endParaRPr lang="en-US" sz="2400" dirty="0">
              <a:solidFill>
                <a:srgbClr val="0E207F"/>
              </a:solidFill>
            </a:endParaRPr>
          </a:p>
        </p:txBody>
      </p:sp>
      <p:sp>
        <p:nvSpPr>
          <p:cNvPr id="1033" name="Rectangle 9"/>
          <p:cNvSpPr>
            <a:spLocks noGrp="1" noChangeArrowheads="1"/>
          </p:cNvSpPr>
          <p:nvPr>
            <p:ph type="body" idx="1"/>
          </p:nvPr>
        </p:nvSpPr>
        <p:spPr bwMode="auto">
          <a:xfrm>
            <a:off x="2238905" y="8760899"/>
            <a:ext cx="17546175" cy="18131938"/>
          </a:xfrm>
          <a:prstGeom prst="rect">
            <a:avLst/>
          </a:prstGeom>
          <a:noFill/>
          <a:ln w="9525">
            <a:noFill/>
            <a:miter lim="800000"/>
            <a:headEnd/>
            <a:tailEnd/>
          </a:ln>
          <a:effectLst/>
        </p:spPr>
        <p:txBody>
          <a:bodyPr vert="horz" wrap="square" lIns="61073" tIns="30537" rIns="61073" bIns="3053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040" rtl="0" fontAlgn="base">
        <a:spcBef>
          <a:spcPct val="0"/>
        </a:spcBef>
        <a:spcAft>
          <a:spcPct val="0"/>
        </a:spcAft>
        <a:defRPr sz="2600">
          <a:solidFill>
            <a:srgbClr val="FE9914"/>
          </a:solidFill>
          <a:latin typeface="+mj-lt"/>
          <a:ea typeface="+mj-ea"/>
          <a:cs typeface="+mj-cs"/>
        </a:defRPr>
      </a:lvl1pPr>
      <a:lvl2pPr algn="ctr" defTabSz="2952040" rtl="0" fontAlgn="base">
        <a:spcBef>
          <a:spcPct val="0"/>
        </a:spcBef>
        <a:spcAft>
          <a:spcPct val="0"/>
        </a:spcAft>
        <a:defRPr sz="2600">
          <a:solidFill>
            <a:srgbClr val="FE9914"/>
          </a:solidFill>
          <a:latin typeface="Arial" charset="0"/>
        </a:defRPr>
      </a:lvl2pPr>
      <a:lvl3pPr algn="ctr" defTabSz="2952040" rtl="0" fontAlgn="base">
        <a:spcBef>
          <a:spcPct val="0"/>
        </a:spcBef>
        <a:spcAft>
          <a:spcPct val="0"/>
        </a:spcAft>
        <a:defRPr sz="2600">
          <a:solidFill>
            <a:srgbClr val="FE9914"/>
          </a:solidFill>
          <a:latin typeface="Arial" charset="0"/>
        </a:defRPr>
      </a:lvl3pPr>
      <a:lvl4pPr algn="ctr" defTabSz="2952040" rtl="0" fontAlgn="base">
        <a:spcBef>
          <a:spcPct val="0"/>
        </a:spcBef>
        <a:spcAft>
          <a:spcPct val="0"/>
        </a:spcAft>
        <a:defRPr sz="2600">
          <a:solidFill>
            <a:srgbClr val="FE9914"/>
          </a:solidFill>
          <a:latin typeface="Arial" charset="0"/>
        </a:defRPr>
      </a:lvl4pPr>
      <a:lvl5pPr algn="ctr" defTabSz="2952040" rtl="0" fontAlgn="base">
        <a:spcBef>
          <a:spcPct val="0"/>
        </a:spcBef>
        <a:spcAft>
          <a:spcPct val="0"/>
        </a:spcAft>
        <a:defRPr sz="2600">
          <a:solidFill>
            <a:srgbClr val="FE9914"/>
          </a:solidFill>
          <a:latin typeface="Arial" charset="0"/>
        </a:defRPr>
      </a:lvl5pPr>
      <a:lvl6pPr marL="385923" algn="ctr" defTabSz="2952040" rtl="0" fontAlgn="base">
        <a:spcBef>
          <a:spcPct val="0"/>
        </a:spcBef>
        <a:spcAft>
          <a:spcPct val="0"/>
        </a:spcAft>
        <a:defRPr sz="2600">
          <a:solidFill>
            <a:srgbClr val="FE9914"/>
          </a:solidFill>
          <a:latin typeface="Arial" charset="0"/>
        </a:defRPr>
      </a:lvl6pPr>
      <a:lvl7pPr marL="771845" algn="ctr" defTabSz="2952040" rtl="0" fontAlgn="base">
        <a:spcBef>
          <a:spcPct val="0"/>
        </a:spcBef>
        <a:spcAft>
          <a:spcPct val="0"/>
        </a:spcAft>
        <a:defRPr sz="2600">
          <a:solidFill>
            <a:srgbClr val="FE9914"/>
          </a:solidFill>
          <a:latin typeface="Arial" charset="0"/>
        </a:defRPr>
      </a:lvl7pPr>
      <a:lvl8pPr marL="1157768" algn="ctr" defTabSz="2952040" rtl="0" fontAlgn="base">
        <a:spcBef>
          <a:spcPct val="0"/>
        </a:spcBef>
        <a:spcAft>
          <a:spcPct val="0"/>
        </a:spcAft>
        <a:defRPr sz="2600">
          <a:solidFill>
            <a:srgbClr val="FE9914"/>
          </a:solidFill>
          <a:latin typeface="Arial" charset="0"/>
        </a:defRPr>
      </a:lvl8pPr>
      <a:lvl9pPr marL="1543690" algn="ctr" defTabSz="2952040" rtl="0" fontAlgn="base">
        <a:spcBef>
          <a:spcPct val="0"/>
        </a:spcBef>
        <a:spcAft>
          <a:spcPct val="0"/>
        </a:spcAft>
        <a:defRPr sz="2600">
          <a:solidFill>
            <a:srgbClr val="FE9914"/>
          </a:solidFill>
          <a:latin typeface="Arial" charset="0"/>
        </a:defRPr>
      </a:lvl9pPr>
    </p:titleStyle>
    <p:bodyStyle>
      <a:lvl1pPr marL="1106847" indent="-1106847" algn="l" defTabSz="2952040" rtl="0" fontAlgn="base">
        <a:spcBef>
          <a:spcPct val="20000"/>
        </a:spcBef>
        <a:spcAft>
          <a:spcPct val="0"/>
        </a:spcAft>
        <a:buChar char="•"/>
        <a:defRPr sz="10400">
          <a:solidFill>
            <a:srgbClr val="0E207F"/>
          </a:solidFill>
          <a:latin typeface="+mn-lt"/>
          <a:ea typeface="+mn-ea"/>
          <a:cs typeface="+mn-cs"/>
        </a:defRPr>
      </a:lvl1pPr>
      <a:lvl2pPr marL="2398616" indent="-921926" algn="l" defTabSz="2952040" rtl="0" fontAlgn="base">
        <a:spcBef>
          <a:spcPct val="20000"/>
        </a:spcBef>
        <a:spcAft>
          <a:spcPct val="0"/>
        </a:spcAft>
        <a:buChar char="–"/>
        <a:defRPr sz="8900">
          <a:solidFill>
            <a:srgbClr val="0E207F"/>
          </a:solidFill>
          <a:latin typeface="+mn-lt"/>
        </a:defRPr>
      </a:lvl2pPr>
      <a:lvl3pPr marL="3690384" indent="-738345" algn="l" defTabSz="2952040" rtl="0" fontAlgn="base">
        <a:spcBef>
          <a:spcPct val="20000"/>
        </a:spcBef>
        <a:spcAft>
          <a:spcPct val="0"/>
        </a:spcAft>
        <a:buChar char="•"/>
        <a:defRPr sz="7800">
          <a:solidFill>
            <a:srgbClr val="0E207F"/>
          </a:solidFill>
          <a:latin typeface="+mn-lt"/>
        </a:defRPr>
      </a:lvl3pPr>
      <a:lvl4pPr marL="5167074" indent="-738345" algn="l" defTabSz="2952040" rtl="0" fontAlgn="base">
        <a:spcBef>
          <a:spcPct val="20000"/>
        </a:spcBef>
        <a:spcAft>
          <a:spcPct val="0"/>
        </a:spcAft>
        <a:buChar char="–"/>
        <a:defRPr sz="6500">
          <a:solidFill>
            <a:srgbClr val="0E207F"/>
          </a:solidFill>
          <a:latin typeface="+mn-lt"/>
        </a:defRPr>
      </a:lvl4pPr>
      <a:lvl5pPr marL="6641083" indent="-738345" algn="l" defTabSz="2952040" rtl="0" fontAlgn="base">
        <a:spcBef>
          <a:spcPct val="20000"/>
        </a:spcBef>
        <a:spcAft>
          <a:spcPct val="0"/>
        </a:spcAft>
        <a:buChar char="»"/>
        <a:defRPr sz="6500">
          <a:solidFill>
            <a:srgbClr val="0E207F"/>
          </a:solidFill>
          <a:latin typeface="+mn-lt"/>
        </a:defRPr>
      </a:lvl5pPr>
      <a:lvl6pPr marL="7027006" indent="-738345" algn="l" defTabSz="2952040" rtl="0" fontAlgn="base">
        <a:spcBef>
          <a:spcPct val="20000"/>
        </a:spcBef>
        <a:spcAft>
          <a:spcPct val="0"/>
        </a:spcAft>
        <a:buChar char="»"/>
        <a:defRPr sz="6500">
          <a:solidFill>
            <a:srgbClr val="0E207F"/>
          </a:solidFill>
          <a:latin typeface="+mn-lt"/>
        </a:defRPr>
      </a:lvl6pPr>
      <a:lvl7pPr marL="7412928" indent="-738345" algn="l" defTabSz="2952040" rtl="0" fontAlgn="base">
        <a:spcBef>
          <a:spcPct val="20000"/>
        </a:spcBef>
        <a:spcAft>
          <a:spcPct val="0"/>
        </a:spcAft>
        <a:buChar char="»"/>
        <a:defRPr sz="6500">
          <a:solidFill>
            <a:srgbClr val="0E207F"/>
          </a:solidFill>
          <a:latin typeface="+mn-lt"/>
        </a:defRPr>
      </a:lvl7pPr>
      <a:lvl8pPr marL="7798851" indent="-738345" algn="l" defTabSz="2952040" rtl="0" fontAlgn="base">
        <a:spcBef>
          <a:spcPct val="20000"/>
        </a:spcBef>
        <a:spcAft>
          <a:spcPct val="0"/>
        </a:spcAft>
        <a:buChar char="»"/>
        <a:defRPr sz="6500">
          <a:solidFill>
            <a:srgbClr val="0E207F"/>
          </a:solidFill>
          <a:latin typeface="+mn-lt"/>
        </a:defRPr>
      </a:lvl8pPr>
      <a:lvl9pPr marL="8184773" indent="-738345" algn="l" defTabSz="2952040" rtl="0" fontAlgn="base">
        <a:spcBef>
          <a:spcPct val="20000"/>
        </a:spcBef>
        <a:spcAft>
          <a:spcPct val="0"/>
        </a:spcAft>
        <a:buChar char="»"/>
        <a:defRPr sz="6500">
          <a:solidFill>
            <a:srgbClr val="0E207F"/>
          </a:solidFill>
          <a:latin typeface="+mn-lt"/>
        </a:defRPr>
      </a:lvl9pPr>
    </p:bodyStyle>
    <p:otherStyle>
      <a:defPPr>
        <a:defRPr lang="en-US"/>
      </a:defPPr>
      <a:lvl1pPr marL="0" algn="l" defTabSz="771845" rtl="0" eaLnBrk="1" latinLnBrk="0" hangingPunct="1">
        <a:defRPr sz="1500" kern="1200">
          <a:solidFill>
            <a:schemeClr val="tx1"/>
          </a:solidFill>
          <a:latin typeface="+mn-lt"/>
          <a:ea typeface="+mn-ea"/>
          <a:cs typeface="+mn-cs"/>
        </a:defRPr>
      </a:lvl1pPr>
      <a:lvl2pPr marL="385923" algn="l" defTabSz="771845" rtl="0" eaLnBrk="1" latinLnBrk="0" hangingPunct="1">
        <a:defRPr sz="1500" kern="1200">
          <a:solidFill>
            <a:schemeClr val="tx1"/>
          </a:solidFill>
          <a:latin typeface="+mn-lt"/>
          <a:ea typeface="+mn-ea"/>
          <a:cs typeface="+mn-cs"/>
        </a:defRPr>
      </a:lvl2pPr>
      <a:lvl3pPr marL="771845" algn="l" defTabSz="771845" rtl="0" eaLnBrk="1" latinLnBrk="0" hangingPunct="1">
        <a:defRPr sz="1500" kern="1200">
          <a:solidFill>
            <a:schemeClr val="tx1"/>
          </a:solidFill>
          <a:latin typeface="+mn-lt"/>
          <a:ea typeface="+mn-ea"/>
          <a:cs typeface="+mn-cs"/>
        </a:defRPr>
      </a:lvl3pPr>
      <a:lvl4pPr marL="1157768" algn="l" defTabSz="771845" rtl="0" eaLnBrk="1" latinLnBrk="0" hangingPunct="1">
        <a:defRPr sz="1500" kern="1200">
          <a:solidFill>
            <a:schemeClr val="tx1"/>
          </a:solidFill>
          <a:latin typeface="+mn-lt"/>
          <a:ea typeface="+mn-ea"/>
          <a:cs typeface="+mn-cs"/>
        </a:defRPr>
      </a:lvl4pPr>
      <a:lvl5pPr marL="1543690" algn="l" defTabSz="771845" rtl="0" eaLnBrk="1" latinLnBrk="0" hangingPunct="1">
        <a:defRPr sz="1500" kern="1200">
          <a:solidFill>
            <a:schemeClr val="tx1"/>
          </a:solidFill>
          <a:latin typeface="+mn-lt"/>
          <a:ea typeface="+mn-ea"/>
          <a:cs typeface="+mn-cs"/>
        </a:defRPr>
      </a:lvl5pPr>
      <a:lvl6pPr marL="1929613" algn="l" defTabSz="771845" rtl="0" eaLnBrk="1" latinLnBrk="0" hangingPunct="1">
        <a:defRPr sz="1500" kern="1200">
          <a:solidFill>
            <a:schemeClr val="tx1"/>
          </a:solidFill>
          <a:latin typeface="+mn-lt"/>
          <a:ea typeface="+mn-ea"/>
          <a:cs typeface="+mn-cs"/>
        </a:defRPr>
      </a:lvl6pPr>
      <a:lvl7pPr marL="2315535" algn="l" defTabSz="771845" rtl="0" eaLnBrk="1" latinLnBrk="0" hangingPunct="1">
        <a:defRPr sz="1500" kern="1200">
          <a:solidFill>
            <a:schemeClr val="tx1"/>
          </a:solidFill>
          <a:latin typeface="+mn-lt"/>
          <a:ea typeface="+mn-ea"/>
          <a:cs typeface="+mn-cs"/>
        </a:defRPr>
      </a:lvl7pPr>
      <a:lvl8pPr marL="2701458" algn="l" defTabSz="771845" rtl="0" eaLnBrk="1" latinLnBrk="0" hangingPunct="1">
        <a:defRPr sz="1500" kern="1200">
          <a:solidFill>
            <a:schemeClr val="tx1"/>
          </a:solidFill>
          <a:latin typeface="+mn-lt"/>
          <a:ea typeface="+mn-ea"/>
          <a:cs typeface="+mn-cs"/>
        </a:defRPr>
      </a:lvl8pPr>
      <a:lvl9pPr marL="3087380" algn="l" defTabSz="77184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acd-ext.gsfc.nasa.gov/Data_services/met/qbo/qbo.html" TargetMode="External"/><Relationship Id="rId18" Type="http://schemas.openxmlformats.org/officeDocument/2006/relationships/hyperlink" Target="https://volcano.si.edu/" TargetMode="External"/><Relationship Id="rId3" Type="http://schemas.openxmlformats.org/officeDocument/2006/relationships/hyperlink" Target="https://psl.noaa.gov/data" TargetMode="External"/><Relationship Id="rId7" Type="http://schemas.openxmlformats.org/officeDocument/2006/relationships/image" Target="../media/image4.png"/><Relationship Id="rId12" Type="http://schemas.openxmlformats.org/officeDocument/2006/relationships/hyperlink" Target="https://www-calipso.larc.nasa.gov/" TargetMode="External"/><Relationship Id="rId17" Type="http://schemas.openxmlformats.org/officeDocument/2006/relationships/image" Target="../media/image9.sv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sacs.aeronomie.be/nrt/" TargetMode="External"/><Relationship Id="rId5" Type="http://schemas.openxmlformats.org/officeDocument/2006/relationships/image" Target="../media/image2.png"/><Relationship Id="rId15" Type="http://schemas.openxmlformats.org/officeDocument/2006/relationships/hyperlink" Target="https://doi.org/10.1007/978-3-319-77107-6_16" TargetMode="External"/><Relationship Id="rId10" Type="http://schemas.openxmlformats.org/officeDocument/2006/relationships/hyperlink" Target="https://worldview.earthdata.nasa.gov/" TargetMode="External"/><Relationship Id="rId19" Type="http://schemas.openxmlformats.org/officeDocument/2006/relationships/hyperlink" Target="https://www.hko.gov.hk/en/cis/climat.htm" TargetMode="External"/><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3852640" y="450355"/>
            <a:ext cx="14644790" cy="677224"/>
          </a:xfrm>
          <a:prstGeom prst="rect">
            <a:avLst/>
          </a:prstGeom>
          <a:noFill/>
          <a:ln w="9525">
            <a:noFill/>
            <a:miter lim="800000"/>
            <a:headEnd/>
            <a:tailEnd/>
          </a:ln>
          <a:effectLst/>
        </p:spPr>
        <p:txBody>
          <a:bodyPr wrap="square" lIns="61073" tIns="30537" rIns="61073" bIns="30537">
            <a:spAutoFit/>
          </a:bodyPr>
          <a:lstStyle/>
          <a:p>
            <a:pPr algn="ctr" defTabSz="611044">
              <a:spcBef>
                <a:spcPct val="50000"/>
              </a:spcBef>
            </a:pPr>
            <a:r>
              <a:rPr lang="en-US" sz="4000" b="1" dirty="0">
                <a:solidFill>
                  <a:srgbClr val="FF9933"/>
                </a:solidFill>
                <a:latin typeface="Times New Roman" panose="02020603050405020304" pitchFamily="18" charset="0"/>
                <a:cs typeface="Times New Roman" panose="02020603050405020304" pitchFamily="18" charset="0"/>
              </a:rPr>
              <a:t>Volcanoes causing regional weather extremes</a:t>
            </a:r>
            <a:endParaRPr lang="en-GB" sz="4000" b="1" dirty="0">
              <a:solidFill>
                <a:srgbClr val="FF9933"/>
              </a:solidFill>
              <a:latin typeface="Times New Roman" panose="02020603050405020304" pitchFamily="18" charset="0"/>
              <a:cs typeface="Times New Roman" panose="02020603050405020304" pitchFamily="18" charset="0"/>
            </a:endParaRPr>
          </a:p>
        </p:txBody>
      </p:sp>
      <p:sp>
        <p:nvSpPr>
          <p:cNvPr id="2052" name="Text Box 4"/>
          <p:cNvSpPr txBox="1">
            <a:spLocks noChangeArrowheads="1"/>
          </p:cNvSpPr>
          <p:nvPr/>
        </p:nvSpPr>
        <p:spPr bwMode="auto">
          <a:xfrm>
            <a:off x="3420592" y="1215613"/>
            <a:ext cx="15553728" cy="1446665"/>
          </a:xfrm>
          <a:prstGeom prst="rect">
            <a:avLst/>
          </a:prstGeom>
          <a:noFill/>
          <a:ln w="9525">
            <a:noFill/>
            <a:miter lim="800000"/>
            <a:headEnd/>
            <a:tailEnd/>
          </a:ln>
          <a:effectLst/>
        </p:spPr>
        <p:txBody>
          <a:bodyPr wrap="square" lIns="61073" tIns="30537" rIns="61073" bIns="30537">
            <a:spAutoFit/>
          </a:bodyPr>
          <a:lstStyle/>
          <a:p>
            <a:pPr algn="ctr" defTabSz="611044">
              <a:spcBef>
                <a:spcPts val="0"/>
              </a:spcBef>
            </a:pPr>
            <a:r>
              <a:rPr lang="en-GB" sz="2700" b="1" dirty="0">
                <a:solidFill>
                  <a:schemeClr val="accent2">
                    <a:lumMod val="50000"/>
                  </a:schemeClr>
                </a:solidFill>
                <a:latin typeface="Times New Roman" panose="02020603050405020304" pitchFamily="18" charset="0"/>
                <a:cs typeface="Times New Roman" panose="02020603050405020304" pitchFamily="18" charset="0"/>
              </a:rPr>
              <a:t>  A. Roy </a:t>
            </a:r>
            <a:r>
              <a:rPr lang="en-GB" sz="2700" b="1" baseline="30000" dirty="0">
                <a:solidFill>
                  <a:schemeClr val="accent2">
                    <a:lumMod val="50000"/>
                  </a:schemeClr>
                </a:solidFill>
                <a:latin typeface="Times New Roman" panose="02020603050405020304" pitchFamily="18" charset="0"/>
                <a:cs typeface="Times New Roman" panose="02020603050405020304" pitchFamily="18" charset="0"/>
              </a:rPr>
              <a:t>a </a:t>
            </a:r>
            <a:r>
              <a:rPr lang="en-GB" sz="2700" b="1" dirty="0">
                <a:solidFill>
                  <a:schemeClr val="accent2">
                    <a:lumMod val="50000"/>
                  </a:schemeClr>
                </a:solidFill>
                <a:latin typeface="Times New Roman" panose="02020603050405020304" pitchFamily="18" charset="0"/>
                <a:cs typeface="Times New Roman" panose="02020603050405020304" pitchFamily="18" charset="0"/>
              </a:rPr>
              <a:t>,  A. Wong </a:t>
            </a:r>
            <a:r>
              <a:rPr lang="en-GB" sz="2700" b="1" baseline="30000" dirty="0">
                <a:solidFill>
                  <a:schemeClr val="accent2">
                    <a:lumMod val="50000"/>
                  </a:schemeClr>
                </a:solidFill>
                <a:latin typeface="Times New Roman" panose="02020603050405020304" pitchFamily="18" charset="0"/>
                <a:cs typeface="Times New Roman" panose="02020603050405020304" pitchFamily="18" charset="0"/>
              </a:rPr>
              <a:t>b</a:t>
            </a:r>
            <a:r>
              <a:rPr lang="en-GB" sz="2700" b="1" dirty="0">
                <a:solidFill>
                  <a:schemeClr val="accent2">
                    <a:lumMod val="50000"/>
                  </a:schemeClr>
                </a:solidFill>
                <a:latin typeface="Times New Roman" panose="02020603050405020304" pitchFamily="18" charset="0"/>
                <a:cs typeface="Times New Roman" panose="02020603050405020304" pitchFamily="18" charset="0"/>
              </a:rPr>
              <a:t>, W. Yim </a:t>
            </a:r>
            <a:r>
              <a:rPr lang="en-GB" sz="2700" b="1" baseline="30000" dirty="0">
                <a:solidFill>
                  <a:schemeClr val="accent2">
                    <a:lumMod val="50000"/>
                  </a:schemeClr>
                </a:solidFill>
                <a:latin typeface="Times New Roman" panose="02020603050405020304" pitchFamily="18" charset="0"/>
                <a:cs typeface="Times New Roman" panose="02020603050405020304" pitchFamily="18" charset="0"/>
              </a:rPr>
              <a:t>c  </a:t>
            </a:r>
            <a:r>
              <a:rPr lang="en-GB" sz="2700" b="1" dirty="0">
                <a:solidFill>
                  <a:schemeClr val="accent2">
                    <a:lumMod val="50000"/>
                  </a:schemeClr>
                </a:solidFill>
                <a:latin typeface="Times New Roman" panose="02020603050405020304" pitchFamily="18" charset="0"/>
                <a:cs typeface="Times New Roman" panose="02020603050405020304" pitchFamily="18" charset="0"/>
              </a:rPr>
              <a:t>and I. Roy </a:t>
            </a:r>
            <a:r>
              <a:rPr lang="en-GB" sz="2700" b="1" baseline="30000" dirty="0">
                <a:solidFill>
                  <a:schemeClr val="accent2">
                    <a:lumMod val="50000"/>
                  </a:schemeClr>
                </a:solidFill>
                <a:latin typeface="Times New Roman" panose="02020603050405020304" pitchFamily="18" charset="0"/>
                <a:cs typeface="Times New Roman" panose="02020603050405020304" pitchFamily="18" charset="0"/>
              </a:rPr>
              <a:t>d</a:t>
            </a:r>
            <a:r>
              <a:rPr lang="en-GB" sz="2700" b="1" dirty="0">
                <a:solidFill>
                  <a:schemeClr val="accent2">
                    <a:lumMod val="50000"/>
                  </a:schemeClr>
                </a:solidFill>
                <a:latin typeface="Times New Roman" panose="02020603050405020304" pitchFamily="18" charset="0"/>
                <a:cs typeface="Times New Roman" panose="02020603050405020304" pitchFamily="18" charset="0"/>
              </a:rPr>
              <a:t> </a:t>
            </a:r>
            <a:r>
              <a:rPr lang="en-GB" sz="2100" b="1" dirty="0">
                <a:solidFill>
                  <a:schemeClr val="accent2">
                    <a:lumMod val="50000"/>
                  </a:schemeClr>
                </a:solidFill>
                <a:latin typeface="Times New Roman" panose="02020603050405020304" pitchFamily="18" charset="0"/>
                <a:cs typeface="Times New Roman" panose="02020603050405020304" pitchFamily="18" charset="0"/>
              </a:rPr>
              <a:t>, </a:t>
            </a:r>
          </a:p>
          <a:p>
            <a:pPr algn="ctr" defTabSz="611044">
              <a:spcBef>
                <a:spcPts val="0"/>
              </a:spcBef>
            </a:pPr>
            <a:r>
              <a:rPr lang="en-GB" sz="2100" b="1" baseline="30000" dirty="0">
                <a:solidFill>
                  <a:schemeClr val="accent2">
                    <a:lumMod val="50000"/>
                  </a:schemeClr>
                </a:solidFill>
                <a:latin typeface="Times New Roman" panose="02020603050405020304" pitchFamily="18" charset="0"/>
                <a:cs typeface="Times New Roman" panose="02020603050405020304" pitchFamily="18" charset="0"/>
              </a:rPr>
              <a:t>a</a:t>
            </a:r>
            <a:r>
              <a:rPr lang="en-GB" sz="2100" b="1" dirty="0">
                <a:solidFill>
                  <a:schemeClr val="accent2">
                    <a:lumMod val="50000"/>
                  </a:schemeClr>
                </a:solidFill>
                <a:latin typeface="Times New Roman" panose="02020603050405020304" pitchFamily="18" charset="0"/>
                <a:cs typeface="Times New Roman" panose="02020603050405020304" pitchFamily="18" charset="0"/>
              </a:rPr>
              <a:t> </a:t>
            </a:r>
            <a:r>
              <a:rPr lang="en-GB" sz="2100" b="1" dirty="0" err="1">
                <a:solidFill>
                  <a:schemeClr val="accent2">
                    <a:lumMod val="50000"/>
                  </a:schemeClr>
                </a:solidFill>
                <a:latin typeface="Times New Roman" panose="02020603050405020304" pitchFamily="18" charset="0"/>
                <a:cs typeface="Times New Roman" panose="02020603050405020304" pitchFamily="18" charset="0"/>
              </a:rPr>
              <a:t>SmartFlow</a:t>
            </a:r>
            <a:r>
              <a:rPr lang="en-GB" sz="2100" b="1" dirty="0">
                <a:solidFill>
                  <a:schemeClr val="accent2">
                    <a:lumMod val="50000"/>
                  </a:schemeClr>
                </a:solidFill>
                <a:latin typeface="Times New Roman" panose="02020603050405020304" pitchFamily="18" charset="0"/>
                <a:cs typeface="Times New Roman" panose="02020603050405020304" pitchFamily="18" charset="0"/>
              </a:rPr>
              <a:t> Pneumatics, United Kingdom; </a:t>
            </a:r>
            <a:r>
              <a:rPr lang="en-GB" sz="2100" b="1" baseline="30000" dirty="0">
                <a:solidFill>
                  <a:schemeClr val="accent2">
                    <a:lumMod val="50000"/>
                  </a:schemeClr>
                </a:solidFill>
                <a:latin typeface="Times New Roman" panose="02020603050405020304" pitchFamily="18" charset="0"/>
                <a:cs typeface="Times New Roman" panose="02020603050405020304" pitchFamily="18" charset="0"/>
              </a:rPr>
              <a:t>b </a:t>
            </a:r>
            <a:r>
              <a:rPr lang="en-GB" sz="2100" b="1" dirty="0">
                <a:solidFill>
                  <a:schemeClr val="accent2">
                    <a:lumMod val="50000"/>
                  </a:schemeClr>
                </a:solidFill>
                <a:latin typeface="Times New Roman" panose="02020603050405020304" pitchFamily="18" charset="0"/>
                <a:cs typeface="Times New Roman" panose="02020603050405020304" pitchFamily="18" charset="0"/>
              </a:rPr>
              <a:t>Volcanoes Study Group, Hong Kong SAR; </a:t>
            </a:r>
            <a:r>
              <a:rPr lang="en-GB" sz="2100" b="1" baseline="30000" dirty="0">
                <a:solidFill>
                  <a:schemeClr val="accent2">
                    <a:lumMod val="50000"/>
                  </a:schemeClr>
                </a:solidFill>
                <a:latin typeface="Times New Roman" panose="02020603050405020304" pitchFamily="18" charset="0"/>
                <a:cs typeface="Times New Roman" panose="02020603050405020304" pitchFamily="18" charset="0"/>
              </a:rPr>
              <a:t>c </a:t>
            </a:r>
            <a:r>
              <a:rPr lang="en-GB" sz="2100" b="1" dirty="0">
                <a:solidFill>
                  <a:schemeClr val="accent2">
                    <a:lumMod val="50000"/>
                  </a:schemeClr>
                </a:solidFill>
                <a:latin typeface="Times New Roman" panose="02020603050405020304" pitchFamily="18" charset="0"/>
                <a:cs typeface="Times New Roman" panose="02020603050405020304" pitchFamily="18" charset="0"/>
              </a:rPr>
              <a:t>University of Hong Kong, Hong Kong SAR; </a:t>
            </a:r>
          </a:p>
          <a:p>
            <a:pPr algn="ctr" defTabSz="611044">
              <a:spcBef>
                <a:spcPts val="0"/>
              </a:spcBef>
            </a:pPr>
            <a:r>
              <a:rPr lang="en-GB" sz="2100" b="1" baseline="30000" dirty="0">
                <a:solidFill>
                  <a:schemeClr val="accent2">
                    <a:lumMod val="50000"/>
                  </a:schemeClr>
                </a:solidFill>
                <a:latin typeface="Times New Roman" panose="02020603050405020304" pitchFamily="18" charset="0"/>
                <a:cs typeface="Times New Roman" panose="02020603050405020304" pitchFamily="18" charset="0"/>
              </a:rPr>
              <a:t>d </a:t>
            </a:r>
            <a:r>
              <a:rPr lang="en-GB" sz="2100" b="1" dirty="0">
                <a:solidFill>
                  <a:schemeClr val="accent2">
                    <a:lumMod val="50000"/>
                  </a:schemeClr>
                </a:solidFill>
                <a:latin typeface="Times New Roman" panose="02020603050405020304" pitchFamily="18" charset="0"/>
                <a:cs typeface="Times New Roman" panose="02020603050405020304" pitchFamily="18" charset="0"/>
              </a:rPr>
              <a:t>University College London, United Kingdom </a:t>
            </a:r>
            <a:r>
              <a:rPr lang="en-GB" sz="2400" b="1" dirty="0">
                <a:solidFill>
                  <a:schemeClr val="accent2">
                    <a:lumMod val="50000"/>
                  </a:schemeClr>
                </a:solidFill>
                <a:latin typeface="Times New Roman" panose="02020603050405020304" pitchFamily="18" charset="0"/>
                <a:cs typeface="Times New Roman" panose="02020603050405020304" pitchFamily="18" charset="0"/>
              </a:rPr>
              <a:t>,</a:t>
            </a:r>
          </a:p>
          <a:p>
            <a:pPr algn="ctr" defTabSz="611044">
              <a:spcBef>
                <a:spcPts val="0"/>
              </a:spcBef>
            </a:pPr>
            <a:r>
              <a:rPr lang="en-GB" sz="1800" b="1" dirty="0">
                <a:solidFill>
                  <a:schemeClr val="accent2">
                    <a:lumMod val="50000"/>
                  </a:schemeClr>
                </a:solidFill>
                <a:latin typeface="Times New Roman" panose="02020603050405020304" pitchFamily="18" charset="0"/>
                <a:cs typeface="Times New Roman" panose="02020603050405020304" pitchFamily="18" charset="0"/>
              </a:rPr>
              <a:t>(Email: Amitava.roy.2004@gmail.com) </a:t>
            </a:r>
          </a:p>
        </p:txBody>
      </p:sp>
      <p:sp>
        <p:nvSpPr>
          <p:cNvPr id="2391" name="Line 343"/>
          <p:cNvSpPr>
            <a:spLocks noChangeShapeType="1"/>
          </p:cNvSpPr>
          <p:nvPr/>
        </p:nvSpPr>
        <p:spPr bwMode="auto">
          <a:xfrm>
            <a:off x="1044328" y="27525363"/>
            <a:ext cx="19404800" cy="72008"/>
          </a:xfrm>
          <a:prstGeom prst="line">
            <a:avLst/>
          </a:prstGeom>
          <a:noFill/>
          <a:ln w="9525">
            <a:solidFill>
              <a:schemeClr val="accent2"/>
            </a:solidFill>
            <a:round/>
            <a:headEnd/>
            <a:tailEnd/>
          </a:ln>
          <a:effectLst/>
        </p:spPr>
        <p:txBody>
          <a:bodyPr lIns="77185" tIns="38592" rIns="77185" bIns="38592"/>
          <a:lstStyle/>
          <a:p>
            <a:r>
              <a:rPr lang="en-GB" dirty="0">
                <a:latin typeface="Times New Roman" panose="02020603050405020304" pitchFamily="18" charset="0"/>
                <a:cs typeface="Times New Roman" panose="02020603050405020304" pitchFamily="18" charset="0"/>
              </a:rPr>
              <a:t> </a:t>
            </a:r>
          </a:p>
        </p:txBody>
      </p:sp>
      <p:sp>
        <p:nvSpPr>
          <p:cNvPr id="23" name="Text Box 180"/>
          <p:cNvSpPr txBox="1">
            <a:spLocks noChangeArrowheads="1"/>
          </p:cNvSpPr>
          <p:nvPr/>
        </p:nvSpPr>
        <p:spPr bwMode="auto">
          <a:xfrm>
            <a:off x="6372920" y="5130875"/>
            <a:ext cx="10004151" cy="492558"/>
          </a:xfrm>
          <a:prstGeom prst="rect">
            <a:avLst/>
          </a:prstGeom>
          <a:gradFill flip="none" rotWithShape="1">
            <a:gsLst>
              <a:gs pos="6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noFill/>
            <a:miter lim="800000"/>
            <a:headEnd/>
            <a:tailEnd/>
          </a:ln>
          <a:effectLst/>
        </p:spPr>
        <p:txBody>
          <a:bodyPr wrap="square" lIns="61073" tIns="30537" rIns="61073" bIns="30537">
            <a:spAutoFit/>
          </a:bodyPr>
          <a:lstStyle/>
          <a:p>
            <a:pPr algn="ctr" defTabSz="611044">
              <a:spcBef>
                <a:spcPct val="50000"/>
              </a:spcBef>
            </a:pPr>
            <a:r>
              <a:rPr lang="en-GB" sz="2800" b="1" dirty="0">
                <a:solidFill>
                  <a:srgbClr val="F58C01"/>
                </a:solidFill>
                <a:latin typeface="Times New Roman" panose="02020603050405020304" pitchFamily="18" charset="0"/>
                <a:cs typeface="Times New Roman" panose="02020603050405020304" pitchFamily="18" charset="0"/>
              </a:rPr>
              <a:t>1. Introduction  </a:t>
            </a:r>
          </a:p>
        </p:txBody>
      </p:sp>
      <p:sp>
        <p:nvSpPr>
          <p:cNvPr id="28" name="Text Box 180"/>
          <p:cNvSpPr txBox="1">
            <a:spLocks noChangeArrowheads="1"/>
          </p:cNvSpPr>
          <p:nvPr/>
        </p:nvSpPr>
        <p:spPr bwMode="auto">
          <a:xfrm>
            <a:off x="540272" y="10990410"/>
            <a:ext cx="9900000" cy="477169"/>
          </a:xfrm>
          <a:prstGeom prst="rect">
            <a:avLst/>
          </a:prstGeom>
          <a:noFill/>
          <a:ln w="9525">
            <a:noFill/>
            <a:miter lim="800000"/>
            <a:headEnd/>
            <a:tailEnd/>
          </a:ln>
          <a:effectLst/>
        </p:spPr>
        <p:txBody>
          <a:bodyPr wrap="square" lIns="61073" tIns="30537" rIns="61073" bIns="30537">
            <a:spAutoFit/>
          </a:bodyPr>
          <a:lstStyle/>
          <a:p>
            <a:pPr algn="ctr" defTabSz="611044">
              <a:spcBef>
                <a:spcPct val="50000"/>
              </a:spcBef>
            </a:pPr>
            <a:r>
              <a:rPr lang="en-GB" sz="2700" b="1" dirty="0">
                <a:solidFill>
                  <a:srgbClr val="F58C01"/>
                </a:solidFill>
                <a:latin typeface="Times New Roman" panose="02020603050405020304" pitchFamily="18" charset="0"/>
                <a:cs typeface="Times New Roman" panose="02020603050405020304" pitchFamily="18" charset="0"/>
              </a:rPr>
              <a:t>2. Method &amp; Results</a:t>
            </a:r>
          </a:p>
        </p:txBody>
      </p:sp>
      <p:sp>
        <p:nvSpPr>
          <p:cNvPr id="34" name="Text Box 180"/>
          <p:cNvSpPr txBox="1">
            <a:spLocks noChangeArrowheads="1"/>
          </p:cNvSpPr>
          <p:nvPr/>
        </p:nvSpPr>
        <p:spPr bwMode="auto">
          <a:xfrm>
            <a:off x="1269752" y="2695550"/>
            <a:ext cx="18693858" cy="2277662"/>
          </a:xfrm>
          <a:prstGeom prst="rect">
            <a:avLst/>
          </a:prstGeom>
          <a:noFill/>
          <a:ln w="9525">
            <a:noFill/>
            <a:miter lim="800000"/>
            <a:headEnd/>
            <a:tailEnd/>
          </a:ln>
          <a:effectLst/>
        </p:spPr>
        <p:txBody>
          <a:bodyPr wrap="square" lIns="61073" tIns="30537" rIns="61073" bIns="30537">
            <a:spAutoFit/>
          </a:bodyPr>
          <a:lstStyle/>
          <a:p>
            <a:pPr algn="just"/>
            <a:r>
              <a:rPr lang="en-GB" sz="1800" b="1" dirty="0">
                <a:solidFill>
                  <a:srgbClr val="FE9914"/>
                </a:solidFill>
                <a:latin typeface="Times New Roman" panose="02020603050405020304" pitchFamily="18" charset="0"/>
                <a:cs typeface="Times New Roman" panose="02020603050405020304" pitchFamily="18" charset="0"/>
              </a:rPr>
              <a:t>Abstract</a:t>
            </a:r>
            <a:r>
              <a:rPr lang="en-GB" sz="1800" b="1"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Strong volcanic eruptions (</a:t>
            </a:r>
            <a:r>
              <a:rPr lang="en-GB"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submarine, subaerial or mixed)</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not only can trigger many regional weather extremes, but numerous weather-related global anomalies are associated with it.  Following the strength of eruption, sites of origin and eruption timings within the seasonal time of the year, volcanoes can have different regional and global impacts. Various climate modes that control regional weather patterns are perturbed and hence regional teleconnection patterns are modified. Both oceanic and atmospheric circulation patterns are often disturbed. Main mechanisms involved are the reduction of solar radiation, altering cloud distribution via aerosol loading, and altering ozone distribution in the stratosphere among others. Various effects are felt at the time scale of short, medium or longer-term range. In this work, studies using observation, reanalysis product and satellite data, effects of strong volcanic eruptions are examined and time progressions are analyzed </a:t>
            </a:r>
            <a:r>
              <a:rPr lang="en-US" sz="1800"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for Hong Kong</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Major interests are strong eruptions </a:t>
            </a:r>
            <a:r>
              <a:rPr lang="en-US" sz="1800"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like</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Pinatubo (June</a:t>
            </a:r>
            <a:r>
              <a:rPr lang="en-US" sz="1800" dirty="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1991), El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Chichon</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(March 1982) and </a:t>
            </a:r>
            <a:r>
              <a:rPr lang="en-US" sz="1800" dirty="0" err="1">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Hunga</a:t>
            </a:r>
            <a:r>
              <a:rPr lang="en-US" sz="1800" dirty="0">
                <a:solidFill>
                  <a:schemeClr val="accent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Tonga (December 2021). Situations of regional weather extremes, including floods and droughts are of major interest. Similar analyses regionally as well as globally to underpin the impact of volcanic eruptions on climate can provide useful guidelines for volcanic risk assessment. It will lead to improved prediction skills of regional climate, alongside mitigating weather-related natural hazard risks.</a:t>
            </a:r>
            <a:endParaRPr lang="en-GB" sz="18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6665913" y="23060867"/>
            <a:ext cx="9572103" cy="523220"/>
          </a:xfrm>
          <a:prstGeom prst="rect">
            <a:avLst/>
          </a:prstGeom>
          <a:gradFill>
            <a:gsLst>
              <a:gs pos="6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txBody>
          <a:bodyPr wrap="square">
            <a:spAutoFit/>
          </a:bodyPr>
          <a:lstStyle/>
          <a:p>
            <a:pPr algn="ctr" defTabSz="611044">
              <a:spcBef>
                <a:spcPct val="50000"/>
              </a:spcBef>
            </a:pPr>
            <a:r>
              <a:rPr lang="en-GB" sz="2800" b="1" dirty="0">
                <a:solidFill>
                  <a:srgbClr val="F58C01"/>
                </a:solidFill>
                <a:latin typeface="Times New Roman" panose="02020603050405020304" pitchFamily="18" charset="0"/>
                <a:cs typeface="Times New Roman" panose="02020603050405020304" pitchFamily="18" charset="0"/>
              </a:rPr>
              <a:t>4. Discussions</a:t>
            </a:r>
          </a:p>
        </p:txBody>
      </p:sp>
      <p:sp>
        <p:nvSpPr>
          <p:cNvPr id="53" name="Text Box 342"/>
          <p:cNvSpPr txBox="1">
            <a:spLocks noChangeArrowheads="1"/>
          </p:cNvSpPr>
          <p:nvPr/>
        </p:nvSpPr>
        <p:spPr bwMode="auto">
          <a:xfrm>
            <a:off x="972320" y="27525363"/>
            <a:ext cx="19829311" cy="1555265"/>
          </a:xfrm>
          <a:prstGeom prst="rect">
            <a:avLst/>
          </a:prstGeom>
          <a:noFill/>
          <a:ln w="9525">
            <a:noFill/>
            <a:miter lim="800000"/>
            <a:headEnd/>
            <a:tailEnd/>
          </a:ln>
          <a:effectLst/>
        </p:spPr>
        <p:txBody>
          <a:bodyPr wrap="square" lIns="77185" tIns="38592" rIns="77185" bIns="38592" numCol="2">
            <a:spAutoFit/>
          </a:bodyPr>
          <a:lstStyle/>
          <a:p>
            <a:pPr defTabSz="864306"/>
            <a:r>
              <a:rPr lang="en-GB" sz="2400" b="1" dirty="0">
                <a:solidFill>
                  <a:srgbClr val="FD9101"/>
                </a:solidFill>
                <a:latin typeface="Times New Roman" panose="02020603050405020304" pitchFamily="18" charset="0"/>
                <a:cs typeface="Times New Roman" panose="02020603050405020304" pitchFamily="18" charset="0"/>
              </a:rPr>
              <a:t>Data</a:t>
            </a:r>
            <a:r>
              <a:rPr lang="en-US" sz="1800" b="1" kern="10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b="1"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Atmospheric and Oceanic data</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r>
              <a:rPr lang="en-US" altLang="zh-TW" sz="1800" kern="100" dirty="0">
                <a:solidFill>
                  <a:schemeClr val="accent2">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a. HKO https://www.hko.gov.hk/en/cis/climat.htm</a:t>
            </a:r>
          </a:p>
          <a:p>
            <a:pPr lvl="0"/>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b. NOAA Physical Science Laboratory: </a:t>
            </a:r>
            <a:r>
              <a:rPr lang="en-US" sz="1800" u="sng"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hlinkClick r:id="rId3">
                  <a:extLst>
                    <a:ext uri="{A12FA001-AC4F-418D-AE19-62706E023703}">
                      <ahyp:hlinkClr xmlns:ahyp="http://schemas.microsoft.com/office/drawing/2018/hyperlinkcolor" val="tx"/>
                    </a:ext>
                  </a:extLst>
                </a:hlinkClick>
              </a:rPr>
              <a:t>https://psl.noaa.gov/data</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lvl="0"/>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152400"/>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defTabSz="864306"/>
            <a:endParaRPr lang="en-GB" sz="2400" b="1" dirty="0">
              <a:solidFill>
                <a:srgbClr val="FD9101"/>
              </a:solidFill>
              <a:latin typeface="Times New Roman" panose="02020603050405020304" pitchFamily="18" charset="0"/>
              <a:cs typeface="Times New Roman" panose="02020603050405020304" pitchFamily="18" charset="0"/>
            </a:endParaRPr>
          </a:p>
        </p:txBody>
      </p:sp>
      <p:pic>
        <p:nvPicPr>
          <p:cNvPr id="1026" name="Picture 2" descr="Image result for ucl logo">
            <a:extLst>
              <a:ext uri="{FF2B5EF4-FFF2-40B4-BE49-F238E27FC236}">
                <a16:creationId xmlns:a16="http://schemas.microsoft.com/office/drawing/2014/main" id="{B2431DB7-8104-46C1-A8FB-70E8F5568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4399" y="18307"/>
            <a:ext cx="1656185" cy="1728192"/>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1AAAB95B-7E15-4EA2-B807-183F47ED11AF}"/>
              </a:ext>
            </a:extLst>
          </p:cNvPr>
          <p:cNvSpPr/>
          <p:nvPr/>
        </p:nvSpPr>
        <p:spPr>
          <a:xfrm flipH="1">
            <a:off x="4639519" y="5994971"/>
            <a:ext cx="112712" cy="400110"/>
          </a:xfrm>
          <a:prstGeom prst="rect">
            <a:avLst/>
          </a:prstGeom>
          <a:solidFill>
            <a:srgbClr val="A2FCFA">
              <a:alpha val="13000"/>
            </a:srgbClr>
          </a:solidFill>
        </p:spPr>
        <p:txBody>
          <a:bodyPr wrap="square">
            <a:spAutoFit/>
          </a:bodyPr>
          <a:lstStyle/>
          <a:p>
            <a:pPr algn="ctr">
              <a:defRPr/>
            </a:pP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9" name="Rectangle 3">
            <a:extLst>
              <a:ext uri="{FF2B5EF4-FFF2-40B4-BE49-F238E27FC236}">
                <a16:creationId xmlns:a16="http://schemas.microsoft.com/office/drawing/2014/main" id="{ACD71A2E-F710-4E7F-B9D7-D5E1F5C4F3B1}"/>
              </a:ext>
            </a:extLst>
          </p:cNvPr>
          <p:cNvSpPr>
            <a:spLocks noChangeArrowheads="1"/>
          </p:cNvSpPr>
          <p:nvPr/>
        </p:nvSpPr>
        <p:spPr bwMode="auto">
          <a:xfrm>
            <a:off x="180232" y="5064329"/>
            <a:ext cx="18473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Times New Roman" panose="02020603050405020304" pitchFamily="18" charset="0"/>
              <a:cs typeface="Times New Roman" panose="02020603050405020304" pitchFamily="18" charset="0"/>
            </a:endParaRPr>
          </a:p>
        </p:txBody>
      </p:sp>
      <p:sp>
        <p:nvSpPr>
          <p:cNvPr id="90" name="Rectangle 4">
            <a:extLst>
              <a:ext uri="{FF2B5EF4-FFF2-40B4-BE49-F238E27FC236}">
                <a16:creationId xmlns:a16="http://schemas.microsoft.com/office/drawing/2014/main" id="{0728BB2F-757C-4B58-81D8-6271BC5FBE5F}"/>
              </a:ext>
            </a:extLst>
          </p:cNvPr>
          <p:cNvSpPr>
            <a:spLocks noChangeArrowheads="1"/>
          </p:cNvSpPr>
          <p:nvPr/>
        </p:nvSpPr>
        <p:spPr bwMode="auto">
          <a:xfrm>
            <a:off x="180232" y="9701174"/>
            <a:ext cx="71365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5">
            <a:extLst>
              <a:ext uri="{FF2B5EF4-FFF2-40B4-BE49-F238E27FC236}">
                <a16:creationId xmlns:a16="http://schemas.microsoft.com/office/drawing/2014/main" id="{37CB2463-06BA-49E3-91F6-F3D491C10118}"/>
              </a:ext>
            </a:extLst>
          </p:cNvPr>
          <p:cNvSpPr>
            <a:spLocks noChangeArrowheads="1"/>
          </p:cNvSpPr>
          <p:nvPr/>
        </p:nvSpPr>
        <p:spPr bwMode="auto">
          <a:xfrm>
            <a:off x="180232" y="13666520"/>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40" name="Rectangle 5">
            <a:extLst>
              <a:ext uri="{FF2B5EF4-FFF2-40B4-BE49-F238E27FC236}">
                <a16:creationId xmlns:a16="http://schemas.microsoft.com/office/drawing/2014/main" id="{79483309-90AA-46BE-8F39-C4FBBF193AAE}"/>
              </a:ext>
            </a:extLst>
          </p:cNvPr>
          <p:cNvSpPr>
            <a:spLocks noChangeArrowheads="1"/>
          </p:cNvSpPr>
          <p:nvPr/>
        </p:nvSpPr>
        <p:spPr bwMode="auto">
          <a:xfrm>
            <a:off x="10118352" y="19787200"/>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8" name="Text Box 180">
            <a:extLst>
              <a:ext uri="{FF2B5EF4-FFF2-40B4-BE49-F238E27FC236}">
                <a16:creationId xmlns:a16="http://schemas.microsoft.com/office/drawing/2014/main" id="{3CF9E7D2-43F8-48E4-B8B0-BC220E06630B}"/>
              </a:ext>
            </a:extLst>
          </p:cNvPr>
          <p:cNvSpPr txBox="1">
            <a:spLocks noChangeArrowheads="1"/>
          </p:cNvSpPr>
          <p:nvPr/>
        </p:nvSpPr>
        <p:spPr bwMode="auto">
          <a:xfrm>
            <a:off x="6300912" y="7651155"/>
            <a:ext cx="10004151" cy="492558"/>
          </a:xfrm>
          <a:prstGeom prst="rect">
            <a:avLst/>
          </a:prstGeom>
          <a:gradFill>
            <a:gsLst>
              <a:gs pos="6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w="9525">
            <a:noFill/>
            <a:miter lim="800000"/>
            <a:headEnd/>
            <a:tailEnd/>
          </a:ln>
          <a:effectLst/>
        </p:spPr>
        <p:txBody>
          <a:bodyPr wrap="square" lIns="61073" tIns="30537" rIns="61073" bIns="30537">
            <a:spAutoFit/>
          </a:bodyPr>
          <a:lstStyle/>
          <a:p>
            <a:pPr algn="ctr" defTabSz="611044">
              <a:spcBef>
                <a:spcPct val="50000"/>
              </a:spcBef>
            </a:pPr>
            <a:r>
              <a:rPr lang="en-GB" sz="2800" b="1" dirty="0">
                <a:solidFill>
                  <a:srgbClr val="F58C01"/>
                </a:solidFill>
                <a:latin typeface="Times New Roman" panose="02020603050405020304" pitchFamily="18" charset="0"/>
                <a:cs typeface="Times New Roman" panose="02020603050405020304" pitchFamily="18" charset="0"/>
              </a:rPr>
              <a:t>2 Results: One Specific Country, Hong Kong </a:t>
            </a:r>
          </a:p>
        </p:txBody>
      </p:sp>
      <p:pic>
        <p:nvPicPr>
          <p:cNvPr id="8" name="Picture 7" descr="A diagram of a heat wave&#10;&#10;Description automatically generated">
            <a:extLst>
              <a:ext uri="{FF2B5EF4-FFF2-40B4-BE49-F238E27FC236}">
                <a16:creationId xmlns:a16="http://schemas.microsoft.com/office/drawing/2014/main" id="{C55BE395-1E6C-71AF-2680-114703C43E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2510" y="17444243"/>
            <a:ext cx="10000820" cy="4989452"/>
          </a:xfrm>
          <a:prstGeom prst="rect">
            <a:avLst/>
          </a:prstGeom>
          <a:noFill/>
          <a:ln>
            <a:noFill/>
          </a:ln>
        </p:spPr>
      </p:pic>
      <p:sp>
        <p:nvSpPr>
          <p:cNvPr id="10" name="TextBox 9">
            <a:extLst>
              <a:ext uri="{FF2B5EF4-FFF2-40B4-BE49-F238E27FC236}">
                <a16:creationId xmlns:a16="http://schemas.microsoft.com/office/drawing/2014/main" id="{77201CBF-5AFA-E9C4-15C4-22C85BB761CA}"/>
              </a:ext>
            </a:extLst>
          </p:cNvPr>
          <p:cNvSpPr txBox="1"/>
          <p:nvPr/>
        </p:nvSpPr>
        <p:spPr>
          <a:xfrm>
            <a:off x="1260352" y="22412795"/>
            <a:ext cx="10112978" cy="769441"/>
          </a:xfrm>
          <a:prstGeom prst="rect">
            <a:avLst/>
          </a:prstGeom>
          <a:noFill/>
        </p:spPr>
        <p:txBody>
          <a:bodyPr wrap="square">
            <a:spAutoFit/>
          </a:bodyPr>
          <a:lstStyle/>
          <a:p>
            <a:pPr algn="just"/>
            <a:r>
              <a:rPr lang="en-US" sz="2000" b="1"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Fig 3.</a:t>
            </a:r>
            <a:r>
              <a:rPr lang="en-US" sz="20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A schematic showing various direct and indirect influences of strong volcanos (submarine, sub-aerial and mixed) on climate</a:t>
            </a:r>
            <a:r>
              <a:rPr lang="en-US" sz="24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a:t>
            </a:r>
            <a:endParaRPr lang="en-GB" sz="2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14" name="TextBox 13">
            <a:extLst>
              <a:ext uri="{FF2B5EF4-FFF2-40B4-BE49-F238E27FC236}">
                <a16:creationId xmlns:a16="http://schemas.microsoft.com/office/drawing/2014/main" id="{C8BFC27F-C33D-4F4F-A5A9-F06494133A0B}"/>
              </a:ext>
            </a:extLst>
          </p:cNvPr>
          <p:cNvSpPr txBox="1"/>
          <p:nvPr/>
        </p:nvSpPr>
        <p:spPr>
          <a:xfrm>
            <a:off x="1044328" y="23492915"/>
            <a:ext cx="19514168" cy="4093428"/>
          </a:xfrm>
          <a:prstGeom prst="rect">
            <a:avLst/>
          </a:prstGeom>
          <a:noFill/>
        </p:spPr>
        <p:txBody>
          <a:bodyPr wrap="square">
            <a:spAutoFit/>
          </a:bodyPr>
          <a:lstStyle/>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Volcanic eruptions- subaerial, submarine or mixed can cause extreme rainfall.</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Volcanic materials (</a:t>
            </a:r>
            <a:r>
              <a:rPr lang="en-US" sz="2000" dirty="0" err="1">
                <a:solidFill>
                  <a:schemeClr val="accent2">
                    <a:lumMod val="50000"/>
                  </a:schemeClr>
                </a:solidFill>
                <a:latin typeface="Times New Roman" panose="02020603050405020304" pitchFamily="18" charset="0"/>
                <a:ea typeface="PMingLiU" panose="02020500000000000000" pitchFamily="18" charset="-120"/>
              </a:rPr>
              <a:t>sulphur</a:t>
            </a:r>
            <a:r>
              <a:rPr lang="en-US" sz="2000" dirty="0">
                <a:solidFill>
                  <a:schemeClr val="accent2">
                    <a:lumMod val="50000"/>
                  </a:schemeClr>
                </a:solidFill>
                <a:latin typeface="Times New Roman" panose="02020603050405020304" pitchFamily="18" charset="0"/>
                <a:ea typeface="PMingLiU" panose="02020500000000000000" pitchFamily="18" charset="-120"/>
              </a:rPr>
              <a:t> dioxide, water </a:t>
            </a:r>
            <a:r>
              <a:rPr lang="en-US" sz="2000" dirty="0" err="1">
                <a:solidFill>
                  <a:schemeClr val="accent2">
                    <a:lumMod val="50000"/>
                  </a:schemeClr>
                </a:solidFill>
                <a:latin typeface="Times New Roman" panose="02020603050405020304" pitchFamily="18" charset="0"/>
                <a:ea typeface="PMingLiU" panose="02020500000000000000" pitchFamily="18" charset="-120"/>
              </a:rPr>
              <a:t>vapour</a:t>
            </a:r>
            <a:r>
              <a:rPr lang="en-US" sz="2000" dirty="0">
                <a:solidFill>
                  <a:schemeClr val="accent2">
                    <a:lumMod val="50000"/>
                  </a:schemeClr>
                </a:solidFill>
                <a:latin typeface="Times New Roman" panose="02020603050405020304" pitchFamily="18" charset="0"/>
                <a:ea typeface="PMingLiU" panose="02020500000000000000" pitchFamily="18" charset="-120"/>
              </a:rPr>
              <a:t> and aerosols) released can be carried by wind, affecting far locations.</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Based on location, strength of eruptions and seasonal timing, volcanoes can influence the atmosphere and ocean differently.</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Mechanisms for modulating rainfall: solar radiation reduction, changes in condensation nuclei and cloud interactions among others. </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Strong eruptions can even change ozone distribution in the stratosphere altering stratosphere-troposphere coupling. </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Time of 35 days for SO₂ conversion into sulphate matched extreme rainfall events in Hong Kong in 1982 and 2008 (Fig. 4). </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This study using observation from satellite data and rainfall records from Hong Kong Observatory discussed (Fig. 1,2 and Table 1,2): The 1963 Agung eruption and the 1991 Pinatubo can 	be linked to the driest year and eleventh driest year in Hong Kong respectively. </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Whereas, 1982 El </a:t>
            </a:r>
            <a:r>
              <a:rPr lang="en-US" sz="2000" dirty="0" err="1">
                <a:solidFill>
                  <a:schemeClr val="accent2">
                    <a:lumMod val="50000"/>
                  </a:schemeClr>
                </a:solidFill>
                <a:latin typeface="Times New Roman" panose="02020603050405020304" pitchFamily="18" charset="0"/>
                <a:ea typeface="PMingLiU" panose="02020500000000000000" pitchFamily="18" charset="-120"/>
              </a:rPr>
              <a:t>Chichón</a:t>
            </a:r>
            <a:r>
              <a:rPr lang="en-US" sz="2000" dirty="0">
                <a:solidFill>
                  <a:schemeClr val="accent2">
                    <a:lumMod val="50000"/>
                  </a:schemeClr>
                </a:solidFill>
                <a:latin typeface="Times New Roman" panose="02020603050405020304" pitchFamily="18" charset="0"/>
                <a:ea typeface="PMingLiU" panose="02020500000000000000" pitchFamily="18" charset="-120"/>
              </a:rPr>
              <a:t> and 2008 </a:t>
            </a:r>
            <a:r>
              <a:rPr lang="en-US" sz="2000" dirty="0" err="1">
                <a:solidFill>
                  <a:schemeClr val="accent2">
                    <a:lumMod val="50000"/>
                  </a:schemeClr>
                </a:solidFill>
                <a:latin typeface="Times New Roman" panose="02020603050405020304" pitchFamily="18" charset="0"/>
                <a:ea typeface="PMingLiU" panose="02020500000000000000" pitchFamily="18" charset="-120"/>
              </a:rPr>
              <a:t>Chaitén</a:t>
            </a:r>
            <a:r>
              <a:rPr lang="en-US" sz="2000" dirty="0">
                <a:solidFill>
                  <a:schemeClr val="accent2">
                    <a:lumMod val="50000"/>
                  </a:schemeClr>
                </a:solidFill>
                <a:latin typeface="Times New Roman" panose="02020603050405020304" pitchFamily="18" charset="0"/>
                <a:ea typeface="PMingLiU" panose="02020500000000000000" pitchFamily="18" charset="-120"/>
              </a:rPr>
              <a:t> eruptions could be linked to excess rain in Hong Kong, second and sixth wettest years on record respectively. </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Mechanisms to influence atmosphere-ocean coupling by direct and indirect pathways are presented (Fig. 3).</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After the recent </a:t>
            </a:r>
            <a:r>
              <a:rPr lang="en-US" sz="2000" dirty="0" err="1">
                <a:solidFill>
                  <a:schemeClr val="accent2">
                    <a:lumMod val="50000"/>
                  </a:schemeClr>
                </a:solidFill>
                <a:latin typeface="Times New Roman" panose="02020603050405020304" pitchFamily="18" charset="0"/>
                <a:ea typeface="PMingLiU" panose="02020500000000000000" pitchFamily="18" charset="-120"/>
              </a:rPr>
              <a:t>Hunga</a:t>
            </a:r>
            <a:r>
              <a:rPr lang="en-US" sz="2000" dirty="0">
                <a:solidFill>
                  <a:schemeClr val="accent2">
                    <a:lumMod val="50000"/>
                  </a:schemeClr>
                </a:solidFill>
                <a:latin typeface="Times New Roman" panose="02020603050405020304" pitchFamily="18" charset="0"/>
                <a:ea typeface="PMingLiU" panose="02020500000000000000" pitchFamily="18" charset="-120"/>
              </a:rPr>
              <a:t> Tonga mixed eruption from December 2021 to January 2022, many climate extremes happened regionally as well as globally. Short-	term, medium-term and 	longer-term impacts (beyond 2022) need proper attribution with mechanisms (Fig. 4).</a:t>
            </a:r>
          </a:p>
          <a:p>
            <a:pPr marL="285750" indent="-285750" fontAlgn="auto">
              <a:spcBef>
                <a:spcPts val="0"/>
              </a:spcBef>
              <a:spcAft>
                <a:spcPts val="0"/>
              </a:spcAft>
              <a:buFont typeface="Arial" panose="020B0604020202020204" pitchFamily="34" charset="0"/>
              <a:buChar char="•"/>
            </a:pPr>
            <a:r>
              <a:rPr lang="en-US" sz="2000" dirty="0">
                <a:solidFill>
                  <a:schemeClr val="accent2">
                    <a:lumMod val="50000"/>
                  </a:schemeClr>
                </a:solidFill>
                <a:latin typeface="Times New Roman" panose="02020603050405020304" pitchFamily="18" charset="0"/>
                <a:ea typeface="PMingLiU" panose="02020500000000000000" pitchFamily="18" charset="-120"/>
              </a:rPr>
              <a:t>Important: Volcanic risk assessment and improvement in regional climate prediction. </a:t>
            </a:r>
            <a:endParaRPr lang="en-GB" sz="2000" dirty="0">
              <a:solidFill>
                <a:schemeClr val="accent2">
                  <a:lumMod val="50000"/>
                </a:schemeClr>
              </a:solidFill>
              <a:latin typeface="Aptos" panose="02110004020202020204"/>
            </a:endParaRPr>
          </a:p>
        </p:txBody>
      </p:sp>
      <p:sp>
        <p:nvSpPr>
          <p:cNvPr id="15" name="TextBox 14">
            <a:extLst>
              <a:ext uri="{FF2B5EF4-FFF2-40B4-BE49-F238E27FC236}">
                <a16:creationId xmlns:a16="http://schemas.microsoft.com/office/drawing/2014/main" id="{0A3B3386-6D2B-0741-E9E0-F62BF86F9F92}"/>
              </a:ext>
            </a:extLst>
          </p:cNvPr>
          <p:cNvSpPr txBox="1"/>
          <p:nvPr/>
        </p:nvSpPr>
        <p:spPr>
          <a:xfrm>
            <a:off x="1260352" y="9019307"/>
            <a:ext cx="10225136" cy="400110"/>
          </a:xfrm>
          <a:prstGeom prst="rect">
            <a:avLst/>
          </a:prstGeom>
          <a:noFill/>
        </p:spPr>
        <p:txBody>
          <a:bodyPr wrap="square">
            <a:spAutoFit/>
          </a:bodyPr>
          <a:lstStyle/>
          <a:p>
            <a:r>
              <a:rPr lang="en-US" sz="2000" b="1" dirty="0">
                <a:solidFill>
                  <a:schemeClr val="accent2">
                    <a:lumMod val="50000"/>
                  </a:schemeClr>
                </a:solidFill>
                <a:effectLst/>
                <a:latin typeface="Times New Roman" panose="02020603050405020304" pitchFamily="18" charset="0"/>
                <a:ea typeface="PMingLiU" panose="02020500000000000000" pitchFamily="18" charset="-120"/>
              </a:rPr>
              <a:t>Table 1. </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A list of volcanic eruptions: Details and linkage to extreme rainfall record of Hong Kong </a:t>
            </a:r>
            <a:endParaRPr lang="en-GB" sz="2000" dirty="0">
              <a:solidFill>
                <a:schemeClr val="accent2">
                  <a:lumMod val="50000"/>
                </a:schemeClr>
              </a:solidFill>
            </a:endParaRPr>
          </a:p>
        </p:txBody>
      </p:sp>
      <p:pic>
        <p:nvPicPr>
          <p:cNvPr id="16" name="圖片 1" descr="A table with text and numbers">
            <a:extLst>
              <a:ext uri="{FF2B5EF4-FFF2-40B4-BE49-F238E27FC236}">
                <a16:creationId xmlns:a16="http://schemas.microsoft.com/office/drawing/2014/main" id="{EBFEC82B-7B2F-3622-97E3-CEA3D6DC1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404368" y="9421685"/>
            <a:ext cx="9968962" cy="5286254"/>
          </a:xfrm>
          <a:prstGeom prst="rect">
            <a:avLst/>
          </a:prstGeom>
          <a:noFill/>
          <a:ln>
            <a:noFill/>
          </a:ln>
        </p:spPr>
      </p:pic>
      <p:pic>
        <p:nvPicPr>
          <p:cNvPr id="17" name="圖片 12">
            <a:extLst>
              <a:ext uri="{FF2B5EF4-FFF2-40B4-BE49-F238E27FC236}">
                <a16:creationId xmlns:a16="http://schemas.microsoft.com/office/drawing/2014/main" id="{5BF1CD9C-5506-C93D-6019-9FB663927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1773520" y="8972365"/>
            <a:ext cx="8424936" cy="2586386"/>
          </a:xfrm>
          <a:prstGeom prst="rect">
            <a:avLst/>
          </a:prstGeom>
          <a:noFill/>
        </p:spPr>
      </p:pic>
      <p:pic>
        <p:nvPicPr>
          <p:cNvPr id="18" name="圖片 15">
            <a:extLst>
              <a:ext uri="{FF2B5EF4-FFF2-40B4-BE49-F238E27FC236}">
                <a16:creationId xmlns:a16="http://schemas.microsoft.com/office/drawing/2014/main" id="{2ECCD0F4-91B3-F7E7-6268-F20CA845251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54040" y="12763723"/>
            <a:ext cx="3672408" cy="3027813"/>
          </a:xfrm>
          <a:prstGeom prst="rect">
            <a:avLst/>
          </a:prstGeom>
          <a:noFill/>
        </p:spPr>
      </p:pic>
      <p:sp>
        <p:nvSpPr>
          <p:cNvPr id="20" name="TextBox 19">
            <a:extLst>
              <a:ext uri="{FF2B5EF4-FFF2-40B4-BE49-F238E27FC236}">
                <a16:creationId xmlns:a16="http://schemas.microsoft.com/office/drawing/2014/main" id="{86F28015-198B-F3DF-CA3F-64DE5334BFA7}"/>
              </a:ext>
            </a:extLst>
          </p:cNvPr>
          <p:cNvSpPr txBox="1"/>
          <p:nvPr/>
        </p:nvSpPr>
        <p:spPr>
          <a:xfrm>
            <a:off x="16382032" y="11755611"/>
            <a:ext cx="3744416" cy="1015663"/>
          </a:xfrm>
          <a:prstGeom prst="rect">
            <a:avLst/>
          </a:prstGeom>
          <a:noFill/>
        </p:spPr>
        <p:txBody>
          <a:bodyPr wrap="square">
            <a:spAutoFit/>
          </a:bodyPr>
          <a:lstStyle/>
          <a:p>
            <a:r>
              <a:rPr lang="en-US" sz="2000" b="1"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Table 2.</a:t>
            </a:r>
            <a:r>
              <a:rPr lang="en-US" sz="20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Hong Kong rainfall amount in 1982 and 2008. [Source: Hong Kong Observatory]</a:t>
            </a:r>
            <a:endParaRPr lang="en-GB" sz="2000" kern="100" dirty="0">
              <a:solidFill>
                <a:schemeClr val="accent2">
                  <a:lumMod val="50000"/>
                </a:schemeClr>
              </a:solidFill>
              <a:effectLst/>
              <a:latin typeface="Calibri" panose="020F0502020204030204" pitchFamily="34" charset="0"/>
              <a:ea typeface="PMingLiU" panose="02020500000000000000" pitchFamily="18" charset="-120"/>
              <a:cs typeface="Times New Roman" panose="02020603050405020304" pitchFamily="18" charset="0"/>
            </a:endParaRPr>
          </a:p>
        </p:txBody>
      </p:sp>
      <p:pic>
        <p:nvPicPr>
          <p:cNvPr id="21" name="圖片 178">
            <a:extLst>
              <a:ext uri="{FF2B5EF4-FFF2-40B4-BE49-F238E27FC236}">
                <a16:creationId xmlns:a16="http://schemas.microsoft.com/office/drawing/2014/main" id="{94DE42E6-7E8F-6202-5A1F-65E70EBF64B7}"/>
              </a:ext>
            </a:extLst>
          </p:cNvPr>
          <p:cNvPicPr>
            <a:picLocks noChangeAspect="1"/>
          </p:cNvPicPr>
          <p:nvPr/>
        </p:nvPicPr>
        <p:blipFill>
          <a:blip r:embed="rId9"/>
          <a:stretch>
            <a:fillRect/>
          </a:stretch>
        </p:blipFill>
        <p:spPr>
          <a:xfrm>
            <a:off x="11776951" y="12763723"/>
            <a:ext cx="4677089" cy="3024336"/>
          </a:xfrm>
          <a:prstGeom prst="rect">
            <a:avLst/>
          </a:prstGeom>
        </p:spPr>
      </p:pic>
      <p:sp>
        <p:nvSpPr>
          <p:cNvPr id="22" name="TextBox 21">
            <a:extLst>
              <a:ext uri="{FF2B5EF4-FFF2-40B4-BE49-F238E27FC236}">
                <a16:creationId xmlns:a16="http://schemas.microsoft.com/office/drawing/2014/main" id="{734EAF85-5EF9-808B-C23B-4EF1DF28C3EF}"/>
              </a:ext>
            </a:extLst>
          </p:cNvPr>
          <p:cNvSpPr txBox="1"/>
          <p:nvPr/>
        </p:nvSpPr>
        <p:spPr>
          <a:xfrm>
            <a:off x="11701512" y="11467579"/>
            <a:ext cx="4612430" cy="1323439"/>
          </a:xfrm>
          <a:prstGeom prst="rect">
            <a:avLst/>
          </a:prstGeom>
          <a:noFill/>
        </p:spPr>
        <p:txBody>
          <a:bodyPr wrap="square">
            <a:spAutoFit/>
          </a:bodyPr>
          <a:lstStyle/>
          <a:p>
            <a:r>
              <a:rPr lang="en-US" sz="2000" b="1" dirty="0">
                <a:solidFill>
                  <a:schemeClr val="accent2">
                    <a:lumMod val="50000"/>
                  </a:schemeClr>
                </a:solidFill>
                <a:effectLst/>
                <a:latin typeface="Times New Roman" panose="02020603050405020304" pitchFamily="18" charset="0"/>
                <a:ea typeface="PMingLiU" panose="02020500000000000000" pitchFamily="18" charset="-120"/>
              </a:rPr>
              <a:t>Fig 2.</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 Sulphur dioxide from 1982 El </a:t>
            </a:r>
            <a:r>
              <a:rPr lang="en-US" sz="2000" dirty="0" err="1">
                <a:solidFill>
                  <a:schemeClr val="accent2">
                    <a:lumMod val="50000"/>
                  </a:schemeClr>
                </a:solidFill>
                <a:effectLst/>
                <a:latin typeface="Times New Roman" panose="02020603050405020304" pitchFamily="18" charset="0"/>
                <a:ea typeface="PMingLiU" panose="02020500000000000000" pitchFamily="18" charset="-120"/>
              </a:rPr>
              <a:t>Chichon</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 eruption</a:t>
            </a:r>
            <a:r>
              <a:rPr lang="en-US" sz="2000" dirty="0">
                <a:solidFill>
                  <a:schemeClr val="accent2">
                    <a:lumMod val="50000"/>
                  </a:schemeClr>
                </a:solidFill>
                <a:latin typeface="Times New Roman" panose="02020603050405020304" pitchFamily="18" charset="0"/>
                <a:ea typeface="PMingLiU" panose="02020500000000000000" pitchFamily="18" charset="-120"/>
              </a:rPr>
              <a:t> </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circled the globe in 21 days [</a:t>
            </a:r>
            <a:r>
              <a:rPr lang="en-US" sz="2000" baseline="30000" dirty="0">
                <a:solidFill>
                  <a:schemeClr val="accent2">
                    <a:lumMod val="50000"/>
                  </a:schemeClr>
                </a:solidFill>
                <a:effectLst/>
                <a:latin typeface="Times New Roman" panose="02020603050405020304" pitchFamily="18" charset="0"/>
                <a:ea typeface="PMingLiU" panose="02020500000000000000" pitchFamily="18" charset="-120"/>
              </a:rPr>
              <a:t>c, d, e</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 [Source: </a:t>
            </a:r>
            <a:r>
              <a:rPr lang="en-US" sz="2000" dirty="0" err="1">
                <a:solidFill>
                  <a:schemeClr val="accent2">
                    <a:lumMod val="50000"/>
                  </a:schemeClr>
                </a:solidFill>
                <a:effectLst/>
                <a:latin typeface="Times New Roman" panose="02020603050405020304" pitchFamily="18" charset="0"/>
                <a:ea typeface="PMingLiU" panose="02020500000000000000" pitchFamily="18" charset="-120"/>
              </a:rPr>
              <a:t>Rampino</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 M.R. </a:t>
            </a:r>
            <a:r>
              <a:rPr lang="en-US" sz="2000" dirty="0">
                <a:solidFill>
                  <a:schemeClr val="accent2">
                    <a:lumMod val="50000"/>
                  </a:schemeClr>
                </a:solidFill>
                <a:latin typeface="Times New Roman" panose="02020603050405020304" pitchFamily="18" charset="0"/>
                <a:ea typeface="PMingLiU" panose="02020500000000000000" pitchFamily="18" charset="-120"/>
              </a:rPr>
              <a:t>&amp;</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 Self, S. (1984). Sci. American 250/1:34-43</a:t>
            </a:r>
            <a:endParaRPr lang="en-GB" sz="2000" dirty="0">
              <a:solidFill>
                <a:schemeClr val="accent2">
                  <a:lumMod val="50000"/>
                </a:schemeClr>
              </a:solidFill>
            </a:endParaRPr>
          </a:p>
        </p:txBody>
      </p:sp>
      <p:sp>
        <p:nvSpPr>
          <p:cNvPr id="24" name="Text Box 342">
            <a:extLst>
              <a:ext uri="{FF2B5EF4-FFF2-40B4-BE49-F238E27FC236}">
                <a16:creationId xmlns:a16="http://schemas.microsoft.com/office/drawing/2014/main" id="{E0E44F52-D0F8-0B99-F65D-CDC6B381E66A}"/>
              </a:ext>
            </a:extLst>
          </p:cNvPr>
          <p:cNvSpPr txBox="1">
            <a:spLocks noChangeArrowheads="1"/>
          </p:cNvSpPr>
          <p:nvPr/>
        </p:nvSpPr>
        <p:spPr bwMode="auto">
          <a:xfrm>
            <a:off x="7957096" y="27597371"/>
            <a:ext cx="9649072" cy="1462932"/>
          </a:xfrm>
          <a:prstGeom prst="rect">
            <a:avLst/>
          </a:prstGeom>
          <a:noFill/>
          <a:ln w="9525">
            <a:noFill/>
            <a:miter lim="800000"/>
            <a:headEnd/>
            <a:tailEnd/>
          </a:ln>
          <a:effectLst/>
        </p:spPr>
        <p:txBody>
          <a:bodyPr wrap="square" lIns="77185" tIns="38592" rIns="77185" bIns="38592" numCol="2">
            <a:spAutoFit/>
          </a:bodyPr>
          <a:lstStyle/>
          <a:p>
            <a:pPr marL="342900" lvl="0" indent="-342900">
              <a:buFont typeface="Arial" panose="020B0604020202020204" pitchFamily="34" charset="0"/>
              <a:buChar char="•"/>
              <a:tabLst>
                <a:tab pos="457200" algn="l"/>
              </a:tabLst>
            </a:pPr>
            <a:r>
              <a:rPr lang="en-US" sz="1800" b="1"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SO₂ and aerosol: </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152400"/>
            <a:r>
              <a:rPr lang="en-US" sz="1800" kern="1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c</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MODIS: </a:t>
            </a:r>
            <a:r>
              <a:rPr lang="en-US" sz="1800" u="sng"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hlinkClick r:id="rId10">
                  <a:extLst>
                    <a:ext uri="{A12FA001-AC4F-418D-AE19-62706E023703}">
                      <ahyp:hlinkClr xmlns:ahyp="http://schemas.microsoft.com/office/drawing/2018/hyperlinkcolor" val="tx"/>
                    </a:ext>
                  </a:extLst>
                </a:hlinkClick>
              </a:rPr>
              <a:t>https://worldview.earthdata.nasa.gov/</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152400"/>
            <a:r>
              <a:rPr lang="en-US" sz="1800" kern="1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d</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Metop</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a:t>
            </a:r>
            <a:r>
              <a:rPr lang="en-US" sz="1800" u="sng"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hlinkClick r:id="rId11">
                  <a:extLst>
                    <a:ext uri="{A12FA001-AC4F-418D-AE19-62706E023703}">
                      <ahyp:hlinkClr xmlns:ahyp="http://schemas.microsoft.com/office/drawing/2018/hyperlinkcolor" val="tx"/>
                    </a:ext>
                  </a:extLst>
                </a:hlinkClick>
              </a:rPr>
              <a:t>https://sacs.aeronomie.be/nrt/</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152400"/>
            <a:r>
              <a:rPr lang="en-US" sz="1800" kern="1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e</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CALIPSO: </a:t>
            </a:r>
            <a:r>
              <a:rPr lang="en-US" sz="1800" u="sng"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hlinkClick r:id="rId12">
                  <a:extLst>
                    <a:ext uri="{A12FA001-AC4F-418D-AE19-62706E023703}">
                      <ahyp:hlinkClr xmlns:ahyp="http://schemas.microsoft.com/office/drawing/2018/hyperlinkcolor" val="tx"/>
                    </a:ext>
                  </a:extLst>
                </a:hlinkClick>
              </a:rPr>
              <a:t>https://www-calipso.larc.nasa.gov/</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152400"/>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29" name="TextBox 28">
            <a:extLst>
              <a:ext uri="{FF2B5EF4-FFF2-40B4-BE49-F238E27FC236}">
                <a16:creationId xmlns:a16="http://schemas.microsoft.com/office/drawing/2014/main" id="{2A1F466E-A8F4-86A0-4E82-D03FC01ADF9E}"/>
              </a:ext>
            </a:extLst>
          </p:cNvPr>
          <p:cNvSpPr txBox="1"/>
          <p:nvPr/>
        </p:nvSpPr>
        <p:spPr>
          <a:xfrm>
            <a:off x="13717736" y="27578787"/>
            <a:ext cx="7083895" cy="738664"/>
          </a:xfrm>
          <a:prstGeom prst="rect">
            <a:avLst/>
          </a:prstGeom>
          <a:noFill/>
        </p:spPr>
        <p:txBody>
          <a:bodyPr wrap="square">
            <a:spAutoFit/>
          </a:bodyPr>
          <a:lstStyle/>
          <a:p>
            <a:pPr marL="152400"/>
            <a:r>
              <a:rPr lang="en-US" sz="2400" kern="100" dirty="0">
                <a:effectLst/>
                <a:latin typeface="Times New Roman" panose="02020603050405020304" pitchFamily="18" charset="0"/>
                <a:ea typeface="PMingLiU" panose="02020500000000000000" pitchFamily="18" charset="-120"/>
                <a:cs typeface="Times New Roman" panose="02020603050405020304" pitchFamily="18" charset="0"/>
              </a:rPr>
              <a:t> </a:t>
            </a:r>
            <a:r>
              <a:rPr lang="en-US" sz="1800" b="1"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Water (H2O): </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a:p>
            <a:pPr marL="152400"/>
            <a:r>
              <a:rPr lang="en-US" sz="1800" kern="1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f</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MLS: </a:t>
            </a:r>
            <a:r>
              <a:rPr lang="en-US" sz="1800" u="sng"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hlinkClick r:id="rId13">
                  <a:extLst>
                    <a:ext uri="{A12FA001-AC4F-418D-AE19-62706E023703}">
                      <ahyp:hlinkClr xmlns:ahyp="http://schemas.microsoft.com/office/drawing/2018/hyperlinkcolor" val="tx"/>
                    </a:ext>
                  </a:extLst>
                </a:hlinkClick>
              </a:rPr>
              <a:t>https://acd-ext.gsfc.nasa.gov/Data_services/met/qbo/qbo.html</a:t>
            </a:r>
            <a:endParaRPr lang="en-GB"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30" name="Text Box 180">
            <a:extLst>
              <a:ext uri="{FF2B5EF4-FFF2-40B4-BE49-F238E27FC236}">
                <a16:creationId xmlns:a16="http://schemas.microsoft.com/office/drawing/2014/main" id="{7E09DFD6-98FF-4DA0-3A34-48E1CE8D6E91}"/>
              </a:ext>
            </a:extLst>
          </p:cNvPr>
          <p:cNvSpPr txBox="1">
            <a:spLocks noChangeArrowheads="1"/>
          </p:cNvSpPr>
          <p:nvPr/>
        </p:nvSpPr>
        <p:spPr bwMode="auto">
          <a:xfrm>
            <a:off x="6521897" y="16807669"/>
            <a:ext cx="10004151" cy="492558"/>
          </a:xfrm>
          <a:prstGeom prst="rect">
            <a:avLst/>
          </a:prstGeom>
          <a:gradFill>
            <a:gsLst>
              <a:gs pos="600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w="9525">
            <a:noFill/>
            <a:miter lim="800000"/>
            <a:headEnd/>
            <a:tailEnd/>
          </a:ln>
          <a:effectLst/>
        </p:spPr>
        <p:txBody>
          <a:bodyPr wrap="square" lIns="61073" tIns="30537" rIns="61073" bIns="30537">
            <a:spAutoFit/>
          </a:bodyPr>
          <a:lstStyle/>
          <a:p>
            <a:pPr algn="ctr" defTabSz="611044">
              <a:spcBef>
                <a:spcPct val="50000"/>
              </a:spcBef>
            </a:pPr>
            <a:r>
              <a:rPr lang="en-GB" sz="2800" b="1" dirty="0">
                <a:solidFill>
                  <a:srgbClr val="F58C01"/>
                </a:solidFill>
                <a:latin typeface="Times New Roman" panose="02020603050405020304" pitchFamily="18" charset="0"/>
                <a:cs typeface="Times New Roman" panose="02020603050405020304" pitchFamily="18" charset="0"/>
              </a:rPr>
              <a:t>  3. Mechanism </a:t>
            </a:r>
          </a:p>
        </p:txBody>
      </p:sp>
      <p:sp>
        <p:nvSpPr>
          <p:cNvPr id="31" name="TextBox 30">
            <a:extLst>
              <a:ext uri="{FF2B5EF4-FFF2-40B4-BE49-F238E27FC236}">
                <a16:creationId xmlns:a16="http://schemas.microsoft.com/office/drawing/2014/main" id="{FB7008D5-4566-2EED-33F8-D726BC88B6A0}"/>
              </a:ext>
            </a:extLst>
          </p:cNvPr>
          <p:cNvSpPr txBox="1"/>
          <p:nvPr/>
        </p:nvSpPr>
        <p:spPr>
          <a:xfrm>
            <a:off x="11629504" y="8227219"/>
            <a:ext cx="8496944" cy="1015663"/>
          </a:xfrm>
          <a:prstGeom prst="rect">
            <a:avLst/>
          </a:prstGeom>
          <a:noFill/>
        </p:spPr>
        <p:txBody>
          <a:bodyPr wrap="square">
            <a:spAutoFit/>
          </a:bodyPr>
          <a:lstStyle/>
          <a:p>
            <a:pPr algn="just"/>
            <a:r>
              <a:rPr lang="en-US" sz="2000" b="1" dirty="0">
                <a:solidFill>
                  <a:schemeClr val="accent2">
                    <a:lumMod val="50000"/>
                  </a:schemeClr>
                </a:solidFill>
                <a:effectLst/>
                <a:latin typeface="Times New Roman" panose="02020603050405020304" pitchFamily="18" charset="0"/>
                <a:ea typeface="PMingLiU" panose="02020500000000000000" pitchFamily="18" charset="-120"/>
              </a:rPr>
              <a:t>Fig 1. </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Locations of volcanic eruptions  (left) and rainfall record of Hong Kong (right). (Source: Hong Kong Observatory [8, </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a</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a:t>
            </a:r>
            <a:endParaRPr lang="zh-TW" altLang="zh-HK" sz="2000" kern="100" dirty="0">
              <a:solidFill>
                <a:schemeClr val="accent2">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endParaRPr>
          </a:p>
          <a:p>
            <a:endParaRPr lang="en-GB" sz="2000" dirty="0">
              <a:solidFill>
                <a:schemeClr val="accent2">
                  <a:lumMod val="50000"/>
                </a:schemeClr>
              </a:solidFill>
              <a:highlight>
                <a:srgbClr val="FFFF00"/>
              </a:highlight>
            </a:endParaRPr>
          </a:p>
        </p:txBody>
      </p:sp>
      <p:pic>
        <p:nvPicPr>
          <p:cNvPr id="26" name="Picture 25">
            <a:extLst>
              <a:ext uri="{FF2B5EF4-FFF2-40B4-BE49-F238E27FC236}">
                <a16:creationId xmlns:a16="http://schemas.microsoft.com/office/drawing/2014/main" id="{E04C38BF-672A-3A26-D32F-EF3121CDBF19}"/>
              </a:ext>
            </a:extLst>
          </p:cNvPr>
          <p:cNvPicPr>
            <a:picLocks noChangeAspect="1"/>
          </p:cNvPicPr>
          <p:nvPr/>
        </p:nvPicPr>
        <p:blipFill>
          <a:blip r:embed="rId14"/>
          <a:stretch>
            <a:fillRect/>
          </a:stretch>
        </p:blipFill>
        <p:spPr>
          <a:xfrm>
            <a:off x="11845528" y="18917042"/>
            <a:ext cx="8424936" cy="1767561"/>
          </a:xfrm>
          <a:prstGeom prst="rect">
            <a:avLst/>
          </a:prstGeom>
        </p:spPr>
      </p:pic>
      <p:sp>
        <p:nvSpPr>
          <p:cNvPr id="2048" name="TextBox 2047">
            <a:extLst>
              <a:ext uri="{FF2B5EF4-FFF2-40B4-BE49-F238E27FC236}">
                <a16:creationId xmlns:a16="http://schemas.microsoft.com/office/drawing/2014/main" id="{ECD54D55-44EB-229C-4228-C2D235543CF6}"/>
              </a:ext>
            </a:extLst>
          </p:cNvPr>
          <p:cNvSpPr txBox="1"/>
          <p:nvPr/>
        </p:nvSpPr>
        <p:spPr>
          <a:xfrm>
            <a:off x="11773520" y="20684603"/>
            <a:ext cx="8424936" cy="707886"/>
          </a:xfrm>
          <a:prstGeom prst="rect">
            <a:avLst/>
          </a:prstGeom>
          <a:noFill/>
        </p:spPr>
        <p:txBody>
          <a:bodyPr wrap="square">
            <a:spAutoFit/>
          </a:bodyPr>
          <a:lstStyle/>
          <a:p>
            <a:pPr algn="just"/>
            <a:r>
              <a:rPr lang="en-US" altLang="zh-HK" sz="2000" b="1" dirty="0">
                <a:solidFill>
                  <a:schemeClr val="accent2">
                    <a:lumMod val="50000"/>
                  </a:schemeClr>
                </a:solidFill>
                <a:latin typeface="Times New Roman" panose="02020603050405020304" pitchFamily="18" charset="0"/>
                <a:cs typeface="Times New Roman" panose="02020603050405020304" pitchFamily="18" charset="0"/>
              </a:rPr>
              <a:t>Fig 4. </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Water </a:t>
            </a:r>
            <a:r>
              <a:rPr lang="en-US" altLang="zh-HK" sz="2000" dirty="0" err="1">
                <a:solidFill>
                  <a:schemeClr val="accent2">
                    <a:lumMod val="50000"/>
                  </a:schemeClr>
                </a:solidFill>
                <a:latin typeface="Times New Roman" panose="02020603050405020304" pitchFamily="18" charset="0"/>
                <a:cs typeface="Times New Roman" panose="02020603050405020304" pitchFamily="18" charset="0"/>
              </a:rPr>
              <a:t>vapour</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(H</a:t>
            </a:r>
            <a:r>
              <a:rPr lang="en-US" altLang="zh-HK" sz="2000" baseline="-25000" dirty="0">
                <a:solidFill>
                  <a:schemeClr val="accent2">
                    <a:lumMod val="50000"/>
                  </a:schemeClr>
                </a:solidFill>
                <a:latin typeface="Times New Roman" panose="02020603050405020304" pitchFamily="18" charset="0"/>
                <a:cs typeface="Times New Roman" panose="02020603050405020304" pitchFamily="18" charset="0"/>
              </a:rPr>
              <a:t>2</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O) at 10hPa between 75ºS-75ºN from MLS. [Source: MLS NASA</a:t>
            </a:r>
            <a:r>
              <a:rPr lang="en-US" altLang="zh-HK" sz="2000" b="1" kern="100" baseline="30000" dirty="0">
                <a:solidFill>
                  <a:schemeClr val="accent2">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 </a:t>
            </a:r>
            <a:r>
              <a:rPr lang="en-US" altLang="zh-HK" sz="2000" b="1" kern="100" baseline="30000" dirty="0">
                <a:solidFill>
                  <a:schemeClr val="accent2">
                    <a:lumMod val="50000"/>
                  </a:schemeClr>
                </a:solidFill>
                <a:latin typeface="Times New Roman" panose="02020603050405020304" pitchFamily="18" charset="0"/>
                <a:ea typeface="新細明體" panose="02020500000000000000" pitchFamily="18" charset="-120"/>
                <a:cs typeface="Times New Roman" panose="02020603050405020304" pitchFamily="18" charset="0"/>
              </a:rPr>
              <a:t>f</a:t>
            </a:r>
            <a:r>
              <a:rPr lang="en-US" altLang="zh-HK" sz="2000" kern="100" dirty="0">
                <a:solidFill>
                  <a:schemeClr val="accent2">
                    <a:lumMod val="50000"/>
                  </a:schemeClr>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HK" sz="2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049" name="Text Box 342">
            <a:extLst>
              <a:ext uri="{FF2B5EF4-FFF2-40B4-BE49-F238E27FC236}">
                <a16:creationId xmlns:a16="http://schemas.microsoft.com/office/drawing/2014/main" id="{30F0FB18-22DB-3D82-8079-0A8FD3FB69A7}"/>
              </a:ext>
            </a:extLst>
          </p:cNvPr>
          <p:cNvSpPr txBox="1">
            <a:spLocks noChangeArrowheads="1"/>
          </p:cNvSpPr>
          <p:nvPr/>
        </p:nvSpPr>
        <p:spPr bwMode="auto">
          <a:xfrm>
            <a:off x="900312" y="28749499"/>
            <a:ext cx="18749190" cy="1278266"/>
          </a:xfrm>
          <a:prstGeom prst="rect">
            <a:avLst/>
          </a:prstGeom>
          <a:noFill/>
          <a:ln w="9525">
            <a:noFill/>
            <a:miter lim="800000"/>
            <a:headEnd/>
            <a:tailEnd/>
          </a:ln>
          <a:effectLst/>
        </p:spPr>
        <p:txBody>
          <a:bodyPr wrap="square" lIns="77185" tIns="38592" rIns="77185" bIns="38592" numCol="2">
            <a:spAutoFit/>
          </a:bodyPr>
          <a:lstStyle/>
          <a:p>
            <a:pPr defTabSz="864306"/>
            <a:r>
              <a:rPr lang="en-GB" sz="2400" b="1" kern="100" dirty="0">
                <a:solidFill>
                  <a:srgbClr val="FD9101"/>
                </a:solidFill>
                <a:effectLst/>
                <a:latin typeface="Times New Roman" panose="02020603050405020304" pitchFamily="18" charset="0"/>
                <a:ea typeface="PMingLiU" panose="02020500000000000000" pitchFamily="18" charset="-120"/>
                <a:cs typeface="Times New Roman" panose="02020603050405020304" pitchFamily="18" charset="0"/>
              </a:rPr>
              <a:t>References</a:t>
            </a:r>
            <a:endPar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rPr>
              <a:t>Robock, (2000). </a:t>
            </a:r>
            <a:r>
              <a:rPr lang="en-GB" sz="1800" kern="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Rev </a:t>
            </a:r>
            <a:r>
              <a:rPr lang="en-GB" sz="1800" kern="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Geophys</a:t>
            </a:r>
            <a:r>
              <a:rPr lang="en-GB" sz="1800" kern="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38(2):191–219.</a:t>
            </a:r>
            <a:endParaRPr lang="en-GB" sz="1800" kern="100" dirty="0">
              <a:solidFill>
                <a:schemeClr val="accent2">
                  <a:lumMod val="50000"/>
                </a:schemeClr>
              </a:solidFill>
              <a:effectLst/>
              <a:latin typeface="Calibri" panose="020F0502020204030204" pitchFamily="34" charset="0"/>
              <a:ea typeface="PMingLiU" panose="02020500000000000000" pitchFamily="18" charset="-120"/>
              <a:cs typeface="Times New Roman" panose="02020603050405020304" pitchFamily="18" charset="0"/>
            </a:endParaRPr>
          </a:p>
          <a:p>
            <a:pPr marL="342900" indent="-342900">
              <a:buFont typeface="+mj-lt"/>
              <a:buAutoNum type="arabicPeriod"/>
            </a:pPr>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rPr>
              <a:t>Roy, I (2018). </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Springer, Cham. </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hlinkClick r:id="rId15">
                  <a:extLst>
                    <a:ext uri="{A12FA001-AC4F-418D-AE19-62706E023703}">
                      <ahyp:hlinkClr xmlns:ahyp="http://schemas.microsoft.com/office/drawing/2018/hyperlinkcolor" val="tx"/>
                    </a:ext>
                  </a:extLst>
                </a:hlinkClick>
              </a:rPr>
              <a:t>https://doi.org/10.1007/978-3-319-77107-6_16</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a:t>
            </a:r>
          </a:p>
          <a:p>
            <a:pPr marL="342900" indent="-342900">
              <a:buFont typeface="+mj-lt"/>
              <a:buAutoNum type="arabicPeriod"/>
            </a:pPr>
            <a:r>
              <a:rPr lang="en-US" sz="1800" dirty="0">
                <a:solidFill>
                  <a:schemeClr val="accent2">
                    <a:lumMod val="50000"/>
                  </a:schemeClr>
                </a:solidFill>
                <a:effectLst/>
                <a:latin typeface="Times New Roman" panose="02020603050405020304" pitchFamily="18" charset="0"/>
                <a:ea typeface="PMingLiU" panose="02020500000000000000" pitchFamily="18" charset="-120"/>
              </a:rPr>
              <a:t>Tiger and </a:t>
            </a:r>
            <a:r>
              <a:rPr lang="en-US" sz="1800" dirty="0" err="1">
                <a:solidFill>
                  <a:schemeClr val="accent2">
                    <a:lumMod val="50000"/>
                  </a:schemeClr>
                </a:solidFill>
                <a:effectLst/>
                <a:latin typeface="Times New Roman" panose="02020603050405020304" pitchFamily="18" charset="0"/>
                <a:ea typeface="PMingLiU" panose="02020500000000000000" pitchFamily="18" charset="-120"/>
              </a:rPr>
              <a:t>Ummenhofer</a:t>
            </a:r>
            <a:r>
              <a:rPr lang="en-US" sz="1800" dirty="0">
                <a:solidFill>
                  <a:schemeClr val="accent2">
                    <a:lumMod val="50000"/>
                  </a:schemeClr>
                </a:solidFill>
                <a:effectLst/>
                <a:latin typeface="Times New Roman" panose="02020603050405020304" pitchFamily="18" charset="0"/>
                <a:ea typeface="PMingLiU" panose="02020500000000000000" pitchFamily="18" charset="-120"/>
              </a:rPr>
              <a:t>, (2023).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doi</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10.1029/2023GL103991</a:t>
            </a:r>
            <a:endPar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050" name="TextBox 2049">
            <a:extLst>
              <a:ext uri="{FF2B5EF4-FFF2-40B4-BE49-F238E27FC236}">
                <a16:creationId xmlns:a16="http://schemas.microsoft.com/office/drawing/2014/main" id="{DCDB1676-84B6-E67D-AA6C-1DD63B7757A7}"/>
              </a:ext>
            </a:extLst>
          </p:cNvPr>
          <p:cNvSpPr txBox="1"/>
          <p:nvPr/>
        </p:nvSpPr>
        <p:spPr>
          <a:xfrm>
            <a:off x="11701512" y="5706939"/>
            <a:ext cx="8496944" cy="2246769"/>
          </a:xfrm>
          <a:prstGeom prst="rect">
            <a:avLst/>
          </a:prstGeom>
          <a:noFill/>
        </p:spPr>
        <p:txBody>
          <a:bodyPr wrap="square">
            <a:spAutoFit/>
          </a:bodyPr>
          <a:lstStyle/>
          <a:p>
            <a:pPr algn="just"/>
            <a:r>
              <a:rPr lang="en-US" sz="2000" dirty="0">
                <a:solidFill>
                  <a:schemeClr val="accent2">
                    <a:lumMod val="50000"/>
                  </a:schemeClr>
                </a:solidFill>
                <a:effectLst/>
                <a:latin typeface="Times New Roman" panose="02020603050405020304" pitchFamily="18" charset="0"/>
                <a:ea typeface="PMingLiU" panose="02020500000000000000" pitchFamily="18" charset="-120"/>
              </a:rPr>
              <a:t>distribution among others [1. 2]. Strong volcanos also </a:t>
            </a:r>
            <a:r>
              <a:rPr lang="en-US" sz="2000" dirty="0">
                <a:solidFill>
                  <a:schemeClr val="accent2">
                    <a:lumMod val="50000"/>
                  </a:schemeClr>
                </a:solidFill>
                <a:latin typeface="Times New Roman" panose="02020603050405020304" pitchFamily="18" charset="0"/>
                <a:ea typeface="PMingLiU" panose="02020500000000000000" pitchFamily="18" charset="-120"/>
              </a:rPr>
              <a:t>influence major m</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odes of variability e.g. ENSO and IOD [3], Asian Monsoon [4] and Arctic </a:t>
            </a:r>
            <a:r>
              <a:rPr lang="en-US" sz="2000" dirty="0">
                <a:solidFill>
                  <a:schemeClr val="accent2">
                    <a:lumMod val="50000"/>
                  </a:schemeClr>
                </a:solidFill>
                <a:latin typeface="Times New Roman" panose="02020603050405020304" pitchFamily="18" charset="0"/>
                <a:ea typeface="PMingLiU" panose="02020500000000000000" pitchFamily="18" charset="-120"/>
              </a:rPr>
              <a:t>Oscillation</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 [5] </a:t>
            </a:r>
            <a:r>
              <a:rPr lang="en-US" sz="2000" dirty="0" err="1">
                <a:solidFill>
                  <a:schemeClr val="accent2">
                    <a:lumMod val="50000"/>
                  </a:schemeClr>
                </a:solidFill>
                <a:latin typeface="Times New Roman" panose="02020603050405020304" pitchFamily="18" charset="0"/>
                <a:ea typeface="PMingLiU" panose="02020500000000000000" pitchFamily="18" charset="-120"/>
              </a:rPr>
              <a:t>etc</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 though all those impacts are underestimated by climate models [ 6]. </a:t>
            </a:r>
          </a:p>
          <a:p>
            <a:pPr algn="just"/>
            <a:endParaRPr lang="en-US" sz="2000" b="1" kern="1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endParaRPr>
          </a:p>
          <a:p>
            <a:pPr algn="just"/>
            <a:r>
              <a:rPr lang="en-US" sz="2000" b="1" kern="1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Methodology and Data. </a:t>
            </a:r>
            <a:r>
              <a:rPr lang="en-US" sz="2000" kern="1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It</a:t>
            </a:r>
            <a:r>
              <a:rPr lang="en-US" sz="20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used satellite, observational data and </a:t>
            </a:r>
            <a:r>
              <a:rPr lang="en-US" sz="20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reanalyses</a:t>
            </a:r>
            <a:r>
              <a:rPr lang="en-US" sz="20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products and applied some time series analyses. Data sources are at the bottom. </a:t>
            </a:r>
            <a:endParaRPr lang="en-GB" sz="2000" kern="100" dirty="0">
              <a:solidFill>
                <a:schemeClr val="accent2">
                  <a:lumMod val="50000"/>
                </a:schemeClr>
              </a:solidFill>
              <a:effectLst/>
              <a:latin typeface="Calibri" panose="020F0502020204030204" pitchFamily="34" charset="0"/>
              <a:ea typeface="PMingLiU" panose="02020500000000000000" pitchFamily="18" charset="-120"/>
              <a:cs typeface="Times New Roman" panose="02020603050405020304" pitchFamily="18" charset="0"/>
            </a:endParaRPr>
          </a:p>
          <a:p>
            <a:endParaRPr lang="en-GB" sz="2000" dirty="0">
              <a:solidFill>
                <a:schemeClr val="accent2">
                  <a:lumMod val="50000"/>
                </a:schemeClr>
              </a:solidFill>
              <a:highlight>
                <a:srgbClr val="FFFF00"/>
              </a:highlight>
            </a:endParaRPr>
          </a:p>
        </p:txBody>
      </p:sp>
      <p:sp>
        <p:nvSpPr>
          <p:cNvPr id="2053" name="TextBox 2052">
            <a:extLst>
              <a:ext uri="{FF2B5EF4-FFF2-40B4-BE49-F238E27FC236}">
                <a16:creationId xmlns:a16="http://schemas.microsoft.com/office/drawing/2014/main" id="{C6234DC7-E603-8C15-07B7-35CCE655D1C2}"/>
              </a:ext>
            </a:extLst>
          </p:cNvPr>
          <p:cNvSpPr txBox="1"/>
          <p:nvPr/>
        </p:nvSpPr>
        <p:spPr>
          <a:xfrm>
            <a:off x="1260352" y="5649747"/>
            <a:ext cx="10225136" cy="1938992"/>
          </a:xfrm>
          <a:prstGeom prst="rect">
            <a:avLst/>
          </a:prstGeom>
          <a:noFill/>
        </p:spPr>
        <p:txBody>
          <a:bodyPr wrap="square">
            <a:spAutoFit/>
          </a:bodyPr>
          <a:lstStyle/>
          <a:p>
            <a:pPr algn="just"/>
            <a:r>
              <a:rPr lang="en-US" sz="2000" b="1" dirty="0">
                <a:solidFill>
                  <a:schemeClr val="accent2">
                    <a:lumMod val="50000"/>
                  </a:schemeClr>
                </a:solidFill>
                <a:effectLst/>
                <a:latin typeface="Times New Roman" panose="02020603050405020304" pitchFamily="18" charset="0"/>
                <a:ea typeface="PMingLiU" panose="02020500000000000000" pitchFamily="18" charset="-120"/>
              </a:rPr>
              <a:t>Background. </a:t>
            </a:r>
            <a:r>
              <a:rPr lang="en-US" sz="2000" dirty="0">
                <a:solidFill>
                  <a:schemeClr val="accent2">
                    <a:lumMod val="50000"/>
                  </a:schemeClr>
                </a:solidFill>
                <a:effectLst/>
                <a:latin typeface="Times New Roman" panose="02020603050405020304" pitchFamily="18" charset="0"/>
                <a:ea typeface="PMingLiU" panose="02020500000000000000" pitchFamily="18" charset="-120"/>
              </a:rPr>
              <a:t>Volcanic eruptions are one of the major causes of extreme weather but their direct and indirect roles on our climate are heavily underexplored. Volcanic eruptions which could be subaerial, submarine or mixed (combining atmosphere as well as oceanic) can play a key role in perturbing many atmospheric and oceanic features and ultimately leading to extreme weather. Possible mechanisms involved are modulation of radiation budget; affecting and altering atmospheric and oceanic circulation; perturbing teleconnection patterns and affecting cloud </a:t>
            </a:r>
            <a:endParaRPr lang="en-GB" sz="2000" dirty="0">
              <a:solidFill>
                <a:schemeClr val="accent2">
                  <a:lumMod val="50000"/>
                </a:schemeClr>
              </a:solidFill>
              <a:highlight>
                <a:srgbClr val="FFFF00"/>
              </a:highlight>
            </a:endParaRPr>
          </a:p>
        </p:txBody>
      </p:sp>
      <p:pic>
        <p:nvPicPr>
          <p:cNvPr id="2054" name="圖形 28">
            <a:extLst>
              <a:ext uri="{FF2B5EF4-FFF2-40B4-BE49-F238E27FC236}">
                <a16:creationId xmlns:a16="http://schemas.microsoft.com/office/drawing/2014/main" id="{DA8B59E2-EC7D-1174-72A7-527543116E0C}"/>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r="82065"/>
          <a:stretch/>
        </p:blipFill>
        <p:spPr>
          <a:xfrm>
            <a:off x="36216" y="18307"/>
            <a:ext cx="1872208" cy="1728193"/>
          </a:xfrm>
          <a:prstGeom prst="rect">
            <a:avLst/>
          </a:prstGeom>
        </p:spPr>
      </p:pic>
      <p:sp>
        <p:nvSpPr>
          <p:cNvPr id="2058" name="TextBox 2057">
            <a:extLst>
              <a:ext uri="{FF2B5EF4-FFF2-40B4-BE49-F238E27FC236}">
                <a16:creationId xmlns:a16="http://schemas.microsoft.com/office/drawing/2014/main" id="{C4C11219-63C5-A984-BEDE-223ADE81A695}"/>
              </a:ext>
            </a:extLst>
          </p:cNvPr>
          <p:cNvSpPr txBox="1"/>
          <p:nvPr/>
        </p:nvSpPr>
        <p:spPr>
          <a:xfrm>
            <a:off x="1260352" y="8227219"/>
            <a:ext cx="10112978" cy="707886"/>
          </a:xfrm>
          <a:prstGeom prst="rect">
            <a:avLst/>
          </a:prstGeom>
          <a:noFill/>
        </p:spPr>
        <p:txBody>
          <a:bodyPr wrap="square">
            <a:spAutoFit/>
          </a:bodyPr>
          <a:lstStyle/>
          <a:p>
            <a:pPr algn="just"/>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Hong Kong experienced dry and wet seasons during 1963-2022 (Fig. 1) where timings matched with several volcanic eruptions as listed in Table 1 [7,8,</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a, b</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The timing of rainfall events in Hong.</a:t>
            </a:r>
            <a:endParaRPr lang="en-GB" sz="2000" dirty="0">
              <a:solidFill>
                <a:schemeClr val="accent2">
                  <a:lumMod val="50000"/>
                </a:schemeClr>
              </a:solidFill>
              <a:highlight>
                <a:srgbClr val="FFFF00"/>
              </a:highlight>
            </a:endParaRPr>
          </a:p>
        </p:txBody>
      </p:sp>
      <p:sp>
        <p:nvSpPr>
          <p:cNvPr id="2059" name="TextBox 2058">
            <a:extLst>
              <a:ext uri="{FF2B5EF4-FFF2-40B4-BE49-F238E27FC236}">
                <a16:creationId xmlns:a16="http://schemas.microsoft.com/office/drawing/2014/main" id="{BE81398B-07D9-3382-13A1-966A5C78C161}"/>
              </a:ext>
            </a:extLst>
          </p:cNvPr>
          <p:cNvSpPr txBox="1"/>
          <p:nvPr/>
        </p:nvSpPr>
        <p:spPr>
          <a:xfrm>
            <a:off x="1332360" y="14635931"/>
            <a:ext cx="10112978" cy="3170099"/>
          </a:xfrm>
          <a:prstGeom prst="rect">
            <a:avLst/>
          </a:prstGeom>
          <a:noFill/>
        </p:spPr>
        <p:txBody>
          <a:bodyPr wrap="square">
            <a:spAutoFit/>
          </a:bodyPr>
          <a:lstStyle/>
          <a:p>
            <a:pPr algn="just"/>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Kong matched volcanic ash movements and E-folding time of 35 days for the conversion of SO</a:t>
            </a:r>
            <a:r>
              <a:rPr lang="en-US" altLang="zh-HK" sz="2000" baseline="-25000" dirty="0">
                <a:solidFill>
                  <a:schemeClr val="accent2">
                    <a:lumMod val="50000"/>
                  </a:schemeClr>
                </a:solidFill>
                <a:latin typeface="Times New Roman" panose="02020603050405020304" pitchFamily="18" charset="0"/>
                <a:cs typeface="Times New Roman" panose="02020603050405020304" pitchFamily="18" charset="0"/>
              </a:rPr>
              <a:t>2 </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to sulphate. Sulphate can react with gases to form aerosols that block sunlight, as well as act as condensation nuclei. That </a:t>
            </a:r>
            <a:r>
              <a:rPr lang="en-US" altLang="zh-HK" sz="2000" dirty="0" err="1">
                <a:solidFill>
                  <a:schemeClr val="accent2">
                    <a:lumMod val="50000"/>
                  </a:schemeClr>
                </a:solidFill>
                <a:latin typeface="Times New Roman" panose="02020603050405020304" pitchFamily="18" charset="0"/>
                <a:cs typeface="Times New Roman" panose="02020603050405020304" pitchFamily="18" charset="0"/>
              </a:rPr>
              <a:t>favours</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cloud formation and alters rainfall amounts. Between 28</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th</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March and 4</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th</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April 1982, the El </a:t>
            </a:r>
            <a:r>
              <a:rPr lang="en-US" altLang="zh-HK" sz="2000" dirty="0" err="1">
                <a:solidFill>
                  <a:schemeClr val="accent2">
                    <a:lumMod val="50000"/>
                  </a:schemeClr>
                </a:solidFill>
                <a:latin typeface="Times New Roman" panose="02020603050405020304" pitchFamily="18" charset="0"/>
                <a:cs typeface="Times New Roman" panose="02020603050405020304" pitchFamily="18" charset="0"/>
              </a:rPr>
              <a:t>Chichón</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eruption ejected over 27 million tones of volcanic materials (</a:t>
            </a:r>
            <a:r>
              <a:rPr lang="en-US" altLang="zh-HK" sz="2000" dirty="0" err="1">
                <a:solidFill>
                  <a:schemeClr val="accent2">
                    <a:lumMod val="50000"/>
                  </a:schemeClr>
                </a:solidFill>
                <a:latin typeface="Times New Roman" panose="02020603050405020304" pitchFamily="18" charset="0"/>
                <a:cs typeface="Times New Roman" panose="02020603050405020304" pitchFamily="18" charset="0"/>
              </a:rPr>
              <a:t>sulphur</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dioxide, aerosols) into the stratosphere. It circled the globe completely in 21 days at an average rate of 20m/s; and reached Hong Kong on 16</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th</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April 1982 through the prevailing east/southeast winds. (Fig. 2, Table 2)</a:t>
            </a:r>
          </a:p>
          <a:p>
            <a:pPr algn="just"/>
            <a:endParaRPr lang="en-US" altLang="zh-HK" sz="20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en-US" altLang="zh-HK" sz="20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2000" dirty="0">
              <a:solidFill>
                <a:schemeClr val="accent2">
                  <a:lumMod val="50000"/>
                </a:schemeClr>
              </a:solidFill>
              <a:highlight>
                <a:srgbClr val="FFFF00"/>
              </a:highlight>
            </a:endParaRPr>
          </a:p>
        </p:txBody>
      </p:sp>
      <p:sp>
        <p:nvSpPr>
          <p:cNvPr id="2060" name="TextBox 2059">
            <a:extLst>
              <a:ext uri="{FF2B5EF4-FFF2-40B4-BE49-F238E27FC236}">
                <a16:creationId xmlns:a16="http://schemas.microsoft.com/office/drawing/2014/main" id="{1FD7B002-53CD-B801-E3C6-6261745D86F3}"/>
              </a:ext>
            </a:extLst>
          </p:cNvPr>
          <p:cNvSpPr txBox="1"/>
          <p:nvPr/>
        </p:nvSpPr>
        <p:spPr>
          <a:xfrm>
            <a:off x="11773520" y="17325195"/>
            <a:ext cx="8496944" cy="1631216"/>
          </a:xfrm>
          <a:prstGeom prst="rect">
            <a:avLst/>
          </a:prstGeom>
          <a:noFill/>
        </p:spPr>
        <p:txBody>
          <a:bodyPr wrap="square">
            <a:spAutoFit/>
          </a:bodyPr>
          <a:lstStyle/>
          <a:p>
            <a:pPr algn="just"/>
            <a:r>
              <a:rPr lang="en-US" altLang="zh-HK" sz="20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Figure 3 discusses mechanisms, whereas Fig. 4 addresses strong influences of recent </a:t>
            </a:r>
            <a:r>
              <a:rPr lang="en-US" altLang="zh-HK" sz="2000" dirty="0" err="1">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Hunga</a:t>
            </a:r>
            <a:r>
              <a:rPr lang="en-US" altLang="zh-HK" sz="20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 Tonga (HT) mixed eruption that extended even higher up the stratosphere. Fig 3 shows how direct and indirect influences of submarine, subaerial and mixed volcanoes impact atmosphere and ocean separately. It also presents some mechanisms of possible pathways for atmosphere and ocean </a:t>
            </a:r>
            <a:endParaRPr lang="en-GB" sz="2200" dirty="0">
              <a:solidFill>
                <a:schemeClr val="accent2">
                  <a:lumMod val="50000"/>
                </a:schemeClr>
              </a:solidFill>
              <a:highlight>
                <a:srgbClr val="FFFF00"/>
              </a:highlight>
            </a:endParaRPr>
          </a:p>
        </p:txBody>
      </p:sp>
      <p:sp>
        <p:nvSpPr>
          <p:cNvPr id="2061" name="TextBox 2060">
            <a:extLst>
              <a:ext uri="{FF2B5EF4-FFF2-40B4-BE49-F238E27FC236}">
                <a16:creationId xmlns:a16="http://schemas.microsoft.com/office/drawing/2014/main" id="{F1378177-6CDE-E61F-0E9B-345825D1E1BF}"/>
              </a:ext>
            </a:extLst>
          </p:cNvPr>
          <p:cNvSpPr txBox="1"/>
          <p:nvPr/>
        </p:nvSpPr>
        <p:spPr>
          <a:xfrm>
            <a:off x="11773520" y="21332675"/>
            <a:ext cx="8598098" cy="1631216"/>
          </a:xfrm>
          <a:prstGeom prst="rect">
            <a:avLst/>
          </a:prstGeom>
          <a:noFill/>
        </p:spPr>
        <p:txBody>
          <a:bodyPr wrap="square">
            <a:spAutoFit/>
          </a:bodyPr>
          <a:lstStyle/>
          <a:p>
            <a:pPr algn="just"/>
            <a:r>
              <a:rPr lang="en-US" altLang="zh-HK" sz="2000" dirty="0">
                <a:solidFill>
                  <a:schemeClr val="accent2">
                    <a:lumMod val="50000"/>
                  </a:schemeClr>
                </a:solidFill>
                <a:latin typeface="Times New Roman" panose="02020603050405020304" pitchFamily="18" charset="0"/>
                <a:ea typeface="PMingLiU" panose="02020500000000000000" pitchFamily="18" charset="-120"/>
                <a:cs typeface="Times New Roman" panose="02020603050405020304" pitchFamily="18" charset="0"/>
              </a:rPr>
              <a:t>coupling. The HT eruption ejected ~</a:t>
            </a:r>
            <a:r>
              <a:rPr lang="en-US" sz="2000" dirty="0">
                <a:solidFill>
                  <a:schemeClr val="accent6">
                    <a:lumMod val="50000"/>
                  </a:schemeClr>
                </a:solidFill>
                <a:effectLst/>
                <a:latin typeface="Times New Roman" panose="02020603050405020304" pitchFamily="18" charset="0"/>
                <a:ea typeface="PMingLiU" panose="02020500000000000000" pitchFamily="18" charset="-120"/>
              </a:rPr>
              <a:t> 0.4Tg of SO</a:t>
            </a:r>
            <a:r>
              <a:rPr lang="en-US" sz="2000" baseline="-25000" dirty="0">
                <a:solidFill>
                  <a:schemeClr val="accent6">
                    <a:lumMod val="50000"/>
                  </a:schemeClr>
                </a:solidFill>
                <a:effectLst/>
                <a:latin typeface="Times New Roman" panose="02020603050405020304" pitchFamily="18" charset="0"/>
                <a:ea typeface="PMingLiU" panose="02020500000000000000" pitchFamily="18" charset="-120"/>
              </a:rPr>
              <a:t>2</a:t>
            </a:r>
            <a:r>
              <a:rPr lang="en-US" sz="2000" dirty="0">
                <a:solidFill>
                  <a:schemeClr val="accent6">
                    <a:lumMod val="50000"/>
                  </a:schemeClr>
                </a:solidFill>
                <a:effectLst/>
                <a:latin typeface="Times New Roman" panose="02020603050405020304" pitchFamily="18" charset="0"/>
                <a:ea typeface="PMingLiU" panose="02020500000000000000" pitchFamily="18" charset="-120"/>
              </a:rPr>
              <a:t> and 150Tg of water </a:t>
            </a:r>
            <a:r>
              <a:rPr lang="en-US" sz="2000" dirty="0" err="1">
                <a:solidFill>
                  <a:schemeClr val="accent6">
                    <a:lumMod val="50000"/>
                  </a:schemeClr>
                </a:solidFill>
                <a:effectLst/>
                <a:latin typeface="Times New Roman" panose="02020603050405020304" pitchFamily="18" charset="0"/>
                <a:ea typeface="PMingLiU" panose="02020500000000000000" pitchFamily="18" charset="-120"/>
              </a:rPr>
              <a:t>vapour</a:t>
            </a:r>
            <a:r>
              <a:rPr lang="en-US" sz="2000" dirty="0">
                <a:solidFill>
                  <a:schemeClr val="accent6">
                    <a:lumMod val="50000"/>
                  </a:schemeClr>
                </a:solidFill>
                <a:effectLst/>
                <a:latin typeface="Times New Roman" panose="02020603050405020304" pitchFamily="18" charset="0"/>
                <a:ea typeface="PMingLiU" panose="02020500000000000000" pitchFamily="18" charset="-120"/>
              </a:rPr>
              <a:t> into stratosphere and mesosphere. Volcanic materials even reached an altitude of ~ 58km. There was a fivefold increase in stratospheric aerosols, which was the highest in last 30 years. Rapid ozone variation can modulate stratosphere-troposphere coupling.</a:t>
            </a:r>
            <a:endParaRPr lang="en-GB" sz="2000" dirty="0">
              <a:solidFill>
                <a:schemeClr val="accent2">
                  <a:lumMod val="50000"/>
                </a:schemeClr>
              </a:solidFill>
              <a:highlight>
                <a:srgbClr val="FFFF00"/>
              </a:highlight>
            </a:endParaRPr>
          </a:p>
        </p:txBody>
      </p:sp>
      <p:sp>
        <p:nvSpPr>
          <p:cNvPr id="2062" name="Text Box 342">
            <a:extLst>
              <a:ext uri="{FF2B5EF4-FFF2-40B4-BE49-F238E27FC236}">
                <a16:creationId xmlns:a16="http://schemas.microsoft.com/office/drawing/2014/main" id="{7D8BA17C-71A6-79EB-18BB-B1D854248A05}"/>
              </a:ext>
            </a:extLst>
          </p:cNvPr>
          <p:cNvSpPr txBox="1">
            <a:spLocks noChangeArrowheads="1"/>
          </p:cNvSpPr>
          <p:nvPr/>
        </p:nvSpPr>
        <p:spPr bwMode="auto">
          <a:xfrm>
            <a:off x="8749184" y="29109539"/>
            <a:ext cx="15481720" cy="908934"/>
          </a:xfrm>
          <a:prstGeom prst="rect">
            <a:avLst/>
          </a:prstGeom>
          <a:noFill/>
          <a:ln w="9525">
            <a:noFill/>
            <a:miter lim="800000"/>
            <a:headEnd/>
            <a:tailEnd/>
          </a:ln>
          <a:effectLst/>
        </p:spPr>
        <p:txBody>
          <a:bodyPr wrap="square" lIns="77185" tIns="38592" rIns="77185" bIns="38592" numCol="2">
            <a:spAutoFit/>
          </a:bodyPr>
          <a:lstStyle/>
          <a:p>
            <a:r>
              <a:rPr lang="en-US" sz="1800" dirty="0">
                <a:solidFill>
                  <a:schemeClr val="accent2">
                    <a:lumMod val="50000"/>
                  </a:schemeClr>
                </a:solidFill>
                <a:effectLst/>
                <a:latin typeface="Times New Roman" panose="02020603050405020304" pitchFamily="18" charset="0"/>
                <a:ea typeface="PMingLiU" panose="02020500000000000000" pitchFamily="18" charset="-120"/>
              </a:rPr>
              <a:t>4. Wu et al., (2017). </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Atm. Chem. and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Phy</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doi</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10.5194/acp-17</a:t>
            </a:r>
          </a:p>
          <a:p>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5.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Stenchikov</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G. et al. (2004). J. of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Geophy</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Res: Atm, 109(3). </a:t>
            </a:r>
            <a:endParaRPr lang="en-GB" sz="1800" kern="100" dirty="0">
              <a:solidFill>
                <a:schemeClr val="accent2">
                  <a:lumMod val="50000"/>
                </a:schemeClr>
              </a:solidFill>
              <a:effectLst/>
              <a:latin typeface="Calibri" panose="020F0502020204030204" pitchFamily="34" charset="0"/>
              <a:ea typeface="PMingLiU" panose="02020500000000000000" pitchFamily="18" charset="-120"/>
              <a:cs typeface="Times New Roman" panose="02020603050405020304" pitchFamily="18" charset="0"/>
            </a:endParaRPr>
          </a:p>
          <a:p>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6.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Chim</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M. M., et al (2023). </a:t>
            </a:r>
            <a:r>
              <a:rPr lang="en-US" sz="1800" kern="100" dirty="0" err="1">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Geophy</a:t>
            </a:r>
            <a:r>
              <a:rPr lang="en-US" sz="1800" kern="100" dirty="0">
                <a:solidFill>
                  <a:schemeClr val="accent2">
                    <a:lumMod val="50000"/>
                  </a:schemeClr>
                </a:solidFill>
                <a:effectLst/>
                <a:latin typeface="Times New Roman" panose="02020603050405020304" pitchFamily="18" charset="0"/>
                <a:ea typeface="PMingLiU" panose="02020500000000000000" pitchFamily="18" charset="-120"/>
                <a:cs typeface="Times New Roman" panose="02020603050405020304" pitchFamily="18" charset="0"/>
              </a:rPr>
              <a:t>. Res. Letters, 50.</a:t>
            </a:r>
            <a:endPar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063" name="Text Box 342">
            <a:extLst>
              <a:ext uri="{FF2B5EF4-FFF2-40B4-BE49-F238E27FC236}">
                <a16:creationId xmlns:a16="http://schemas.microsoft.com/office/drawing/2014/main" id="{11824037-1E5E-5471-0EFC-93B763CF54B8}"/>
              </a:ext>
            </a:extLst>
          </p:cNvPr>
          <p:cNvSpPr txBox="1">
            <a:spLocks noChangeArrowheads="1"/>
          </p:cNvSpPr>
          <p:nvPr/>
        </p:nvSpPr>
        <p:spPr bwMode="auto">
          <a:xfrm>
            <a:off x="14869864" y="29109539"/>
            <a:ext cx="11692407" cy="908934"/>
          </a:xfrm>
          <a:prstGeom prst="rect">
            <a:avLst/>
          </a:prstGeom>
          <a:noFill/>
          <a:ln w="9525">
            <a:noFill/>
            <a:miter lim="800000"/>
            <a:headEnd/>
            <a:tailEnd/>
          </a:ln>
          <a:effectLst/>
        </p:spPr>
        <p:txBody>
          <a:bodyPr wrap="square" lIns="0" tIns="38592" rIns="0" bIns="38592" numCol="2">
            <a:spAutoFit/>
          </a:bodyPr>
          <a:lstStyle/>
          <a:p>
            <a:pPr lvl="0"/>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rPr>
              <a:t>7. Global Volcanism Program. (2013). </a:t>
            </a:r>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https://volcano.si.edu/</a:t>
            </a:r>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rPr>
              <a:t>.</a:t>
            </a:r>
          </a:p>
          <a:p>
            <a:pPr lvl="0"/>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rPr>
              <a:t>8. Hong Kong Observatory. (2022). Climatological Information Services. </a:t>
            </a:r>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https://www.hko.gov.hk/en/cis/climat.htm</a:t>
            </a:r>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rPr>
              <a:t>.</a:t>
            </a:r>
          </a:p>
          <a:p>
            <a:pPr lvl="0"/>
            <a:r>
              <a:rPr lang="en-US" altLang="zh-HK" sz="1800" kern="100"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065" name="TextBox 2064">
            <a:extLst>
              <a:ext uri="{FF2B5EF4-FFF2-40B4-BE49-F238E27FC236}">
                <a16:creationId xmlns:a16="http://schemas.microsoft.com/office/drawing/2014/main" id="{F3A23FD3-CAC2-5EED-E9EF-77A146740626}"/>
              </a:ext>
            </a:extLst>
          </p:cNvPr>
          <p:cNvSpPr txBox="1"/>
          <p:nvPr/>
        </p:nvSpPr>
        <p:spPr>
          <a:xfrm>
            <a:off x="11669654" y="15716051"/>
            <a:ext cx="8456794" cy="1015663"/>
          </a:xfrm>
          <a:prstGeom prst="rect">
            <a:avLst/>
          </a:prstGeom>
          <a:noFill/>
        </p:spPr>
        <p:txBody>
          <a:bodyPr wrap="square">
            <a:spAutoFit/>
          </a:bodyPr>
          <a:lstStyle/>
          <a:p>
            <a:pPr algn="just"/>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Table 2 showed much excess rain in Hong Kong during 1982 and 2008. 1982 was 2nd wettest year, 9</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th</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and 5</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th</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wettest April, May on record. Whereas, year 2008, 6</a:t>
            </a:r>
            <a:r>
              <a:rPr lang="en-US" altLang="zh-HK" sz="2000" baseline="30000" dirty="0">
                <a:solidFill>
                  <a:schemeClr val="accent2">
                    <a:lumMod val="50000"/>
                  </a:schemeClr>
                </a:solidFill>
                <a:latin typeface="Times New Roman" panose="02020603050405020304" pitchFamily="18" charset="0"/>
                <a:cs typeface="Times New Roman" panose="02020603050405020304" pitchFamily="18" charset="0"/>
              </a:rPr>
              <a:t>th</a:t>
            </a:r>
            <a:r>
              <a:rPr lang="en-US" altLang="zh-HK" sz="2000" dirty="0">
                <a:solidFill>
                  <a:schemeClr val="accent2">
                    <a:lumMod val="50000"/>
                  </a:schemeClr>
                </a:solidFill>
                <a:latin typeface="Times New Roman" panose="02020603050405020304" pitchFamily="18" charset="0"/>
                <a:cs typeface="Times New Roman" panose="02020603050405020304" pitchFamily="18" charset="0"/>
              </a:rPr>
              <a:t> wettest year, wettest June on record, ~2400 landslides on Lantau Island. </a:t>
            </a:r>
            <a:endParaRPr lang="en-GB"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3938" rtl="0" eaLnBrk="1" fontAlgn="base" latinLnBrk="0" hangingPunct="1">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23938" rtl="0" eaLnBrk="1" fontAlgn="base" latinLnBrk="0" hangingPunct="1">
          <a:lnSpc>
            <a:spcPct val="100000"/>
          </a:lnSpc>
          <a:spcBef>
            <a:spcPct val="0"/>
          </a:spcBef>
          <a:spcAft>
            <a:spcPct val="0"/>
          </a:spcAft>
          <a:buClrTx/>
          <a:buSzTx/>
          <a:buFontTx/>
          <a:buNone/>
          <a:tabLst/>
          <a:defRPr kumimoji="0" lang="en-GB" sz="2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9648</TotalTime>
  <Words>1536</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Times New Roman</vt:lpstr>
      <vt:lpstr>Default Design</vt:lpstr>
      <vt:lpstr>PowerPoint Presentation</vt:lpstr>
    </vt:vector>
  </TitlesOfParts>
  <Company>Imperial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Fielding</dc:creator>
  <cp:lastModifiedBy>Indrani Roy</cp:lastModifiedBy>
  <cp:revision>554</cp:revision>
  <dcterms:created xsi:type="dcterms:W3CDTF">2003-03-17T12:59:41Z</dcterms:created>
  <dcterms:modified xsi:type="dcterms:W3CDTF">2024-05-20T17:18:13Z</dcterms:modified>
</cp:coreProperties>
</file>