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Lato"/>
      <p:regular r:id="rId18"/>
      <p:bold r:id="rId19"/>
      <p:italic r:id="rId20"/>
      <p:boldItalic r:id="rId21"/>
    </p:embeddedFon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HelveticaNeue-regular.fntdata"/><Relationship Id="rId21" Type="http://schemas.openxmlformats.org/officeDocument/2006/relationships/font" Target="fonts/Lato-boldItalic.fntdata"/><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Influence of the Advani mountain ranges on the Indian monsoon I am Dr Abhishek Anand project scientist at RMC IMD Kolkata and I want to say few words like how influence of</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de84e9e32e_0_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de84e9e32e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de84e9e32e_0_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Then we are trying to find the effect of change on the highland on the Arabians on the mountain on the Indian monsoon like the effects of warming over Western Ghat the change the lapse rate after the Indian land mass goes in the lower and Middle Apartment over the Indian land mass cooling over the FTP and fingerprint form</a:t>
            </a:r>
            <a:endParaRPr/>
          </a:p>
        </p:txBody>
      </p:sp>
      <p:sp>
        <p:nvSpPr>
          <p:cNvPr id="195" name="Google Shape;195;g2de84e9e32e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de84e9e32e_0_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de84e9e32e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de84e9e32e_0_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Effects of mountain on the precipitation where there is a decline in precipitation due to absence of Himalaya and Tibet Plateau is not there and enhancement in rainfall </a:t>
            </a:r>
            <a:endParaRPr/>
          </a:p>
          <a:p>
            <a:pPr indent="0" lvl="0" marL="0" rtl="0" algn="l">
              <a:spcBef>
                <a:spcPts val="0"/>
              </a:spcBef>
              <a:spcAft>
                <a:spcPts val="0"/>
              </a:spcAft>
              <a:buNone/>
            </a:pPr>
            <a:r>
              <a:rPr lang="en-GB"/>
              <a:t>mountain </a:t>
            </a:r>
            <a:endParaRPr/>
          </a:p>
        </p:txBody>
      </p:sp>
      <p:sp>
        <p:nvSpPr>
          <p:cNvPr id="211" name="Google Shape;211;g2de84e9e32e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de84e9e32e_0_3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de84e9e32e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de84e9e32e_0_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de84e9e32e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f88252dc4_0_1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f88252dc4_0_1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pic>
        <p:nvPicPr>
          <p:cNvPr descr="shutterstock_429987889_edited.jpg" id="10" name="Google Shape;10;p2"/>
          <p:cNvPicPr preferRelativeResize="0"/>
          <p:nvPr/>
        </p:nvPicPr>
        <p:blipFill rotWithShape="1">
          <a:blip r:embed="rId2">
            <a:alphaModFix/>
          </a:blip>
          <a:srcRect b="23591" l="0" r="0" t="21799"/>
          <a:stretch/>
        </p:blipFill>
        <p:spPr>
          <a:xfrm>
            <a:off x="0" y="487825"/>
            <a:ext cx="9144000" cy="4655676"/>
          </a:xfrm>
          <a:prstGeom prst="rect">
            <a:avLst/>
          </a:prstGeom>
          <a:noFill/>
          <a:ln>
            <a:noFill/>
          </a:ln>
        </p:spPr>
      </p:pic>
      <p:sp>
        <p:nvSpPr>
          <p:cNvPr id="11" name="Google Shape;11;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830392" y="1191256"/>
            <a:ext cx="745763" cy="45826"/>
            <a:chOff x="4580561" y="2589004"/>
            <a:chExt cx="1064464" cy="25200"/>
          </a:xfrm>
        </p:grpSpPr>
        <p:sp>
          <p:nvSpPr>
            <p:cNvPr id="13" name="Google Shape;13;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 name="Google Shape;15;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6" name="Google Shape;16;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7" name="Google Shape;17;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8" name="Google Shape;18;p2"/>
          <p:cNvSpPr txBox="1"/>
          <p:nvPr/>
        </p:nvSpPr>
        <p:spPr>
          <a:xfrm>
            <a:off x="226550" y="78500"/>
            <a:ext cx="9981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latin typeface="Raleway"/>
                <a:ea typeface="Raleway"/>
                <a:cs typeface="Raleway"/>
                <a:sym typeface="Raleway"/>
              </a:rPr>
              <a:t>Confidential</a:t>
            </a:r>
            <a:endParaRPr b="1" sz="600">
              <a:latin typeface="Raleway"/>
              <a:ea typeface="Raleway"/>
              <a:cs typeface="Raleway"/>
              <a:sym typeface="Raleway"/>
            </a:endParaRPr>
          </a:p>
        </p:txBody>
      </p:sp>
      <p:sp>
        <p:nvSpPr>
          <p:cNvPr id="19" name="Google Shape;19;p2"/>
          <p:cNvSpPr txBox="1"/>
          <p:nvPr/>
        </p:nvSpPr>
        <p:spPr>
          <a:xfrm>
            <a:off x="1296767" y="78500"/>
            <a:ext cx="21006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latin typeface="Raleway"/>
                <a:ea typeface="Raleway"/>
                <a:cs typeface="Raleway"/>
                <a:sym typeface="Raleway"/>
              </a:rPr>
              <a:t>Customized for </a:t>
            </a:r>
            <a:r>
              <a:rPr b="1" lang="en-GB" sz="600">
                <a:latin typeface="Raleway"/>
                <a:ea typeface="Raleway"/>
                <a:cs typeface="Raleway"/>
                <a:sym typeface="Raleway"/>
              </a:rPr>
              <a:t>Lorem Ipsum LLC</a:t>
            </a:r>
            <a:endParaRPr sz="600">
              <a:latin typeface="Raleway"/>
              <a:ea typeface="Raleway"/>
              <a:cs typeface="Raleway"/>
              <a:sym typeface="Raleway"/>
            </a:endParaRPr>
          </a:p>
        </p:txBody>
      </p:sp>
      <p:sp>
        <p:nvSpPr>
          <p:cNvPr id="20" name="Google Shape;20;p2"/>
          <p:cNvSpPr txBox="1"/>
          <p:nvPr/>
        </p:nvSpPr>
        <p:spPr>
          <a:xfrm>
            <a:off x="8213935" y="78500"/>
            <a:ext cx="705900" cy="321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600">
                <a:latin typeface="Raleway"/>
                <a:ea typeface="Raleway"/>
                <a:cs typeface="Raleway"/>
                <a:sym typeface="Raleway"/>
              </a:rPr>
              <a:t>Version 1.0</a:t>
            </a:r>
            <a:endParaRPr b="1" sz="600">
              <a:latin typeface="Raleway"/>
              <a:ea typeface="Raleway"/>
              <a:cs typeface="Raleway"/>
              <a:sym typeface="Raleway"/>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9" name="Shape 109"/>
        <p:cNvGrpSpPr/>
        <p:nvPr/>
      </p:nvGrpSpPr>
      <p:grpSpPr>
        <a:xfrm>
          <a:off x="0" y="0"/>
          <a:ext cx="0" cy="0"/>
          <a:chOff x="0" y="0"/>
          <a:chExt cx="0" cy="0"/>
        </a:xfrm>
      </p:grpSpPr>
      <p:grpSp>
        <p:nvGrpSpPr>
          <p:cNvPr id="110" name="Google Shape;110;p11"/>
          <p:cNvGrpSpPr/>
          <p:nvPr/>
        </p:nvGrpSpPr>
        <p:grpSpPr>
          <a:xfrm>
            <a:off x="830392" y="4169130"/>
            <a:ext cx="745763" cy="45826"/>
            <a:chOff x="4580561" y="2589004"/>
            <a:chExt cx="1064464" cy="25200"/>
          </a:xfrm>
        </p:grpSpPr>
        <p:sp>
          <p:nvSpPr>
            <p:cNvPr id="111" name="Google Shape;111;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11"/>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14" name="Google Shape;114;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15" name="Google Shape;115;p11">
            <a:hlinkClick/>
          </p:cNvPr>
          <p:cNvSpPr/>
          <p:nvPr/>
        </p:nvSpPr>
        <p:spPr>
          <a:xfrm>
            <a:off x="8280450" y="0"/>
            <a:ext cx="863400" cy="454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11">
            <a:hlinkClick/>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17" name="Google Shape;117;p11">
            <a:hlinkClick/>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18" name="Google Shape;118;p11">
            <a:hlinkClick/>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9" name="Shape 119"/>
        <p:cNvGrpSpPr/>
        <p:nvPr/>
      </p:nvGrpSpPr>
      <p:grpSpPr>
        <a:xfrm>
          <a:off x="0" y="0"/>
          <a:ext cx="0" cy="0"/>
          <a:chOff x="0" y="0"/>
          <a:chExt cx="0" cy="0"/>
        </a:xfrm>
      </p:grpSpPr>
      <p:sp>
        <p:nvSpPr>
          <p:cNvPr id="120" name="Google Shape;120;p12"/>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2"/>
          <p:cNvGrpSpPr/>
          <p:nvPr/>
        </p:nvGrpSpPr>
        <p:grpSpPr>
          <a:xfrm>
            <a:off x="830392" y="1191256"/>
            <a:ext cx="745763" cy="45826"/>
            <a:chOff x="4580561" y="2589004"/>
            <a:chExt cx="1064464" cy="25200"/>
          </a:xfrm>
        </p:grpSpPr>
        <p:sp>
          <p:nvSpPr>
            <p:cNvPr id="122" name="Google Shape;122;p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12"/>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25" name="Google Shape;125;p12"/>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26" name="Google Shape;126;p12"/>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p12">
            <a:hlinkClick/>
          </p:cNvPr>
          <p:cNvSpPr/>
          <p:nvPr/>
        </p:nvSpPr>
        <p:spPr>
          <a:xfrm>
            <a:off x="8280450" y="0"/>
            <a:ext cx="863400" cy="454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9" name="Google Shape;129;p12">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0" name="Google Shape;130;p12">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1" name="Google Shape;131;p12">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sp>
        <p:nvSpPr>
          <p:cNvPr id="133" name="Google Shape;133;p13"/>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34" name="Google Shape;134;p1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35" name="Google Shape;135;p13">
            <a:hlinkClick/>
          </p:cNvPr>
          <p:cNvSpPr/>
          <p:nvPr/>
        </p:nvSpPr>
        <p:spPr>
          <a:xfrm>
            <a:off x="8280450" y="0"/>
            <a:ext cx="863400" cy="454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 name="Google Shape;136;p13">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7" name="Google Shape;137;p13">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8" name="Google Shape;138;p13">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39" name="Shape 139"/>
        <p:cNvGrpSpPr/>
        <p:nvPr/>
      </p:nvGrpSpPr>
      <p:grpSpPr>
        <a:xfrm>
          <a:off x="0" y="0"/>
          <a:ext cx="0" cy="0"/>
          <a:chOff x="0" y="0"/>
          <a:chExt cx="0" cy="0"/>
        </a:xfrm>
      </p:grpSpPr>
      <p:grpSp>
        <p:nvGrpSpPr>
          <p:cNvPr id="140" name="Google Shape;140;p14"/>
          <p:cNvGrpSpPr/>
          <p:nvPr/>
        </p:nvGrpSpPr>
        <p:grpSpPr>
          <a:xfrm>
            <a:off x="830392" y="4169130"/>
            <a:ext cx="745763" cy="45826"/>
            <a:chOff x="4580561" y="2589004"/>
            <a:chExt cx="1064464" cy="25200"/>
          </a:xfrm>
        </p:grpSpPr>
        <p:sp>
          <p:nvSpPr>
            <p:cNvPr id="141" name="Google Shape;141;p1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14"/>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44" name="Google Shape;144;p14"/>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145" name="Google Shape;145;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14">
            <a:hlinkClick/>
          </p:cNvPr>
          <p:cNvSpPr/>
          <p:nvPr/>
        </p:nvSpPr>
        <p:spPr>
          <a:xfrm>
            <a:off x="8280450" y="0"/>
            <a:ext cx="863400" cy="45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 name="Google Shape;147;p14">
            <a:hlinkClick/>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48" name="Google Shape;148;p14">
            <a:hlinkClick/>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49" name="Google Shape;149;p14">
            <a:hlinkClick/>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0" name="Shape 150"/>
        <p:cNvGrpSpPr/>
        <p:nvPr/>
      </p:nvGrpSpPr>
      <p:grpSpPr>
        <a:xfrm>
          <a:off x="0" y="0"/>
          <a:ext cx="0" cy="0"/>
          <a:chOff x="0" y="0"/>
          <a:chExt cx="0" cy="0"/>
        </a:xfrm>
      </p:grpSpPr>
      <p:sp>
        <p:nvSpPr>
          <p:cNvPr id="151" name="Google Shape;151;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52" name="Google Shape;152;p15">
            <a:hlinkClick/>
          </p:cNvPr>
          <p:cNvSpPr/>
          <p:nvPr/>
        </p:nvSpPr>
        <p:spPr>
          <a:xfrm>
            <a:off x="8280450" y="0"/>
            <a:ext cx="863400" cy="454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15">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54" name="Google Shape;154;p15">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55" name="Google Shape;155;p15">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p:cSld name="SECTION_HEADER_1">
    <p:bg>
      <p:bgPr>
        <a:solidFill>
          <a:schemeClr val="dk1"/>
        </a:solidFill>
      </p:bgPr>
    </p:bg>
    <p:spTree>
      <p:nvGrpSpPr>
        <p:cNvPr id="156" name="Shape 156"/>
        <p:cNvGrpSpPr/>
        <p:nvPr/>
      </p:nvGrpSpPr>
      <p:grpSpPr>
        <a:xfrm>
          <a:off x="0" y="0"/>
          <a:ext cx="0" cy="0"/>
          <a:chOff x="0" y="0"/>
          <a:chExt cx="0" cy="0"/>
        </a:xfrm>
      </p:grpSpPr>
      <p:sp>
        <p:nvSpPr>
          <p:cNvPr id="157" name="Google Shape;157;p16"/>
          <p:cNvSpPr txBox="1"/>
          <p:nvPr>
            <p:ph type="title"/>
          </p:nvPr>
        </p:nvSpPr>
        <p:spPr>
          <a:xfrm>
            <a:off x="1308150" y="1318650"/>
            <a:ext cx="7110000" cy="535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p:txBody>
      </p:sp>
      <p:sp>
        <p:nvSpPr>
          <p:cNvPr id="158" name="Google Shape;158;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59" name="Google Shape;159;p16"/>
          <p:cNvSpPr txBox="1"/>
          <p:nvPr/>
        </p:nvSpPr>
        <p:spPr>
          <a:xfrm>
            <a:off x="226550" y="78500"/>
            <a:ext cx="9981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solidFill>
                  <a:srgbClr val="FFFFFF"/>
                </a:solidFill>
                <a:latin typeface="Raleway"/>
                <a:ea typeface="Raleway"/>
                <a:cs typeface="Raleway"/>
                <a:sym typeface="Raleway"/>
              </a:rPr>
              <a:t>Confidential</a:t>
            </a:r>
            <a:endParaRPr b="1" sz="600">
              <a:solidFill>
                <a:srgbClr val="FFFFFF"/>
              </a:solidFill>
              <a:latin typeface="Raleway"/>
              <a:ea typeface="Raleway"/>
              <a:cs typeface="Raleway"/>
              <a:sym typeface="Raleway"/>
            </a:endParaRPr>
          </a:p>
        </p:txBody>
      </p:sp>
      <p:sp>
        <p:nvSpPr>
          <p:cNvPr id="160" name="Google Shape;160;p16"/>
          <p:cNvSpPr txBox="1"/>
          <p:nvPr/>
        </p:nvSpPr>
        <p:spPr>
          <a:xfrm>
            <a:off x="1296767" y="78500"/>
            <a:ext cx="21006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solidFill>
                  <a:srgbClr val="FFFFFF"/>
                </a:solidFill>
                <a:latin typeface="Raleway"/>
                <a:ea typeface="Raleway"/>
                <a:cs typeface="Raleway"/>
                <a:sym typeface="Raleway"/>
              </a:rPr>
              <a:t>Customized for </a:t>
            </a:r>
            <a:r>
              <a:rPr b="1" lang="en-GB" sz="600">
                <a:solidFill>
                  <a:srgbClr val="FFFFFF"/>
                </a:solidFill>
                <a:latin typeface="Raleway"/>
                <a:ea typeface="Raleway"/>
                <a:cs typeface="Raleway"/>
                <a:sym typeface="Raleway"/>
              </a:rPr>
              <a:t>Lorem Ipsum LLC</a:t>
            </a:r>
            <a:endParaRPr sz="600">
              <a:solidFill>
                <a:srgbClr val="FFFFFF"/>
              </a:solidFill>
              <a:latin typeface="Raleway"/>
              <a:ea typeface="Raleway"/>
              <a:cs typeface="Raleway"/>
              <a:sym typeface="Raleway"/>
            </a:endParaRPr>
          </a:p>
        </p:txBody>
      </p:sp>
      <p:sp>
        <p:nvSpPr>
          <p:cNvPr id="161" name="Google Shape;161;p16"/>
          <p:cNvSpPr txBox="1"/>
          <p:nvPr/>
        </p:nvSpPr>
        <p:spPr>
          <a:xfrm>
            <a:off x="8213935" y="78500"/>
            <a:ext cx="705900" cy="321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600">
                <a:solidFill>
                  <a:srgbClr val="FFFFFF"/>
                </a:solidFill>
                <a:latin typeface="Raleway"/>
                <a:ea typeface="Raleway"/>
                <a:cs typeface="Raleway"/>
                <a:sym typeface="Raleway"/>
              </a:rPr>
              <a:t>Version 1.0</a:t>
            </a:r>
            <a:endParaRPr b="1" sz="600">
              <a:solidFill>
                <a:srgbClr val="FFFFFF"/>
              </a:solidFill>
              <a:latin typeface="Raleway"/>
              <a:ea typeface="Raleway"/>
              <a:cs typeface="Raleway"/>
              <a:sym typeface="Raleway"/>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1">
  <p:cSld name="SECTION_HEADER_2">
    <p:bg>
      <p:bgPr>
        <a:solidFill>
          <a:srgbClr val="434343"/>
        </a:solidFill>
      </p:bgPr>
    </p:bg>
    <p:spTree>
      <p:nvGrpSpPr>
        <p:cNvPr id="162" name="Shape 162"/>
        <p:cNvGrpSpPr/>
        <p:nvPr/>
      </p:nvGrpSpPr>
      <p:grpSpPr>
        <a:xfrm>
          <a:off x="0" y="0"/>
          <a:ext cx="0" cy="0"/>
          <a:chOff x="0" y="0"/>
          <a:chExt cx="0" cy="0"/>
        </a:xfrm>
      </p:grpSpPr>
      <p:grpSp>
        <p:nvGrpSpPr>
          <p:cNvPr id="163" name="Google Shape;163;p17"/>
          <p:cNvGrpSpPr/>
          <p:nvPr/>
        </p:nvGrpSpPr>
        <p:grpSpPr>
          <a:xfrm>
            <a:off x="830392" y="1191256"/>
            <a:ext cx="745763" cy="45826"/>
            <a:chOff x="4580561" y="2589004"/>
            <a:chExt cx="1064464" cy="25200"/>
          </a:xfrm>
        </p:grpSpPr>
        <p:sp>
          <p:nvSpPr>
            <p:cNvPr id="164" name="Google Shape;164;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1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67" name="Google Shape;167;p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68" name="Google Shape;168;p17">
            <a:hlinkClick/>
          </p:cNvPr>
          <p:cNvSpPr/>
          <p:nvPr/>
        </p:nvSpPr>
        <p:spPr>
          <a:xfrm>
            <a:off x="8280450" y="0"/>
            <a:ext cx="863400" cy="454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17">
            <a:hlinkClick/>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70" name="Google Shape;170;p17">
            <a:hlinkClick/>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71" name="Google Shape;171;p17">
            <a:hlinkClick/>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hoto">
  <p:cSld name="Quote Photo">
    <p:spTree>
      <p:nvGrpSpPr>
        <p:cNvPr id="172" name="Shape 172"/>
        <p:cNvGrpSpPr/>
        <p:nvPr/>
      </p:nvGrpSpPr>
      <p:grpSpPr>
        <a:xfrm>
          <a:off x="0" y="0"/>
          <a:ext cx="0" cy="0"/>
          <a:chOff x="0" y="0"/>
          <a:chExt cx="0" cy="0"/>
        </a:xfrm>
      </p:grpSpPr>
      <p:sp>
        <p:nvSpPr>
          <p:cNvPr id="173" name="Google Shape;173;p18"/>
          <p:cNvSpPr txBox="1"/>
          <p:nvPr>
            <p:ph idx="1" type="body"/>
          </p:nvPr>
        </p:nvSpPr>
        <p:spPr>
          <a:xfrm>
            <a:off x="892969" y="1560463"/>
            <a:ext cx="7358100" cy="274500"/>
          </a:xfrm>
          <a:prstGeom prst="rect">
            <a:avLst/>
          </a:prstGeom>
          <a:noFill/>
          <a:ln>
            <a:noFill/>
          </a:ln>
        </p:spPr>
        <p:txBody>
          <a:bodyPr anchorCtr="0" anchor="t" bIns="32750" lIns="32750" spcFirstLastPara="1" rIns="32750" wrap="square" tIns="32750">
            <a:noAutofit/>
          </a:bodyPr>
          <a:lstStyle>
            <a:lvl1pPr indent="-228600" lvl="0" marL="457200" rtl="0" algn="ctr">
              <a:lnSpc>
                <a:spcPct val="100000"/>
              </a:lnSpc>
              <a:spcBef>
                <a:spcPts val="0"/>
              </a:spcBef>
              <a:spcAft>
                <a:spcPts val="0"/>
              </a:spcAft>
              <a:buClr>
                <a:srgbClr val="55D7FF"/>
              </a:buClr>
              <a:buSzPts val="1500"/>
              <a:buFont typeface="Avenir"/>
              <a:buNone/>
              <a:defRPr sz="1500" cap="none">
                <a:solidFill>
                  <a:srgbClr val="55D7FF"/>
                </a:solidFill>
                <a:latin typeface="Avenir"/>
                <a:ea typeface="Avenir"/>
                <a:cs typeface="Avenir"/>
                <a:sym typeface="Avenir"/>
              </a:defRPr>
            </a:lvl1pPr>
            <a:lvl2pPr indent="-336550" lvl="1" marL="914400" rtl="0" algn="l">
              <a:lnSpc>
                <a:spcPct val="100000"/>
              </a:lnSpc>
              <a:spcBef>
                <a:spcPts val="2700"/>
              </a:spcBef>
              <a:spcAft>
                <a:spcPts val="0"/>
              </a:spcAft>
              <a:buSzPts val="1700"/>
              <a:buChar char="○"/>
              <a:defRPr/>
            </a:lvl2pPr>
            <a:lvl3pPr indent="-336550" lvl="2" marL="1371600" rtl="0" algn="l">
              <a:lnSpc>
                <a:spcPct val="100000"/>
              </a:lnSpc>
              <a:spcBef>
                <a:spcPts val="2700"/>
              </a:spcBef>
              <a:spcAft>
                <a:spcPts val="0"/>
              </a:spcAft>
              <a:buSzPts val="1700"/>
              <a:buChar char="■"/>
              <a:defRPr/>
            </a:lvl3pPr>
            <a:lvl4pPr indent="-336550" lvl="3" marL="1828800" rtl="0" algn="l">
              <a:lnSpc>
                <a:spcPct val="100000"/>
              </a:lnSpc>
              <a:spcBef>
                <a:spcPts val="2700"/>
              </a:spcBef>
              <a:spcAft>
                <a:spcPts val="0"/>
              </a:spcAft>
              <a:buSzPts val="1700"/>
              <a:buChar char="●"/>
              <a:defRPr/>
            </a:lvl4pPr>
            <a:lvl5pPr indent="-336550" lvl="4" marL="2286000" rtl="0" algn="l">
              <a:lnSpc>
                <a:spcPct val="100000"/>
              </a:lnSpc>
              <a:spcBef>
                <a:spcPts val="2700"/>
              </a:spcBef>
              <a:spcAft>
                <a:spcPts val="0"/>
              </a:spcAft>
              <a:buSzPts val="1700"/>
              <a:buChar char="○"/>
              <a:defRPr/>
            </a:lvl5pPr>
            <a:lvl6pPr indent="-336550" lvl="5" marL="2743200" rtl="0" algn="l">
              <a:lnSpc>
                <a:spcPct val="100000"/>
              </a:lnSpc>
              <a:spcBef>
                <a:spcPts val="2700"/>
              </a:spcBef>
              <a:spcAft>
                <a:spcPts val="0"/>
              </a:spcAft>
              <a:buSzPts val="1700"/>
              <a:buChar char="■"/>
              <a:defRPr/>
            </a:lvl6pPr>
            <a:lvl7pPr indent="-336550" lvl="6" marL="3200400" rtl="0" algn="l">
              <a:lnSpc>
                <a:spcPct val="100000"/>
              </a:lnSpc>
              <a:spcBef>
                <a:spcPts val="2700"/>
              </a:spcBef>
              <a:spcAft>
                <a:spcPts val="0"/>
              </a:spcAft>
              <a:buSzPts val="1700"/>
              <a:buChar char="●"/>
              <a:defRPr/>
            </a:lvl7pPr>
            <a:lvl8pPr indent="-336550" lvl="7" marL="3657600" rtl="0" algn="l">
              <a:lnSpc>
                <a:spcPct val="100000"/>
              </a:lnSpc>
              <a:spcBef>
                <a:spcPts val="2700"/>
              </a:spcBef>
              <a:spcAft>
                <a:spcPts val="0"/>
              </a:spcAft>
              <a:buSzPts val="1700"/>
              <a:buChar char="○"/>
              <a:defRPr/>
            </a:lvl8pPr>
            <a:lvl9pPr indent="-336550" lvl="8" marL="4114800" rtl="0" algn="l">
              <a:lnSpc>
                <a:spcPct val="100000"/>
              </a:lnSpc>
              <a:spcBef>
                <a:spcPts val="2700"/>
              </a:spcBef>
              <a:spcAft>
                <a:spcPts val="0"/>
              </a:spcAft>
              <a:buSzPts val="1700"/>
              <a:buChar char="■"/>
              <a:defRPr/>
            </a:lvl9pPr>
          </a:lstStyle>
          <a:p/>
        </p:txBody>
      </p:sp>
      <p:sp>
        <p:nvSpPr>
          <p:cNvPr id="174" name="Google Shape;174;p18"/>
          <p:cNvSpPr txBox="1"/>
          <p:nvPr>
            <p:ph idx="2" type="body"/>
          </p:nvPr>
        </p:nvSpPr>
        <p:spPr>
          <a:xfrm>
            <a:off x="892969" y="709910"/>
            <a:ext cx="7358100" cy="381600"/>
          </a:xfrm>
          <a:prstGeom prst="rect">
            <a:avLst/>
          </a:prstGeom>
          <a:noFill/>
          <a:ln>
            <a:noFill/>
          </a:ln>
        </p:spPr>
        <p:txBody>
          <a:bodyPr anchorCtr="0" anchor="ctr" bIns="32750" lIns="32750" spcFirstLastPara="1" rIns="32750" wrap="square" tIns="32750">
            <a:noAutofit/>
          </a:bodyPr>
          <a:lstStyle>
            <a:lvl1pPr indent="-228600" lvl="0" marL="457200" rtl="0" algn="ctr">
              <a:lnSpc>
                <a:spcPct val="100000"/>
              </a:lnSpc>
              <a:spcBef>
                <a:spcPts val="0"/>
              </a:spcBef>
              <a:spcAft>
                <a:spcPts val="0"/>
              </a:spcAft>
              <a:buClr>
                <a:srgbClr val="FFFFFF"/>
              </a:buClr>
              <a:buSzPts val="2300"/>
              <a:buFont typeface="Avenir"/>
              <a:buNone/>
              <a:defRPr sz="2300">
                <a:latin typeface="Avenir"/>
                <a:ea typeface="Avenir"/>
                <a:cs typeface="Avenir"/>
                <a:sym typeface="Avenir"/>
              </a:defRPr>
            </a:lvl1pPr>
            <a:lvl2pPr indent="-336550" lvl="1" marL="914400" rtl="0" algn="l">
              <a:lnSpc>
                <a:spcPct val="100000"/>
              </a:lnSpc>
              <a:spcBef>
                <a:spcPts val="2700"/>
              </a:spcBef>
              <a:spcAft>
                <a:spcPts val="0"/>
              </a:spcAft>
              <a:buSzPts val="1700"/>
              <a:buChar char="○"/>
              <a:defRPr/>
            </a:lvl2pPr>
            <a:lvl3pPr indent="-336550" lvl="2" marL="1371600" rtl="0" algn="l">
              <a:lnSpc>
                <a:spcPct val="100000"/>
              </a:lnSpc>
              <a:spcBef>
                <a:spcPts val="2700"/>
              </a:spcBef>
              <a:spcAft>
                <a:spcPts val="0"/>
              </a:spcAft>
              <a:buSzPts val="1700"/>
              <a:buChar char="■"/>
              <a:defRPr/>
            </a:lvl3pPr>
            <a:lvl4pPr indent="-336550" lvl="3" marL="1828800" rtl="0" algn="l">
              <a:lnSpc>
                <a:spcPct val="100000"/>
              </a:lnSpc>
              <a:spcBef>
                <a:spcPts val="2700"/>
              </a:spcBef>
              <a:spcAft>
                <a:spcPts val="0"/>
              </a:spcAft>
              <a:buSzPts val="1700"/>
              <a:buChar char="●"/>
              <a:defRPr/>
            </a:lvl4pPr>
            <a:lvl5pPr indent="-336550" lvl="4" marL="2286000" rtl="0" algn="l">
              <a:lnSpc>
                <a:spcPct val="100000"/>
              </a:lnSpc>
              <a:spcBef>
                <a:spcPts val="2700"/>
              </a:spcBef>
              <a:spcAft>
                <a:spcPts val="0"/>
              </a:spcAft>
              <a:buSzPts val="1700"/>
              <a:buChar char="○"/>
              <a:defRPr/>
            </a:lvl5pPr>
            <a:lvl6pPr indent="-336550" lvl="5" marL="2743200" rtl="0" algn="l">
              <a:lnSpc>
                <a:spcPct val="100000"/>
              </a:lnSpc>
              <a:spcBef>
                <a:spcPts val="2700"/>
              </a:spcBef>
              <a:spcAft>
                <a:spcPts val="0"/>
              </a:spcAft>
              <a:buSzPts val="1700"/>
              <a:buChar char="■"/>
              <a:defRPr/>
            </a:lvl6pPr>
            <a:lvl7pPr indent="-336550" lvl="6" marL="3200400" rtl="0" algn="l">
              <a:lnSpc>
                <a:spcPct val="100000"/>
              </a:lnSpc>
              <a:spcBef>
                <a:spcPts val="2700"/>
              </a:spcBef>
              <a:spcAft>
                <a:spcPts val="0"/>
              </a:spcAft>
              <a:buSzPts val="1700"/>
              <a:buChar char="●"/>
              <a:defRPr/>
            </a:lvl7pPr>
            <a:lvl8pPr indent="-336550" lvl="7" marL="3657600" rtl="0" algn="l">
              <a:lnSpc>
                <a:spcPct val="100000"/>
              </a:lnSpc>
              <a:spcBef>
                <a:spcPts val="2700"/>
              </a:spcBef>
              <a:spcAft>
                <a:spcPts val="0"/>
              </a:spcAft>
              <a:buSzPts val="1700"/>
              <a:buChar char="○"/>
              <a:defRPr/>
            </a:lvl8pPr>
            <a:lvl9pPr indent="-336550" lvl="8" marL="4114800" rtl="0" algn="l">
              <a:lnSpc>
                <a:spcPct val="100000"/>
              </a:lnSpc>
              <a:spcBef>
                <a:spcPts val="2700"/>
              </a:spcBef>
              <a:spcAft>
                <a:spcPts val="0"/>
              </a:spcAft>
              <a:buSzPts val="1700"/>
              <a:buChar char="■"/>
              <a:defRPr/>
            </a:lvl9pPr>
          </a:lstStyle>
          <a:p/>
        </p:txBody>
      </p:sp>
      <p:sp>
        <p:nvSpPr>
          <p:cNvPr id="175" name="Google Shape;175;p18"/>
          <p:cNvSpPr/>
          <p:nvPr>
            <p:ph idx="3" type="pic"/>
          </p:nvPr>
        </p:nvSpPr>
        <p:spPr>
          <a:xfrm>
            <a:off x="-13395" y="1905372"/>
            <a:ext cx="9144000" cy="3234900"/>
          </a:xfrm>
          <a:prstGeom prst="rect">
            <a:avLst/>
          </a:prstGeom>
          <a:noFill/>
          <a:ln>
            <a:noFill/>
          </a:ln>
        </p:spPr>
        <p:txBody>
          <a:bodyPr anchorCtr="0" anchor="t" bIns="29450" lIns="58925" spcFirstLastPara="1" rIns="58925" wrap="square" tIns="29450">
            <a:noAutofit/>
          </a:bodyPr>
          <a:lstStyle>
            <a:lvl1pPr lvl="0" marR="0" rtl="0" algn="l">
              <a:lnSpc>
                <a:spcPct val="100000"/>
              </a:lnSpc>
              <a:spcBef>
                <a:spcPts val="2700"/>
              </a:spcBef>
              <a:spcAft>
                <a:spcPts val="0"/>
              </a:spcAft>
              <a:buClr>
                <a:srgbClr val="FFFFFF"/>
              </a:buClr>
              <a:buSzPts val="3000"/>
              <a:buFont typeface="Helvetica Neue"/>
              <a:buChar char="•"/>
              <a:defRPr b="0" i="0" sz="2100" u="none" cap="none" strike="noStrike">
                <a:solidFill>
                  <a:srgbClr val="FFFFFF"/>
                </a:solidFill>
                <a:latin typeface="Helvetica Neue"/>
                <a:ea typeface="Helvetica Neue"/>
                <a:cs typeface="Helvetica Neue"/>
                <a:sym typeface="Helvetica Neue"/>
              </a:defRPr>
            </a:lvl1pPr>
            <a:lvl2pPr lvl="1" marR="0" rtl="0" algn="l">
              <a:lnSpc>
                <a:spcPct val="100000"/>
              </a:lnSpc>
              <a:spcBef>
                <a:spcPts val="2700"/>
              </a:spcBef>
              <a:spcAft>
                <a:spcPts val="0"/>
              </a:spcAft>
              <a:buClr>
                <a:srgbClr val="FFFFFF"/>
              </a:buClr>
              <a:buSzPts val="3000"/>
              <a:buFont typeface="Helvetica Neue"/>
              <a:buChar char="•"/>
              <a:defRPr b="0" i="0" sz="2100" u="none" cap="none" strike="noStrike">
                <a:solidFill>
                  <a:srgbClr val="FFFFFF"/>
                </a:solidFill>
                <a:latin typeface="Helvetica Neue"/>
                <a:ea typeface="Helvetica Neue"/>
                <a:cs typeface="Helvetica Neue"/>
                <a:sym typeface="Helvetica Neue"/>
              </a:defRPr>
            </a:lvl2pPr>
            <a:lvl3pPr lvl="2" marR="0" rtl="0" algn="l">
              <a:lnSpc>
                <a:spcPct val="100000"/>
              </a:lnSpc>
              <a:spcBef>
                <a:spcPts val="2700"/>
              </a:spcBef>
              <a:spcAft>
                <a:spcPts val="0"/>
              </a:spcAft>
              <a:buClr>
                <a:srgbClr val="FFFFFF"/>
              </a:buClr>
              <a:buSzPts val="3000"/>
              <a:buFont typeface="Helvetica Neue"/>
              <a:buChar char="•"/>
              <a:defRPr b="0" i="0" sz="2100" u="none" cap="none" strike="noStrike">
                <a:solidFill>
                  <a:srgbClr val="FFFFFF"/>
                </a:solidFill>
                <a:latin typeface="Helvetica Neue"/>
                <a:ea typeface="Helvetica Neue"/>
                <a:cs typeface="Helvetica Neue"/>
                <a:sym typeface="Helvetica Neue"/>
              </a:defRPr>
            </a:lvl3pPr>
            <a:lvl4pPr lvl="3" marR="0" rtl="0" algn="l">
              <a:lnSpc>
                <a:spcPct val="100000"/>
              </a:lnSpc>
              <a:spcBef>
                <a:spcPts val="2700"/>
              </a:spcBef>
              <a:spcAft>
                <a:spcPts val="0"/>
              </a:spcAft>
              <a:buClr>
                <a:srgbClr val="FFFFFF"/>
              </a:buClr>
              <a:buSzPts val="3000"/>
              <a:buFont typeface="Helvetica Neue"/>
              <a:buChar char="•"/>
              <a:defRPr b="0" i="0" sz="2100" u="none" cap="none" strike="noStrike">
                <a:solidFill>
                  <a:srgbClr val="FFFFFF"/>
                </a:solidFill>
                <a:latin typeface="Helvetica Neue"/>
                <a:ea typeface="Helvetica Neue"/>
                <a:cs typeface="Helvetica Neue"/>
                <a:sym typeface="Helvetica Neue"/>
              </a:defRPr>
            </a:lvl4pPr>
            <a:lvl5pPr lvl="4" marR="0" rtl="0" algn="l">
              <a:lnSpc>
                <a:spcPct val="100000"/>
              </a:lnSpc>
              <a:spcBef>
                <a:spcPts val="2700"/>
              </a:spcBef>
              <a:spcAft>
                <a:spcPts val="0"/>
              </a:spcAft>
              <a:buClr>
                <a:srgbClr val="FFFFFF"/>
              </a:buClr>
              <a:buSzPts val="3000"/>
              <a:buFont typeface="Helvetica Neue"/>
              <a:buChar char="•"/>
              <a:defRPr b="0" i="0" sz="2100" u="none" cap="none" strike="noStrike">
                <a:solidFill>
                  <a:srgbClr val="FFFFFF"/>
                </a:solidFill>
                <a:latin typeface="Helvetica Neue"/>
                <a:ea typeface="Helvetica Neue"/>
                <a:cs typeface="Helvetica Neue"/>
                <a:sym typeface="Helvetica Neue"/>
              </a:defRPr>
            </a:lvl5pPr>
            <a:lvl6pPr lvl="5" marR="0" rtl="0" algn="l">
              <a:lnSpc>
                <a:spcPct val="100000"/>
              </a:lnSpc>
              <a:spcBef>
                <a:spcPts val="2700"/>
              </a:spcBef>
              <a:spcAft>
                <a:spcPts val="0"/>
              </a:spcAft>
              <a:buClr>
                <a:srgbClr val="FFFFFF"/>
              </a:buClr>
              <a:buSzPts val="3000"/>
              <a:buFont typeface="Helvetica Neue"/>
              <a:buChar char="•"/>
              <a:defRPr b="0" i="0" sz="2100" u="none" cap="none" strike="noStrike">
                <a:solidFill>
                  <a:srgbClr val="FFFFFF"/>
                </a:solidFill>
                <a:latin typeface="Helvetica Neue"/>
                <a:ea typeface="Helvetica Neue"/>
                <a:cs typeface="Helvetica Neue"/>
                <a:sym typeface="Helvetica Neue"/>
              </a:defRPr>
            </a:lvl6pPr>
            <a:lvl7pPr lvl="6" marR="0" rtl="0" algn="l">
              <a:lnSpc>
                <a:spcPct val="100000"/>
              </a:lnSpc>
              <a:spcBef>
                <a:spcPts val="2700"/>
              </a:spcBef>
              <a:spcAft>
                <a:spcPts val="0"/>
              </a:spcAft>
              <a:buClr>
                <a:srgbClr val="FFFFFF"/>
              </a:buClr>
              <a:buSzPts val="3000"/>
              <a:buFont typeface="Helvetica Neue"/>
              <a:buChar char="•"/>
              <a:defRPr b="0" i="0" sz="2100" u="none" cap="none" strike="noStrike">
                <a:solidFill>
                  <a:srgbClr val="FFFFFF"/>
                </a:solidFill>
                <a:latin typeface="Helvetica Neue"/>
                <a:ea typeface="Helvetica Neue"/>
                <a:cs typeface="Helvetica Neue"/>
                <a:sym typeface="Helvetica Neue"/>
              </a:defRPr>
            </a:lvl7pPr>
            <a:lvl8pPr lvl="7" marR="0" rtl="0" algn="l">
              <a:lnSpc>
                <a:spcPct val="100000"/>
              </a:lnSpc>
              <a:spcBef>
                <a:spcPts val="2700"/>
              </a:spcBef>
              <a:spcAft>
                <a:spcPts val="0"/>
              </a:spcAft>
              <a:buClr>
                <a:srgbClr val="FFFFFF"/>
              </a:buClr>
              <a:buSzPts val="3000"/>
              <a:buFont typeface="Helvetica Neue"/>
              <a:buChar char="•"/>
              <a:defRPr b="0" i="0" sz="2100" u="none" cap="none" strike="noStrike">
                <a:solidFill>
                  <a:srgbClr val="FFFFFF"/>
                </a:solidFill>
                <a:latin typeface="Helvetica Neue"/>
                <a:ea typeface="Helvetica Neue"/>
                <a:cs typeface="Helvetica Neue"/>
                <a:sym typeface="Helvetica Neue"/>
              </a:defRPr>
            </a:lvl8pPr>
            <a:lvl9pPr lvl="8" marR="0" rtl="0" algn="l">
              <a:lnSpc>
                <a:spcPct val="100000"/>
              </a:lnSpc>
              <a:spcBef>
                <a:spcPts val="2700"/>
              </a:spcBef>
              <a:spcAft>
                <a:spcPts val="0"/>
              </a:spcAft>
              <a:buClr>
                <a:srgbClr val="FFFFFF"/>
              </a:buClr>
              <a:buSzPts val="3000"/>
              <a:buFont typeface="Helvetica Neue"/>
              <a:buChar char="•"/>
              <a:defRPr b="0" i="0" sz="2100" u="none" cap="none" strike="noStrike">
                <a:solidFill>
                  <a:srgbClr val="FFFFFF"/>
                </a:solidFill>
                <a:latin typeface="Helvetica Neue"/>
                <a:ea typeface="Helvetica Neue"/>
                <a:cs typeface="Helvetica Neue"/>
                <a:sym typeface="Helvetica Neue"/>
              </a:defRPr>
            </a:lvl9pPr>
          </a:lstStyle>
          <a:p/>
        </p:txBody>
      </p:sp>
      <p:sp>
        <p:nvSpPr>
          <p:cNvPr id="176" name="Google Shape;176;p18"/>
          <p:cNvSpPr txBox="1"/>
          <p:nvPr>
            <p:ph idx="12" type="sldNum"/>
          </p:nvPr>
        </p:nvSpPr>
        <p:spPr>
          <a:xfrm>
            <a:off x="4438052" y="4882307"/>
            <a:ext cx="247500" cy="221100"/>
          </a:xfrm>
          <a:prstGeom prst="rect">
            <a:avLst/>
          </a:prstGeom>
          <a:noFill/>
          <a:ln>
            <a:noFill/>
          </a:ln>
        </p:spPr>
        <p:txBody>
          <a:bodyPr anchorCtr="0" anchor="t" bIns="32750" lIns="32750" spcFirstLastPara="1" rIns="32750" wrap="square" tIns="32750">
            <a:noAutofit/>
          </a:bodyPr>
          <a:lstStyle>
            <a:lvl1pPr indent="0" lvl="0" marL="0" rtl="0" algn="ctr">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1pPr>
            <a:lvl2pPr indent="0" lvl="1" marL="0" rtl="0" algn="ctr">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2pPr>
            <a:lvl3pPr indent="0" lvl="2" marL="0" rtl="0" algn="ctr">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3pPr>
            <a:lvl4pPr indent="0" lvl="3" marL="0" rtl="0" algn="ctr">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4pPr>
            <a:lvl5pPr indent="0" lvl="4" marL="0" rtl="0" algn="ctr">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5pPr>
            <a:lvl6pPr indent="0" lvl="5" marL="0" rtl="0" algn="ctr">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6pPr>
            <a:lvl7pPr indent="0" lvl="6" marL="0" rtl="0" algn="ctr">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7pPr>
            <a:lvl8pPr indent="0" lvl="7" marL="0" rtl="0" algn="ctr">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8pPr>
            <a:lvl9pPr indent="0" lvl="8" marL="0" rtl="0" algn="ctr">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77" name="Shape 177"/>
        <p:cNvGrpSpPr/>
        <p:nvPr/>
      </p:nvGrpSpPr>
      <p:grpSpPr>
        <a:xfrm>
          <a:off x="0" y="0"/>
          <a:ext cx="0" cy="0"/>
          <a:chOff x="0" y="0"/>
          <a:chExt cx="0" cy="0"/>
        </a:xfrm>
      </p:grpSpPr>
      <p:sp>
        <p:nvSpPr>
          <p:cNvPr id="178" name="Google Shape;178;p19"/>
          <p:cNvSpPr txBox="1"/>
          <p:nvPr>
            <p:ph idx="12" type="sldNum"/>
          </p:nvPr>
        </p:nvSpPr>
        <p:spPr>
          <a:xfrm>
            <a:off x="4449997" y="4902398"/>
            <a:ext cx="239100" cy="171000"/>
          </a:xfrm>
          <a:prstGeom prst="rect">
            <a:avLst/>
          </a:prstGeom>
          <a:noFill/>
          <a:ln>
            <a:noFill/>
          </a:ln>
        </p:spPr>
        <p:txBody>
          <a:bodyPr anchorCtr="0" anchor="t" bIns="32750" lIns="32750" spcFirstLastPara="1" rIns="32750" wrap="square" tIns="32750">
            <a:noAutofit/>
          </a:bodyPr>
          <a:lstStyle>
            <a:lvl1pPr indent="0" lvl="0" marL="0" rtl="0" algn="ctr">
              <a:lnSpc>
                <a:spcPct val="100000"/>
              </a:lnSpc>
              <a:spcBef>
                <a:spcPts val="0"/>
              </a:spcBef>
              <a:spcAft>
                <a:spcPts val="0"/>
              </a:spcAft>
              <a:buClr>
                <a:srgbClr val="FFFFFF"/>
              </a:buClr>
              <a:buSzPts val="1000"/>
              <a:buFont typeface="Helvetica Neue Light"/>
              <a:buNone/>
              <a:defRPr/>
            </a:lvl1pPr>
            <a:lvl2pPr indent="0" lvl="1" marL="0" rtl="0" algn="ctr">
              <a:lnSpc>
                <a:spcPct val="100000"/>
              </a:lnSpc>
              <a:spcBef>
                <a:spcPts val="0"/>
              </a:spcBef>
              <a:spcAft>
                <a:spcPts val="0"/>
              </a:spcAft>
              <a:buClr>
                <a:srgbClr val="FFFFFF"/>
              </a:buClr>
              <a:buSzPts val="1000"/>
              <a:buFont typeface="Helvetica Neue Light"/>
              <a:buNone/>
              <a:defRPr/>
            </a:lvl2pPr>
            <a:lvl3pPr indent="0" lvl="2" marL="0" rtl="0" algn="ctr">
              <a:lnSpc>
                <a:spcPct val="100000"/>
              </a:lnSpc>
              <a:spcBef>
                <a:spcPts val="0"/>
              </a:spcBef>
              <a:spcAft>
                <a:spcPts val="0"/>
              </a:spcAft>
              <a:buClr>
                <a:srgbClr val="FFFFFF"/>
              </a:buClr>
              <a:buSzPts val="1000"/>
              <a:buFont typeface="Helvetica Neue Light"/>
              <a:buNone/>
              <a:defRPr/>
            </a:lvl3pPr>
            <a:lvl4pPr indent="0" lvl="3" marL="0" rtl="0" algn="ctr">
              <a:lnSpc>
                <a:spcPct val="100000"/>
              </a:lnSpc>
              <a:spcBef>
                <a:spcPts val="0"/>
              </a:spcBef>
              <a:spcAft>
                <a:spcPts val="0"/>
              </a:spcAft>
              <a:buClr>
                <a:srgbClr val="FFFFFF"/>
              </a:buClr>
              <a:buSzPts val="1000"/>
              <a:buFont typeface="Helvetica Neue Light"/>
              <a:buNone/>
              <a:defRPr/>
            </a:lvl4pPr>
            <a:lvl5pPr indent="0" lvl="4" marL="0" rtl="0" algn="ctr">
              <a:lnSpc>
                <a:spcPct val="100000"/>
              </a:lnSpc>
              <a:spcBef>
                <a:spcPts val="0"/>
              </a:spcBef>
              <a:spcAft>
                <a:spcPts val="0"/>
              </a:spcAft>
              <a:buClr>
                <a:srgbClr val="FFFFFF"/>
              </a:buClr>
              <a:buSzPts val="1000"/>
              <a:buFont typeface="Helvetica Neue Light"/>
              <a:buNone/>
              <a:defRPr/>
            </a:lvl5pPr>
            <a:lvl6pPr indent="0" lvl="5" marL="0" rtl="0" algn="ctr">
              <a:lnSpc>
                <a:spcPct val="100000"/>
              </a:lnSpc>
              <a:spcBef>
                <a:spcPts val="0"/>
              </a:spcBef>
              <a:spcAft>
                <a:spcPts val="0"/>
              </a:spcAft>
              <a:buClr>
                <a:srgbClr val="FFFFFF"/>
              </a:buClr>
              <a:buSzPts val="1000"/>
              <a:buFont typeface="Helvetica Neue Light"/>
              <a:buNone/>
              <a:defRPr/>
            </a:lvl6pPr>
            <a:lvl7pPr indent="0" lvl="6" marL="0" rtl="0" algn="ctr">
              <a:lnSpc>
                <a:spcPct val="100000"/>
              </a:lnSpc>
              <a:spcBef>
                <a:spcPts val="0"/>
              </a:spcBef>
              <a:spcAft>
                <a:spcPts val="0"/>
              </a:spcAft>
              <a:buClr>
                <a:srgbClr val="FFFFFF"/>
              </a:buClr>
              <a:buSzPts val="1000"/>
              <a:buFont typeface="Helvetica Neue Light"/>
              <a:buNone/>
              <a:defRPr/>
            </a:lvl7pPr>
            <a:lvl8pPr indent="0" lvl="7" marL="0" rtl="0" algn="ctr">
              <a:lnSpc>
                <a:spcPct val="100000"/>
              </a:lnSpc>
              <a:spcBef>
                <a:spcPts val="0"/>
              </a:spcBef>
              <a:spcAft>
                <a:spcPts val="0"/>
              </a:spcAft>
              <a:buClr>
                <a:srgbClr val="FFFFFF"/>
              </a:buClr>
              <a:buSzPts val="1000"/>
              <a:buFont typeface="Helvetica Neue Light"/>
              <a:buNone/>
              <a:defRPr/>
            </a:lvl8pPr>
            <a:lvl9pPr indent="0" lvl="8" marL="0" rtl="0" algn="ctr">
              <a:lnSpc>
                <a:spcPct val="100000"/>
              </a:lnSpc>
              <a:spcBef>
                <a:spcPts val="0"/>
              </a:spcBef>
              <a:spcAft>
                <a:spcPts val="0"/>
              </a:spcAft>
              <a:buClr>
                <a:srgbClr val="FFFFFF"/>
              </a:buClr>
              <a:buSzPts val="1000"/>
              <a:buFont typeface="Helvetica Neue Light"/>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alt1">
  <p:cSld name="TITLE_1">
    <p:bg>
      <p:bgPr>
        <a:solidFill>
          <a:schemeClr val="lt2"/>
        </a:solidFill>
      </p:bgPr>
    </p:bg>
    <p:spTree>
      <p:nvGrpSpPr>
        <p:cNvPr id="21" name="Shape 21"/>
        <p:cNvGrpSpPr/>
        <p:nvPr/>
      </p:nvGrpSpPr>
      <p:grpSpPr>
        <a:xfrm>
          <a:off x="0" y="0"/>
          <a:ext cx="0" cy="0"/>
          <a:chOff x="0" y="0"/>
          <a:chExt cx="0" cy="0"/>
        </a:xfrm>
      </p:grpSpPr>
      <p:pic>
        <p:nvPicPr>
          <p:cNvPr descr="shutterstock_429987889_edited.jpg" id="22" name="Google Shape;22;p3"/>
          <p:cNvPicPr preferRelativeResize="0"/>
          <p:nvPr/>
        </p:nvPicPr>
        <p:blipFill rotWithShape="1">
          <a:blip r:embed="rId2">
            <a:alphaModFix/>
          </a:blip>
          <a:srcRect b="23591" l="0" r="0" t="21799"/>
          <a:stretch/>
        </p:blipFill>
        <p:spPr>
          <a:xfrm>
            <a:off x="0" y="487825"/>
            <a:ext cx="9144000" cy="4655676"/>
          </a:xfrm>
          <a:prstGeom prst="rect">
            <a:avLst/>
          </a:prstGeom>
          <a:noFill/>
          <a:ln>
            <a:noFill/>
          </a:ln>
        </p:spPr>
      </p:pic>
      <p:sp>
        <p:nvSpPr>
          <p:cNvPr id="23" name="Google Shape;23;p3"/>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 name="Google Shape;24;p3"/>
          <p:cNvGrpSpPr/>
          <p:nvPr/>
        </p:nvGrpSpPr>
        <p:grpSpPr>
          <a:xfrm>
            <a:off x="830392" y="1191256"/>
            <a:ext cx="745763" cy="45826"/>
            <a:chOff x="4580561" y="2589004"/>
            <a:chExt cx="1064464" cy="25200"/>
          </a:xfrm>
        </p:grpSpPr>
        <p:sp>
          <p:nvSpPr>
            <p:cNvPr id="25" name="Google Shape;25;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 name="Google Shape;27;p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28" name="Google Shape;28;p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9" name="Google Shape;29;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0" name="Google Shape;30;p3">
            <a:hlinkClick/>
          </p:cNvPr>
          <p:cNvSpPr/>
          <p:nvPr/>
        </p:nvSpPr>
        <p:spPr>
          <a:xfrm>
            <a:off x="8280450" y="0"/>
            <a:ext cx="863400" cy="454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 name="Google Shape;31;p3">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32" name="Google Shape;32;p3">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33" name="Google Shape;33;p3">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4" name="Shape 34"/>
        <p:cNvGrpSpPr/>
        <p:nvPr/>
      </p:nvGrpSpPr>
      <p:grpSpPr>
        <a:xfrm>
          <a:off x="0" y="0"/>
          <a:ext cx="0" cy="0"/>
          <a:chOff x="0" y="0"/>
          <a:chExt cx="0" cy="0"/>
        </a:xfrm>
      </p:grpSpPr>
      <p:grpSp>
        <p:nvGrpSpPr>
          <p:cNvPr id="35" name="Google Shape;35;p4"/>
          <p:cNvGrpSpPr/>
          <p:nvPr/>
        </p:nvGrpSpPr>
        <p:grpSpPr>
          <a:xfrm>
            <a:off x="830392" y="1191256"/>
            <a:ext cx="745763" cy="45826"/>
            <a:chOff x="4580561" y="2589004"/>
            <a:chExt cx="1064464" cy="25200"/>
          </a:xfrm>
        </p:grpSpPr>
        <p:sp>
          <p:nvSpPr>
            <p:cNvPr id="36" name="Google Shape;36;p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39" name="Google Shape;39;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40" name="Google Shape;40;p4">
            <a:hlinkClick/>
          </p:cNvPr>
          <p:cNvSpPr/>
          <p:nvPr/>
        </p:nvSpPr>
        <p:spPr>
          <a:xfrm>
            <a:off x="8280450" y="0"/>
            <a:ext cx="863400" cy="45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4">
            <a:hlinkClick/>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42" name="Google Shape;42;p4">
            <a:hlinkClick/>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43" name="Google Shape;43;p4">
            <a:hlinkClick/>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 name="Shape 44"/>
        <p:cNvGrpSpPr/>
        <p:nvPr/>
      </p:nvGrpSpPr>
      <p:grpSpPr>
        <a:xfrm>
          <a:off x="0" y="0"/>
          <a:ext cx="0" cy="0"/>
          <a:chOff x="0" y="0"/>
          <a:chExt cx="0" cy="0"/>
        </a:xfrm>
      </p:grpSpPr>
      <p:sp>
        <p:nvSpPr>
          <p:cNvPr id="45" name="Google Shape;45;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p5"/>
          <p:cNvGrpSpPr/>
          <p:nvPr/>
        </p:nvGrpSpPr>
        <p:grpSpPr>
          <a:xfrm>
            <a:off x="830392" y="1191256"/>
            <a:ext cx="745763" cy="45826"/>
            <a:chOff x="4580561" y="2589004"/>
            <a:chExt cx="1064464" cy="25200"/>
          </a:xfrm>
        </p:grpSpPr>
        <p:sp>
          <p:nvSpPr>
            <p:cNvPr id="47" name="Google Shape;47;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0" name="Google Shape;50;p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1" name="Google Shape;51;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5">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 name="Google Shape;53;p5">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54" name="Google Shape;54;p5">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55" name="Google Shape;55;p5">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only">
  <p:cSld name="TITLE_AND_BODY_1">
    <p:spTree>
      <p:nvGrpSpPr>
        <p:cNvPr id="56" name="Shape 56"/>
        <p:cNvGrpSpPr/>
        <p:nvPr/>
      </p:nvGrpSpPr>
      <p:grpSpPr>
        <a:xfrm>
          <a:off x="0" y="0"/>
          <a:ext cx="0" cy="0"/>
          <a:chOff x="0" y="0"/>
          <a:chExt cx="0" cy="0"/>
        </a:xfrm>
      </p:grpSpPr>
      <p:sp>
        <p:nvSpPr>
          <p:cNvPr id="57" name="Google Shape;57;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9" name="Google Shape;59;p6">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 name="Google Shape;60;p6">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61" name="Google Shape;61;p6">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62" name="Google Shape;62;p6">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
        <p:nvSpPr>
          <p:cNvPr id="63" name="Google Shape;63;p6"/>
          <p:cNvSpPr txBox="1"/>
          <p:nvPr>
            <p:ph idx="1" type="body"/>
          </p:nvPr>
        </p:nvSpPr>
        <p:spPr>
          <a:xfrm>
            <a:off x="729450" y="1068650"/>
            <a:ext cx="7688700" cy="1034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2">
  <p:cSld name="TITLE_AND_BODY_1_1">
    <p:spTree>
      <p:nvGrpSpPr>
        <p:cNvPr id="64" name="Shape 64"/>
        <p:cNvGrpSpPr/>
        <p:nvPr/>
      </p:nvGrpSpPr>
      <p:grpSpPr>
        <a:xfrm>
          <a:off x="0" y="0"/>
          <a:ext cx="0" cy="0"/>
          <a:chOff x="0" y="0"/>
          <a:chExt cx="0" cy="0"/>
        </a:xfrm>
      </p:grpSpPr>
      <p:pic>
        <p:nvPicPr>
          <p:cNvPr descr="shutterstock_31891705.jpg" id="65" name="Google Shape;65;p7"/>
          <p:cNvPicPr preferRelativeResize="0"/>
          <p:nvPr/>
        </p:nvPicPr>
        <p:blipFill rotWithShape="1">
          <a:blip r:embed="rId2">
            <a:alphaModFix/>
          </a:blip>
          <a:srcRect b="11971" l="0" r="0" t="11971"/>
          <a:stretch/>
        </p:blipFill>
        <p:spPr>
          <a:xfrm>
            <a:off x="0" y="487825"/>
            <a:ext cx="9143999" cy="4655673"/>
          </a:xfrm>
          <a:prstGeom prst="rect">
            <a:avLst/>
          </a:prstGeom>
          <a:noFill/>
          <a:ln>
            <a:noFill/>
          </a:ln>
        </p:spPr>
      </p:pic>
      <p:sp>
        <p:nvSpPr>
          <p:cNvPr id="66" name="Google Shape;66;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7">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 name="Google Shape;69;p7">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70" name="Google Shape;70;p7">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71" name="Google Shape;71;p7">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
        <p:nvSpPr>
          <p:cNvPr id="72" name="Google Shape;72;p7"/>
          <p:cNvSpPr txBox="1"/>
          <p:nvPr>
            <p:ph type="title"/>
          </p:nvPr>
        </p:nvSpPr>
        <p:spPr>
          <a:xfrm>
            <a:off x="729450" y="2056375"/>
            <a:ext cx="58875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 name="Google Shape;75;p8"/>
          <p:cNvGrpSpPr/>
          <p:nvPr/>
        </p:nvGrpSpPr>
        <p:grpSpPr>
          <a:xfrm>
            <a:off x="830392" y="1191256"/>
            <a:ext cx="745763" cy="45826"/>
            <a:chOff x="4580561" y="2589004"/>
            <a:chExt cx="1064464" cy="25200"/>
          </a:xfrm>
        </p:grpSpPr>
        <p:sp>
          <p:nvSpPr>
            <p:cNvPr id="76" name="Google Shape;76;p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8"/>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79" name="Google Shape;79;p8"/>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80" name="Google Shape;80;p8"/>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81" name="Google Shape;81;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8">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8">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84" name="Google Shape;84;p8">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85" name="Google Shape;85;p8">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9"/>
          <p:cNvGrpSpPr/>
          <p:nvPr/>
        </p:nvGrpSpPr>
        <p:grpSpPr>
          <a:xfrm>
            <a:off x="830392" y="1191256"/>
            <a:ext cx="745763" cy="45826"/>
            <a:chOff x="4580561" y="2589004"/>
            <a:chExt cx="1064464" cy="25200"/>
          </a:xfrm>
        </p:grpSpPr>
        <p:sp>
          <p:nvSpPr>
            <p:cNvPr id="89" name="Google Shape;89;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9"/>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92" name="Google Shape;92;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93" name="Google Shape;93;p9">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 name="Google Shape;94;p9">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95" name="Google Shape;95;p9">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96" name="Google Shape;96;p9">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7" name="Shape 97"/>
        <p:cNvGrpSpPr/>
        <p:nvPr/>
      </p:nvGrpSpPr>
      <p:grpSpPr>
        <a:xfrm>
          <a:off x="0" y="0"/>
          <a:ext cx="0" cy="0"/>
          <a:chOff x="0" y="0"/>
          <a:chExt cx="0" cy="0"/>
        </a:xfrm>
      </p:grpSpPr>
      <p:sp>
        <p:nvSpPr>
          <p:cNvPr id="98" name="Google Shape;98;p1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10"/>
          <p:cNvGrpSpPr/>
          <p:nvPr/>
        </p:nvGrpSpPr>
        <p:grpSpPr>
          <a:xfrm>
            <a:off x="830392" y="1191256"/>
            <a:ext cx="745763" cy="45826"/>
            <a:chOff x="4580561" y="2589004"/>
            <a:chExt cx="1064464" cy="25200"/>
          </a:xfrm>
        </p:grpSpPr>
        <p:sp>
          <p:nvSpPr>
            <p:cNvPr id="100" name="Google Shape;100;p1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10"/>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03" name="Google Shape;103;p10"/>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4" name="Google Shape;104;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05" name="Google Shape;105;p10">
            <a:hlinkClick/>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10">
            <a:hlinkClick/>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07" name="Google Shape;107;p10">
            <a:hlinkClick/>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08" name="Google Shape;108;p10">
            <a:hlinkClick/>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0"/>
          <p:cNvSpPr txBox="1"/>
          <p:nvPr>
            <p:ph type="ctrTitle"/>
          </p:nvPr>
        </p:nvSpPr>
        <p:spPr>
          <a:xfrm>
            <a:off x="289650" y="700525"/>
            <a:ext cx="8739900" cy="229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4700">
                <a:solidFill>
                  <a:srgbClr val="000000"/>
                </a:solidFill>
              </a:rPr>
              <a:t>Influence of the adjoining mountain ranges on the Indian Summer Monsoon</a:t>
            </a:r>
            <a:r>
              <a:rPr lang="en-GB" sz="4800">
                <a:solidFill>
                  <a:srgbClr val="000000"/>
                </a:solidFill>
              </a:rPr>
              <a:t> </a:t>
            </a:r>
            <a:endParaRPr/>
          </a:p>
        </p:txBody>
      </p:sp>
      <p:sp>
        <p:nvSpPr>
          <p:cNvPr id="184" name="Google Shape;184;p20"/>
          <p:cNvSpPr txBox="1"/>
          <p:nvPr>
            <p:ph idx="1" type="subTitle"/>
          </p:nvPr>
        </p:nvSpPr>
        <p:spPr>
          <a:xfrm>
            <a:off x="729582" y="2998284"/>
            <a:ext cx="7542000" cy="19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a:t>
            </a:r>
            <a:endParaRPr b="1" sz="1400"/>
          </a:p>
        </p:txBody>
      </p:sp>
      <p:sp>
        <p:nvSpPr>
          <p:cNvPr id="185" name="Google Shape;185;p20"/>
          <p:cNvSpPr txBox="1"/>
          <p:nvPr/>
        </p:nvSpPr>
        <p:spPr>
          <a:xfrm>
            <a:off x="2083300" y="3072000"/>
            <a:ext cx="5469000" cy="14565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en-GB" sz="2600">
                <a:solidFill>
                  <a:schemeClr val="accent1"/>
                </a:solidFill>
                <a:latin typeface="Lato"/>
                <a:ea typeface="Lato"/>
                <a:cs typeface="Lato"/>
                <a:sym typeface="Lato"/>
              </a:rPr>
              <a:t>Dr. Abhishek Anand </a:t>
            </a:r>
            <a:endParaRPr b="1" sz="2600">
              <a:solidFill>
                <a:schemeClr val="accent1"/>
              </a:solidFill>
              <a:latin typeface="Lato"/>
              <a:ea typeface="Lato"/>
              <a:cs typeface="Lato"/>
              <a:sym typeface="Lato"/>
            </a:endParaRPr>
          </a:p>
          <a:p>
            <a:pPr indent="0" lvl="0" marL="457200" rtl="0" algn="ctr">
              <a:spcBef>
                <a:spcPts val="0"/>
              </a:spcBef>
              <a:spcAft>
                <a:spcPts val="0"/>
              </a:spcAft>
              <a:buNone/>
            </a:pPr>
            <a:r>
              <a:rPr b="1" lang="en-GB" sz="2600">
                <a:solidFill>
                  <a:schemeClr val="accent1"/>
                </a:solidFill>
                <a:latin typeface="Lato"/>
                <a:ea typeface="Lato"/>
                <a:cs typeface="Lato"/>
                <a:sym typeface="Lato"/>
              </a:rPr>
              <a:t> Project Scientist II, </a:t>
            </a:r>
            <a:endParaRPr b="1" sz="2600">
              <a:solidFill>
                <a:schemeClr val="accent1"/>
              </a:solidFill>
              <a:latin typeface="Lato"/>
              <a:ea typeface="Lato"/>
              <a:cs typeface="Lato"/>
              <a:sym typeface="Lato"/>
            </a:endParaRPr>
          </a:p>
          <a:p>
            <a:pPr indent="0" lvl="0" marL="457200" rtl="0" algn="ctr">
              <a:spcBef>
                <a:spcPts val="0"/>
              </a:spcBef>
              <a:spcAft>
                <a:spcPts val="0"/>
              </a:spcAft>
              <a:buNone/>
            </a:pPr>
            <a:r>
              <a:rPr b="1" lang="en-GB" sz="2600">
                <a:solidFill>
                  <a:schemeClr val="accent1"/>
                </a:solidFill>
                <a:latin typeface="Lato"/>
                <a:ea typeface="Lato"/>
                <a:cs typeface="Lato"/>
                <a:sym typeface="Lato"/>
              </a:rPr>
              <a:t>RMC, IMD, Kolkata</a:t>
            </a:r>
            <a:endParaRPr b="1" sz="2600">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txBox="1"/>
          <p:nvPr>
            <p:ph idx="4294967295" type="title"/>
          </p:nvPr>
        </p:nvSpPr>
        <p:spPr>
          <a:xfrm>
            <a:off x="10418" y="102691"/>
            <a:ext cx="8940900" cy="5634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A1FE"/>
              </a:buClr>
              <a:buSzPts val="4000"/>
              <a:buFont typeface="Helvetica Neue"/>
              <a:buNone/>
            </a:pPr>
            <a:r>
              <a:rPr i="0" lang="en-GB" sz="4000" u="none" cap="none" strike="noStrike">
                <a:solidFill>
                  <a:schemeClr val="dk2"/>
                </a:solidFill>
                <a:latin typeface="Helvetica Neue"/>
                <a:ea typeface="Helvetica Neue"/>
                <a:cs typeface="Helvetica Neue"/>
                <a:sym typeface="Helvetica Neue"/>
              </a:rPr>
              <a:t>Isolating the Effects of Mountains</a:t>
            </a:r>
            <a:endParaRPr>
              <a:solidFill>
                <a:schemeClr val="dk2"/>
              </a:solidFill>
            </a:endParaRPr>
          </a:p>
        </p:txBody>
      </p:sp>
      <p:sp>
        <p:nvSpPr>
          <p:cNvPr id="191" name="Google Shape;191;p21"/>
          <p:cNvSpPr txBox="1"/>
          <p:nvPr/>
        </p:nvSpPr>
        <p:spPr>
          <a:xfrm>
            <a:off x="5121550" y="849125"/>
            <a:ext cx="3955800" cy="40794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15E6CD"/>
              </a:buClr>
              <a:buSzPts val="1500"/>
              <a:buFont typeface="Avenir"/>
              <a:buNone/>
            </a:pPr>
            <a:r>
              <a:rPr b="1" i="0" lang="en-GB" sz="1500" u="none" cap="none" strike="noStrike">
                <a:latin typeface="Avenir"/>
                <a:ea typeface="Avenir"/>
                <a:cs typeface="Avenir"/>
                <a:sym typeface="Avenir"/>
              </a:rPr>
              <a:t>DEP</a:t>
            </a:r>
            <a:endParaRPr b="1" i="0" sz="1500" u="none" cap="none" strike="noStrike">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15E6CD"/>
              </a:buClr>
              <a:buSzPts val="1500"/>
              <a:buFont typeface="Avenir"/>
              <a:buNone/>
            </a:pPr>
            <a:r>
              <a:rPr b="1" i="0" lang="en-GB" sz="1500" u="none" cap="none" strike="noStrike">
                <a:latin typeface="Avenir"/>
                <a:ea typeface="Avenir"/>
                <a:cs typeface="Avenir"/>
                <a:sym typeface="Avenir"/>
              </a:rPr>
              <a:t>Deccan plateau (DP) and the western Ghats (WG) subdued</a:t>
            </a:r>
            <a:endParaRPr b="1" sz="900"/>
          </a:p>
          <a:p>
            <a:pPr indent="0" lvl="0" marL="0" marR="0" rtl="0" algn="ctr">
              <a:lnSpc>
                <a:spcPct val="100000"/>
              </a:lnSpc>
              <a:spcBef>
                <a:spcPts val="0"/>
              </a:spcBef>
              <a:spcAft>
                <a:spcPts val="0"/>
              </a:spcAft>
              <a:buClr>
                <a:srgbClr val="15E6CD"/>
              </a:buClr>
              <a:buSzPts val="1500"/>
              <a:buFont typeface="Avenir"/>
              <a:buNone/>
            </a:pPr>
            <a:r>
              <a:t/>
            </a:r>
            <a:endParaRPr b="1" i="0" sz="1500" u="none" cap="none" strike="noStrike">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15E6CD"/>
              </a:buClr>
              <a:buSzPts val="1500"/>
              <a:buFont typeface="Avenir"/>
              <a:buNone/>
            </a:pPr>
            <a:r>
              <a:rPr b="1" i="0" lang="en-GB" sz="1500" u="none" cap="none" strike="noStrike">
                <a:latin typeface="Avenir"/>
                <a:ea typeface="Avenir"/>
                <a:cs typeface="Avenir"/>
                <a:sym typeface="Avenir"/>
              </a:rPr>
              <a:t>HTP </a:t>
            </a:r>
            <a:endParaRPr b="1" sz="900"/>
          </a:p>
          <a:p>
            <a:pPr indent="0" lvl="0" marL="0" marR="0" rtl="0" algn="ctr">
              <a:lnSpc>
                <a:spcPct val="100000"/>
              </a:lnSpc>
              <a:spcBef>
                <a:spcPts val="0"/>
              </a:spcBef>
              <a:spcAft>
                <a:spcPts val="0"/>
              </a:spcAft>
              <a:buClr>
                <a:srgbClr val="15E6CD"/>
              </a:buClr>
              <a:buSzPts val="1500"/>
              <a:buFont typeface="Avenir"/>
              <a:buNone/>
            </a:pPr>
            <a:r>
              <a:rPr b="1" i="0" lang="en-GB" sz="1500" u="none" cap="none" strike="noStrike">
                <a:latin typeface="Avenir"/>
                <a:ea typeface="Avenir"/>
                <a:cs typeface="Avenir"/>
                <a:sym typeface="Avenir"/>
              </a:rPr>
              <a:t>Himalayas and Tibet plateau subdued</a:t>
            </a:r>
            <a:endParaRPr b="1" sz="900"/>
          </a:p>
          <a:p>
            <a:pPr indent="0" lvl="0" marL="0" marR="0" rtl="0" algn="ctr">
              <a:lnSpc>
                <a:spcPct val="100000"/>
              </a:lnSpc>
              <a:spcBef>
                <a:spcPts val="0"/>
              </a:spcBef>
              <a:spcAft>
                <a:spcPts val="0"/>
              </a:spcAft>
              <a:buClr>
                <a:srgbClr val="15E6CD"/>
              </a:buClr>
              <a:buSzPts val="1500"/>
              <a:buFont typeface="Avenir"/>
              <a:buNone/>
            </a:pPr>
            <a:r>
              <a:t/>
            </a:r>
            <a:endParaRPr b="1" i="0" sz="1500" u="none" cap="none" strike="noStrike">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15E6CD"/>
              </a:buClr>
              <a:buSzPts val="1500"/>
              <a:buFont typeface="Avenir"/>
              <a:buNone/>
            </a:pPr>
            <a:r>
              <a:rPr b="1" i="0" lang="en-GB" sz="1500" u="none" cap="none" strike="noStrike">
                <a:latin typeface="Avenir"/>
                <a:ea typeface="Avenir"/>
                <a:cs typeface="Avenir"/>
                <a:sym typeface="Avenir"/>
              </a:rPr>
              <a:t>AFM</a:t>
            </a:r>
            <a:endParaRPr b="1" i="0" sz="1500" u="none" cap="none" strike="noStrike">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15E6CD"/>
              </a:buClr>
              <a:buSzPts val="1500"/>
              <a:buFont typeface="Avenir"/>
              <a:buNone/>
            </a:pPr>
            <a:r>
              <a:rPr b="1" i="0" lang="en-GB" sz="1500" u="none" cap="none" strike="noStrike">
                <a:latin typeface="Avenir"/>
                <a:ea typeface="Avenir"/>
                <a:cs typeface="Avenir"/>
                <a:sym typeface="Avenir"/>
              </a:rPr>
              <a:t>African and Arabian Mountains subdued</a:t>
            </a:r>
            <a:endParaRPr b="1" sz="900"/>
          </a:p>
          <a:p>
            <a:pPr indent="0" lvl="0" marL="0" marR="0" rtl="0" algn="ctr">
              <a:lnSpc>
                <a:spcPct val="100000"/>
              </a:lnSpc>
              <a:spcBef>
                <a:spcPts val="0"/>
              </a:spcBef>
              <a:spcAft>
                <a:spcPts val="0"/>
              </a:spcAft>
              <a:buClr>
                <a:srgbClr val="15E6CD"/>
              </a:buClr>
              <a:buSzPts val="1500"/>
              <a:buFont typeface="Avenir"/>
              <a:buNone/>
            </a:pPr>
            <a:r>
              <a:t/>
            </a:r>
            <a:endParaRPr b="1" i="0" sz="1500" u="none" cap="none" strike="noStrike">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15E6CD"/>
              </a:buClr>
              <a:buSzPts val="1500"/>
              <a:buFont typeface="Avenir"/>
              <a:buNone/>
            </a:pPr>
            <a:r>
              <a:rPr b="1" i="0" lang="en-GB" sz="1500" u="none" cap="none" strike="noStrike">
                <a:latin typeface="Avenir"/>
                <a:ea typeface="Avenir"/>
                <a:cs typeface="Avenir"/>
                <a:sym typeface="Avenir"/>
              </a:rPr>
              <a:t>SEAM</a:t>
            </a:r>
            <a:endParaRPr b="1" i="0" sz="1500" u="none" cap="none" strike="noStrike">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15E6CD"/>
              </a:buClr>
              <a:buSzPts val="1500"/>
              <a:buFont typeface="Avenir"/>
              <a:buNone/>
            </a:pPr>
            <a:r>
              <a:rPr b="1" i="0" lang="en-GB" sz="1500" u="none" cap="none" strike="noStrike">
                <a:latin typeface="Avenir"/>
                <a:ea typeface="Avenir"/>
                <a:cs typeface="Avenir"/>
                <a:sym typeface="Avenir"/>
              </a:rPr>
              <a:t>Indo-Chinese and Maritime Mountains subdued</a:t>
            </a:r>
            <a:endParaRPr b="1" sz="900"/>
          </a:p>
        </p:txBody>
      </p:sp>
      <p:pic>
        <p:nvPicPr>
          <p:cNvPr descr="A close up of a map&#10;&#10;Description automatically generated" id="192" name="Google Shape;192;p21"/>
          <p:cNvPicPr preferRelativeResize="0"/>
          <p:nvPr/>
        </p:nvPicPr>
        <p:blipFill rotWithShape="1">
          <a:blip r:embed="rId3">
            <a:alphaModFix/>
          </a:blip>
          <a:srcRect b="0" l="0" r="0" t="0"/>
          <a:stretch/>
        </p:blipFill>
        <p:spPr>
          <a:xfrm>
            <a:off x="27946" y="849132"/>
            <a:ext cx="5093607" cy="42591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2"/>
          <p:cNvSpPr txBox="1"/>
          <p:nvPr>
            <p:ph idx="4294967295" type="title"/>
          </p:nvPr>
        </p:nvSpPr>
        <p:spPr>
          <a:xfrm>
            <a:off x="101554" y="-5"/>
            <a:ext cx="8940900" cy="5511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A1FE"/>
              </a:buClr>
              <a:buSzPts val="2400"/>
              <a:buFont typeface="Helvetica Neue"/>
              <a:buNone/>
            </a:pPr>
            <a:r>
              <a:rPr i="0" lang="en-GB" sz="2400" u="none" cap="none" strike="noStrike">
                <a:solidFill>
                  <a:schemeClr val="dk2"/>
                </a:solidFill>
                <a:latin typeface="Helvetica Neue"/>
                <a:ea typeface="Helvetica Neue"/>
                <a:cs typeface="Helvetica Neue"/>
                <a:sym typeface="Helvetica Neue"/>
              </a:rPr>
              <a:t>Effects of Mountains on Vertical Temperature distribution</a:t>
            </a:r>
            <a:endParaRPr i="0" sz="2400" u="none" cap="none" strike="noStrike">
              <a:solidFill>
                <a:schemeClr val="dk2"/>
              </a:solidFill>
              <a:latin typeface="Helvetica Neue"/>
              <a:ea typeface="Helvetica Neue"/>
              <a:cs typeface="Helvetica Neue"/>
              <a:sym typeface="Helvetica Neue"/>
            </a:endParaRPr>
          </a:p>
        </p:txBody>
      </p:sp>
      <p:sp>
        <p:nvSpPr>
          <p:cNvPr id="198" name="Google Shape;198;p22"/>
          <p:cNvSpPr txBox="1"/>
          <p:nvPr/>
        </p:nvSpPr>
        <p:spPr>
          <a:xfrm>
            <a:off x="4978900" y="718674"/>
            <a:ext cx="4123500" cy="3960000"/>
          </a:xfrm>
          <a:prstGeom prst="rect">
            <a:avLst/>
          </a:prstGeom>
          <a:noFill/>
          <a:ln>
            <a:noFill/>
          </a:ln>
        </p:spPr>
        <p:txBody>
          <a:bodyPr anchorCtr="0" anchor="ctr" bIns="32750" lIns="32750" spcFirstLastPara="1" rIns="32750" wrap="square" tIns="32750">
            <a:noAutofit/>
          </a:bodyPr>
          <a:lstStyle/>
          <a:p>
            <a:pPr indent="0" lvl="0" marL="0" marR="0" rtl="0" algn="l">
              <a:lnSpc>
                <a:spcPct val="100000"/>
              </a:lnSpc>
              <a:spcBef>
                <a:spcPts val="0"/>
              </a:spcBef>
              <a:spcAft>
                <a:spcPts val="0"/>
              </a:spcAft>
              <a:buClr>
                <a:srgbClr val="FFFFFF"/>
              </a:buClr>
              <a:buSzPts val="1500"/>
              <a:buFont typeface="Helvetica Neue"/>
              <a:buNone/>
            </a:pPr>
            <a:r>
              <a:rPr b="0" i="0" lang="en-GB" sz="1500" u="none" cap="none" strike="noStrike">
                <a:solidFill>
                  <a:srgbClr val="FFFFFF"/>
                </a:solidFill>
                <a:latin typeface="Helvetica Neue"/>
                <a:ea typeface="Helvetica Neue"/>
                <a:cs typeface="Helvetica Neue"/>
                <a:sym typeface="Helvetica Neue"/>
              </a:rPr>
              <a:t>Diff. significant at 95% confidence level</a:t>
            </a:r>
            <a:endParaRPr sz="900"/>
          </a:p>
          <a:p>
            <a:pPr indent="0" lvl="0" marL="0" marR="0" rtl="0" algn="l">
              <a:lnSpc>
                <a:spcPct val="100000"/>
              </a:lnSpc>
              <a:spcBef>
                <a:spcPts val="0"/>
              </a:spcBef>
              <a:spcAft>
                <a:spcPts val="0"/>
              </a:spcAft>
              <a:buClr>
                <a:srgbClr val="15E6CD"/>
              </a:buClr>
              <a:buSzPts val="1500"/>
              <a:buFont typeface="Avenir"/>
              <a:buNone/>
            </a:pPr>
            <a:r>
              <a:rPr b="1" i="0" lang="en-GB" sz="1600" u="none" cap="none" strike="noStrike">
                <a:solidFill>
                  <a:schemeClr val="dk2"/>
                </a:solidFill>
                <a:latin typeface="Avenir"/>
                <a:ea typeface="Avenir"/>
                <a:cs typeface="Avenir"/>
                <a:sym typeface="Avenir"/>
              </a:rPr>
              <a:t>DEP: </a:t>
            </a:r>
            <a:r>
              <a:rPr b="1" i="0" lang="en-GB" sz="1600" u="none" cap="none" strike="noStrike">
                <a:solidFill>
                  <a:schemeClr val="dk2"/>
                </a:solidFill>
                <a:latin typeface="Avenir"/>
                <a:ea typeface="Avenir"/>
                <a:cs typeface="Avenir"/>
                <a:sym typeface="Avenir"/>
              </a:rPr>
              <a:t>warming over Western Ghats  - due to lapse rate effect; over rest of the Indian landmass cooling; in lower, middle &amp; upper troposphere cooling.</a:t>
            </a:r>
            <a:endParaRPr b="1" i="0" sz="1600" u="none" cap="none" strike="noStrike">
              <a:solidFill>
                <a:schemeClr val="dk2"/>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15E6CD"/>
              </a:buClr>
              <a:buSzPts val="1500"/>
              <a:buFont typeface="Avenir"/>
              <a:buNone/>
            </a:pPr>
            <a:r>
              <a:t/>
            </a:r>
            <a:endParaRPr b="1" i="0" sz="1600" u="none" cap="none" strike="noStrike">
              <a:solidFill>
                <a:schemeClr val="dk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15E6CD"/>
              </a:buClr>
              <a:buSzPts val="1500"/>
              <a:buFont typeface="Avenir"/>
              <a:buNone/>
            </a:pPr>
            <a:r>
              <a:rPr b="1" i="0" lang="en-GB" sz="1600" u="none" cap="none" strike="noStrike">
                <a:solidFill>
                  <a:schemeClr val="dk2"/>
                </a:solidFill>
                <a:latin typeface="Avenir"/>
                <a:ea typeface="Avenir"/>
                <a:cs typeface="Avenir"/>
                <a:sym typeface="Avenir"/>
              </a:rPr>
              <a:t>HTP: </a:t>
            </a:r>
            <a:r>
              <a:rPr b="1" i="0" lang="en-GB" sz="1600" u="none" cap="none" strike="noStrike">
                <a:solidFill>
                  <a:schemeClr val="dk2"/>
                </a:solidFill>
                <a:latin typeface="Avenir"/>
                <a:ea typeface="Avenir"/>
                <a:cs typeface="Avenir"/>
                <a:sym typeface="Avenir"/>
              </a:rPr>
              <a:t>Sig.</a:t>
            </a:r>
            <a:r>
              <a:rPr b="1" i="0" lang="en-GB" sz="1600" u="none" cap="none" strike="noStrike">
                <a:solidFill>
                  <a:schemeClr val="dk2"/>
                </a:solidFill>
                <a:latin typeface="Avenir"/>
                <a:ea typeface="Avenir"/>
                <a:cs typeface="Avenir"/>
                <a:sym typeface="Avenir"/>
              </a:rPr>
              <a:t> </a:t>
            </a:r>
            <a:r>
              <a:rPr b="1" i="0" lang="en-GB" sz="1600" u="none" cap="none" strike="noStrike">
                <a:solidFill>
                  <a:schemeClr val="dk2"/>
                </a:solidFill>
                <a:latin typeface="Avenir"/>
                <a:ea typeface="Avenir"/>
                <a:cs typeface="Avenir"/>
                <a:sym typeface="Avenir"/>
              </a:rPr>
              <a:t>warming over the Indian land mass; cooling over HTP &amp; sig. warming in ocean above 500 hPa. </a:t>
            </a:r>
            <a:endParaRPr b="1" i="0" sz="1600" u="none" cap="none" strike="noStrike">
              <a:solidFill>
                <a:schemeClr val="dk2"/>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15E6CD"/>
              </a:buClr>
              <a:buSzPts val="1500"/>
              <a:buFont typeface="Avenir"/>
              <a:buNone/>
            </a:pPr>
            <a:r>
              <a:t/>
            </a:r>
            <a:endParaRPr b="1" i="0" sz="1600" u="none" cap="none" strike="noStrike">
              <a:solidFill>
                <a:schemeClr val="dk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15E6CD"/>
              </a:buClr>
              <a:buSzPts val="1500"/>
              <a:buFont typeface="Avenir"/>
              <a:buNone/>
            </a:pPr>
            <a:r>
              <a:rPr b="1" i="0" lang="en-GB" sz="1600" u="none" cap="none" strike="noStrike">
                <a:solidFill>
                  <a:schemeClr val="dk2"/>
                </a:solidFill>
                <a:latin typeface="Avenir"/>
                <a:ea typeface="Avenir"/>
                <a:cs typeface="Avenir"/>
                <a:sym typeface="Avenir"/>
              </a:rPr>
              <a:t>AFM: </a:t>
            </a:r>
            <a:r>
              <a:rPr b="1" i="0" lang="en-GB" sz="1600" u="none" cap="none" strike="noStrike">
                <a:solidFill>
                  <a:schemeClr val="dk2"/>
                </a:solidFill>
                <a:latin typeface="Avenir"/>
                <a:ea typeface="Avenir"/>
                <a:cs typeface="Avenir"/>
                <a:sym typeface="Avenir"/>
              </a:rPr>
              <a:t>sig. warming over HTP and IO; cooling DEP; sig. warming over Indian land and oceans from 850-200 hPa.</a:t>
            </a:r>
            <a:endParaRPr b="1" i="0" sz="1600" u="none" cap="none" strike="noStrike">
              <a:solidFill>
                <a:schemeClr val="dk2"/>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15E6CD"/>
              </a:buClr>
              <a:buSzPts val="1500"/>
              <a:buFont typeface="Avenir"/>
              <a:buNone/>
            </a:pPr>
            <a:r>
              <a:t/>
            </a:r>
            <a:endParaRPr b="1" i="0" sz="1600" u="none" cap="none" strike="noStrike">
              <a:solidFill>
                <a:schemeClr val="dk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15E6CD"/>
              </a:buClr>
              <a:buSzPts val="1500"/>
              <a:buFont typeface="Avenir"/>
              <a:buNone/>
            </a:pPr>
            <a:r>
              <a:rPr b="1" i="0" lang="en-GB" sz="1600" u="none" cap="none" strike="noStrike">
                <a:solidFill>
                  <a:schemeClr val="dk2"/>
                </a:solidFill>
                <a:latin typeface="Avenir"/>
                <a:ea typeface="Avenir"/>
                <a:cs typeface="Avenir"/>
                <a:sym typeface="Avenir"/>
              </a:rPr>
              <a:t>SEAM: </a:t>
            </a:r>
            <a:endParaRPr b="1" sz="1000">
              <a:solidFill>
                <a:schemeClr val="dk2"/>
              </a:solidFill>
            </a:endParaRPr>
          </a:p>
          <a:p>
            <a:pPr indent="0" lvl="0" marL="0" marR="0" rtl="0" algn="l">
              <a:lnSpc>
                <a:spcPct val="100000"/>
              </a:lnSpc>
              <a:spcBef>
                <a:spcPts val="0"/>
              </a:spcBef>
              <a:spcAft>
                <a:spcPts val="0"/>
              </a:spcAft>
              <a:buClr>
                <a:srgbClr val="15E6CD"/>
              </a:buClr>
              <a:buSzPts val="1500"/>
              <a:buFont typeface="Avenir"/>
              <a:buNone/>
            </a:pPr>
            <a:r>
              <a:rPr b="1" i="0" lang="en-GB" sz="1600" u="none" cap="none" strike="noStrike">
                <a:solidFill>
                  <a:schemeClr val="dk2"/>
                </a:solidFill>
                <a:latin typeface="Avenir"/>
                <a:ea typeface="Avenir"/>
                <a:cs typeface="Avenir"/>
                <a:sym typeface="Avenir"/>
              </a:rPr>
              <a:t>Minimal warming over the Indian </a:t>
            </a:r>
            <a:r>
              <a:rPr b="1" lang="en-GB" sz="1600">
                <a:solidFill>
                  <a:schemeClr val="dk2"/>
                </a:solidFill>
                <a:latin typeface="Avenir"/>
                <a:ea typeface="Avenir"/>
                <a:cs typeface="Avenir"/>
                <a:sym typeface="Avenir"/>
              </a:rPr>
              <a:t>landmass</a:t>
            </a:r>
            <a:r>
              <a:rPr b="1" i="0" lang="en-GB" sz="1600" u="none" cap="none" strike="noStrike">
                <a:solidFill>
                  <a:schemeClr val="dk2"/>
                </a:solidFill>
                <a:latin typeface="Avenir"/>
                <a:ea typeface="Avenir"/>
                <a:cs typeface="Avenir"/>
                <a:sym typeface="Avenir"/>
              </a:rPr>
              <a:t> in comparison to other expts.</a:t>
            </a:r>
            <a:endParaRPr b="1" i="0" sz="1600" u="none" cap="none" strike="noStrike">
              <a:solidFill>
                <a:schemeClr val="dk2"/>
              </a:solidFill>
              <a:latin typeface="Helvetica Neue"/>
              <a:ea typeface="Helvetica Neue"/>
              <a:cs typeface="Helvetica Neue"/>
              <a:sym typeface="Helvetica Neue"/>
            </a:endParaRPr>
          </a:p>
        </p:txBody>
      </p:sp>
      <p:grpSp>
        <p:nvGrpSpPr>
          <p:cNvPr id="199" name="Google Shape;199;p22"/>
          <p:cNvGrpSpPr/>
          <p:nvPr/>
        </p:nvGrpSpPr>
        <p:grpSpPr>
          <a:xfrm>
            <a:off x="-152400" y="567098"/>
            <a:ext cx="5111884" cy="4575976"/>
            <a:chOff x="0" y="1075475"/>
            <a:chExt cx="7270493" cy="8678126"/>
          </a:xfrm>
        </p:grpSpPr>
        <p:pic>
          <p:nvPicPr>
            <p:cNvPr id="200" name="Google Shape;200;p22"/>
            <p:cNvPicPr preferRelativeResize="0"/>
            <p:nvPr/>
          </p:nvPicPr>
          <p:blipFill rotWithShape="1">
            <a:blip r:embed="rId3">
              <a:alphaModFix/>
            </a:blip>
            <a:srcRect b="0" l="0" r="0" t="0"/>
            <a:stretch/>
          </p:blipFill>
          <p:spPr>
            <a:xfrm>
              <a:off x="0" y="1075475"/>
              <a:ext cx="7270493" cy="8678126"/>
            </a:xfrm>
            <a:prstGeom prst="rect">
              <a:avLst/>
            </a:prstGeom>
            <a:noFill/>
            <a:ln>
              <a:noFill/>
            </a:ln>
          </p:spPr>
        </p:pic>
        <p:sp>
          <p:nvSpPr>
            <p:cNvPr id="201" name="Google Shape;201;p22"/>
            <p:cNvSpPr txBox="1"/>
            <p:nvPr/>
          </p:nvSpPr>
          <p:spPr>
            <a:xfrm>
              <a:off x="776180" y="1328312"/>
              <a:ext cx="1520400" cy="241200"/>
            </a:xfrm>
            <a:prstGeom prst="rect">
              <a:avLst/>
            </a:prstGeom>
            <a:solidFill>
              <a:schemeClr val="lt1"/>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chemeClr val="dk1"/>
                </a:buClr>
                <a:buSzPts val="500"/>
                <a:buFont typeface="Times New Roman"/>
                <a:buNone/>
              </a:pPr>
              <a:r>
                <a:rPr b="1" i="0" lang="en-GB" sz="500" u="none" cap="none" strike="noStrike">
                  <a:solidFill>
                    <a:schemeClr val="dk1"/>
                  </a:solidFill>
                  <a:latin typeface="Times New Roman"/>
                  <a:ea typeface="Times New Roman"/>
                  <a:cs typeface="Times New Roman"/>
                  <a:sym typeface="Times New Roman"/>
                </a:rPr>
                <a:t>Surface Air Temperature</a:t>
              </a:r>
              <a:r>
                <a:rPr b="1" i="0" lang="en-GB" sz="500" u="none" cap="none" strike="noStrike">
                  <a:solidFill>
                    <a:srgbClr val="FFFFFF"/>
                  </a:solidFill>
                  <a:latin typeface="Times New Roman"/>
                  <a:ea typeface="Times New Roman"/>
                  <a:cs typeface="Times New Roman"/>
                  <a:sym typeface="Times New Roman"/>
                </a:rPr>
                <a:t> </a:t>
              </a:r>
              <a:endParaRPr sz="9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3"/>
          <p:cNvSpPr txBox="1"/>
          <p:nvPr/>
        </p:nvSpPr>
        <p:spPr>
          <a:xfrm>
            <a:off x="100429" y="67508"/>
            <a:ext cx="8940900" cy="5094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A1FE"/>
              </a:buClr>
              <a:buSzPts val="2600"/>
              <a:buFont typeface="Helvetica Neue"/>
              <a:buNone/>
            </a:pPr>
            <a:r>
              <a:rPr b="1" i="0" lang="en-GB" sz="2600" u="none" cap="none" strike="noStrike">
                <a:latin typeface="Helvetica Neue"/>
                <a:ea typeface="Helvetica Neue"/>
                <a:cs typeface="Helvetica Neue"/>
                <a:sym typeface="Helvetica Neue"/>
              </a:rPr>
              <a:t>Effects of the Mountains on Wind Circulation</a:t>
            </a:r>
            <a:endParaRPr b="1" sz="900"/>
          </a:p>
        </p:txBody>
      </p:sp>
      <p:sp>
        <p:nvSpPr>
          <p:cNvPr id="207" name="Google Shape;207;p23"/>
          <p:cNvSpPr txBox="1"/>
          <p:nvPr/>
        </p:nvSpPr>
        <p:spPr>
          <a:xfrm>
            <a:off x="5114925" y="578979"/>
            <a:ext cx="3957300" cy="4533600"/>
          </a:xfrm>
          <a:prstGeom prst="rect">
            <a:avLst/>
          </a:prstGeom>
          <a:noFill/>
          <a:ln>
            <a:noFill/>
          </a:ln>
        </p:spPr>
        <p:txBody>
          <a:bodyPr anchorCtr="0" anchor="ctr" bIns="32750" lIns="32750" spcFirstLastPara="1" rIns="32750" wrap="square" tIns="32750">
            <a:noAutofit/>
          </a:bodyPr>
          <a:lstStyle/>
          <a:p>
            <a:pPr indent="0" lvl="0" marL="0" marR="0" rtl="0" algn="l">
              <a:lnSpc>
                <a:spcPct val="100000"/>
              </a:lnSpc>
              <a:spcBef>
                <a:spcPts val="0"/>
              </a:spcBef>
              <a:spcAft>
                <a:spcPts val="0"/>
              </a:spcAft>
              <a:buClr>
                <a:srgbClr val="15E6CD"/>
              </a:buClr>
              <a:buSzPts val="1500"/>
              <a:buFont typeface="Avenir"/>
              <a:buNone/>
            </a:pPr>
            <a:r>
              <a:t/>
            </a:r>
            <a:endParaRPr b="1" sz="1500">
              <a:solidFill>
                <a:srgbClr val="15E6CD"/>
              </a:solidFill>
              <a:latin typeface="Avenir"/>
              <a:ea typeface="Avenir"/>
              <a:cs typeface="Avenir"/>
              <a:sym typeface="Avenir"/>
            </a:endParaRPr>
          </a:p>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DEP:</a:t>
            </a:r>
            <a:endParaRPr b="1" i="0" sz="1500" u="none" cap="none" strike="noStrike">
              <a:solidFill>
                <a:schemeClr val="dk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15E6CD"/>
              </a:buClr>
              <a:buSzPts val="1500"/>
              <a:buFont typeface="Avenir"/>
              <a:buNone/>
            </a:pPr>
            <a:r>
              <a:rPr b="0" i="0" lang="en-GB" sz="1500" u="none" cap="none" strike="noStrike">
                <a:solidFill>
                  <a:schemeClr val="dk2"/>
                </a:solidFill>
                <a:latin typeface="Avenir"/>
                <a:ea typeface="Avenir"/>
                <a:cs typeface="Avenir"/>
                <a:sym typeface="Avenir"/>
              </a:rPr>
              <a:t>Reduced wind speed over Arabian sea and Bay of Bengal; at 500 hPa, reduced wind speed at AS ; at 200 hPa, slightly weak STWJ and TEJ, Sig. wind over maritime regions. </a:t>
            </a:r>
            <a:endParaRPr sz="900">
              <a:solidFill>
                <a:schemeClr val="dk2"/>
              </a:solidFill>
            </a:endParaRPr>
          </a:p>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HTP: </a:t>
            </a:r>
            <a:endParaRPr sz="900">
              <a:solidFill>
                <a:schemeClr val="dk2"/>
              </a:solidFill>
            </a:endParaRPr>
          </a:p>
          <a:p>
            <a:pPr indent="0" lvl="0" marL="0" marR="0" rtl="0" algn="l">
              <a:lnSpc>
                <a:spcPct val="100000"/>
              </a:lnSpc>
              <a:spcBef>
                <a:spcPts val="0"/>
              </a:spcBef>
              <a:spcAft>
                <a:spcPts val="0"/>
              </a:spcAft>
              <a:buClr>
                <a:srgbClr val="15E6CD"/>
              </a:buClr>
              <a:buSzPts val="1500"/>
              <a:buFont typeface="Avenir"/>
              <a:buNone/>
            </a:pPr>
            <a:r>
              <a:rPr b="0" i="0" lang="en-GB" sz="1500" u="none" cap="none" strike="noStrike">
                <a:solidFill>
                  <a:schemeClr val="dk2"/>
                </a:solidFill>
                <a:latin typeface="Avenir"/>
                <a:ea typeface="Avenir"/>
                <a:cs typeface="Avenir"/>
                <a:sym typeface="Avenir"/>
              </a:rPr>
              <a:t>Significant wind speed reductions over Arabian sea penetrating into Indian land mass; at 500 hPa stronger wind circulation; at 200hPa, weaker TEJ  &amp; Tibetan anti-cyclone; stronger STWJ.</a:t>
            </a:r>
            <a:endParaRPr sz="900">
              <a:solidFill>
                <a:schemeClr val="dk2"/>
              </a:solidFill>
            </a:endParaRPr>
          </a:p>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AFM:</a:t>
            </a:r>
            <a:endParaRPr sz="900">
              <a:solidFill>
                <a:schemeClr val="dk2"/>
              </a:solidFill>
            </a:endParaRPr>
          </a:p>
          <a:p>
            <a:pPr indent="0" lvl="0" marL="0" marR="0" rtl="0" algn="l">
              <a:lnSpc>
                <a:spcPct val="100000"/>
              </a:lnSpc>
              <a:spcBef>
                <a:spcPts val="0"/>
              </a:spcBef>
              <a:spcAft>
                <a:spcPts val="0"/>
              </a:spcAft>
              <a:buClr>
                <a:srgbClr val="15E6CD"/>
              </a:buClr>
              <a:buSzPts val="1500"/>
              <a:buFont typeface="Avenir"/>
              <a:buNone/>
            </a:pPr>
            <a:r>
              <a:rPr b="0" i="0" lang="en-GB" sz="1500" u="none" cap="none" strike="noStrike">
                <a:solidFill>
                  <a:schemeClr val="dk2"/>
                </a:solidFill>
                <a:latin typeface="Avenir"/>
                <a:ea typeface="Avenir"/>
                <a:cs typeface="Avenir"/>
                <a:sym typeface="Avenir"/>
              </a:rPr>
              <a:t>Significant enhancement  in wind speed over BoB, Indian land; at 500 hPa, increase in wind AS, BoB &amp; Indian land; at 200 hPa, stronger STWJ, TEJ and Tibetan anti-cyclone.</a:t>
            </a:r>
            <a:endParaRPr b="1" i="0" sz="1500" u="none" cap="none" strike="noStrike">
              <a:solidFill>
                <a:schemeClr val="dk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SEAM:</a:t>
            </a:r>
            <a:endParaRPr b="1" i="0" sz="1500" u="none" cap="none" strike="noStrike">
              <a:solidFill>
                <a:schemeClr val="dk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15E6CD"/>
              </a:buClr>
              <a:buSzPts val="1500"/>
              <a:buFont typeface="Avenir"/>
              <a:buNone/>
            </a:pPr>
            <a:r>
              <a:rPr b="0" i="0" lang="en-GB" sz="1500" u="none" cap="none" strike="noStrike">
                <a:solidFill>
                  <a:schemeClr val="dk2"/>
                </a:solidFill>
                <a:latin typeface="Avenir"/>
                <a:ea typeface="Avenir"/>
                <a:cs typeface="Avenir"/>
                <a:sym typeface="Avenir"/>
              </a:rPr>
              <a:t>Minimal changes in the wind speeds</a:t>
            </a:r>
            <a:endParaRPr b="0" i="0" sz="1500" u="none" cap="none" strike="noStrike">
              <a:solidFill>
                <a:schemeClr val="dk2"/>
              </a:solidFill>
              <a:latin typeface="Helvetica Neue"/>
              <a:ea typeface="Helvetica Neue"/>
              <a:cs typeface="Helvetica Neue"/>
              <a:sym typeface="Helvetica Neue"/>
            </a:endParaRPr>
          </a:p>
        </p:txBody>
      </p:sp>
      <p:pic>
        <p:nvPicPr>
          <p:cNvPr descr="A picture containing text&#10;&#10;Description automatically generated" id="208" name="Google Shape;208;p23"/>
          <p:cNvPicPr preferRelativeResize="0"/>
          <p:nvPr/>
        </p:nvPicPr>
        <p:blipFill rotWithShape="1">
          <a:blip r:embed="rId3">
            <a:alphaModFix/>
          </a:blip>
          <a:srcRect b="0" l="0" r="0" t="0"/>
          <a:stretch/>
        </p:blipFill>
        <p:spPr>
          <a:xfrm>
            <a:off x="-161449" y="656332"/>
            <a:ext cx="5169216" cy="44871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4"/>
          <p:cNvSpPr txBox="1"/>
          <p:nvPr/>
        </p:nvSpPr>
        <p:spPr>
          <a:xfrm>
            <a:off x="100429" y="67508"/>
            <a:ext cx="8940900" cy="5094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A1FE"/>
              </a:buClr>
              <a:buSzPts val="2600"/>
              <a:buFont typeface="Helvetica Neue"/>
              <a:buNone/>
            </a:pPr>
            <a:r>
              <a:rPr b="1" i="0" lang="en-GB" sz="2600" u="none" cap="none" strike="noStrike">
                <a:solidFill>
                  <a:schemeClr val="dk2"/>
                </a:solidFill>
                <a:latin typeface="Helvetica Neue"/>
                <a:ea typeface="Helvetica Neue"/>
                <a:cs typeface="Helvetica Neue"/>
                <a:sym typeface="Helvetica Neue"/>
              </a:rPr>
              <a:t>Effects of the Mountains on Precipitation</a:t>
            </a:r>
            <a:endParaRPr b="1" sz="900">
              <a:solidFill>
                <a:schemeClr val="dk2"/>
              </a:solidFill>
            </a:endParaRPr>
          </a:p>
        </p:txBody>
      </p:sp>
      <p:sp>
        <p:nvSpPr>
          <p:cNvPr id="214" name="Google Shape;214;p24"/>
          <p:cNvSpPr txBox="1"/>
          <p:nvPr/>
        </p:nvSpPr>
        <p:spPr>
          <a:xfrm>
            <a:off x="4649550" y="771400"/>
            <a:ext cx="4365900" cy="4371900"/>
          </a:xfrm>
          <a:prstGeom prst="rect">
            <a:avLst/>
          </a:prstGeom>
          <a:noFill/>
          <a:ln>
            <a:noFill/>
          </a:ln>
        </p:spPr>
        <p:txBody>
          <a:bodyPr anchorCtr="0" anchor="ctr" bIns="32750" lIns="32750" spcFirstLastPara="1" rIns="32750" wrap="square" tIns="32750">
            <a:noAutofit/>
          </a:bodyPr>
          <a:lstStyle/>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DEP:</a:t>
            </a:r>
            <a:endParaRPr b="1" sz="900">
              <a:solidFill>
                <a:schemeClr val="dk2"/>
              </a:solidFill>
            </a:endParaRPr>
          </a:p>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Reduced precipitation over Western Ghats and enhancement in the leeward side of Western Ghats   </a:t>
            </a:r>
            <a:endParaRPr b="1" sz="900">
              <a:solidFill>
                <a:schemeClr val="dk2"/>
              </a:solidFill>
            </a:endParaRPr>
          </a:p>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HTP: </a:t>
            </a:r>
            <a:endParaRPr b="1" sz="900">
              <a:solidFill>
                <a:schemeClr val="dk2"/>
              </a:solidFill>
            </a:endParaRPr>
          </a:p>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Significant reduction in precipitation over  the Indian land with increase in precipitation over southern Arabian Sea</a:t>
            </a:r>
            <a:endParaRPr b="1" i="0" sz="1500" u="none" cap="none" strike="noStrike">
              <a:solidFill>
                <a:schemeClr val="dk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AFM:</a:t>
            </a:r>
            <a:endParaRPr b="1" sz="900">
              <a:solidFill>
                <a:schemeClr val="dk2"/>
              </a:solidFill>
            </a:endParaRPr>
          </a:p>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Significant reduction in precipitation over the northern India and Indian ocean, significant enhancement in precipitation over Arabian Sea and Bay of Bengal </a:t>
            </a:r>
            <a:endParaRPr b="1" i="0" sz="1500" u="none" cap="none" strike="noStrike">
              <a:solidFill>
                <a:schemeClr val="dk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SEAM:</a:t>
            </a:r>
            <a:endParaRPr b="1" sz="900">
              <a:solidFill>
                <a:schemeClr val="dk2"/>
              </a:solidFill>
            </a:endParaRPr>
          </a:p>
          <a:p>
            <a:pPr indent="0" lvl="0" marL="0" marR="0" rtl="0" algn="l">
              <a:lnSpc>
                <a:spcPct val="100000"/>
              </a:lnSpc>
              <a:spcBef>
                <a:spcPts val="0"/>
              </a:spcBef>
              <a:spcAft>
                <a:spcPts val="0"/>
              </a:spcAft>
              <a:buClr>
                <a:srgbClr val="15E6CD"/>
              </a:buClr>
              <a:buSzPts val="1500"/>
              <a:buFont typeface="Avenir"/>
              <a:buNone/>
            </a:pPr>
            <a:r>
              <a:rPr b="1" i="0" lang="en-GB" sz="1500" u="none" cap="none" strike="noStrike">
                <a:solidFill>
                  <a:schemeClr val="dk2"/>
                </a:solidFill>
                <a:latin typeface="Avenir"/>
                <a:ea typeface="Avenir"/>
                <a:cs typeface="Avenir"/>
                <a:sym typeface="Avenir"/>
              </a:rPr>
              <a:t>M</a:t>
            </a:r>
            <a:r>
              <a:rPr b="1" i="0" lang="en-GB" sz="1500" u="none" cap="none" strike="noStrike">
                <a:solidFill>
                  <a:schemeClr val="dk2"/>
                </a:solidFill>
                <a:latin typeface="Avenir"/>
                <a:ea typeface="Avenir"/>
                <a:cs typeface="Avenir"/>
                <a:sym typeface="Avenir"/>
              </a:rPr>
              <a:t>inimal significant effect on precipitation over the Indian land mass</a:t>
            </a:r>
            <a:endParaRPr b="1" sz="900">
              <a:solidFill>
                <a:schemeClr val="dk2"/>
              </a:solidFill>
            </a:endParaRPr>
          </a:p>
        </p:txBody>
      </p:sp>
      <p:pic>
        <p:nvPicPr>
          <p:cNvPr descr="A close up of a map&#10;&#10;Description automatically generated" id="215" name="Google Shape;215;p24"/>
          <p:cNvPicPr preferRelativeResize="0"/>
          <p:nvPr/>
        </p:nvPicPr>
        <p:blipFill rotWithShape="1">
          <a:blip r:embed="rId3">
            <a:alphaModFix/>
          </a:blip>
          <a:srcRect b="0" l="0" r="0" t="0"/>
          <a:stretch/>
        </p:blipFill>
        <p:spPr>
          <a:xfrm>
            <a:off x="-142877" y="771525"/>
            <a:ext cx="4792418" cy="4371974"/>
          </a:xfrm>
          <a:prstGeom prst="rect">
            <a:avLst/>
          </a:prstGeom>
          <a:noFill/>
          <a:ln>
            <a:noFill/>
          </a:ln>
        </p:spPr>
      </p:pic>
      <p:sp>
        <p:nvSpPr>
          <p:cNvPr id="216" name="Google Shape;216;p24"/>
          <p:cNvSpPr/>
          <p:nvPr/>
        </p:nvSpPr>
        <p:spPr>
          <a:xfrm>
            <a:off x="4924264" y="767669"/>
            <a:ext cx="3949500" cy="243600"/>
          </a:xfrm>
          <a:prstGeom prst="rect">
            <a:avLst/>
          </a:prstGeom>
          <a:noFill/>
          <a:ln>
            <a:noFill/>
          </a:ln>
        </p:spPr>
        <p:txBody>
          <a:bodyPr anchorCtr="0" anchor="t" bIns="29450" lIns="58925" spcFirstLastPara="1" rIns="58925" wrap="square" tIns="29450">
            <a:noAutofit/>
          </a:bodyPr>
          <a:lstStyle/>
          <a:p>
            <a:pPr indent="0" lvl="0" marL="0" marR="0" rtl="0" algn="l">
              <a:lnSpc>
                <a:spcPct val="100000"/>
              </a:lnSpc>
              <a:spcBef>
                <a:spcPts val="0"/>
              </a:spcBef>
              <a:spcAft>
                <a:spcPts val="0"/>
              </a:spcAft>
              <a:buClr>
                <a:srgbClr val="FFFFFF"/>
              </a:buClr>
              <a:buSzPts val="1500"/>
              <a:buFont typeface="Helvetica Neue"/>
              <a:buNone/>
            </a:pPr>
            <a:r>
              <a:rPr b="0" i="0" lang="en-GB" sz="1500" u="none" cap="none" strike="noStrike">
                <a:solidFill>
                  <a:srgbClr val="FFFFFF"/>
                </a:solidFill>
                <a:latin typeface="Helvetica Neue"/>
                <a:ea typeface="Helvetica Neue"/>
                <a:cs typeface="Helvetica Neue"/>
                <a:sym typeface="Helvetica Neue"/>
              </a:rPr>
              <a:t>Diff. significant at 95% confidence level</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5"/>
          <p:cNvSpPr txBox="1"/>
          <p:nvPr>
            <p:ph idx="4294967295" type="title"/>
          </p:nvPr>
        </p:nvSpPr>
        <p:spPr>
          <a:xfrm>
            <a:off x="72972" y="37864"/>
            <a:ext cx="8610300" cy="6765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A1FE"/>
              </a:buClr>
              <a:buSzPts val="3900"/>
              <a:buFont typeface="Helvetica Neue"/>
              <a:buNone/>
            </a:pPr>
            <a:r>
              <a:rPr i="0" lang="en-GB" sz="3900" u="none" cap="none" strike="noStrike">
                <a:solidFill>
                  <a:schemeClr val="dk2"/>
                </a:solidFill>
                <a:latin typeface="Helvetica Neue"/>
                <a:ea typeface="Helvetica Neue"/>
                <a:cs typeface="Helvetica Neue"/>
                <a:sym typeface="Helvetica Neue"/>
              </a:rPr>
              <a:t> Summary</a:t>
            </a:r>
            <a:endParaRPr i="0" sz="3900" u="none" cap="none" strike="noStrike">
              <a:solidFill>
                <a:schemeClr val="dk2"/>
              </a:solidFill>
              <a:latin typeface="Helvetica Neue"/>
              <a:ea typeface="Helvetica Neue"/>
              <a:cs typeface="Helvetica Neue"/>
              <a:sym typeface="Helvetica Neue"/>
            </a:endParaRPr>
          </a:p>
        </p:txBody>
      </p:sp>
      <p:sp>
        <p:nvSpPr>
          <p:cNvPr id="222" name="Google Shape;222;p25"/>
          <p:cNvSpPr txBox="1"/>
          <p:nvPr/>
        </p:nvSpPr>
        <p:spPr>
          <a:xfrm>
            <a:off x="197375" y="947175"/>
            <a:ext cx="8838900" cy="3448200"/>
          </a:xfrm>
          <a:prstGeom prst="rect">
            <a:avLst/>
          </a:prstGeom>
          <a:noFill/>
          <a:ln>
            <a:noFill/>
          </a:ln>
        </p:spPr>
        <p:txBody>
          <a:bodyPr anchorCtr="0" anchor="ctr" bIns="32750" lIns="32750" spcFirstLastPara="1" rIns="32750" wrap="square" tIns="32750">
            <a:noAutofit/>
          </a:bodyPr>
          <a:lstStyle/>
          <a:p>
            <a:pPr indent="-158750" lvl="0" marL="152400" marR="0" rtl="0" algn="just">
              <a:lnSpc>
                <a:spcPct val="100000"/>
              </a:lnSpc>
              <a:spcBef>
                <a:spcPts val="0"/>
              </a:spcBef>
              <a:spcAft>
                <a:spcPts val="0"/>
              </a:spcAft>
              <a:buClr>
                <a:schemeClr val="dk2"/>
              </a:buClr>
              <a:buSzPts val="2100"/>
              <a:buFont typeface="Avenir"/>
              <a:buChar char="-"/>
            </a:pPr>
            <a:r>
              <a:rPr b="0" i="0" lang="en-GB" sz="2100" u="none" cap="none" strike="noStrike">
                <a:solidFill>
                  <a:schemeClr val="dk2"/>
                </a:solidFill>
                <a:latin typeface="Avenir"/>
                <a:ea typeface="Avenir"/>
                <a:cs typeface="Avenir"/>
                <a:sym typeface="Avenir"/>
              </a:rPr>
              <a:t>Absence of Deccan plateau (DP) and the western Ghats (WG) would lead to weakening of Somali jet and reduction of precipitation over WG accompanied with enhancement of precipitation over DP. This signifies the role of mountain as a barrier to moisture-laden winds and orographic upliftment of moist wind leading to precipitation. </a:t>
            </a:r>
            <a:endParaRPr sz="900">
              <a:solidFill>
                <a:schemeClr val="dk2"/>
              </a:solidFill>
            </a:endParaRPr>
          </a:p>
          <a:p>
            <a:pPr indent="0" lvl="0" marL="0" marR="0" rtl="0" algn="just">
              <a:lnSpc>
                <a:spcPct val="100000"/>
              </a:lnSpc>
              <a:spcBef>
                <a:spcPts val="0"/>
              </a:spcBef>
              <a:spcAft>
                <a:spcPts val="0"/>
              </a:spcAft>
              <a:buClr>
                <a:srgbClr val="15E6CD"/>
              </a:buClr>
              <a:buSzPts val="1500"/>
              <a:buFont typeface="Avenir"/>
              <a:buNone/>
            </a:pPr>
            <a:r>
              <a:t/>
            </a:r>
            <a:endParaRPr b="1" i="0" sz="1500" u="none" cap="none" strike="noStrike">
              <a:solidFill>
                <a:schemeClr val="dk2"/>
              </a:solidFill>
              <a:latin typeface="Helvetica Neue"/>
              <a:ea typeface="Helvetica Neue"/>
              <a:cs typeface="Helvetica Neue"/>
              <a:sym typeface="Helvetica Neue"/>
            </a:endParaRPr>
          </a:p>
          <a:p>
            <a:pPr indent="-158750" lvl="0" marL="152400" marR="0" rtl="0" algn="just">
              <a:lnSpc>
                <a:spcPct val="100000"/>
              </a:lnSpc>
              <a:spcBef>
                <a:spcPts val="0"/>
              </a:spcBef>
              <a:spcAft>
                <a:spcPts val="0"/>
              </a:spcAft>
              <a:buClr>
                <a:schemeClr val="dk2"/>
              </a:buClr>
              <a:buSzPts val="2100"/>
              <a:buFont typeface="Avenir"/>
              <a:buChar char="-"/>
            </a:pPr>
            <a:r>
              <a:rPr b="0" i="0" lang="en-GB" sz="2100" u="none" cap="none" strike="noStrike">
                <a:solidFill>
                  <a:schemeClr val="dk2"/>
                </a:solidFill>
                <a:latin typeface="Avenir"/>
                <a:ea typeface="Avenir"/>
                <a:cs typeface="Avenir"/>
                <a:sym typeface="Avenir"/>
              </a:rPr>
              <a:t>Absence of the Himalayas and Tibet plateau would drastically weaken the Somali jet and substantially reduce precipitation over the Indian sub-continent, both due to reduction in moisture transport into this region and incursion dry air from mid-latitudes.</a:t>
            </a:r>
            <a:endParaRPr sz="900">
              <a:solidFill>
                <a:schemeClr val="dk2"/>
              </a:solidFill>
            </a:endParaRPr>
          </a:p>
        </p:txBody>
      </p:sp>
      <p:sp>
        <p:nvSpPr>
          <p:cNvPr id="223" name="Google Shape;223;p25"/>
          <p:cNvSpPr txBox="1"/>
          <p:nvPr/>
        </p:nvSpPr>
        <p:spPr>
          <a:xfrm>
            <a:off x="7662243" y="4804189"/>
            <a:ext cx="1374000" cy="2946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A9A9A9"/>
              </a:buClr>
              <a:buSzPts val="1700"/>
              <a:buFont typeface="Avenir"/>
              <a:buNone/>
            </a:pPr>
            <a:r>
              <a:rPr b="0" i="1" lang="en-GB" sz="1700" u="none" cap="none" strike="noStrike">
                <a:solidFill>
                  <a:srgbClr val="A9A9A9"/>
                </a:solidFill>
                <a:latin typeface="Avenir"/>
                <a:ea typeface="Avenir"/>
                <a:cs typeface="Avenir"/>
                <a:sym typeface="Avenir"/>
              </a:rPr>
              <a:t>continued…</a:t>
            </a:r>
            <a:endParaRPr sz="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6"/>
          <p:cNvSpPr txBox="1"/>
          <p:nvPr>
            <p:ph idx="4294967295" type="title"/>
          </p:nvPr>
        </p:nvSpPr>
        <p:spPr>
          <a:xfrm>
            <a:off x="301572" y="114064"/>
            <a:ext cx="8610300" cy="676500"/>
          </a:xfrm>
          <a:prstGeom prst="rect">
            <a:avLst/>
          </a:prstGeom>
          <a:noFill/>
          <a:ln>
            <a:noFill/>
          </a:ln>
        </p:spPr>
        <p:txBody>
          <a:bodyPr anchorCtr="0" anchor="ctr" bIns="32750" lIns="32750" spcFirstLastPara="1" rIns="32750" wrap="square" tIns="32750">
            <a:noAutofit/>
          </a:bodyPr>
          <a:lstStyle/>
          <a:p>
            <a:pPr indent="0" lvl="0" marL="0" rtl="0" algn="ctr">
              <a:lnSpc>
                <a:spcPct val="100000"/>
              </a:lnSpc>
              <a:spcBef>
                <a:spcPts val="0"/>
              </a:spcBef>
              <a:spcAft>
                <a:spcPts val="0"/>
              </a:spcAft>
              <a:buClr>
                <a:srgbClr val="00A1FE"/>
              </a:buClr>
              <a:buSzPts val="3900"/>
              <a:buFont typeface="Helvetica Neue"/>
              <a:buNone/>
            </a:pPr>
            <a:r>
              <a:rPr i="0" lang="en-GB" sz="3900" u="none" cap="none" strike="noStrike">
                <a:solidFill>
                  <a:schemeClr val="dk2"/>
                </a:solidFill>
                <a:latin typeface="Helvetica Neue"/>
                <a:ea typeface="Helvetica Neue"/>
                <a:cs typeface="Helvetica Neue"/>
                <a:sym typeface="Helvetica Neue"/>
              </a:rPr>
              <a:t>Summary</a:t>
            </a:r>
            <a:endParaRPr i="0" sz="3900" u="none" cap="none" strike="noStrike">
              <a:solidFill>
                <a:schemeClr val="dk2"/>
              </a:solidFill>
              <a:latin typeface="Helvetica Neue"/>
              <a:ea typeface="Helvetica Neue"/>
              <a:cs typeface="Helvetica Neue"/>
              <a:sym typeface="Helvetica Neue"/>
            </a:endParaRPr>
          </a:p>
        </p:txBody>
      </p:sp>
      <p:sp>
        <p:nvSpPr>
          <p:cNvPr id="229" name="Google Shape;229;p26"/>
          <p:cNvSpPr txBox="1"/>
          <p:nvPr/>
        </p:nvSpPr>
        <p:spPr>
          <a:xfrm>
            <a:off x="197375" y="1461525"/>
            <a:ext cx="8749200" cy="2743200"/>
          </a:xfrm>
          <a:prstGeom prst="rect">
            <a:avLst/>
          </a:prstGeom>
          <a:noFill/>
          <a:ln>
            <a:noFill/>
          </a:ln>
        </p:spPr>
        <p:txBody>
          <a:bodyPr anchorCtr="0" anchor="ctr" bIns="32750" lIns="32750" spcFirstLastPara="1" rIns="32750" wrap="square" tIns="32750">
            <a:noAutofit/>
          </a:bodyPr>
          <a:lstStyle/>
          <a:p>
            <a:pPr indent="-158750" lvl="0" marL="152400" marR="0" rtl="0" algn="just">
              <a:lnSpc>
                <a:spcPct val="100000"/>
              </a:lnSpc>
              <a:spcBef>
                <a:spcPts val="0"/>
              </a:spcBef>
              <a:spcAft>
                <a:spcPts val="0"/>
              </a:spcAft>
              <a:buClr>
                <a:schemeClr val="dk2"/>
              </a:buClr>
              <a:buSzPts val="2100"/>
              <a:buFont typeface="Avenir"/>
              <a:buChar char="-"/>
            </a:pPr>
            <a:r>
              <a:rPr b="1" i="0" lang="en-GB" sz="2100" u="none" cap="none" strike="noStrike">
                <a:solidFill>
                  <a:schemeClr val="dk2"/>
                </a:solidFill>
                <a:latin typeface="Avenir"/>
                <a:ea typeface="Avenir"/>
                <a:cs typeface="Avenir"/>
                <a:sym typeface="Avenir"/>
              </a:rPr>
              <a:t>Absence of African mountains would result in a stronger Somali Jet with a northward shift by a few hundred kilometres which penetrates further into the east; this would change the moisture divergence and lead to decrease of precipitation over the northwest India but increase over the western and Eastern Ghats.</a:t>
            </a:r>
            <a:endParaRPr b="1" sz="900">
              <a:solidFill>
                <a:schemeClr val="dk2"/>
              </a:solidFill>
            </a:endParaRPr>
          </a:p>
          <a:p>
            <a:pPr indent="0" lvl="0" marL="0" marR="0" rtl="0" algn="just">
              <a:lnSpc>
                <a:spcPct val="100000"/>
              </a:lnSpc>
              <a:spcBef>
                <a:spcPts val="0"/>
              </a:spcBef>
              <a:spcAft>
                <a:spcPts val="0"/>
              </a:spcAft>
              <a:buClr>
                <a:srgbClr val="15E6CD"/>
              </a:buClr>
              <a:buSzPts val="1500"/>
              <a:buFont typeface="Avenir"/>
              <a:buNone/>
            </a:pPr>
            <a:r>
              <a:t/>
            </a:r>
            <a:endParaRPr b="1" i="0" sz="1500" u="none" cap="none" strike="noStrike">
              <a:solidFill>
                <a:schemeClr val="dk2"/>
              </a:solidFill>
              <a:latin typeface="Helvetica Neue"/>
              <a:ea typeface="Helvetica Neue"/>
              <a:cs typeface="Helvetica Neue"/>
              <a:sym typeface="Helvetica Neue"/>
            </a:endParaRPr>
          </a:p>
          <a:p>
            <a:pPr indent="-158750" lvl="0" marL="152400" marR="0" rtl="0" algn="just">
              <a:lnSpc>
                <a:spcPct val="100000"/>
              </a:lnSpc>
              <a:spcBef>
                <a:spcPts val="0"/>
              </a:spcBef>
              <a:spcAft>
                <a:spcPts val="0"/>
              </a:spcAft>
              <a:buClr>
                <a:schemeClr val="dk2"/>
              </a:buClr>
              <a:buSzPts val="2100"/>
              <a:buFont typeface="Avenir"/>
              <a:buChar char="-"/>
            </a:pPr>
            <a:r>
              <a:rPr b="1" i="0" lang="en-GB" sz="2100" u="none" cap="none" strike="noStrike">
                <a:solidFill>
                  <a:schemeClr val="dk2"/>
                </a:solidFill>
                <a:latin typeface="Avenir"/>
                <a:ea typeface="Avenir"/>
                <a:cs typeface="Avenir"/>
                <a:sym typeface="Avenir"/>
              </a:rPr>
              <a:t>Mountains over the Maritime continent has minimal impact on the Somali Jet and Indian summer monsoon.  </a:t>
            </a:r>
            <a:endParaRPr b="1" sz="9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7"/>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000000"/>
                </a:solidFill>
              </a:rPr>
              <a:t>Thank you.</a:t>
            </a:r>
            <a:endParaRPr/>
          </a:p>
        </p:txBody>
      </p:sp>
      <p:sp>
        <p:nvSpPr>
          <p:cNvPr id="235" name="Google Shape;235;p27"/>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