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Lst>
  <p:sldSz cy="42803750" cx="30275200"/>
  <p:notesSz cx="6858000" cy="9144000"/>
  <p:embeddedFontLst>
    <p:embeddedFont>
      <p:font typeface="Roboto Medium"/>
      <p:regular r:id="rId9"/>
      <p:bold r:id="rId10"/>
      <p:italic r:id="rId11"/>
      <p:boldItalic r:id="rId12"/>
    </p:embeddedFont>
    <p:embeddedFont>
      <p:font typeface="Roboto"/>
      <p:regular r:id="rId13"/>
      <p:bold r:id="rId14"/>
      <p:italic r:id="rId15"/>
      <p:boldItalic r:id="rId16"/>
    </p:embeddedFont>
    <p:embeddedFont>
      <p:font typeface="Lora"/>
      <p:regular r:id="rId17"/>
      <p:bold r:id="rId18"/>
      <p:italic r:id="rId19"/>
      <p:boldItalic r:id="rId20"/>
    </p:embeddedFon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214">
          <p15:clr>
            <a:srgbClr val="A4A3A4"/>
          </p15:clr>
        </p15:guide>
        <p15:guide id="2" orient="horz">
          <p15:clr>
            <a:srgbClr val="A4A3A4"/>
          </p15:clr>
        </p15:guide>
        <p15:guide id="3" pos="401">
          <p15:clr>
            <a:srgbClr val="A4A3A4"/>
          </p15:clr>
        </p15:guide>
        <p15:guide id="4" pos="1867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2" roundtripDataSignature="AMtx7mgKR2RBmnTIS1YgODlupvAP8vtr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BC9494-5813-4DF2-BCEA-183909339506}">
  <a:tblStyle styleId="{98BC9494-5813-4DF2-BCEA-18390933950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214" orient="horz"/>
        <p:guide orient="horz"/>
        <p:guide pos="401"/>
        <p:guide pos="1867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Lora-boldItalic.fntdata"/><Relationship Id="rId11" Type="http://schemas.openxmlformats.org/officeDocument/2006/relationships/font" Target="fonts/RobotoMedium-italic.fntdata"/><Relationship Id="rId22" Type="http://customschemas.google.com/relationships/presentationmetadata" Target="metadata"/><Relationship Id="rId10" Type="http://schemas.openxmlformats.org/officeDocument/2006/relationships/font" Target="fonts/RobotoMedium-bold.fntdata"/><Relationship Id="rId21" Type="http://schemas.openxmlformats.org/officeDocument/2006/relationships/font" Target="fonts/ArialBlack-regular.fntdata"/><Relationship Id="rId13" Type="http://schemas.openxmlformats.org/officeDocument/2006/relationships/font" Target="fonts/Roboto-regular.fntdata"/><Relationship Id="rId12" Type="http://schemas.openxmlformats.org/officeDocument/2006/relationships/font" Target="fonts/RobotoMedium-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obotoMedium-regular.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Lora-regular.fntdata"/><Relationship Id="rId16" Type="http://schemas.openxmlformats.org/officeDocument/2006/relationships/font" Target="fonts/Roboto-boldItalic.fntdata"/><Relationship Id="rId5" Type="http://schemas.openxmlformats.org/officeDocument/2006/relationships/slideMaster" Target="slideMasters/slideMaster1.xml"/><Relationship Id="rId19" Type="http://schemas.openxmlformats.org/officeDocument/2006/relationships/font" Target="fonts/Lora-italic.fntdata"/><Relationship Id="rId6" Type="http://schemas.openxmlformats.org/officeDocument/2006/relationships/slideMaster" Target="slideMasters/slideMaster2.xml"/><Relationship Id="rId18" Type="http://schemas.openxmlformats.org/officeDocument/2006/relationships/font" Target="fonts/Lora-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16150" y="685800"/>
            <a:ext cx="2425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16150" y="685800"/>
            <a:ext cx="2425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6" name="Google Shape;4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CMx140CM template">
  <p:cSld name="100CMx140CM template">
    <p:spTree>
      <p:nvGrpSpPr>
        <p:cNvPr id="13" name="Shape 13"/>
        <p:cNvGrpSpPr/>
        <p:nvPr/>
      </p:nvGrpSpPr>
      <p:grpSpPr>
        <a:xfrm>
          <a:off x="0" y="0"/>
          <a:ext cx="0" cy="0"/>
          <a:chOff x="0" y="0"/>
          <a:chExt cx="0" cy="0"/>
        </a:xfrm>
      </p:grpSpPr>
      <p:sp>
        <p:nvSpPr>
          <p:cNvPr id="14" name="Google Shape;14;p3"/>
          <p:cNvSpPr txBox="1"/>
          <p:nvPr>
            <p:ph idx="1" type="body"/>
          </p:nvPr>
        </p:nvSpPr>
        <p:spPr>
          <a:xfrm>
            <a:off x="623691" y="7585962"/>
            <a:ext cx="14299153"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5" name="Google Shape;15;p3"/>
          <p:cNvSpPr txBox="1"/>
          <p:nvPr>
            <p:ph idx="2" type="body"/>
          </p:nvPr>
        </p:nvSpPr>
        <p:spPr>
          <a:xfrm>
            <a:off x="636213" y="6847036"/>
            <a:ext cx="14287866"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6" name="Google Shape;16;p3"/>
          <p:cNvSpPr txBox="1"/>
          <p:nvPr>
            <p:ph idx="3" type="body"/>
          </p:nvPr>
        </p:nvSpPr>
        <p:spPr>
          <a:xfrm>
            <a:off x="636211" y="18480518"/>
            <a:ext cx="14291358"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7" name="Google Shape;17;p3"/>
          <p:cNvSpPr txBox="1"/>
          <p:nvPr>
            <p:ph idx="4" type="body"/>
          </p:nvPr>
        </p:nvSpPr>
        <p:spPr>
          <a:xfrm>
            <a:off x="15353328" y="6847036"/>
            <a:ext cx="14287682"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8" name="Google Shape;18;p3"/>
          <p:cNvSpPr txBox="1"/>
          <p:nvPr>
            <p:ph idx="5" type="body"/>
          </p:nvPr>
        </p:nvSpPr>
        <p:spPr>
          <a:xfrm>
            <a:off x="15353328" y="7585962"/>
            <a:ext cx="14287682"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9" name="Google Shape;19;p3"/>
          <p:cNvSpPr txBox="1"/>
          <p:nvPr>
            <p:ph idx="6" type="body"/>
          </p:nvPr>
        </p:nvSpPr>
        <p:spPr>
          <a:xfrm>
            <a:off x="15353329" y="18503095"/>
            <a:ext cx="14283756"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0" name="Google Shape;20;p3"/>
          <p:cNvSpPr txBox="1"/>
          <p:nvPr>
            <p:ph idx="7" type="body"/>
          </p:nvPr>
        </p:nvSpPr>
        <p:spPr>
          <a:xfrm>
            <a:off x="15347853" y="19296378"/>
            <a:ext cx="14289232"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1" name="Google Shape;21;p3"/>
          <p:cNvSpPr txBox="1"/>
          <p:nvPr>
            <p:ph idx="8" type="body"/>
          </p:nvPr>
        </p:nvSpPr>
        <p:spPr>
          <a:xfrm>
            <a:off x="15364404" y="33390901"/>
            <a:ext cx="14276605"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2" name="Google Shape;22;p3"/>
          <p:cNvSpPr txBox="1"/>
          <p:nvPr>
            <p:ph idx="9" type="body"/>
          </p:nvPr>
        </p:nvSpPr>
        <p:spPr>
          <a:xfrm>
            <a:off x="15353329" y="34204184"/>
            <a:ext cx="14283756"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3" name="Google Shape;23;p3"/>
          <p:cNvSpPr txBox="1"/>
          <p:nvPr>
            <p:ph idx="13" type="body"/>
          </p:nvPr>
        </p:nvSpPr>
        <p:spPr>
          <a:xfrm>
            <a:off x="623691" y="19275662"/>
            <a:ext cx="14300387"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4" name="Google Shape;24;p3"/>
          <p:cNvSpPr txBox="1"/>
          <p:nvPr>
            <p:ph idx="14" type="body"/>
          </p:nvPr>
        </p:nvSpPr>
        <p:spPr>
          <a:xfrm>
            <a:off x="4090899" y="4110875"/>
            <a:ext cx="22093415" cy="1087559"/>
          </a:xfrm>
          <a:prstGeom prst="rect">
            <a:avLst/>
          </a:prstGeom>
          <a:noFill/>
          <a:ln>
            <a:noFill/>
          </a:ln>
        </p:spPr>
        <p:txBody>
          <a:bodyPr anchorCtr="0" anchor="t" bIns="38675" lIns="77325" spcFirstLastPara="1" rIns="77325" wrap="square" tIns="38675">
            <a:normAutofit/>
          </a:bodyPr>
          <a:lstStyle>
            <a:lvl1pPr indent="-228600" lvl="0" marL="457200" marR="0" rtl="0" algn="ctr">
              <a:spcBef>
                <a:spcPts val="1080"/>
              </a:spcBef>
              <a:spcAft>
                <a:spcPts val="0"/>
              </a:spcAft>
              <a:buClr>
                <a:srgbClr val="1F3864"/>
              </a:buClr>
              <a:buSzPts val="5400"/>
              <a:buFont typeface="Arial"/>
              <a:buNone/>
              <a:defRPr b="0" i="0" sz="54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5" name="Google Shape;25;p3"/>
          <p:cNvSpPr txBox="1"/>
          <p:nvPr>
            <p:ph idx="15" type="body"/>
          </p:nvPr>
        </p:nvSpPr>
        <p:spPr>
          <a:xfrm>
            <a:off x="4090899" y="2558463"/>
            <a:ext cx="22093415" cy="1262156"/>
          </a:xfrm>
          <a:prstGeom prst="rect">
            <a:avLst/>
          </a:prstGeom>
          <a:noFill/>
          <a:ln>
            <a:noFill/>
          </a:ln>
        </p:spPr>
        <p:txBody>
          <a:bodyPr anchorCtr="1" anchor="t" bIns="38675" lIns="77325" spcFirstLastPara="1" rIns="77325" wrap="square" tIns="38675">
            <a:noAutofit/>
          </a:bodyPr>
          <a:lstStyle>
            <a:lvl1pPr indent="-228600" lvl="0" marL="457200" marR="0" rtl="0" algn="ctr">
              <a:spcBef>
                <a:spcPts val="1440"/>
              </a:spcBef>
              <a:spcAft>
                <a:spcPts val="0"/>
              </a:spcAft>
              <a:buClr>
                <a:srgbClr val="1F3864"/>
              </a:buClr>
              <a:buSzPts val="7200"/>
              <a:buFont typeface="Arial"/>
              <a:buNone/>
              <a:defRPr b="0" i="0" sz="72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26" name="Google Shape;26;p3"/>
          <p:cNvSpPr txBox="1"/>
          <p:nvPr>
            <p:ph idx="16" type="body"/>
          </p:nvPr>
        </p:nvSpPr>
        <p:spPr>
          <a:xfrm>
            <a:off x="4090899" y="492940"/>
            <a:ext cx="22093415" cy="1775267"/>
          </a:xfrm>
          <a:prstGeom prst="rect">
            <a:avLst/>
          </a:prstGeom>
          <a:noFill/>
          <a:ln>
            <a:noFill/>
          </a:ln>
        </p:spPr>
        <p:txBody>
          <a:bodyPr anchorCtr="1" anchor="t" bIns="38675" lIns="77325" spcFirstLastPara="1" rIns="77325" wrap="square" tIns="38675">
            <a:normAutofit/>
          </a:bodyPr>
          <a:lstStyle>
            <a:lvl1pPr indent="-228600" lvl="0" marL="457200" marR="0" rtl="0" algn="ctr">
              <a:spcBef>
                <a:spcPts val="1960"/>
              </a:spcBef>
              <a:spcAft>
                <a:spcPts val="0"/>
              </a:spcAft>
              <a:buClr>
                <a:srgbClr val="1F3864"/>
              </a:buClr>
              <a:buSzPts val="9800"/>
              <a:buFont typeface="Arial"/>
              <a:buNone/>
              <a:defRPr b="1" i="0" sz="98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out guides">
  <p:cSld name="Without guides">
    <p:spTree>
      <p:nvGrpSpPr>
        <p:cNvPr id="29" name="Shape 29"/>
        <p:cNvGrpSpPr/>
        <p:nvPr/>
      </p:nvGrpSpPr>
      <p:grpSpPr>
        <a:xfrm>
          <a:off x="0" y="0"/>
          <a:ext cx="0" cy="0"/>
          <a:chOff x="0" y="0"/>
          <a:chExt cx="0" cy="0"/>
        </a:xfrm>
      </p:grpSpPr>
      <p:sp>
        <p:nvSpPr>
          <p:cNvPr id="30" name="Google Shape;30;p5"/>
          <p:cNvSpPr txBox="1"/>
          <p:nvPr>
            <p:ph idx="1" type="body"/>
          </p:nvPr>
        </p:nvSpPr>
        <p:spPr>
          <a:xfrm>
            <a:off x="623691" y="7585962"/>
            <a:ext cx="14299153"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1" name="Google Shape;31;p5"/>
          <p:cNvSpPr txBox="1"/>
          <p:nvPr>
            <p:ph idx="2" type="body"/>
          </p:nvPr>
        </p:nvSpPr>
        <p:spPr>
          <a:xfrm>
            <a:off x="636213" y="6847036"/>
            <a:ext cx="14287866"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2" name="Google Shape;32;p5"/>
          <p:cNvSpPr txBox="1"/>
          <p:nvPr>
            <p:ph idx="3" type="body"/>
          </p:nvPr>
        </p:nvSpPr>
        <p:spPr>
          <a:xfrm>
            <a:off x="636211" y="18480518"/>
            <a:ext cx="14291358"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3" name="Google Shape;33;p5"/>
          <p:cNvSpPr txBox="1"/>
          <p:nvPr>
            <p:ph idx="4" type="body"/>
          </p:nvPr>
        </p:nvSpPr>
        <p:spPr>
          <a:xfrm>
            <a:off x="15353328" y="6847036"/>
            <a:ext cx="14287682"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4" name="Google Shape;34;p5"/>
          <p:cNvSpPr txBox="1"/>
          <p:nvPr>
            <p:ph idx="5" type="body"/>
          </p:nvPr>
        </p:nvSpPr>
        <p:spPr>
          <a:xfrm>
            <a:off x="15353328" y="7585962"/>
            <a:ext cx="14287682"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5" name="Google Shape;35;p5"/>
          <p:cNvSpPr txBox="1"/>
          <p:nvPr>
            <p:ph idx="6" type="body"/>
          </p:nvPr>
        </p:nvSpPr>
        <p:spPr>
          <a:xfrm>
            <a:off x="15353329" y="18503095"/>
            <a:ext cx="14283756"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6" name="Google Shape;36;p5"/>
          <p:cNvSpPr txBox="1"/>
          <p:nvPr>
            <p:ph idx="7" type="body"/>
          </p:nvPr>
        </p:nvSpPr>
        <p:spPr>
          <a:xfrm>
            <a:off x="15347853" y="19296378"/>
            <a:ext cx="14289232"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7" name="Google Shape;37;p5"/>
          <p:cNvSpPr txBox="1"/>
          <p:nvPr>
            <p:ph idx="8" type="body"/>
          </p:nvPr>
        </p:nvSpPr>
        <p:spPr>
          <a:xfrm>
            <a:off x="15364404" y="33390901"/>
            <a:ext cx="14276605" cy="800265"/>
          </a:xfrm>
          <a:prstGeom prst="rect">
            <a:avLst/>
          </a:prstGeom>
          <a:noFill/>
          <a:ln>
            <a:noFill/>
          </a:ln>
        </p:spPr>
        <p:txBody>
          <a:bodyPr anchorCtr="0" anchor="ctr" bIns="89550" lIns="89550" spcFirstLastPara="1" rIns="89550" wrap="square" tIns="89550">
            <a:spAutoFit/>
          </a:bodyPr>
          <a:lstStyle>
            <a:lvl1pPr indent="-228600" lvl="0" marL="457200" marR="0" rtl="0" algn="ctr">
              <a:spcBef>
                <a:spcPts val="780"/>
              </a:spcBef>
              <a:spcAft>
                <a:spcPts val="0"/>
              </a:spcAft>
              <a:buClr>
                <a:srgbClr val="1F3864"/>
              </a:buClr>
              <a:buSzPts val="3900"/>
              <a:buFont typeface="Arial"/>
              <a:buNone/>
              <a:defRPr b="1" i="0" sz="3900" u="sng" cap="none" strike="noStrike">
                <a:solidFill>
                  <a:srgbClr val="1F3864"/>
                </a:solidFill>
                <a:latin typeface="Calibri"/>
                <a:ea typeface="Calibri"/>
                <a:cs typeface="Calibri"/>
                <a:sym typeface="Calibri"/>
              </a:defRPr>
            </a:lvl1pPr>
            <a:lvl2pPr indent="-1073150" lvl="1" marL="914400" marR="0" rtl="0" algn="l">
              <a:spcBef>
                <a:spcPts val="266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8" name="Google Shape;38;p5"/>
          <p:cNvSpPr txBox="1"/>
          <p:nvPr>
            <p:ph idx="9" type="body"/>
          </p:nvPr>
        </p:nvSpPr>
        <p:spPr>
          <a:xfrm>
            <a:off x="15353329" y="34204184"/>
            <a:ext cx="14283756"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39" name="Google Shape;39;p5"/>
          <p:cNvSpPr txBox="1"/>
          <p:nvPr>
            <p:ph idx="13" type="body"/>
          </p:nvPr>
        </p:nvSpPr>
        <p:spPr>
          <a:xfrm>
            <a:off x="623691" y="19275662"/>
            <a:ext cx="14300387" cy="897605"/>
          </a:xfrm>
          <a:prstGeom prst="rect">
            <a:avLst/>
          </a:prstGeom>
          <a:noFill/>
          <a:ln>
            <a:noFill/>
          </a:ln>
        </p:spPr>
        <p:txBody>
          <a:bodyPr anchorCtr="0" anchor="t" bIns="223875" lIns="223875" spcFirstLastPara="1" rIns="223875" wrap="square" tIns="223875">
            <a:spAutoFit/>
          </a:bodyPr>
          <a:lstStyle>
            <a:lvl1pPr indent="-228600" lvl="0" marL="457200" marR="0" rtl="0" algn="l">
              <a:spcBef>
                <a:spcPts val="560"/>
              </a:spcBef>
              <a:spcAft>
                <a:spcPts val="0"/>
              </a:spcAft>
              <a:buClr>
                <a:srgbClr val="1F3864"/>
              </a:buClr>
              <a:buSzPts val="2800"/>
              <a:buFont typeface="Arial"/>
              <a:buNone/>
              <a:defRPr b="0" i="0" sz="2800" u="none" cap="none" strike="noStrike">
                <a:solidFill>
                  <a:srgbClr val="1F3864"/>
                </a:solidFill>
                <a:latin typeface="Times New Roman"/>
                <a:ea typeface="Times New Roman"/>
                <a:cs typeface="Times New Roman"/>
                <a:sym typeface="Times New Roman"/>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rtl="0" algn="l">
              <a:spcBef>
                <a:spcPts val="5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40" name="Google Shape;40;p5"/>
          <p:cNvSpPr txBox="1"/>
          <p:nvPr>
            <p:ph idx="14" type="body"/>
          </p:nvPr>
        </p:nvSpPr>
        <p:spPr>
          <a:xfrm>
            <a:off x="4090899" y="4110875"/>
            <a:ext cx="22093415" cy="1087559"/>
          </a:xfrm>
          <a:prstGeom prst="rect">
            <a:avLst/>
          </a:prstGeom>
          <a:noFill/>
          <a:ln>
            <a:noFill/>
          </a:ln>
        </p:spPr>
        <p:txBody>
          <a:bodyPr anchorCtr="0" anchor="t" bIns="38675" lIns="77325" spcFirstLastPara="1" rIns="77325" wrap="square" tIns="38675">
            <a:normAutofit/>
          </a:bodyPr>
          <a:lstStyle>
            <a:lvl1pPr indent="-228600" lvl="0" marL="457200" marR="0" rtl="0" algn="ctr">
              <a:spcBef>
                <a:spcPts val="1080"/>
              </a:spcBef>
              <a:spcAft>
                <a:spcPts val="0"/>
              </a:spcAft>
              <a:buClr>
                <a:srgbClr val="1F3864"/>
              </a:buClr>
              <a:buSzPts val="5400"/>
              <a:buFont typeface="Arial"/>
              <a:buNone/>
              <a:defRPr b="0" i="0" sz="54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41" name="Google Shape;41;p5"/>
          <p:cNvSpPr txBox="1"/>
          <p:nvPr>
            <p:ph idx="15" type="body"/>
          </p:nvPr>
        </p:nvSpPr>
        <p:spPr>
          <a:xfrm>
            <a:off x="4090899" y="2558463"/>
            <a:ext cx="22093415" cy="1262156"/>
          </a:xfrm>
          <a:prstGeom prst="rect">
            <a:avLst/>
          </a:prstGeom>
          <a:noFill/>
          <a:ln>
            <a:noFill/>
          </a:ln>
        </p:spPr>
        <p:txBody>
          <a:bodyPr anchorCtr="1" anchor="t" bIns="38675" lIns="77325" spcFirstLastPara="1" rIns="77325" wrap="square" tIns="38675">
            <a:noAutofit/>
          </a:bodyPr>
          <a:lstStyle>
            <a:lvl1pPr indent="-228600" lvl="0" marL="457200" marR="0" rtl="0" algn="ctr">
              <a:spcBef>
                <a:spcPts val="1440"/>
              </a:spcBef>
              <a:spcAft>
                <a:spcPts val="0"/>
              </a:spcAft>
              <a:buClr>
                <a:srgbClr val="1F3864"/>
              </a:buClr>
              <a:buSzPts val="7200"/>
              <a:buFont typeface="Arial"/>
              <a:buNone/>
              <a:defRPr b="0" i="0" sz="72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42" name="Google Shape;42;p5"/>
          <p:cNvSpPr txBox="1"/>
          <p:nvPr>
            <p:ph idx="16" type="body"/>
          </p:nvPr>
        </p:nvSpPr>
        <p:spPr>
          <a:xfrm>
            <a:off x="4090899" y="492940"/>
            <a:ext cx="22093415" cy="1775267"/>
          </a:xfrm>
          <a:prstGeom prst="rect">
            <a:avLst/>
          </a:prstGeom>
          <a:noFill/>
          <a:ln>
            <a:noFill/>
          </a:ln>
        </p:spPr>
        <p:txBody>
          <a:bodyPr anchorCtr="1" anchor="t" bIns="38675" lIns="77325" spcFirstLastPara="1" rIns="77325" wrap="square" tIns="38675">
            <a:normAutofit/>
          </a:bodyPr>
          <a:lstStyle>
            <a:lvl1pPr indent="-228600" lvl="0" marL="457200" marR="0" rtl="0" algn="ctr">
              <a:spcBef>
                <a:spcPts val="1960"/>
              </a:spcBef>
              <a:spcAft>
                <a:spcPts val="0"/>
              </a:spcAft>
              <a:buClr>
                <a:srgbClr val="1F3864"/>
              </a:buClr>
              <a:buSzPts val="9800"/>
              <a:buFont typeface="Arial"/>
              <a:buNone/>
              <a:defRPr b="1" i="0" sz="9800" u="none" cap="none" strike="noStrike">
                <a:solidFill>
                  <a:srgbClr val="1F3864"/>
                </a:solidFill>
                <a:latin typeface="Calibri"/>
                <a:ea typeface="Calibri"/>
                <a:cs typeface="Calibri"/>
                <a:sym typeface="Calibri"/>
              </a:defRPr>
            </a:lvl1pPr>
            <a:lvl2pPr indent="-228600" lvl="1" marL="9144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3pPr>
            <a:lvl4pPr indent="-228600" lvl="3" marL="18288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4pPr>
            <a:lvl5pPr indent="-228600" lvl="4" marL="2286000" marR="0" rtl="0" algn="l">
              <a:spcBef>
                <a:spcPts val="1220"/>
              </a:spcBef>
              <a:spcAft>
                <a:spcPts val="0"/>
              </a:spcAft>
              <a:buClr>
                <a:schemeClr val="dk1"/>
              </a:buClr>
              <a:buSzPts val="6100"/>
              <a:buFont typeface="Arial"/>
              <a:buNone/>
              <a:defRPr b="0" i="0" sz="61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hyperlink" Target="https://www.posterpresentations.com/how-to-change-the-research-poster-template-colors.html" TargetMode="External"/><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1538296" y="41989161"/>
            <a:ext cx="2234591" cy="322029"/>
          </a:xfrm>
          <a:prstGeom prst="rect">
            <a:avLst/>
          </a:prstGeom>
          <a:noFill/>
          <a:ln>
            <a:noFill/>
          </a:ln>
        </p:spPr>
        <p:txBody>
          <a:bodyPr anchorCtr="0" anchor="t" bIns="44675" lIns="89375" spcFirstLastPara="1" rIns="89375" wrap="square" tIns="44675">
            <a:spAutoFit/>
          </a:bodyPr>
          <a:lstStyle/>
          <a:p>
            <a:pPr indent="0" lvl="0" marL="0" marR="0" rtl="0" algn="l">
              <a:lnSpc>
                <a:spcPct val="65000"/>
              </a:lnSpc>
              <a:spcBef>
                <a:spcPts val="0"/>
              </a:spcBef>
              <a:spcAft>
                <a:spcPts val="0"/>
              </a:spcAft>
              <a:buNone/>
            </a:pPr>
            <a:r>
              <a:rPr b="1" i="0" lang="en-US" sz="500" u="none" cap="none" strike="noStrike">
                <a:solidFill>
                  <a:srgbClr val="BFBFBF"/>
                </a:solidFill>
                <a:latin typeface="Arial"/>
                <a:ea typeface="Arial"/>
                <a:cs typeface="Arial"/>
                <a:sym typeface="Arial"/>
              </a:rPr>
              <a:t>RESEARCH POSTER PRESENTATION DESIGN © 2019</a:t>
            </a:r>
            <a:endParaRPr/>
          </a:p>
          <a:p>
            <a:pPr indent="0" lvl="0" marL="0" marR="0" rtl="0" algn="l">
              <a:lnSpc>
                <a:spcPct val="65000"/>
              </a:lnSpc>
              <a:spcBef>
                <a:spcPts val="500"/>
              </a:spcBef>
              <a:spcAft>
                <a:spcPts val="0"/>
              </a:spcAft>
              <a:buNone/>
            </a:pPr>
            <a:r>
              <a:rPr b="1" i="0" lang="en-US" sz="1000" u="none" cap="none" strike="noStrike">
                <a:solidFill>
                  <a:srgbClr val="BFBFBF"/>
                </a:solidFill>
                <a:latin typeface="Arial"/>
                <a:ea typeface="Arial"/>
                <a:cs typeface="Arial"/>
                <a:sym typeface="Arial"/>
              </a:rPr>
              <a:t>www.PosterPresentations.com</a:t>
            </a:r>
            <a:endParaRPr/>
          </a:p>
        </p:txBody>
      </p:sp>
      <p:graphicFrame>
        <p:nvGraphicFramePr>
          <p:cNvPr id="11" name="Google Shape;11;p2"/>
          <p:cNvGraphicFramePr/>
          <p:nvPr/>
        </p:nvGraphicFramePr>
        <p:xfrm>
          <a:off x="-13167360" y="34253"/>
          <a:ext cx="3000000" cy="3000000"/>
        </p:xfrm>
        <a:graphic>
          <a:graphicData uri="http://schemas.openxmlformats.org/drawingml/2006/table">
            <a:tbl>
              <a:tblPr bandRow="1" firstRow="1">
                <a:noFill/>
                <a:tableStyleId>{98BC9494-5813-4DF2-BCEA-183909339506}</a:tableStyleId>
              </a:tblPr>
              <a:tblGrid>
                <a:gridCol w="5385100"/>
                <a:gridCol w="7173650"/>
              </a:tblGrid>
              <a:tr h="1655775">
                <a:tc gridSpan="2">
                  <a:txBody>
                    <a:bodyPr/>
                    <a:lstStyle/>
                    <a:p>
                      <a:pPr indent="0" lvl="0" marL="0" marR="0" rtl="0" algn="ctr">
                        <a:lnSpc>
                          <a:spcPct val="100000"/>
                        </a:lnSpc>
                        <a:spcBef>
                          <a:spcPts val="0"/>
                        </a:spcBef>
                        <a:spcAft>
                          <a:spcPts val="0"/>
                        </a:spcAft>
                        <a:buClr>
                          <a:srgbClr val="1F3A4E"/>
                        </a:buClr>
                        <a:buSzPts val="4400"/>
                        <a:buFont typeface="Arial Black"/>
                        <a:buNone/>
                      </a:pPr>
                      <a:r>
                        <a:rPr b="0" lang="en-US" sz="4400" u="none" cap="none" strike="noStrike">
                          <a:solidFill>
                            <a:srgbClr val="1F3A4E"/>
                          </a:solidFill>
                          <a:latin typeface="Arial Black"/>
                          <a:ea typeface="Arial Black"/>
                          <a:cs typeface="Arial Black"/>
                          <a:sym typeface="Arial Black"/>
                        </a:rPr>
                        <a:t>QUICK START GUIDE</a:t>
                      </a:r>
                      <a:br>
                        <a:rPr b="0" lang="en-US" sz="4400" u="none" cap="none" strike="noStrike">
                          <a:solidFill>
                            <a:srgbClr val="1F3A4E"/>
                          </a:solidFill>
                          <a:latin typeface="Arial Black"/>
                          <a:ea typeface="Arial Black"/>
                          <a:cs typeface="Arial Black"/>
                          <a:sym typeface="Arial Black"/>
                        </a:rPr>
                      </a:br>
                      <a:r>
                        <a:rPr b="1" lang="en-US" sz="3600" u="none" cap="none" strike="noStrike">
                          <a:solidFill>
                            <a:srgbClr val="FF0000"/>
                          </a:solidFill>
                          <a:latin typeface="Trebuchet MS"/>
                          <a:ea typeface="Trebuchet MS"/>
                          <a:cs typeface="Trebuchet MS"/>
                          <a:sym typeface="Trebuchet MS"/>
                        </a:rPr>
                        <a:t>(THIS SIDEBAR WILL NOT PRINT)</a:t>
                      </a:r>
                      <a:endParaRPr b="1" sz="4400" u="none" cap="none" strike="noStrike">
                        <a:solidFill>
                          <a:schemeClr val="lt1"/>
                        </a:solidFill>
                        <a:latin typeface="Trebuchet MS"/>
                        <a:ea typeface="Trebuchet MS"/>
                        <a:cs typeface="Trebuchet MS"/>
                        <a:sym typeface="Trebuchet MS"/>
                      </a:endParaRPr>
                    </a:p>
                  </a:txBody>
                  <a:tcPr marT="137150" marB="45725" marR="91450" marL="182875">
                    <a:solidFill>
                      <a:srgbClr val="FFC000"/>
                    </a:solidFill>
                  </a:tcPr>
                </a:tc>
                <a:tc hMerge="1"/>
              </a:tr>
              <a:tr h="5089925">
                <a:tc gridSpan="2">
                  <a:txBody>
                    <a:bodyPr/>
                    <a:lstStyle/>
                    <a:p>
                      <a:pPr indent="0" lvl="0" marL="0" marR="0" rtl="0" algn="l">
                        <a:spcBef>
                          <a:spcPts val="0"/>
                        </a:spcBef>
                        <a:spcAft>
                          <a:spcPts val="0"/>
                        </a:spcAft>
                        <a:buNone/>
                      </a:pPr>
                      <a:r>
                        <a:rPr i="0" lang="en-US" sz="2800" u="none" cap="none" strike="noStrike">
                          <a:solidFill>
                            <a:srgbClr val="D9D9D9"/>
                          </a:solidFill>
                          <a:latin typeface="Arial"/>
                          <a:ea typeface="Arial"/>
                          <a:cs typeface="Arial"/>
                          <a:sym typeface="Arial"/>
                        </a:rPr>
                        <a:t>This PowerPoint template produces a </a:t>
                      </a:r>
                      <a:r>
                        <a:rPr i="0" lang="en-US" sz="2800" u="none" cap="none" strike="noStrike">
                          <a:solidFill>
                            <a:srgbClr val="FFC000"/>
                          </a:solidFill>
                          <a:latin typeface="Arial"/>
                          <a:ea typeface="Arial"/>
                          <a:cs typeface="Arial"/>
                          <a:sym typeface="Arial"/>
                        </a:rPr>
                        <a:t>A0 </a:t>
                      </a:r>
                      <a:r>
                        <a:rPr i="0" lang="en-US" sz="2800" u="none" cap="none" strike="noStrik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indent="0" lvl="0" marL="0" marR="0" rtl="0" algn="l">
                        <a:spcBef>
                          <a:spcPts val="0"/>
                        </a:spcBef>
                        <a:spcAft>
                          <a:spcPts val="0"/>
                        </a:spcAft>
                        <a:buNone/>
                      </a:pPr>
                      <a:r>
                        <a:t/>
                      </a:r>
                      <a:endParaRPr i="0" sz="28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i="0" lang="en-US" sz="2800" u="none" cap="none" strike="noStrik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i="0" lang="en-US" sz="2800" u="none" cap="none" strike="noStrike">
                          <a:solidFill>
                            <a:srgbClr val="FFC000"/>
                          </a:solidFill>
                          <a:latin typeface="Arial"/>
                          <a:ea typeface="Arial"/>
                          <a:cs typeface="Arial"/>
                          <a:sym typeface="Arial"/>
                        </a:rPr>
                        <a:t>PosterPresentations.com</a:t>
                      </a:r>
                      <a:r>
                        <a:rPr i="0" lang="en-US" sz="2800" u="none" cap="none" strike="noStrike">
                          <a:solidFill>
                            <a:srgbClr val="D9D9D9"/>
                          </a:solidFill>
                          <a:latin typeface="Arial"/>
                          <a:ea typeface="Arial"/>
                          <a:cs typeface="Arial"/>
                          <a:sym typeface="Arial"/>
                        </a:rPr>
                        <a:t> and click on the  </a:t>
                      </a:r>
                      <a:r>
                        <a:rPr i="0" lang="en-US" sz="2800" u="none" cap="none" strike="noStrike">
                          <a:solidFill>
                            <a:srgbClr val="FFC000"/>
                          </a:solidFill>
                          <a:latin typeface="Arial"/>
                          <a:ea typeface="Arial"/>
                          <a:cs typeface="Arial"/>
                          <a:sym typeface="Arial"/>
                        </a:rPr>
                        <a:t>HELP DESK</a:t>
                      </a:r>
                      <a:r>
                        <a:rPr i="0" lang="en-US" sz="2800" u="none" cap="none" strike="noStrike">
                          <a:solidFill>
                            <a:srgbClr val="D9D9D9"/>
                          </a:solidFill>
                          <a:latin typeface="Arial"/>
                          <a:ea typeface="Arial"/>
                          <a:cs typeface="Arial"/>
                          <a:sym typeface="Arial"/>
                        </a:rPr>
                        <a:t> tab.</a:t>
                      </a:r>
                      <a:endParaRPr/>
                    </a:p>
                    <a:p>
                      <a:pPr indent="0" lvl="0" marL="0" marR="0" rtl="0" algn="l">
                        <a:spcBef>
                          <a:spcPts val="0"/>
                        </a:spcBef>
                        <a:spcAft>
                          <a:spcPts val="0"/>
                        </a:spcAft>
                        <a:buNone/>
                      </a:pPr>
                      <a:r>
                        <a:t/>
                      </a:r>
                      <a:endParaRPr i="0" sz="28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i="0" lang="en-US" sz="2800" u="none" cap="none" strike="noStrike">
                          <a:solidFill>
                            <a:srgbClr val="D9D9D9"/>
                          </a:solidFill>
                          <a:latin typeface="Arial"/>
                          <a:ea typeface="Arial"/>
                          <a:cs typeface="Arial"/>
                          <a:sym typeface="Arial"/>
                        </a:rPr>
                        <a:t>To print your poster using our same-day professional printing service, go online to </a:t>
                      </a:r>
                      <a:r>
                        <a:rPr i="0" lang="en-US" sz="2800" u="none" cap="none" strike="noStrike">
                          <a:solidFill>
                            <a:srgbClr val="FFC000"/>
                          </a:solidFill>
                          <a:latin typeface="Arial"/>
                          <a:ea typeface="Arial"/>
                          <a:cs typeface="Arial"/>
                          <a:sym typeface="Arial"/>
                        </a:rPr>
                        <a:t>PosterPresentations.com</a:t>
                      </a:r>
                      <a:r>
                        <a:rPr i="0" lang="en-US" sz="2800" u="none" cap="none" strike="noStrike">
                          <a:solidFill>
                            <a:srgbClr val="D9D9D9"/>
                          </a:solidFill>
                          <a:latin typeface="Arial"/>
                          <a:ea typeface="Arial"/>
                          <a:cs typeface="Arial"/>
                          <a:sym typeface="Arial"/>
                        </a:rPr>
                        <a:t> and click on "</a:t>
                      </a:r>
                      <a:r>
                        <a:rPr i="0" lang="en-US" sz="2800" u="none" cap="none" strike="noStrike">
                          <a:solidFill>
                            <a:srgbClr val="FFC000"/>
                          </a:solidFill>
                          <a:latin typeface="Arial"/>
                          <a:ea typeface="Arial"/>
                          <a:cs typeface="Arial"/>
                          <a:sym typeface="Arial"/>
                        </a:rPr>
                        <a:t>Order your poster</a:t>
                      </a:r>
                      <a:r>
                        <a:rPr i="0" lang="en-US" sz="2800" u="none" cap="none" strike="noStrike">
                          <a:solidFill>
                            <a:srgbClr val="D9D9D9"/>
                          </a:solidFill>
                          <a:latin typeface="Arial"/>
                          <a:ea typeface="Arial"/>
                          <a:cs typeface="Arial"/>
                          <a:sym typeface="Arial"/>
                        </a:rPr>
                        <a:t>".</a:t>
                      </a:r>
                      <a:endParaRPr b="1" sz="2800" u="none" cap="none" strike="noStrike">
                        <a:solidFill>
                          <a:srgbClr val="D9D9D9"/>
                        </a:solidFill>
                        <a:latin typeface="Arial"/>
                        <a:ea typeface="Arial"/>
                        <a:cs typeface="Arial"/>
                        <a:sym typeface="Arial"/>
                      </a:endParaRPr>
                    </a:p>
                  </a:txBody>
                  <a:tcPr marT="137150" marB="45725" marR="91450" marL="182875">
                    <a:solidFill>
                      <a:srgbClr val="010101"/>
                    </a:solidFill>
                  </a:tcPr>
                </a:tc>
                <a:tc hMerge="1"/>
              </a:tr>
              <a:tr h="6071125">
                <a:tc>
                  <a:txBody>
                    <a:bodyPr/>
                    <a:lstStyle/>
                    <a:p>
                      <a:pPr indent="0" lvl="0" marL="0" marR="0" rtl="0" algn="ctr">
                        <a:spcBef>
                          <a:spcPts val="0"/>
                        </a:spcBef>
                        <a:spcAft>
                          <a:spcPts val="0"/>
                        </a:spcAft>
                        <a:buNone/>
                      </a:pPr>
                      <a:r>
                        <a:t/>
                      </a:r>
                      <a:endParaRPr sz="2800" u="none" cap="none" strike="noStrike">
                        <a:solidFill>
                          <a:srgbClr val="1F3A4E"/>
                        </a:solidFill>
                      </a:endParaRPr>
                    </a:p>
                    <a:p>
                      <a:pPr indent="0" lvl="0" marL="0" marR="0" rtl="0" algn="ctr">
                        <a:spcBef>
                          <a:spcPts val="0"/>
                        </a:spcBef>
                        <a:spcAft>
                          <a:spcPts val="0"/>
                        </a:spcAft>
                        <a:buNone/>
                      </a:pPr>
                      <a:r>
                        <a:t/>
                      </a:r>
                      <a:endParaRPr sz="2800" u="none" cap="none" strike="noStrike">
                        <a:solidFill>
                          <a:srgbClr val="1F3A4E"/>
                        </a:solidFill>
                      </a:endParaRPr>
                    </a:p>
                    <a:p>
                      <a:pPr indent="0" lvl="0" marL="0" marR="0" rtl="0" algn="ctr">
                        <a:spcBef>
                          <a:spcPts val="0"/>
                        </a:spcBef>
                        <a:spcAft>
                          <a:spcPts val="0"/>
                        </a:spcAft>
                        <a:buNone/>
                      </a:pPr>
                      <a:r>
                        <a:rPr lang="en-US" sz="2800" u="none" cap="none" strike="noStrike">
                          <a:solidFill>
                            <a:schemeClr val="lt1"/>
                          </a:solidFill>
                          <a:latin typeface="Arial"/>
                          <a:ea typeface="Arial"/>
                          <a:cs typeface="Arial"/>
                          <a:sym typeface="Arial"/>
                        </a:rPr>
                        <a:t>This is a template for a</a:t>
                      </a:r>
                      <a:endParaRPr/>
                    </a:p>
                    <a:p>
                      <a:pPr indent="0" lvl="0" marL="0" marR="0" rtl="0" algn="ctr">
                        <a:spcBef>
                          <a:spcPts val="0"/>
                        </a:spcBef>
                        <a:spcAft>
                          <a:spcPts val="0"/>
                        </a:spcAft>
                        <a:buNone/>
                      </a:pPr>
                      <a:r>
                        <a:rPr lang="en-US" sz="2800" u="none" cap="none" strike="noStrike">
                          <a:solidFill>
                            <a:schemeClr val="lt1"/>
                          </a:solidFill>
                          <a:latin typeface="Arial"/>
                          <a:ea typeface="Arial"/>
                          <a:cs typeface="Arial"/>
                          <a:sym typeface="Arial"/>
                        </a:rPr>
                        <a:t>presentation poster </a:t>
                      </a:r>
                      <a:br>
                        <a:rPr lang="en-US" sz="2800" u="none" cap="none" strike="noStrike">
                          <a:solidFill>
                            <a:schemeClr val="lt1"/>
                          </a:solidFill>
                          <a:latin typeface="Arial"/>
                          <a:ea typeface="Arial"/>
                          <a:cs typeface="Arial"/>
                          <a:sym typeface="Arial"/>
                        </a:rPr>
                      </a:br>
                      <a:r>
                        <a:rPr b="1" lang="en-US" sz="4400" u="none" cap="none" strike="noStrike">
                          <a:solidFill>
                            <a:srgbClr val="FFC000"/>
                          </a:solidFill>
                          <a:latin typeface="Arial"/>
                          <a:ea typeface="Arial"/>
                          <a:cs typeface="Arial"/>
                          <a:sym typeface="Arial"/>
                        </a:rPr>
                        <a:t>A0</a:t>
                      </a:r>
                      <a:endParaRPr/>
                    </a:p>
                    <a:p>
                      <a:pPr indent="0" lvl="0" marL="0" marR="0" rtl="0" algn="ctr">
                        <a:lnSpc>
                          <a:spcPct val="100000"/>
                        </a:lnSpc>
                        <a:spcBef>
                          <a:spcPts val="0"/>
                        </a:spcBef>
                        <a:spcAft>
                          <a:spcPts val="0"/>
                        </a:spcAft>
                        <a:buClr>
                          <a:srgbClr val="FFC000"/>
                        </a:buClr>
                        <a:buSzPts val="2800"/>
                        <a:buFont typeface="Arial"/>
                        <a:buNone/>
                      </a:pPr>
                      <a:r>
                        <a:rPr lang="en-US" sz="2800" u="none" cap="none" strike="noStrike">
                          <a:solidFill>
                            <a:srgbClr val="FFC000"/>
                          </a:solidFill>
                          <a:latin typeface="Arial"/>
                          <a:ea typeface="Arial"/>
                          <a:cs typeface="Arial"/>
                          <a:sym typeface="Arial"/>
                        </a:rPr>
                        <a:t>(841mm x 1189mm)</a:t>
                      </a:r>
                      <a:endParaRPr/>
                    </a:p>
                    <a:p>
                      <a:pPr indent="0" lvl="0" marL="0" marR="0" rtl="0" algn="ctr">
                        <a:lnSpc>
                          <a:spcPct val="100000"/>
                        </a:lnSpc>
                        <a:spcBef>
                          <a:spcPts val="0"/>
                        </a:spcBef>
                        <a:spcAft>
                          <a:spcPts val="0"/>
                        </a:spcAft>
                        <a:buClr>
                          <a:srgbClr val="FFC000"/>
                        </a:buClr>
                        <a:buSzPts val="2800"/>
                        <a:buFont typeface="Arial"/>
                        <a:buNone/>
                      </a:pPr>
                      <a:r>
                        <a:rPr lang="en-US" sz="2800" u="none" cap="none" strike="noStrike">
                          <a:solidFill>
                            <a:srgbClr val="FFC000"/>
                          </a:solidFill>
                          <a:latin typeface="Arial"/>
                          <a:ea typeface="Arial"/>
                          <a:cs typeface="Arial"/>
                          <a:sym typeface="Arial"/>
                        </a:rPr>
                        <a:t>(33.11 x 46.81 inches)</a:t>
                      </a:r>
                      <a:br>
                        <a:rPr lang="en-US" sz="2800" u="none" cap="none" strike="noStrike">
                          <a:solidFill>
                            <a:schemeClr val="lt1"/>
                          </a:solidFill>
                          <a:latin typeface="Arial"/>
                          <a:ea typeface="Arial"/>
                          <a:cs typeface="Arial"/>
                          <a:sym typeface="Arial"/>
                        </a:rPr>
                      </a:br>
                      <a:endParaRPr sz="2800" u="none" cap="none" strike="noStrike">
                        <a:solidFill>
                          <a:srgbClr val="1F3A4E"/>
                        </a:solidFill>
                      </a:endParaRPr>
                    </a:p>
                  </a:txBody>
                  <a:tcPr marT="45725" marB="45725" marR="91450" marL="91450">
                    <a:solidFill>
                      <a:srgbClr val="010101"/>
                    </a:solidFill>
                  </a:tcPr>
                </a:tc>
                <a:tc>
                  <a:txBody>
                    <a:bodyPr/>
                    <a:lstStyle/>
                    <a:p>
                      <a:pPr indent="0" lvl="0" marL="0" marR="0" rtl="0" algn="l">
                        <a:lnSpc>
                          <a:spcPct val="100000"/>
                        </a:lnSpc>
                        <a:spcBef>
                          <a:spcPts val="0"/>
                        </a:spcBef>
                        <a:spcAft>
                          <a:spcPts val="0"/>
                        </a:spcAft>
                        <a:buClr>
                          <a:srgbClr val="FFC000"/>
                        </a:buClr>
                        <a:buSzPts val="3200"/>
                        <a:buFont typeface="Arial"/>
                        <a:buNone/>
                      </a:pPr>
                      <a:r>
                        <a:rPr b="1" lang="en-US" sz="3200" u="none" cap="none" strike="noStrike">
                          <a:solidFill>
                            <a:srgbClr val="FFC000"/>
                          </a:solidFill>
                          <a:latin typeface="Arial"/>
                          <a:ea typeface="Arial"/>
                          <a:cs typeface="Arial"/>
                          <a:sym typeface="Arial"/>
                        </a:rPr>
                        <a:t>Important: Check the template size</a:t>
                      </a:r>
                      <a:br>
                        <a:rPr b="0" lang="en-US" sz="2800" u="none" cap="none" strike="noStrike">
                          <a:solidFill>
                            <a:srgbClr val="FFC000"/>
                          </a:solidFill>
                          <a:latin typeface="Arial"/>
                          <a:ea typeface="Arial"/>
                          <a:cs typeface="Arial"/>
                          <a:sym typeface="Arial"/>
                        </a:rPr>
                      </a:br>
                      <a:r>
                        <a:rPr b="0" lang="en-US" sz="2800" u="none" cap="none" strike="noStrik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b="0" lang="en-US" sz="2800" u="none" cap="none" strike="noStrike">
                          <a:solidFill>
                            <a:srgbClr val="D9D9D9"/>
                          </a:solidFill>
                          <a:latin typeface="Arial"/>
                          <a:ea typeface="Arial"/>
                          <a:cs typeface="Arial"/>
                          <a:sym typeface="Arial"/>
                        </a:rPr>
                      </a:br>
                      <a:endParaRPr b="0" sz="2800" u="none" cap="none" strike="noStrike">
                        <a:solidFill>
                          <a:srgbClr val="FFC000"/>
                        </a:solidFill>
                        <a:latin typeface="Arial"/>
                        <a:ea typeface="Arial"/>
                        <a:cs typeface="Arial"/>
                        <a:sym typeface="Arial"/>
                      </a:endParaRPr>
                    </a:p>
                  </a:txBody>
                  <a:tcPr marT="137150" marB="45725" marR="91450" marL="182875">
                    <a:solidFill>
                      <a:srgbClr val="010101"/>
                    </a:solidFill>
                  </a:tcPr>
                </a:tc>
              </a:tr>
              <a:tr h="4613950">
                <a:tc>
                  <a:txBody>
                    <a:bodyPr/>
                    <a:lstStyle/>
                    <a:p>
                      <a:pPr indent="0" lvl="0" marL="0" marR="0" rtl="0" algn="l">
                        <a:spcBef>
                          <a:spcPts val="0"/>
                        </a:spcBef>
                        <a:spcAft>
                          <a:spcPts val="0"/>
                        </a:spcAft>
                        <a:buNone/>
                      </a:pPr>
                      <a:r>
                        <a:t/>
                      </a:r>
                      <a:endParaRPr sz="2800">
                        <a:solidFill>
                          <a:srgbClr val="1F3A4E"/>
                        </a:solidFill>
                      </a:endParaRPr>
                    </a:p>
                  </a:txBody>
                  <a:tcPr marT="45725" marB="45725" marR="91450" marL="91450"/>
                </a:tc>
                <a:tc>
                  <a:txBody>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How to </a:t>
                      </a:r>
                      <a:r>
                        <a:rPr b="1" lang="en-US" sz="4800">
                          <a:solidFill>
                            <a:srgbClr val="FFC000"/>
                          </a:solidFill>
                          <a:latin typeface="Arial"/>
                          <a:ea typeface="Arial"/>
                          <a:cs typeface="Arial"/>
                          <a:sym typeface="Arial"/>
                        </a:rPr>
                        <a:t>Zoom in </a:t>
                      </a:r>
                      <a:r>
                        <a:rPr b="1" lang="en-US" sz="3200">
                          <a:solidFill>
                            <a:srgbClr val="FFC000"/>
                          </a:solidFill>
                          <a:latin typeface="Arial"/>
                          <a:ea typeface="Arial"/>
                          <a:cs typeface="Arial"/>
                          <a:sym typeface="Arial"/>
                        </a:rPr>
                        <a:t>and </a:t>
                      </a:r>
                      <a:r>
                        <a:rPr b="1" lang="en-US" sz="2400">
                          <a:solidFill>
                            <a:srgbClr val="FFC000"/>
                          </a:solidFill>
                          <a:latin typeface="Arial"/>
                          <a:ea typeface="Arial"/>
                          <a:cs typeface="Arial"/>
                          <a:sym typeface="Arial"/>
                        </a:rPr>
                        <a:t>out</a:t>
                      </a:r>
                      <a:endParaRPr b="1" sz="3200">
                        <a:solidFill>
                          <a:srgbClr val="FFC000"/>
                        </a:solidFill>
                        <a:latin typeface="Arial"/>
                        <a:ea typeface="Arial"/>
                        <a:cs typeface="Arial"/>
                        <a:sym typeface="Arial"/>
                      </a:endParaRPr>
                    </a:p>
                    <a:p>
                      <a:pPr indent="0" lvl="0" marL="0" marR="0" rtl="0" algn="l">
                        <a:spcBef>
                          <a:spcPts val="0"/>
                        </a:spcBef>
                        <a:spcAft>
                          <a:spcPts val="0"/>
                        </a:spcAft>
                        <a:buNone/>
                      </a:pPr>
                      <a:r>
                        <a:rPr b="0" lang="en-US" sz="2800">
                          <a:solidFill>
                            <a:srgbClr val="D9D9D9"/>
                          </a:solidFill>
                          <a:latin typeface="Arial"/>
                          <a:ea typeface="Arial"/>
                          <a:cs typeface="Arial"/>
                          <a:sym typeface="Arial"/>
                        </a:rPr>
                        <a:t>Use the PowerPoint zoom tool to adjust the screen magnification to view comfortably. PowerPoint provides 2 ways to zoom: </a:t>
                      </a:r>
                      <a:br>
                        <a:rPr b="0" lang="en-US" sz="2800">
                          <a:solidFill>
                            <a:srgbClr val="D9D9D9"/>
                          </a:solidFill>
                          <a:latin typeface="Arial"/>
                          <a:ea typeface="Arial"/>
                          <a:cs typeface="Arial"/>
                          <a:sym typeface="Arial"/>
                        </a:rPr>
                      </a:br>
                      <a:r>
                        <a:rPr b="0" lang="en-US" sz="2800">
                          <a:solidFill>
                            <a:srgbClr val="FFC000"/>
                          </a:solidFill>
                          <a:latin typeface="Arial"/>
                          <a:ea typeface="Arial"/>
                          <a:cs typeface="Arial"/>
                          <a:sym typeface="Arial"/>
                        </a:rPr>
                        <a:t>1. </a:t>
                      </a:r>
                      <a:r>
                        <a:rPr b="0" lang="en-US" sz="2800">
                          <a:solidFill>
                            <a:srgbClr val="D9D9D9"/>
                          </a:solidFill>
                          <a:latin typeface="Arial"/>
                          <a:ea typeface="Arial"/>
                          <a:cs typeface="Arial"/>
                          <a:sym typeface="Arial"/>
                        </a:rPr>
                        <a:t>On the top menu bar click on the VIEW tab and then click on ZOOM. Choose the zoom percentage that works best for you. </a:t>
                      </a:r>
                      <a:br>
                        <a:rPr b="0" lang="en-US" sz="2800">
                          <a:solidFill>
                            <a:srgbClr val="D9D9D9"/>
                          </a:solidFill>
                          <a:latin typeface="Arial"/>
                          <a:ea typeface="Arial"/>
                          <a:cs typeface="Arial"/>
                          <a:sym typeface="Arial"/>
                        </a:rPr>
                      </a:br>
                      <a:r>
                        <a:rPr b="0" lang="en-US" sz="2800">
                          <a:solidFill>
                            <a:srgbClr val="FFC000"/>
                          </a:solidFill>
                          <a:latin typeface="Arial"/>
                          <a:ea typeface="Arial"/>
                          <a:cs typeface="Arial"/>
                          <a:sym typeface="Arial"/>
                        </a:rPr>
                        <a:t>2. </a:t>
                      </a:r>
                      <a:r>
                        <a:rPr b="0" lang="en-US" sz="2800">
                          <a:solidFill>
                            <a:srgbClr val="D9D9D9"/>
                          </a:solidFill>
                          <a:latin typeface="Arial"/>
                          <a:ea typeface="Arial"/>
                          <a:cs typeface="Arial"/>
                          <a:sym typeface="Arial"/>
                        </a:rPr>
                        <a:t>For better zoom flexibility, use the zoom slider at the bottom right of the window.</a:t>
                      </a:r>
                      <a:endParaRPr/>
                    </a:p>
                  </a:txBody>
                  <a:tcPr marT="137150" marB="45725" marR="91450" marL="182875">
                    <a:solidFill>
                      <a:srgbClr val="010101"/>
                    </a:solidFill>
                  </a:tcPr>
                </a:tc>
              </a:tr>
              <a:tr h="2820925">
                <a:tc gridSpan="2">
                  <a:txBody>
                    <a:bodyPr/>
                    <a:lstStyle/>
                    <a:p>
                      <a:pPr indent="0" lvl="0" marL="0" marR="0" rtl="0" algn="l">
                        <a:lnSpc>
                          <a:spcPct val="100000"/>
                        </a:lnSpc>
                        <a:spcBef>
                          <a:spcPts val="0"/>
                        </a:spcBef>
                        <a:spcAft>
                          <a:spcPts val="0"/>
                        </a:spcAft>
                        <a:buClr>
                          <a:srgbClr val="FFC000"/>
                        </a:buClr>
                        <a:buSzPts val="3200"/>
                        <a:buFont typeface="Arial"/>
                        <a:buNone/>
                      </a:pPr>
                      <a:r>
                        <a:rPr b="1" lang="en-US" sz="3200">
                          <a:solidFill>
                            <a:srgbClr val="FFC000"/>
                          </a:solidFill>
                          <a:latin typeface="Arial"/>
                          <a:ea typeface="Arial"/>
                          <a:cs typeface="Arial"/>
                          <a:sym typeface="Arial"/>
                        </a:rPr>
                        <a:t>Ruler and Guides</a:t>
                      </a:r>
                      <a:br>
                        <a:rPr b="0" lang="en-US" sz="2800">
                          <a:solidFill>
                            <a:srgbClr val="FFC000"/>
                          </a:solidFill>
                          <a:latin typeface="Arial"/>
                          <a:ea typeface="Arial"/>
                          <a:cs typeface="Arial"/>
                          <a:sym typeface="Arial"/>
                        </a:rPr>
                      </a:br>
                      <a:r>
                        <a:rPr b="0" lang="en-US" sz="280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T="45725" marB="45725" marR="91450" marL="91450">
                    <a:solidFill>
                      <a:srgbClr val="010101"/>
                    </a:solidFill>
                  </a:tcPr>
                </a:tc>
                <a:tc hMerge="1"/>
              </a:tr>
              <a:tr h="5580525">
                <a:tc>
                  <a:txBody>
                    <a:bodyPr/>
                    <a:lstStyle/>
                    <a:p>
                      <a:pPr indent="0" lvl="0" marL="0" marR="0" rtl="0" algn="l">
                        <a:spcBef>
                          <a:spcPts val="0"/>
                        </a:spcBef>
                        <a:spcAft>
                          <a:spcPts val="0"/>
                        </a:spcAft>
                        <a:buNone/>
                      </a:pPr>
                      <a:r>
                        <a:t/>
                      </a:r>
                      <a:endParaRPr sz="2800">
                        <a:solidFill>
                          <a:srgbClr val="1F3A4E"/>
                        </a:solidFill>
                      </a:endParaRPr>
                    </a:p>
                  </a:txBody>
                  <a:tcPr marT="45725" marB="45725" marR="91450" marL="91450"/>
                </a:tc>
                <a:tc>
                  <a:txBody>
                    <a:bodyPr/>
                    <a:lstStyle/>
                    <a:p>
                      <a:pPr indent="0" lvl="1" marL="0" marR="0" rtl="0" algn="l">
                        <a:spcBef>
                          <a:spcPts val="0"/>
                        </a:spcBef>
                        <a:spcAft>
                          <a:spcPts val="0"/>
                        </a:spcAft>
                        <a:buNone/>
                      </a:pPr>
                      <a:r>
                        <a:rPr b="1" lang="en-US" sz="3200" u="none" cap="none" strike="noStrike">
                          <a:solidFill>
                            <a:srgbClr val="FFC000"/>
                          </a:solidFill>
                          <a:latin typeface="Arial"/>
                          <a:ea typeface="Arial"/>
                          <a:cs typeface="Arial"/>
                          <a:sym typeface="Arial"/>
                        </a:rPr>
                        <a:t>Headers and text containers</a:t>
                      </a:r>
                      <a:br>
                        <a:rPr b="0" lang="en-US" sz="2800" u="none" cap="none" strike="noStrike">
                          <a:solidFill>
                            <a:schemeClr val="lt1"/>
                          </a:solidFill>
                          <a:latin typeface="Arial"/>
                          <a:ea typeface="Arial"/>
                          <a:cs typeface="Arial"/>
                          <a:sym typeface="Arial"/>
                        </a:rPr>
                      </a:br>
                      <a:r>
                        <a:rPr b="0" lang="en-US" sz="2800" u="none" cap="none" strike="noStrike">
                          <a:solidFill>
                            <a:srgbClr val="D9D9D9"/>
                          </a:solidFill>
                          <a:latin typeface="Arial"/>
                          <a:ea typeface="Arial"/>
                          <a:cs typeface="Arial"/>
                          <a:sym typeface="Arial"/>
                        </a:rPr>
                        <a:t>Included in this template are commonly used section headers such as Abstract, Objectives, Methods, Results, etc. </a:t>
                      </a:r>
                      <a:br>
                        <a:rPr b="0" lang="en-US" sz="2800" u="none" cap="none" strike="noStrike">
                          <a:solidFill>
                            <a:schemeClr val="lt1"/>
                          </a:solidFill>
                          <a:latin typeface="Arial"/>
                          <a:ea typeface="Arial"/>
                          <a:cs typeface="Arial"/>
                          <a:sym typeface="Arial"/>
                        </a:rPr>
                      </a:br>
                      <a:r>
                        <a:rPr b="0" lang="en-US" sz="2800" u="none" cap="none" strike="noStrike">
                          <a:solidFill>
                            <a:srgbClr val="FFC000"/>
                          </a:solidFill>
                          <a:latin typeface="Arial"/>
                          <a:ea typeface="Arial"/>
                          <a:cs typeface="Arial"/>
                          <a:sym typeface="Arial"/>
                        </a:rPr>
                        <a:t>-</a:t>
                      </a:r>
                      <a:r>
                        <a:rPr b="0" lang="en-US" sz="2800" u="none" cap="none" strike="noStrike">
                          <a:solidFill>
                            <a:schemeClr val="lt1"/>
                          </a:solidFill>
                          <a:latin typeface="Arial"/>
                          <a:ea typeface="Arial"/>
                          <a:cs typeface="Arial"/>
                          <a:sym typeface="Arial"/>
                        </a:rPr>
                        <a:t> </a:t>
                      </a:r>
                      <a:r>
                        <a:rPr b="0" lang="en-US" sz="2800" u="none" cap="none" strike="noStrike">
                          <a:solidFill>
                            <a:srgbClr val="D9D9D9"/>
                          </a:solidFill>
                          <a:latin typeface="Arial"/>
                          <a:ea typeface="Arial"/>
                          <a:cs typeface="Arial"/>
                          <a:sym typeface="Arial"/>
                        </a:rPr>
                        <a:t>Click inside a section header to add its text. </a:t>
                      </a:r>
                      <a:br>
                        <a:rPr b="0" lang="en-US" sz="2800" u="none" cap="none" strike="noStrike">
                          <a:solidFill>
                            <a:schemeClr val="lt1"/>
                          </a:solidFill>
                          <a:latin typeface="Arial"/>
                          <a:ea typeface="Arial"/>
                          <a:cs typeface="Arial"/>
                          <a:sym typeface="Arial"/>
                        </a:rPr>
                      </a:br>
                      <a:r>
                        <a:rPr b="0" lang="en-US" sz="2800" u="none" cap="none" strike="noStrike">
                          <a:solidFill>
                            <a:srgbClr val="FFC000"/>
                          </a:solidFill>
                          <a:latin typeface="Arial"/>
                          <a:ea typeface="Arial"/>
                          <a:cs typeface="Arial"/>
                          <a:sym typeface="Arial"/>
                        </a:rPr>
                        <a:t>-</a:t>
                      </a:r>
                      <a:r>
                        <a:rPr b="0" lang="en-US" sz="2800" u="none" cap="none" strike="noStrike">
                          <a:solidFill>
                            <a:schemeClr val="lt1"/>
                          </a:solidFill>
                          <a:latin typeface="Arial"/>
                          <a:ea typeface="Arial"/>
                          <a:cs typeface="Arial"/>
                          <a:sym typeface="Arial"/>
                        </a:rPr>
                        <a:t> </a:t>
                      </a:r>
                      <a:r>
                        <a:rPr b="0" lang="en-US" sz="2800" u="none" cap="none" strike="noStrike">
                          <a:solidFill>
                            <a:srgbClr val="D9D9D9"/>
                          </a:solidFill>
                          <a:latin typeface="Arial"/>
                          <a:ea typeface="Arial"/>
                          <a:cs typeface="Arial"/>
                          <a:sym typeface="Arial"/>
                        </a:rPr>
                        <a:t>To add another header, click on edge of the section box so that it is outlined. Copy and paste it. </a:t>
                      </a:r>
                      <a:br>
                        <a:rPr b="0" lang="en-US" sz="2800" u="none" cap="none" strike="noStrike">
                          <a:solidFill>
                            <a:schemeClr val="lt1"/>
                          </a:solidFill>
                          <a:latin typeface="Arial"/>
                          <a:ea typeface="Arial"/>
                          <a:cs typeface="Arial"/>
                          <a:sym typeface="Arial"/>
                        </a:rPr>
                      </a:br>
                      <a:r>
                        <a:rPr b="0" lang="en-US" sz="2800" u="none" cap="none" strike="noStrike">
                          <a:solidFill>
                            <a:srgbClr val="FFC000"/>
                          </a:solidFill>
                          <a:latin typeface="Arial"/>
                          <a:ea typeface="Arial"/>
                          <a:cs typeface="Arial"/>
                          <a:sym typeface="Arial"/>
                        </a:rPr>
                        <a:t>-</a:t>
                      </a:r>
                      <a:r>
                        <a:rPr b="0" lang="en-US" sz="2800" u="none" cap="none" strike="noStrike">
                          <a:solidFill>
                            <a:schemeClr val="lt1"/>
                          </a:solidFill>
                          <a:latin typeface="Arial"/>
                          <a:ea typeface="Arial"/>
                          <a:cs typeface="Arial"/>
                          <a:sym typeface="Arial"/>
                        </a:rPr>
                        <a:t> </a:t>
                      </a:r>
                      <a:r>
                        <a:rPr b="0" lang="en-US" sz="2800" u="none" cap="none" strike="noStrike">
                          <a:solidFill>
                            <a:srgbClr val="D9D9D9"/>
                          </a:solidFill>
                          <a:latin typeface="Arial"/>
                          <a:ea typeface="Arial"/>
                          <a:cs typeface="Arial"/>
                          <a:sym typeface="Arial"/>
                        </a:rPr>
                        <a:t>To increase its size, click on the white circles and expand to the the desired size.</a:t>
                      </a:r>
                      <a:endParaRPr/>
                    </a:p>
                  </a:txBody>
                  <a:tcPr marT="137150" marB="45725" marR="91450" marL="182875">
                    <a:solidFill>
                      <a:srgbClr val="010101"/>
                    </a:solidFill>
                  </a:tcPr>
                </a:tc>
              </a:tr>
              <a:tr h="4538025">
                <a:tc gridSpan="2">
                  <a:txBody>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Adding content to the poster</a:t>
                      </a:r>
                      <a:endParaRPr/>
                    </a:p>
                    <a:p>
                      <a:pPr indent="0" lvl="0" marL="0" marR="0" rtl="0" algn="l">
                        <a:spcBef>
                          <a:spcPts val="0"/>
                        </a:spcBef>
                        <a:spcAft>
                          <a:spcPts val="0"/>
                        </a:spcAft>
                        <a:buNone/>
                      </a:pPr>
                      <a:r>
                        <a:rPr lang="en-US" sz="28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indent="-342900" lvl="0" marL="342900" marR="0" rtl="0" algn="l">
                        <a:spcBef>
                          <a:spcPts val="0"/>
                        </a:spcBef>
                        <a:spcAft>
                          <a:spcPts val="0"/>
                        </a:spcAft>
                        <a:buClr>
                          <a:srgbClr val="D9D9D9"/>
                        </a:buClr>
                        <a:buSzPts val="2800"/>
                        <a:buFont typeface="Arial"/>
                        <a:buChar char="-"/>
                      </a:pPr>
                      <a:r>
                        <a:rPr lang="en-US" sz="28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800">
                        <a:solidFill>
                          <a:srgbClr val="D9D9D9"/>
                        </a:solidFill>
                        <a:latin typeface="Arial"/>
                        <a:ea typeface="Arial"/>
                        <a:cs typeface="Arial"/>
                        <a:sym typeface="Arial"/>
                      </a:endParaRPr>
                    </a:p>
                  </a:txBody>
                  <a:tcPr marT="45725" marB="45725" marR="91450" marL="91450">
                    <a:solidFill>
                      <a:srgbClr val="010101"/>
                    </a:solidFill>
                  </a:tcPr>
                </a:tc>
                <a:tc hMerge="1"/>
              </a:tr>
              <a:tr h="3004900">
                <a:tc gridSpan="2">
                  <a:txBody>
                    <a:bodyPr/>
                    <a:lstStyle/>
                    <a:p>
                      <a:pPr indent="0" lvl="0" marL="0" marR="0" rtl="0" algn="l">
                        <a:lnSpc>
                          <a:spcPct val="100000"/>
                        </a:lnSpc>
                        <a:spcBef>
                          <a:spcPts val="0"/>
                        </a:spcBef>
                        <a:spcAft>
                          <a:spcPts val="0"/>
                        </a:spcAft>
                        <a:buClr>
                          <a:srgbClr val="FFC000"/>
                        </a:buClr>
                        <a:buSzPts val="3200"/>
                        <a:buFont typeface="Arial"/>
                        <a:buNone/>
                      </a:pPr>
                      <a:r>
                        <a:rPr b="1" lang="en-US" sz="3200">
                          <a:solidFill>
                            <a:srgbClr val="FFC000"/>
                          </a:solidFill>
                          <a:latin typeface="Arial"/>
                          <a:ea typeface="Arial"/>
                          <a:cs typeface="Arial"/>
                          <a:sym typeface="Arial"/>
                        </a:rPr>
                        <a:t>Photos</a:t>
                      </a:r>
                      <a:endParaRPr/>
                    </a:p>
                    <a:p>
                      <a:pPr indent="0" lvl="0" marL="0" marR="0" rtl="0" algn="l">
                        <a:lnSpc>
                          <a:spcPct val="100000"/>
                        </a:lnSpc>
                        <a:spcBef>
                          <a:spcPts val="0"/>
                        </a:spcBef>
                        <a:spcAft>
                          <a:spcPts val="0"/>
                        </a:spcAft>
                        <a:buClr>
                          <a:srgbClr val="D9D9D9"/>
                        </a:buClr>
                        <a:buSzPts val="2800"/>
                        <a:buFont typeface="Arial"/>
                        <a:buNone/>
                      </a:pPr>
                      <a:r>
                        <a:rPr b="0" i="0" lang="en-US" sz="2800" u="none" cap="none" strike="noStrik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T="137150" marB="45725" marR="91450" marL="182875">
                    <a:solidFill>
                      <a:srgbClr val="010101"/>
                    </a:solidFill>
                  </a:tcPr>
                </a:tc>
                <a:tc hMerge="1"/>
              </a:tr>
              <a:tr h="2642850">
                <a:tc gridSpan="2">
                  <a:txBody>
                    <a:bodyPr/>
                    <a:lstStyle/>
                    <a:p>
                      <a:pPr indent="0" lvl="0" marL="0" marR="0" rtl="0" algn="l">
                        <a:spcBef>
                          <a:spcPts val="0"/>
                        </a:spcBef>
                        <a:spcAft>
                          <a:spcPts val="0"/>
                        </a:spcAft>
                        <a:buNone/>
                      </a:pPr>
                      <a:r>
                        <a:t/>
                      </a:r>
                      <a:endParaRPr sz="2800">
                        <a:solidFill>
                          <a:schemeClr val="lt1"/>
                        </a:solidFill>
                        <a:latin typeface="Arial"/>
                        <a:ea typeface="Arial"/>
                        <a:cs typeface="Arial"/>
                        <a:sym typeface="Arial"/>
                      </a:endParaRPr>
                    </a:p>
                  </a:txBody>
                  <a:tcPr marT="137150" marB="45725" marR="91450" marL="182875"/>
                </a:tc>
                <a:tc hMerge="1"/>
              </a:tr>
              <a:tr h="3266900">
                <a:tc gridSpan="2">
                  <a:txBody>
                    <a:bodyPr/>
                    <a:lstStyle/>
                    <a:p>
                      <a:pPr indent="0" lvl="0" marL="0" marR="0" rtl="0" algn="l">
                        <a:lnSpc>
                          <a:spcPct val="100000"/>
                        </a:lnSpc>
                        <a:spcBef>
                          <a:spcPts val="0"/>
                        </a:spcBef>
                        <a:spcAft>
                          <a:spcPts val="0"/>
                        </a:spcAft>
                        <a:buClr>
                          <a:srgbClr val="FFC000"/>
                        </a:buClr>
                        <a:buSzPts val="3200"/>
                        <a:buFont typeface="Arial"/>
                        <a:buNone/>
                      </a:pPr>
                      <a:r>
                        <a:rPr b="1" lang="en-US" sz="3200">
                          <a:solidFill>
                            <a:srgbClr val="FFC000"/>
                          </a:solidFill>
                          <a:latin typeface="Arial"/>
                          <a:ea typeface="Arial"/>
                          <a:cs typeface="Arial"/>
                          <a:sym typeface="Arial"/>
                        </a:rPr>
                        <a:t>Quality check your graphics</a:t>
                      </a:r>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Zoom in and look at your images at 100%-200% magnification. If they look clear, they will print well. </a:t>
                      </a:r>
                      <a:endParaRPr/>
                    </a:p>
                  </a:txBody>
                  <a:tcPr marT="137150" marB="45725" marR="91450" marL="182875">
                    <a:solidFill>
                      <a:srgbClr val="010101"/>
                    </a:solidFill>
                  </a:tcPr>
                </a:tc>
                <a:tc hMerge="1"/>
              </a:tr>
              <a:tr h="3673300">
                <a:tc gridSpan="2">
                  <a:txBody>
                    <a:bodyPr/>
                    <a:lstStyle/>
                    <a:p>
                      <a:pPr indent="0" lvl="0" marL="0" marR="0" rtl="0" algn="l">
                        <a:lnSpc>
                          <a:spcPct val="100000"/>
                        </a:lnSpc>
                        <a:spcBef>
                          <a:spcPts val="0"/>
                        </a:spcBef>
                        <a:spcAft>
                          <a:spcPts val="0"/>
                        </a:spcAft>
                        <a:buClr>
                          <a:schemeClr val="dk1"/>
                        </a:buClr>
                        <a:buSzPts val="2800"/>
                        <a:buFont typeface="Calibri"/>
                        <a:buNone/>
                      </a:pPr>
                      <a:r>
                        <a:t/>
                      </a:r>
                      <a:endParaRPr sz="2800">
                        <a:solidFill>
                          <a:schemeClr val="lt1"/>
                        </a:solidFill>
                        <a:latin typeface="Arial"/>
                        <a:ea typeface="Arial"/>
                        <a:cs typeface="Arial"/>
                        <a:sym typeface="Arial"/>
                      </a:endParaRPr>
                    </a:p>
                  </a:txBody>
                  <a:tcPr marT="137150" marB="45725" marR="91450" marL="182875"/>
                </a:tc>
                <a:tc hMerge="1"/>
              </a:tr>
            </a:tbl>
          </a:graphicData>
        </a:graphic>
      </p:graphicFrame>
      <p:graphicFrame>
        <p:nvGraphicFramePr>
          <p:cNvPr id="12" name="Google Shape;12;p2"/>
          <p:cNvGraphicFramePr/>
          <p:nvPr/>
        </p:nvGraphicFramePr>
        <p:xfrm>
          <a:off x="30776244" y="0"/>
          <a:ext cx="3000000" cy="3000000"/>
        </p:xfrm>
        <a:graphic>
          <a:graphicData uri="http://schemas.openxmlformats.org/drawingml/2006/table">
            <a:tbl>
              <a:tblPr bandRow="1" firstRow="1">
                <a:noFill/>
                <a:tableStyleId>{98BC9494-5813-4DF2-BCEA-183909339506}</a:tableStyleId>
              </a:tblPr>
              <a:tblGrid>
                <a:gridCol w="4947325"/>
                <a:gridCol w="1486300"/>
                <a:gridCol w="6174325"/>
              </a:tblGrid>
              <a:tr h="1660725">
                <a:tc gridSpan="3">
                  <a:txBody>
                    <a:bodyPr/>
                    <a:lstStyle/>
                    <a:p>
                      <a:pPr indent="0" lvl="0" marL="0" marR="0" rtl="0" algn="ctr">
                        <a:lnSpc>
                          <a:spcPct val="100000"/>
                        </a:lnSpc>
                        <a:spcBef>
                          <a:spcPts val="0"/>
                        </a:spcBef>
                        <a:spcAft>
                          <a:spcPts val="0"/>
                        </a:spcAft>
                        <a:buClr>
                          <a:srgbClr val="1F3A4E"/>
                        </a:buClr>
                        <a:buSzPts val="4400"/>
                        <a:buFont typeface="Arial Black"/>
                        <a:buNone/>
                      </a:pPr>
                      <a:r>
                        <a:rPr b="0" lang="en-US" sz="4400">
                          <a:solidFill>
                            <a:srgbClr val="1F3A4E"/>
                          </a:solidFill>
                          <a:latin typeface="Arial Black"/>
                          <a:ea typeface="Arial Black"/>
                          <a:cs typeface="Arial Black"/>
                          <a:sym typeface="Arial Black"/>
                        </a:rPr>
                        <a:t>QUICK START GUIDE</a:t>
                      </a:r>
                      <a:br>
                        <a:rPr b="0" lang="en-US" sz="4400">
                          <a:solidFill>
                            <a:srgbClr val="1F3A4E"/>
                          </a:solidFill>
                          <a:latin typeface="Arial Black"/>
                          <a:ea typeface="Arial Black"/>
                          <a:cs typeface="Arial Black"/>
                          <a:sym typeface="Arial Black"/>
                        </a:rPr>
                      </a:br>
                      <a:r>
                        <a:rPr b="1" lang="en-US" sz="3600">
                          <a:solidFill>
                            <a:srgbClr val="FF0000"/>
                          </a:solidFill>
                          <a:latin typeface="Trebuchet MS"/>
                          <a:ea typeface="Trebuchet MS"/>
                          <a:cs typeface="Trebuchet MS"/>
                          <a:sym typeface="Trebuchet MS"/>
                        </a:rPr>
                        <a:t>(THIS SIDEBAR WILL NOT PRINT)</a:t>
                      </a:r>
                      <a:endParaRPr b="1" sz="4400">
                        <a:solidFill>
                          <a:schemeClr val="lt1"/>
                        </a:solidFill>
                        <a:latin typeface="Trebuchet MS"/>
                        <a:ea typeface="Trebuchet MS"/>
                        <a:cs typeface="Trebuchet MS"/>
                        <a:sym typeface="Trebuchet MS"/>
                      </a:endParaRPr>
                    </a:p>
                  </a:txBody>
                  <a:tcPr marT="137150" marB="45725" marR="91450" marL="182875">
                    <a:solidFill>
                      <a:srgbClr val="FFC000"/>
                    </a:solidFill>
                  </a:tcPr>
                </a:tc>
                <a:tc hMerge="1"/>
                <a:tc hMerge="1"/>
              </a:tr>
              <a:tr h="7979400">
                <a:tc gridSpan="3">
                  <a:txBody>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How to change the template colors</a:t>
                      </a:r>
                      <a:endParaRPr/>
                    </a:p>
                    <a:p>
                      <a:pPr indent="0" lvl="0" marL="0" marR="0" rtl="0" algn="l">
                        <a:spcBef>
                          <a:spcPts val="0"/>
                        </a:spcBef>
                        <a:spcAft>
                          <a:spcPts val="0"/>
                        </a:spcAft>
                        <a:buNone/>
                      </a:pPr>
                      <a:r>
                        <a:rPr b="0" lang="en-US" sz="280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800" u="sng">
                          <a:solidFill>
                            <a:srgbClr val="FFC000"/>
                          </a:solidFill>
                          <a:hlinkClick r:id="rId1">
                            <a:extLst>
                              <a:ext uri="{A12FA001-AC4F-418D-AE19-62706E023703}">
                                <ahyp:hlinkClr val="tx"/>
                              </a:ext>
                            </a:extLst>
                          </a:hlinkClick>
                        </a:rPr>
                        <a:t>https://www.posterpresentations.com/how-to-change-the-research-poster-template-colors.html</a:t>
                      </a:r>
                      <a:endParaRPr sz="2800">
                        <a:solidFill>
                          <a:srgbClr val="FFC000"/>
                        </a:solidFill>
                      </a:endParaRPr>
                    </a:p>
                    <a:p>
                      <a:pPr indent="0" lvl="0" marL="0" marR="0" rtl="0" algn="l">
                        <a:spcBef>
                          <a:spcPts val="0"/>
                        </a:spcBef>
                        <a:spcAft>
                          <a:spcPts val="0"/>
                        </a:spcAft>
                        <a:buNone/>
                      </a:pPr>
                      <a:r>
                        <a:t/>
                      </a:r>
                      <a:endParaRPr b="0" sz="2800">
                        <a:solidFill>
                          <a:srgbClr val="D9D9D9"/>
                        </a:solidFill>
                        <a:latin typeface="Arial"/>
                        <a:ea typeface="Arial"/>
                        <a:cs typeface="Arial"/>
                        <a:sym typeface="Arial"/>
                      </a:endParaRPr>
                    </a:p>
                    <a:p>
                      <a:pPr indent="0" lvl="0" marL="0" marR="0" rtl="0" algn="l">
                        <a:spcBef>
                          <a:spcPts val="0"/>
                        </a:spcBef>
                        <a:spcAft>
                          <a:spcPts val="0"/>
                        </a:spcAft>
                        <a:buNone/>
                      </a:pPr>
                      <a:r>
                        <a:rPr b="0" lang="en-US" sz="280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indent="0" lvl="0" marL="0" marR="0" rtl="0" algn="l">
                        <a:spcBef>
                          <a:spcPts val="0"/>
                        </a:spcBef>
                        <a:spcAft>
                          <a:spcPts val="0"/>
                        </a:spcAft>
                        <a:buNone/>
                      </a:pPr>
                      <a:r>
                        <a:t/>
                      </a:r>
                      <a:endParaRPr b="0" sz="2800">
                        <a:solidFill>
                          <a:srgbClr val="D9D9D9"/>
                        </a:solidFill>
                        <a:latin typeface="Arial"/>
                        <a:ea typeface="Arial"/>
                        <a:cs typeface="Arial"/>
                        <a:sym typeface="Arial"/>
                      </a:endParaRPr>
                    </a:p>
                    <a:p>
                      <a:pPr indent="0" lvl="0" marL="0" marR="0" rtl="0" algn="l">
                        <a:spcBef>
                          <a:spcPts val="0"/>
                        </a:spcBef>
                        <a:spcAft>
                          <a:spcPts val="0"/>
                        </a:spcAft>
                        <a:buNone/>
                      </a:pPr>
                      <a:r>
                        <a:rPr b="0" lang="en-US" sz="280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T="137150" marB="45725" marR="91450" marL="182875">
                    <a:solidFill>
                      <a:schemeClr val="dk1"/>
                    </a:solidFill>
                  </a:tcPr>
                </a:tc>
                <a:tc hMerge="1"/>
                <a:tc hMerge="1"/>
              </a:tr>
              <a:tr h="5933725">
                <a:tc gridSpan="3">
                  <a:txBody>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How to change the column layout configuration</a:t>
                      </a:r>
                      <a:endParaRPr/>
                    </a:p>
                    <a:p>
                      <a:pPr indent="0" lvl="0" marL="0" marR="0" rtl="0" algn="l">
                        <a:spcBef>
                          <a:spcPts val="0"/>
                        </a:spcBef>
                        <a:spcAft>
                          <a:spcPts val="0"/>
                        </a:spcAft>
                        <a:buNone/>
                      </a:pPr>
                      <a:r>
                        <a:rPr lang="en-US" sz="28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You can see a tutorial here: </a:t>
                      </a:r>
                      <a:r>
                        <a:rPr lang="en-US" sz="2800" u="sng">
                          <a:solidFill>
                            <a:srgbClr val="FFC000"/>
                          </a:solidFill>
                          <a:latin typeface="Arial"/>
                          <a:ea typeface="Arial"/>
                          <a:cs typeface="Arial"/>
                          <a:sym typeface="Arial"/>
                        </a:rPr>
                        <a:t>https://www.posterpresentations.com/how-to-change-the-column-configuration.html</a:t>
                      </a:r>
                      <a:endParaRPr sz="6000" u="sng">
                        <a:solidFill>
                          <a:srgbClr val="FFC000"/>
                        </a:solidFill>
                      </a:endParaRPr>
                    </a:p>
                  </a:txBody>
                  <a:tcPr marT="137150" marB="45725" marR="91450" marL="182875">
                    <a:solidFill>
                      <a:schemeClr val="dk1"/>
                    </a:solidFill>
                  </a:tcPr>
                </a:tc>
                <a:tc hMerge="1"/>
                <a:tc hMerge="1"/>
              </a:tr>
              <a:tr h="2338325">
                <a:tc>
                  <a:txBody>
                    <a:bodyPr/>
                    <a:lstStyle/>
                    <a:p>
                      <a:pPr indent="0" lvl="0" marL="0" marR="0" rtl="0" algn="l">
                        <a:lnSpc>
                          <a:spcPct val="100000"/>
                        </a:lnSpc>
                        <a:spcBef>
                          <a:spcPts val="0"/>
                        </a:spcBef>
                        <a:spcAft>
                          <a:spcPts val="0"/>
                        </a:spcAft>
                        <a:buClr>
                          <a:schemeClr val="dk1"/>
                        </a:buClr>
                        <a:buSzPts val="2800"/>
                        <a:buFont typeface="Calibri"/>
                        <a:buNone/>
                      </a:pPr>
                      <a:r>
                        <a:t/>
                      </a:r>
                      <a:endParaRPr sz="2800">
                        <a:solidFill>
                          <a:srgbClr val="D9D9D9"/>
                        </a:solidFill>
                        <a:latin typeface="Arial"/>
                        <a:ea typeface="Arial"/>
                        <a:cs typeface="Arial"/>
                        <a:sym typeface="Arial"/>
                      </a:endParaRPr>
                    </a:p>
                  </a:txBody>
                  <a:tcPr marT="137150" marB="45725" marR="91450" marL="182875"/>
                </a:tc>
                <a:tc gridSpan="2" rowSpan="2">
                  <a:txBody>
                    <a:bodyPr/>
                    <a:lstStyle/>
                    <a:p>
                      <a:pPr indent="0" lvl="0" marL="0" marR="0" rtl="0" algn="l">
                        <a:lnSpc>
                          <a:spcPct val="100000"/>
                        </a:lnSpc>
                        <a:spcBef>
                          <a:spcPts val="0"/>
                        </a:spcBef>
                        <a:spcAft>
                          <a:spcPts val="0"/>
                        </a:spcAft>
                        <a:buClr>
                          <a:srgbClr val="FFC000"/>
                        </a:buClr>
                        <a:buSzPts val="3200"/>
                        <a:buFont typeface="Arial"/>
                        <a:buNone/>
                      </a:pPr>
                      <a:r>
                        <a:rPr b="1" lang="en-US" sz="3200">
                          <a:solidFill>
                            <a:srgbClr val="FFC000"/>
                          </a:solidFill>
                          <a:latin typeface="Arial"/>
                          <a:ea typeface="Arial"/>
                          <a:cs typeface="Arial"/>
                          <a:sym typeface="Arial"/>
                        </a:rPr>
                        <a:t>How to hide the QUICK START GUIDE bars from the sides of the template</a:t>
                      </a:r>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The Quick Start</a:t>
                      </a:r>
                      <a:r>
                        <a:rPr lang="en-US" sz="2800">
                          <a:solidFill>
                            <a:srgbClr val="D9D9D9"/>
                          </a:solidFill>
                          <a:latin typeface="Arial"/>
                          <a:ea typeface="Arial"/>
                          <a:cs typeface="Arial"/>
                          <a:sym typeface="Arial"/>
                        </a:rPr>
                        <a:t> Guides</a:t>
                      </a:r>
                      <a:r>
                        <a:rPr lang="en-US" sz="2800">
                          <a:solidFill>
                            <a:srgbClr val="D9D9D9"/>
                          </a:solidFill>
                          <a:latin typeface="Arial"/>
                          <a:ea typeface="Arial"/>
                          <a:cs typeface="Arial"/>
                          <a:sym typeface="Arial"/>
                        </a:rPr>
                        <a:t> </a:t>
                      </a:r>
                      <a:r>
                        <a:rPr lang="en-US" sz="2800" u="sng">
                          <a:solidFill>
                            <a:srgbClr val="D9D9D9"/>
                          </a:solidFill>
                          <a:latin typeface="Arial"/>
                          <a:ea typeface="Arial"/>
                          <a:cs typeface="Arial"/>
                          <a:sym typeface="Arial"/>
                        </a:rPr>
                        <a:t>are outside the template’s printable area</a:t>
                      </a:r>
                      <a:r>
                        <a:rPr lang="en-US" sz="2800">
                          <a:solidFill>
                            <a:srgbClr val="D9D9D9"/>
                          </a:solidFill>
                          <a:latin typeface="Arial"/>
                          <a:ea typeface="Arial"/>
                          <a:cs typeface="Arial"/>
                          <a:sym typeface="Arial"/>
                        </a:rPr>
                        <a:t> and they will not be on the printed poster</a:t>
                      </a:r>
                      <a:r>
                        <a:rPr lang="en-US" sz="2800">
                          <a:solidFill>
                            <a:srgbClr val="D9D9D9"/>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If you create a PDF file from your template, the guides will not be included.</a:t>
                      </a:r>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To hide the guides click on the </a:t>
                      </a:r>
                      <a:r>
                        <a:rPr b="1" lang="en-US" sz="2800">
                          <a:solidFill>
                            <a:srgbClr val="D9D9D9"/>
                          </a:solidFill>
                          <a:latin typeface="Arial"/>
                          <a:ea typeface="Arial"/>
                          <a:cs typeface="Arial"/>
                          <a:sym typeface="Arial"/>
                        </a:rPr>
                        <a:t>Home</a:t>
                      </a:r>
                      <a:r>
                        <a:rPr lang="en-US" sz="2800">
                          <a:solidFill>
                            <a:srgbClr val="D9D9D9"/>
                          </a:solidFill>
                          <a:latin typeface="Arial"/>
                          <a:ea typeface="Arial"/>
                          <a:cs typeface="Arial"/>
                          <a:sym typeface="Arial"/>
                        </a:rPr>
                        <a:t> tab (top of the screen) and then click on the </a:t>
                      </a:r>
                      <a:r>
                        <a:rPr b="1" lang="en-US" sz="2800">
                          <a:solidFill>
                            <a:srgbClr val="D9D9D9"/>
                          </a:solidFill>
                          <a:latin typeface="Arial"/>
                          <a:ea typeface="Arial"/>
                          <a:cs typeface="Arial"/>
                          <a:sym typeface="Arial"/>
                        </a:rPr>
                        <a:t>Layout</a:t>
                      </a:r>
                      <a:r>
                        <a:rPr lang="en-US" sz="2800">
                          <a:solidFill>
                            <a:srgbClr val="D9D9D9"/>
                          </a:solidFill>
                          <a:latin typeface="Arial"/>
                          <a:ea typeface="Arial"/>
                          <a:cs typeface="Arial"/>
                          <a:sym typeface="Arial"/>
                        </a:rPr>
                        <a:t> button below to see the available layouts. Choose the </a:t>
                      </a:r>
                      <a:r>
                        <a:rPr b="1" lang="en-US" sz="2800">
                          <a:solidFill>
                            <a:srgbClr val="D9D9D9"/>
                          </a:solidFill>
                          <a:latin typeface="Arial"/>
                          <a:ea typeface="Arial"/>
                          <a:cs typeface="Arial"/>
                          <a:sym typeface="Arial"/>
                        </a:rPr>
                        <a:t>Without Guides </a:t>
                      </a:r>
                      <a:r>
                        <a:rPr b="0" lang="en-US" sz="2800">
                          <a:solidFill>
                            <a:srgbClr val="D9D9D9"/>
                          </a:solidFill>
                          <a:latin typeface="Arial"/>
                          <a:ea typeface="Arial"/>
                          <a:cs typeface="Arial"/>
                          <a:sym typeface="Arial"/>
                        </a:rPr>
                        <a:t>layout</a:t>
                      </a:r>
                      <a:r>
                        <a:rPr lang="en-US" sz="2800">
                          <a:solidFill>
                            <a:srgbClr val="D9D9D9"/>
                          </a:solidFill>
                          <a:latin typeface="Arial"/>
                          <a:ea typeface="Arial"/>
                          <a:cs typeface="Arial"/>
                          <a:sym typeface="Arial"/>
                        </a:rPr>
                        <a:t>.</a:t>
                      </a:r>
                      <a:endParaRPr sz="2800">
                        <a:solidFill>
                          <a:srgbClr val="D9D9D9"/>
                        </a:solidFill>
                        <a:latin typeface="Arial"/>
                        <a:ea typeface="Arial"/>
                        <a:cs typeface="Arial"/>
                        <a:sym typeface="Arial"/>
                      </a:endParaRPr>
                    </a:p>
                  </a:txBody>
                  <a:tcPr marT="137150" marB="45725" marR="91450" marL="182875">
                    <a:solidFill>
                      <a:srgbClr val="010101"/>
                    </a:solidFill>
                  </a:tcPr>
                </a:tc>
                <a:tc rowSpan="2" hMerge="1"/>
              </a:tr>
              <a:tr h="7587250">
                <a:tc>
                  <a:txBody>
                    <a:bodyPr/>
                    <a:lstStyle/>
                    <a:p>
                      <a:pPr indent="0" lvl="0" marL="0" marR="0" rtl="0" algn="l">
                        <a:lnSpc>
                          <a:spcPct val="100000"/>
                        </a:lnSpc>
                        <a:spcBef>
                          <a:spcPts val="0"/>
                        </a:spcBef>
                        <a:spcAft>
                          <a:spcPts val="0"/>
                        </a:spcAft>
                        <a:buClr>
                          <a:schemeClr val="dk1"/>
                        </a:buClr>
                        <a:buSzPts val="2800"/>
                        <a:buFont typeface="Calibri"/>
                        <a:buNone/>
                      </a:pPr>
                      <a:r>
                        <a:t/>
                      </a:r>
                      <a:endParaRPr sz="2800">
                        <a:solidFill>
                          <a:srgbClr val="D9D9D9"/>
                        </a:solidFill>
                        <a:latin typeface="Arial"/>
                        <a:ea typeface="Arial"/>
                        <a:cs typeface="Arial"/>
                        <a:sym typeface="Arial"/>
                      </a:endParaRPr>
                    </a:p>
                  </a:txBody>
                  <a:tcPr marT="137150" marB="45725" marR="91450" marL="182875">
                    <a:solidFill>
                      <a:srgbClr val="010101"/>
                    </a:solidFill>
                  </a:tcPr>
                </a:tc>
                <a:tc gridSpan="2" vMerge="1"/>
                <a:tc hMerge="1" vMerge="1"/>
              </a:tr>
              <a:tr h="6445250">
                <a:tc>
                  <a:txBody>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How to</a:t>
                      </a:r>
                      <a:r>
                        <a:rPr b="1" lang="en-US" sz="3200">
                          <a:solidFill>
                            <a:srgbClr val="FFC000"/>
                          </a:solidFill>
                          <a:latin typeface="Arial"/>
                          <a:ea typeface="Arial"/>
                          <a:cs typeface="Arial"/>
                          <a:sym typeface="Arial"/>
                        </a:rPr>
                        <a:t> preview your poster prior to printing</a:t>
                      </a:r>
                      <a:endParaRPr b="1" sz="3200">
                        <a:solidFill>
                          <a:srgbClr val="FFC000"/>
                        </a:solidFill>
                        <a:latin typeface="Arial"/>
                        <a:ea typeface="Arial"/>
                        <a:cs typeface="Arial"/>
                        <a:sym typeface="Arial"/>
                      </a:endParaRPr>
                    </a:p>
                    <a:p>
                      <a:pPr indent="0" lvl="0" marL="0" marR="0" rtl="0" algn="l">
                        <a:spcBef>
                          <a:spcPts val="0"/>
                        </a:spcBef>
                        <a:spcAft>
                          <a:spcPts val="0"/>
                        </a:spcAft>
                        <a:buNone/>
                      </a:pPr>
                      <a:r>
                        <a:rPr lang="en-US" sz="2800">
                          <a:solidFill>
                            <a:srgbClr val="D9D9D9"/>
                          </a:solidFill>
                          <a:latin typeface="Arial"/>
                          <a:ea typeface="Arial"/>
                          <a:cs typeface="Arial"/>
                          <a:sym typeface="Arial"/>
                        </a:rPr>
                        <a:t>You can preview your poster at any time by pressing the </a:t>
                      </a:r>
                      <a:r>
                        <a:rPr lang="en-US" sz="2800">
                          <a:solidFill>
                            <a:srgbClr val="FFC000"/>
                          </a:solidFill>
                          <a:latin typeface="Arial"/>
                          <a:ea typeface="Arial"/>
                          <a:cs typeface="Arial"/>
                          <a:sym typeface="Arial"/>
                        </a:rPr>
                        <a:t>F5 key</a:t>
                      </a:r>
                      <a:r>
                        <a:rPr lang="en-US" sz="2800">
                          <a:solidFill>
                            <a:srgbClr val="D9D9D9"/>
                          </a:solidFill>
                          <a:latin typeface="Arial"/>
                          <a:ea typeface="Arial"/>
                          <a:cs typeface="Arial"/>
                          <a:sym typeface="Arial"/>
                        </a:rPr>
                        <a:t> on your keyboard. You will see on the screen what's on your poster and how it should look when printed. Press the </a:t>
                      </a:r>
                      <a:r>
                        <a:rPr lang="en-US" sz="2800">
                          <a:solidFill>
                            <a:srgbClr val="FFC000"/>
                          </a:solidFill>
                          <a:latin typeface="Arial"/>
                          <a:ea typeface="Arial"/>
                          <a:cs typeface="Arial"/>
                          <a:sym typeface="Arial"/>
                        </a:rPr>
                        <a:t>ESC key </a:t>
                      </a:r>
                      <a:r>
                        <a:rPr lang="en-US" sz="2800">
                          <a:solidFill>
                            <a:srgbClr val="D9D9D9"/>
                          </a:solidFill>
                          <a:latin typeface="Arial"/>
                          <a:ea typeface="Arial"/>
                          <a:cs typeface="Arial"/>
                          <a:sym typeface="Arial"/>
                        </a:rPr>
                        <a:t>to exit Preview.</a:t>
                      </a:r>
                      <a:endParaRPr/>
                    </a:p>
                  </a:txBody>
                  <a:tcPr marT="137150" marB="45725" marR="91450" marL="182875">
                    <a:solidFill>
                      <a:srgbClr val="010101"/>
                    </a:solidFill>
                  </a:tcPr>
                </a:tc>
                <a:tc gridSpan="2">
                  <a:txBody>
                    <a:bodyPr/>
                    <a:lstStyle/>
                    <a:p>
                      <a:pPr indent="0" lvl="0" marL="0" marR="0" rtl="0" algn="l">
                        <a:spcBef>
                          <a:spcPts val="0"/>
                        </a:spcBef>
                        <a:spcAft>
                          <a:spcPts val="0"/>
                        </a:spcAft>
                        <a:buNone/>
                      </a:pPr>
                      <a:r>
                        <a:rPr b="1" lang="en-US" sz="13800">
                          <a:solidFill>
                            <a:srgbClr val="D9D9D9"/>
                          </a:solidFill>
                          <a:latin typeface="Arial"/>
                          <a:ea typeface="Arial"/>
                          <a:cs typeface="Arial"/>
                          <a:sym typeface="Arial"/>
                        </a:rPr>
                        <a:t>F5</a:t>
                      </a:r>
                      <a:r>
                        <a:rPr lang="en-US" sz="2800">
                          <a:solidFill>
                            <a:srgbClr val="D9D9D9"/>
                          </a:solidFill>
                          <a:latin typeface="Arial"/>
                          <a:ea typeface="Arial"/>
                          <a:cs typeface="Arial"/>
                          <a:sym typeface="Arial"/>
                        </a:rPr>
                        <a:t> </a:t>
                      </a:r>
                      <a:endParaRPr sz="2800">
                        <a:solidFill>
                          <a:srgbClr val="D9D9D9"/>
                        </a:solidFill>
                        <a:latin typeface="Arial"/>
                        <a:ea typeface="Arial"/>
                        <a:cs typeface="Arial"/>
                        <a:sym typeface="Arial"/>
                      </a:endParaRPr>
                    </a:p>
                  </a:txBody>
                  <a:tcPr marT="137150" marB="45725" marR="91450" marL="182875">
                    <a:solidFill>
                      <a:srgbClr val="0C0C0C"/>
                    </a:solidFill>
                  </a:tcPr>
                </a:tc>
                <a:tc hMerge="1"/>
              </a:tr>
              <a:tr h="7395525">
                <a:tc gridSpan="3">
                  <a:txBody>
                    <a:bodyPr/>
                    <a:lstStyle/>
                    <a:p>
                      <a:pPr indent="0" lvl="0" marL="0" marR="0" rtl="0" algn="l">
                        <a:lnSpc>
                          <a:spcPct val="100000"/>
                        </a:lnSpc>
                        <a:spcBef>
                          <a:spcPts val="0"/>
                        </a:spcBef>
                        <a:spcAft>
                          <a:spcPts val="0"/>
                        </a:spcAft>
                        <a:buClr>
                          <a:srgbClr val="FFC000"/>
                        </a:buClr>
                        <a:buSzPts val="3200"/>
                        <a:buFont typeface="Arial"/>
                        <a:buNone/>
                      </a:pPr>
                      <a:r>
                        <a:rPr b="1" lang="en-US" sz="3200">
                          <a:solidFill>
                            <a:srgbClr val="FFC000"/>
                          </a:solidFill>
                          <a:latin typeface="Arial"/>
                          <a:ea typeface="Arial"/>
                          <a:cs typeface="Arial"/>
                          <a:sym typeface="Arial"/>
                        </a:rPr>
                        <a:t>How to print your poster</a:t>
                      </a:r>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When you are ready to have your poster printed go online to </a:t>
                      </a:r>
                      <a:r>
                        <a:rPr lang="en-US" sz="2800">
                          <a:solidFill>
                            <a:srgbClr val="FFC000"/>
                          </a:solidFill>
                          <a:latin typeface="Arial"/>
                          <a:ea typeface="Arial"/>
                          <a:cs typeface="Arial"/>
                          <a:sym typeface="Arial"/>
                        </a:rPr>
                        <a:t>PosterPresentations.com</a:t>
                      </a:r>
                      <a:r>
                        <a:rPr lang="en-US" sz="2800">
                          <a:solidFill>
                            <a:srgbClr val="D9D9D9"/>
                          </a:solidFill>
                          <a:latin typeface="Arial"/>
                          <a:ea typeface="Arial"/>
                          <a:cs typeface="Arial"/>
                          <a:sym typeface="Arial"/>
                        </a:rPr>
                        <a:t> and click on the "</a:t>
                      </a:r>
                      <a:r>
                        <a:rPr lang="en-US" sz="2800">
                          <a:solidFill>
                            <a:srgbClr val="FFC000"/>
                          </a:solidFill>
                          <a:latin typeface="Arial"/>
                          <a:ea typeface="Arial"/>
                          <a:cs typeface="Arial"/>
                          <a:sym typeface="Arial"/>
                        </a:rPr>
                        <a:t>Order Your Poster</a:t>
                      </a:r>
                      <a:r>
                        <a:rPr lang="en-US" sz="2800">
                          <a:solidFill>
                            <a:srgbClr val="D9D9D9"/>
                          </a:solidFill>
                          <a:latin typeface="Arial"/>
                          <a:ea typeface="Arial"/>
                          <a:cs typeface="Arial"/>
                          <a:sym typeface="Arial"/>
                        </a:rPr>
                        <a:t>" button. You can have your poster printed on professional papers, fabric for easy traveling and a variety of other materials. </a:t>
                      </a:r>
                      <a:endParaRPr/>
                    </a:p>
                    <a:p>
                      <a:pPr indent="0" lvl="0" marL="0" marR="0" rtl="0" algn="l">
                        <a:lnSpc>
                          <a:spcPct val="100000"/>
                        </a:lnSpc>
                        <a:spcBef>
                          <a:spcPts val="0"/>
                        </a:spcBef>
                        <a:spcAft>
                          <a:spcPts val="0"/>
                        </a:spcAft>
                        <a:buClr>
                          <a:srgbClr val="D9D9D9"/>
                        </a:buClr>
                        <a:buSzPts val="2800"/>
                        <a:buFont typeface="Arial"/>
                        <a:buNone/>
                      </a:pPr>
                      <a:r>
                        <a:rPr lang="en-US" sz="28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indent="0" lvl="0" marL="0" marR="0" rtl="0" algn="l">
                        <a:lnSpc>
                          <a:spcPct val="100000"/>
                        </a:lnSpc>
                        <a:spcBef>
                          <a:spcPts val="0"/>
                        </a:spcBef>
                        <a:spcAft>
                          <a:spcPts val="0"/>
                        </a:spcAft>
                        <a:buClr>
                          <a:srgbClr val="D9D9D9"/>
                        </a:buClr>
                        <a:buSzPts val="2800"/>
                        <a:buFont typeface="Arial"/>
                        <a:buNone/>
                      </a:pPr>
                      <a:br>
                        <a:rPr lang="en-US" sz="2800">
                          <a:solidFill>
                            <a:srgbClr val="D9D9D9"/>
                          </a:solidFill>
                          <a:latin typeface="Arial"/>
                          <a:ea typeface="Arial"/>
                          <a:cs typeface="Arial"/>
                          <a:sym typeface="Arial"/>
                        </a:rPr>
                      </a:br>
                      <a:r>
                        <a:rPr lang="en-US" sz="2800">
                          <a:solidFill>
                            <a:srgbClr val="D9D9D9"/>
                          </a:solidFill>
                          <a:latin typeface="Arial"/>
                          <a:ea typeface="Arial"/>
                          <a:cs typeface="Arial"/>
                          <a:sym typeface="Arial"/>
                        </a:rPr>
                        <a:t>Go to </a:t>
                      </a:r>
                      <a:r>
                        <a:rPr lang="en-US" sz="2800">
                          <a:solidFill>
                            <a:srgbClr val="FFC000"/>
                          </a:solidFill>
                          <a:latin typeface="Arial"/>
                          <a:ea typeface="Arial"/>
                          <a:cs typeface="Arial"/>
                          <a:sym typeface="Arial"/>
                        </a:rPr>
                        <a:t>PosterPresentations.com</a:t>
                      </a:r>
                      <a:r>
                        <a:rPr lang="en-US" sz="2800">
                          <a:solidFill>
                            <a:srgbClr val="D9D9D9"/>
                          </a:solidFill>
                          <a:latin typeface="Arial"/>
                          <a:ea typeface="Arial"/>
                          <a:cs typeface="Arial"/>
                          <a:sym typeface="Arial"/>
                        </a:rPr>
                        <a:t> for more information.</a:t>
                      </a:r>
                      <a:endParaRPr/>
                    </a:p>
                  </a:txBody>
                  <a:tcPr marT="137150" marB="45725" marR="91450" marL="182875">
                    <a:solidFill>
                      <a:srgbClr val="010101"/>
                    </a:solidFill>
                  </a:tcPr>
                </a:tc>
                <a:tc hMerge="1"/>
                <a:tc hMerge="1"/>
              </a:tr>
              <a:tr h="1458725">
                <a:tc gridSpan="3">
                  <a:txBody>
                    <a:bodyPr/>
                    <a:lstStyle/>
                    <a:p>
                      <a:pPr indent="0" lvl="0" marL="0" marR="0" rtl="0" algn="l">
                        <a:spcBef>
                          <a:spcPts val="0"/>
                        </a:spcBef>
                        <a:spcAft>
                          <a:spcPts val="0"/>
                        </a:spcAft>
                        <a:buNone/>
                      </a:pPr>
                      <a:r>
                        <a:t/>
                      </a:r>
                      <a:endParaRPr sz="2800">
                        <a:solidFill>
                          <a:srgbClr val="1F3A4E"/>
                        </a:solidFill>
                      </a:endParaRPr>
                    </a:p>
                  </a:txBody>
                  <a:tcPr marT="137150" marB="45725" marR="91450" marL="182875"/>
                </a:tc>
                <a:tc hMerge="1"/>
                <a:tc hMerge="1"/>
              </a:tr>
              <a:tr h="1982850">
                <a:tc gridSpan="2">
                  <a:txBody>
                    <a:bodyPr/>
                    <a:lstStyle/>
                    <a:p>
                      <a:pPr indent="0" lvl="0" marL="0" marR="0" rtl="0" algn="l">
                        <a:lnSpc>
                          <a:spcPct val="108333"/>
                        </a:lnSpc>
                        <a:spcBef>
                          <a:spcPts val="0"/>
                        </a:spcBef>
                        <a:spcAft>
                          <a:spcPts val="0"/>
                        </a:spcAft>
                        <a:buNone/>
                      </a:pPr>
                      <a:r>
                        <a:rPr lang="en-US" sz="2400">
                          <a:solidFill>
                            <a:srgbClr val="D8D8D8"/>
                          </a:solidFill>
                          <a:latin typeface="Arial"/>
                          <a:ea typeface="Arial"/>
                          <a:cs typeface="Arial"/>
                          <a:sym typeface="Arial"/>
                        </a:rPr>
                        <a:t>© 2019</a:t>
                      </a:r>
                      <a:r>
                        <a:rPr lang="en-US" sz="2400">
                          <a:solidFill>
                            <a:srgbClr val="D8D8D8"/>
                          </a:solidFill>
                          <a:latin typeface="Arial"/>
                          <a:ea typeface="Arial"/>
                          <a:cs typeface="Arial"/>
                          <a:sym typeface="Arial"/>
                        </a:rPr>
                        <a:t> </a:t>
                      </a:r>
                      <a:r>
                        <a:rPr lang="en-US" sz="2400">
                          <a:solidFill>
                            <a:srgbClr val="D8D8D8"/>
                          </a:solidFill>
                          <a:latin typeface="Arial"/>
                          <a:ea typeface="Arial"/>
                          <a:cs typeface="Arial"/>
                          <a:sym typeface="Arial"/>
                        </a:rPr>
                        <a:t>PosterPresentations.com</a:t>
                      </a:r>
                      <a:br>
                        <a:rPr lang="en-US" sz="2400">
                          <a:solidFill>
                            <a:srgbClr val="D8D8D8"/>
                          </a:solidFill>
                          <a:latin typeface="Arial"/>
                          <a:ea typeface="Arial"/>
                          <a:cs typeface="Arial"/>
                          <a:sym typeface="Arial"/>
                        </a:rPr>
                      </a:br>
                      <a:r>
                        <a:rPr lang="en-US" sz="2400">
                          <a:solidFill>
                            <a:srgbClr val="D8D8D8"/>
                          </a:solidFill>
                          <a:latin typeface="Arial"/>
                          <a:ea typeface="Arial"/>
                          <a:cs typeface="Arial"/>
                          <a:sym typeface="Arial"/>
                        </a:rPr>
                        <a:t>2117 Fourth Street ,</a:t>
                      </a:r>
                      <a:r>
                        <a:rPr lang="en-US" sz="2400">
                          <a:solidFill>
                            <a:srgbClr val="D8D8D8"/>
                          </a:solidFill>
                          <a:latin typeface="Arial"/>
                          <a:ea typeface="Arial"/>
                          <a:cs typeface="Arial"/>
                          <a:sym typeface="Arial"/>
                        </a:rPr>
                        <a:t> STE C        </a:t>
                      </a:r>
                      <a:endParaRPr/>
                    </a:p>
                    <a:p>
                      <a:pPr indent="0" lvl="0" marL="0" marR="0" rtl="0" algn="l">
                        <a:lnSpc>
                          <a:spcPct val="108333"/>
                        </a:lnSpc>
                        <a:spcBef>
                          <a:spcPts val="0"/>
                        </a:spcBef>
                        <a:spcAft>
                          <a:spcPts val="0"/>
                        </a:spcAft>
                        <a:buNone/>
                      </a:pPr>
                      <a:r>
                        <a:rPr lang="en-US" sz="2400">
                          <a:solidFill>
                            <a:srgbClr val="D8D8D8"/>
                          </a:solidFill>
                          <a:latin typeface="Arial"/>
                          <a:ea typeface="Arial"/>
                          <a:cs typeface="Arial"/>
                          <a:sym typeface="Arial"/>
                        </a:rPr>
                        <a:t>Berkeley CA 94710 USA</a:t>
                      </a:r>
                      <a:endParaRPr sz="2400">
                        <a:solidFill>
                          <a:srgbClr val="D8D8D8"/>
                        </a:solidFill>
                        <a:latin typeface="Arial"/>
                        <a:ea typeface="Arial"/>
                        <a:cs typeface="Arial"/>
                        <a:sym typeface="Arial"/>
                      </a:endParaRPr>
                    </a:p>
                  </a:txBody>
                  <a:tcPr marT="137150" marB="45725" marR="91450" marL="182875">
                    <a:solidFill>
                      <a:srgbClr val="010101"/>
                    </a:solidFill>
                  </a:tcPr>
                </a:tc>
                <a:tc hMerge="1"/>
                <a:tc>
                  <a:txBody>
                    <a:bodyPr/>
                    <a:lstStyle/>
                    <a:p>
                      <a:pPr indent="0" lvl="0" marL="0" marR="0" rtl="0" algn="l">
                        <a:lnSpc>
                          <a:spcPct val="100000"/>
                        </a:lnSpc>
                        <a:spcBef>
                          <a:spcPts val="0"/>
                        </a:spcBef>
                        <a:spcAft>
                          <a:spcPts val="0"/>
                        </a:spcAft>
                        <a:buClr>
                          <a:srgbClr val="D0D0D0"/>
                        </a:buClr>
                        <a:buSzPts val="2800"/>
                        <a:buFont typeface="Arial"/>
                        <a:buNone/>
                      </a:pPr>
                      <a:r>
                        <a:rPr b="1" lang="en-US" sz="2800">
                          <a:solidFill>
                            <a:srgbClr val="D0D0D0"/>
                          </a:solidFill>
                          <a:latin typeface="Arial"/>
                          <a:ea typeface="Arial"/>
                          <a:cs typeface="Arial"/>
                          <a:sym typeface="Arial"/>
                        </a:rPr>
                        <a:t>For complete tutorials</a:t>
                      </a:r>
                      <a:r>
                        <a:rPr b="1" lang="en-US" sz="2800">
                          <a:solidFill>
                            <a:srgbClr val="D0D0D0"/>
                          </a:solidFill>
                          <a:latin typeface="Arial"/>
                          <a:ea typeface="Arial"/>
                          <a:cs typeface="Arial"/>
                          <a:sym typeface="Arial"/>
                        </a:rPr>
                        <a:t> visit:</a:t>
                      </a:r>
                      <a:endParaRPr/>
                    </a:p>
                    <a:p>
                      <a:pPr indent="0" lvl="0" marL="0" marR="0" rtl="0" algn="l">
                        <a:lnSpc>
                          <a:spcPct val="100000"/>
                        </a:lnSpc>
                        <a:spcBef>
                          <a:spcPts val="0"/>
                        </a:spcBef>
                        <a:spcAft>
                          <a:spcPts val="0"/>
                        </a:spcAft>
                        <a:buClr>
                          <a:srgbClr val="FFC000"/>
                        </a:buClr>
                        <a:buSzPts val="2000"/>
                        <a:buFont typeface="Arial"/>
                        <a:buNone/>
                      </a:pPr>
                      <a:r>
                        <a:rPr b="1" lang="en-US" sz="2000">
                          <a:solidFill>
                            <a:srgbClr val="FFC000"/>
                          </a:solidFill>
                          <a:latin typeface="Arial"/>
                          <a:ea typeface="Arial"/>
                          <a:cs typeface="Arial"/>
                          <a:sym typeface="Arial"/>
                        </a:rPr>
                        <a:t>https://www.posterpresentations.com/helpdesk.html</a:t>
                      </a:r>
                      <a:endParaRPr sz="16600"/>
                    </a:p>
                  </a:txBody>
                  <a:tcPr marT="137150" marB="45725" marR="91450" marL="182875">
                    <a:solidFill>
                      <a:srgbClr val="010101"/>
                    </a:solidFill>
                  </a:tcPr>
                </a:tc>
              </a:tr>
            </a:tbl>
          </a:graphicData>
        </a:graphic>
      </p:graphicFrame>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4"/>
          <p:cNvSpPr txBox="1"/>
          <p:nvPr/>
        </p:nvSpPr>
        <p:spPr>
          <a:xfrm>
            <a:off x="1538296" y="41989161"/>
            <a:ext cx="2234591" cy="322029"/>
          </a:xfrm>
          <a:prstGeom prst="rect">
            <a:avLst/>
          </a:prstGeom>
          <a:noFill/>
          <a:ln>
            <a:noFill/>
          </a:ln>
        </p:spPr>
        <p:txBody>
          <a:bodyPr anchorCtr="0" anchor="t" bIns="44675" lIns="89375" spcFirstLastPara="1" rIns="89375" wrap="square" tIns="44675">
            <a:spAutoFit/>
          </a:bodyPr>
          <a:lstStyle/>
          <a:p>
            <a:pPr indent="0" lvl="0" marL="0" marR="0" rtl="0" algn="l">
              <a:lnSpc>
                <a:spcPct val="65000"/>
              </a:lnSpc>
              <a:spcBef>
                <a:spcPts val="0"/>
              </a:spcBef>
              <a:spcAft>
                <a:spcPts val="0"/>
              </a:spcAft>
              <a:buNone/>
            </a:pPr>
            <a:r>
              <a:rPr b="1" i="0" lang="en-US" sz="500" u="none" cap="none" strike="noStrike">
                <a:solidFill>
                  <a:srgbClr val="BFBFBF"/>
                </a:solidFill>
                <a:latin typeface="Arial"/>
                <a:ea typeface="Arial"/>
                <a:cs typeface="Arial"/>
                <a:sym typeface="Arial"/>
              </a:rPr>
              <a:t>RESEARCH POSTER PRESENTATION DESIGN © 2019</a:t>
            </a:r>
            <a:endParaRPr/>
          </a:p>
          <a:p>
            <a:pPr indent="0" lvl="0" marL="0" marR="0" rtl="0" algn="l">
              <a:lnSpc>
                <a:spcPct val="65000"/>
              </a:lnSpc>
              <a:spcBef>
                <a:spcPts val="500"/>
              </a:spcBef>
              <a:spcAft>
                <a:spcPts val="0"/>
              </a:spcAft>
              <a:buNone/>
            </a:pPr>
            <a:r>
              <a:rPr b="1" i="0" lang="en-US" sz="1000" u="none" cap="none" strike="noStrike">
                <a:solidFill>
                  <a:srgbClr val="BFBFBF"/>
                </a:solidFill>
                <a:latin typeface="Arial"/>
                <a:ea typeface="Arial"/>
                <a:cs typeface="Arial"/>
                <a:sym typeface="Arial"/>
              </a:rPr>
              <a:t>www.PosterPresentations.com</a:t>
            </a:r>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10.png"/><Relationship Id="rId10" Type="http://schemas.openxmlformats.org/officeDocument/2006/relationships/image" Target="../media/image17.png"/><Relationship Id="rId21" Type="http://schemas.openxmlformats.org/officeDocument/2006/relationships/image" Target="../media/image16.png"/><Relationship Id="rId13" Type="http://schemas.openxmlformats.org/officeDocument/2006/relationships/image" Target="../media/image9.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8.png"/><Relationship Id="rId15" Type="http://schemas.openxmlformats.org/officeDocument/2006/relationships/image" Target="../media/image5.png"/><Relationship Id="rId14" Type="http://schemas.openxmlformats.org/officeDocument/2006/relationships/image" Target="../media/image8.png"/><Relationship Id="rId17" Type="http://schemas.openxmlformats.org/officeDocument/2006/relationships/image" Target="../media/image12.png"/><Relationship Id="rId16" Type="http://schemas.openxmlformats.org/officeDocument/2006/relationships/image" Target="../media/image6.png"/><Relationship Id="rId5" Type="http://schemas.openxmlformats.org/officeDocument/2006/relationships/image" Target="../media/image3.png"/><Relationship Id="rId19" Type="http://schemas.openxmlformats.org/officeDocument/2006/relationships/image" Target="../media/image11.png"/><Relationship Id="rId6" Type="http://schemas.openxmlformats.org/officeDocument/2006/relationships/image" Target="../media/image14.png"/><Relationship Id="rId18" Type="http://schemas.openxmlformats.org/officeDocument/2006/relationships/image" Target="../media/image7.png"/><Relationship Id="rId7" Type="http://schemas.openxmlformats.org/officeDocument/2006/relationships/hyperlink" Target="https://doi.org/10.1175/2010jcli2953.1" TargetMode="External"/><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
          <p:cNvSpPr txBox="1"/>
          <p:nvPr>
            <p:ph idx="2" type="body"/>
          </p:nvPr>
        </p:nvSpPr>
        <p:spPr>
          <a:xfrm>
            <a:off x="349550" y="8802475"/>
            <a:ext cx="13677600" cy="1458600"/>
          </a:xfrm>
          <a:prstGeom prst="rect">
            <a:avLst/>
          </a:prstGeom>
          <a:noFill/>
          <a:ln>
            <a:noFill/>
          </a:ln>
        </p:spPr>
        <p:txBody>
          <a:bodyPr anchorCtr="0" anchor="ctr" bIns="89550" lIns="89550" spcFirstLastPara="1" rIns="89550" wrap="square" tIns="89550">
            <a:spAutoFit/>
          </a:bodyPr>
          <a:lstStyle/>
          <a:p>
            <a:pPr indent="0" lvl="0" marL="0" rtl="0" algn="l">
              <a:spcBef>
                <a:spcPts val="0"/>
              </a:spcBef>
              <a:spcAft>
                <a:spcPts val="0"/>
              </a:spcAft>
              <a:buClr>
                <a:schemeClr val="dk1"/>
              </a:buClr>
              <a:buFont typeface="Arial"/>
              <a:buNone/>
            </a:pPr>
            <a:r>
              <a:rPr lang="en-US" sz="4400" u="none">
                <a:solidFill>
                  <a:schemeClr val="dk1"/>
                </a:solidFill>
                <a:latin typeface="Georgia"/>
                <a:ea typeface="Georgia"/>
                <a:cs typeface="Georgia"/>
                <a:sym typeface="Georgia"/>
              </a:rPr>
              <a:t> </a:t>
            </a:r>
            <a:r>
              <a:rPr lang="en-US" sz="4400">
                <a:solidFill>
                  <a:schemeClr val="dk1"/>
                </a:solidFill>
                <a:latin typeface="Lora"/>
                <a:ea typeface="Lora"/>
                <a:cs typeface="Lora"/>
                <a:sym typeface="Lora"/>
              </a:rPr>
              <a:t>Introduction</a:t>
            </a:r>
            <a:endParaRPr sz="4400">
              <a:solidFill>
                <a:schemeClr val="dk1"/>
              </a:solidFill>
              <a:latin typeface="Lora"/>
              <a:ea typeface="Lora"/>
              <a:cs typeface="Lora"/>
              <a:sym typeface="Lora"/>
            </a:endParaRPr>
          </a:p>
          <a:p>
            <a:pPr indent="0" lvl="0" marL="0" rtl="0" algn="ctr">
              <a:spcBef>
                <a:spcPts val="0"/>
              </a:spcBef>
              <a:spcAft>
                <a:spcPts val="0"/>
              </a:spcAft>
              <a:buClr>
                <a:srgbClr val="1F3864"/>
              </a:buClr>
              <a:buSzPts val="3900"/>
              <a:buNone/>
            </a:pPr>
            <a:r>
              <a:t/>
            </a:r>
            <a:endParaRPr/>
          </a:p>
        </p:txBody>
      </p:sp>
      <p:sp>
        <p:nvSpPr>
          <p:cNvPr id="49" name="Google Shape;49;p1"/>
          <p:cNvSpPr txBox="1"/>
          <p:nvPr>
            <p:ph idx="4" type="body"/>
          </p:nvPr>
        </p:nvSpPr>
        <p:spPr>
          <a:xfrm>
            <a:off x="14483900" y="8164213"/>
            <a:ext cx="14287800" cy="827400"/>
          </a:xfrm>
          <a:prstGeom prst="rect">
            <a:avLst/>
          </a:prstGeom>
          <a:noFill/>
          <a:ln>
            <a:noFill/>
          </a:ln>
        </p:spPr>
        <p:txBody>
          <a:bodyPr anchorCtr="0" anchor="ctr" bIns="89550" lIns="89550" spcFirstLastPara="1" rIns="89550" wrap="square" tIns="89550">
            <a:spAutoFit/>
          </a:bodyPr>
          <a:lstStyle/>
          <a:p>
            <a:pPr indent="0" lvl="0" marL="0" rtl="0" algn="l">
              <a:spcBef>
                <a:spcPts val="0"/>
              </a:spcBef>
              <a:spcAft>
                <a:spcPts val="0"/>
              </a:spcAft>
              <a:buClr>
                <a:schemeClr val="dk1"/>
              </a:buClr>
              <a:buNone/>
            </a:pPr>
            <a:r>
              <a:rPr lang="en-US" sz="4200">
                <a:solidFill>
                  <a:schemeClr val="dk1"/>
                </a:solidFill>
                <a:latin typeface="Lora"/>
                <a:ea typeface="Lora"/>
                <a:cs typeface="Lora"/>
                <a:sym typeface="Lora"/>
              </a:rPr>
              <a:t>Results &amp; Discussions</a:t>
            </a:r>
            <a:endParaRPr/>
          </a:p>
        </p:txBody>
      </p:sp>
      <p:sp>
        <p:nvSpPr>
          <p:cNvPr id="50" name="Google Shape;50;p1"/>
          <p:cNvSpPr txBox="1"/>
          <p:nvPr>
            <p:ph idx="8" type="body"/>
          </p:nvPr>
        </p:nvSpPr>
        <p:spPr>
          <a:xfrm>
            <a:off x="14397750" y="28003100"/>
            <a:ext cx="15753300" cy="796500"/>
          </a:xfrm>
          <a:prstGeom prst="rect">
            <a:avLst/>
          </a:prstGeom>
          <a:noFill/>
          <a:ln>
            <a:noFill/>
          </a:ln>
        </p:spPr>
        <p:txBody>
          <a:bodyPr anchorCtr="0" anchor="ctr" bIns="89550" lIns="89550" spcFirstLastPara="1" rIns="89550" wrap="square" tIns="89550">
            <a:spAutoFit/>
          </a:bodyPr>
          <a:lstStyle/>
          <a:p>
            <a:pPr indent="0" lvl="0" marL="0" rtl="0" algn="l">
              <a:spcBef>
                <a:spcPts val="0"/>
              </a:spcBef>
              <a:spcAft>
                <a:spcPts val="0"/>
              </a:spcAft>
              <a:buClr>
                <a:schemeClr val="dk1"/>
              </a:buClr>
              <a:buSzPts val="1100"/>
              <a:buFont typeface="Arial"/>
              <a:buNone/>
            </a:pPr>
            <a:r>
              <a:rPr lang="en-US" sz="4000">
                <a:solidFill>
                  <a:schemeClr val="dk1"/>
                </a:solidFill>
                <a:latin typeface="Lora"/>
                <a:ea typeface="Lora"/>
                <a:cs typeface="Lora"/>
                <a:sym typeface="Lora"/>
              </a:rPr>
              <a:t>Conclusions</a:t>
            </a:r>
            <a:endParaRPr/>
          </a:p>
        </p:txBody>
      </p:sp>
      <p:sp>
        <p:nvSpPr>
          <p:cNvPr id="51" name="Google Shape;51;p1"/>
          <p:cNvSpPr txBox="1"/>
          <p:nvPr>
            <p:ph idx="9" type="body"/>
          </p:nvPr>
        </p:nvSpPr>
        <p:spPr>
          <a:xfrm>
            <a:off x="14259450" y="35169900"/>
            <a:ext cx="15331800" cy="1068000"/>
          </a:xfrm>
          <a:prstGeom prst="rect">
            <a:avLst/>
          </a:prstGeom>
          <a:noFill/>
          <a:ln>
            <a:noFill/>
          </a:ln>
        </p:spPr>
        <p:txBody>
          <a:bodyPr anchorCtr="0" anchor="t" bIns="223875" lIns="223875" spcFirstLastPara="1" rIns="223875" wrap="square" tIns="223875">
            <a:spAutoFit/>
          </a:bodyPr>
          <a:lstStyle/>
          <a:p>
            <a:pPr indent="0" lvl="0" marL="0" rtl="0" algn="l">
              <a:spcBef>
                <a:spcPts val="0"/>
              </a:spcBef>
              <a:spcAft>
                <a:spcPts val="0"/>
              </a:spcAft>
              <a:buClr>
                <a:schemeClr val="dk1"/>
              </a:buClr>
              <a:buSzPts val="1100"/>
              <a:buNone/>
            </a:pPr>
            <a:r>
              <a:rPr b="1" lang="en-US" sz="4000" u="sng">
                <a:solidFill>
                  <a:schemeClr val="dk1"/>
                </a:solidFill>
                <a:latin typeface="Lora"/>
                <a:ea typeface="Lora"/>
                <a:cs typeface="Lora"/>
                <a:sym typeface="Lora"/>
              </a:rPr>
              <a:t>References</a:t>
            </a:r>
            <a:endParaRPr/>
          </a:p>
        </p:txBody>
      </p:sp>
      <p:sp>
        <p:nvSpPr>
          <p:cNvPr id="52" name="Google Shape;52;p1"/>
          <p:cNvSpPr txBox="1"/>
          <p:nvPr>
            <p:ph idx="13" type="body"/>
          </p:nvPr>
        </p:nvSpPr>
        <p:spPr>
          <a:xfrm>
            <a:off x="603474" y="18815650"/>
            <a:ext cx="13423800" cy="1129500"/>
          </a:xfrm>
          <a:prstGeom prst="rect">
            <a:avLst/>
          </a:prstGeom>
          <a:noFill/>
          <a:ln>
            <a:noFill/>
          </a:ln>
        </p:spPr>
        <p:txBody>
          <a:bodyPr anchorCtr="0" anchor="t" bIns="223875" lIns="223875" spcFirstLastPara="1" rIns="223875" wrap="square" tIns="223875">
            <a:spAutoFit/>
          </a:bodyPr>
          <a:lstStyle/>
          <a:p>
            <a:pPr indent="0" lvl="0" marL="0" rtl="0" algn="l">
              <a:spcBef>
                <a:spcPts val="0"/>
              </a:spcBef>
              <a:spcAft>
                <a:spcPts val="0"/>
              </a:spcAft>
              <a:buClr>
                <a:schemeClr val="dk1"/>
              </a:buClr>
              <a:buFont typeface="Arial"/>
              <a:buNone/>
            </a:pPr>
            <a:r>
              <a:rPr b="1" lang="en-US" sz="4400" u="sng">
                <a:solidFill>
                  <a:schemeClr val="dk1"/>
                </a:solidFill>
                <a:latin typeface="Georgia"/>
                <a:ea typeface="Georgia"/>
                <a:cs typeface="Georgia"/>
                <a:sym typeface="Georgia"/>
              </a:rPr>
              <a:t>Data &amp; Methodology</a:t>
            </a:r>
            <a:endParaRPr sz="1800" u="sng">
              <a:solidFill>
                <a:schemeClr val="dk1"/>
              </a:solidFill>
              <a:latin typeface="Calibri"/>
              <a:ea typeface="Calibri"/>
              <a:cs typeface="Calibri"/>
              <a:sym typeface="Calibri"/>
            </a:endParaRPr>
          </a:p>
        </p:txBody>
      </p:sp>
      <p:sp>
        <p:nvSpPr>
          <p:cNvPr id="53" name="Google Shape;53;p1"/>
          <p:cNvSpPr/>
          <p:nvPr/>
        </p:nvSpPr>
        <p:spPr>
          <a:xfrm>
            <a:off x="0" y="0"/>
            <a:ext cx="30275208" cy="8878842"/>
          </a:xfrm>
          <a:prstGeom prst="flowChartDocumen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Times New Roman"/>
                <a:ea typeface="Times New Roman"/>
                <a:cs typeface="Times New Roman"/>
                <a:sym typeface="Times New Roman"/>
              </a:rPr>
              <a:t>How do multi-scale interactions influence Indian Summer Monsoon ?</a:t>
            </a:r>
            <a:endParaRPr b="1" sz="72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7200">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dk1"/>
              </a:buClr>
              <a:buFont typeface="Arial"/>
              <a:buNone/>
            </a:pPr>
            <a:r>
              <a:t/>
            </a:r>
            <a:endParaRPr b="1" sz="7200">
              <a:solidFill>
                <a:schemeClr val="lt1"/>
              </a:solidFill>
              <a:latin typeface="Times New Roman"/>
              <a:ea typeface="Times New Roman"/>
              <a:cs typeface="Times New Roman"/>
              <a:sym typeface="Times New Roman"/>
            </a:endParaRPr>
          </a:p>
        </p:txBody>
      </p:sp>
      <p:sp>
        <p:nvSpPr>
          <p:cNvPr id="54" name="Google Shape;54;p1"/>
          <p:cNvSpPr txBox="1"/>
          <p:nvPr>
            <p:ph idx="1" type="body"/>
          </p:nvPr>
        </p:nvSpPr>
        <p:spPr>
          <a:xfrm>
            <a:off x="1624075" y="3201175"/>
            <a:ext cx="27007200" cy="4282500"/>
          </a:xfrm>
          <a:prstGeom prst="rect">
            <a:avLst/>
          </a:prstGeom>
          <a:noFill/>
          <a:ln>
            <a:noFill/>
          </a:ln>
        </p:spPr>
        <p:txBody>
          <a:bodyPr anchorCtr="0" anchor="t" bIns="223875" lIns="223875" spcFirstLastPara="1" rIns="223875" wrap="square" tIns="223875">
            <a:spAutoFit/>
          </a:bodyPr>
          <a:lstStyle/>
          <a:p>
            <a:pPr indent="0" lvl="0" marL="0" rtl="0" algn="ctr">
              <a:lnSpc>
                <a:spcPct val="150000"/>
              </a:lnSpc>
              <a:spcBef>
                <a:spcPts val="1800"/>
              </a:spcBef>
              <a:spcAft>
                <a:spcPts val="0"/>
              </a:spcAft>
              <a:buClr>
                <a:schemeClr val="dk1"/>
              </a:buClr>
              <a:buSzPts val="1100"/>
              <a:buFont typeface="Arial"/>
              <a:buNone/>
            </a:pPr>
            <a:r>
              <a:rPr b="1" lang="en-US" sz="3900">
                <a:solidFill>
                  <a:schemeClr val="lt1"/>
                </a:solidFill>
                <a:latin typeface="Georgia"/>
                <a:ea typeface="Georgia"/>
                <a:cs typeface="Georgia"/>
                <a:sym typeface="Georgia"/>
              </a:rPr>
              <a:t>Dhishana  P. R.</a:t>
            </a:r>
            <a:r>
              <a:rPr b="1" baseline="30000" lang="en-US" sz="3900">
                <a:solidFill>
                  <a:schemeClr val="lt1"/>
                </a:solidFill>
                <a:latin typeface="Georgia"/>
                <a:ea typeface="Georgia"/>
                <a:cs typeface="Georgia"/>
                <a:sym typeface="Georgia"/>
              </a:rPr>
              <a:t>1</a:t>
            </a:r>
            <a:r>
              <a:rPr b="1" lang="en-US" sz="3900">
                <a:solidFill>
                  <a:schemeClr val="lt1"/>
                </a:solidFill>
                <a:latin typeface="Georgia"/>
                <a:ea typeface="Georgia"/>
                <a:cs typeface="Georgia"/>
                <a:sym typeface="Georgia"/>
              </a:rPr>
              <a:t> •Sarvesh Dubey</a:t>
            </a:r>
            <a:r>
              <a:rPr b="1" baseline="30000" lang="en-US" sz="3900">
                <a:solidFill>
                  <a:schemeClr val="lt1"/>
                </a:solidFill>
                <a:latin typeface="Georgia"/>
                <a:ea typeface="Georgia"/>
                <a:cs typeface="Georgia"/>
                <a:sym typeface="Georgia"/>
              </a:rPr>
              <a:t>1</a:t>
            </a:r>
            <a:r>
              <a:rPr b="1" lang="en-US" sz="3900">
                <a:solidFill>
                  <a:schemeClr val="lt1"/>
                </a:solidFill>
                <a:latin typeface="Georgia"/>
                <a:ea typeface="Georgia"/>
                <a:cs typeface="Georgia"/>
                <a:sym typeface="Georgia"/>
              </a:rPr>
              <a:t> •Randhir Singh</a:t>
            </a:r>
            <a:r>
              <a:rPr b="1" baseline="30000" lang="en-US" sz="3900">
                <a:solidFill>
                  <a:schemeClr val="lt1"/>
                </a:solidFill>
                <a:latin typeface="Georgia"/>
                <a:ea typeface="Georgia"/>
                <a:cs typeface="Georgia"/>
                <a:sym typeface="Georgia"/>
              </a:rPr>
              <a:t>2</a:t>
            </a:r>
            <a:r>
              <a:rPr b="1" lang="en-US" sz="3900">
                <a:solidFill>
                  <a:schemeClr val="lt1"/>
                </a:solidFill>
                <a:latin typeface="Georgia"/>
                <a:ea typeface="Georgia"/>
                <a:cs typeface="Georgia"/>
                <a:sym typeface="Georgia"/>
              </a:rPr>
              <a:t> • Sukanta Das</a:t>
            </a:r>
            <a:r>
              <a:rPr b="1" baseline="30000" lang="en-US" sz="3900">
                <a:solidFill>
                  <a:schemeClr val="lt1"/>
                </a:solidFill>
                <a:latin typeface="Georgia"/>
                <a:ea typeface="Georgia"/>
                <a:cs typeface="Georgia"/>
                <a:sym typeface="Georgia"/>
              </a:rPr>
              <a:t>2</a:t>
            </a:r>
            <a:endParaRPr b="1" sz="3900">
              <a:solidFill>
                <a:schemeClr val="lt1"/>
              </a:solidFill>
              <a:latin typeface="Liberation Serif"/>
              <a:ea typeface="Liberation Serif"/>
              <a:cs typeface="Liberation Serif"/>
              <a:sym typeface="Liberation Serif"/>
            </a:endParaRPr>
          </a:p>
          <a:p>
            <a:pPr indent="0" lvl="0" marL="0" rtl="0" algn="ctr">
              <a:spcBef>
                <a:spcPts val="400"/>
              </a:spcBef>
              <a:spcAft>
                <a:spcPts val="0"/>
              </a:spcAft>
              <a:buClr>
                <a:schemeClr val="dk1"/>
              </a:buClr>
              <a:buSzPts val="1100"/>
              <a:buFont typeface="Arial"/>
              <a:buNone/>
            </a:pPr>
            <a:r>
              <a:t/>
            </a:r>
            <a:endParaRPr baseline="30000" sz="3900">
              <a:solidFill>
                <a:schemeClr val="lt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baseline="30000" lang="en-US" sz="3700">
                <a:solidFill>
                  <a:schemeClr val="lt1"/>
                </a:solidFill>
                <a:latin typeface="Georgia"/>
                <a:ea typeface="Georgia"/>
                <a:cs typeface="Georgia"/>
                <a:sym typeface="Georgia"/>
              </a:rPr>
              <a:t>1</a:t>
            </a:r>
            <a:r>
              <a:rPr lang="en-US" sz="3700">
                <a:solidFill>
                  <a:schemeClr val="lt1"/>
                </a:solidFill>
                <a:latin typeface="Georgia"/>
                <a:ea typeface="Georgia"/>
                <a:cs typeface="Georgia"/>
                <a:sym typeface="Georgia"/>
              </a:rPr>
              <a:t> Centre for Atmospheric Sciences, Indian Institute of Technology Delhi, New Delhi, India.</a:t>
            </a:r>
            <a:endParaRPr sz="3700">
              <a:solidFill>
                <a:schemeClr val="lt1"/>
              </a:solidFill>
              <a:latin typeface="Georgia"/>
              <a:ea typeface="Georgia"/>
              <a:cs typeface="Georgia"/>
              <a:sym typeface="Georgia"/>
            </a:endParaRPr>
          </a:p>
          <a:p>
            <a:pPr indent="0" lvl="0" marL="0" rtl="0" algn="ctr">
              <a:spcBef>
                <a:spcPts val="0"/>
              </a:spcBef>
              <a:spcAft>
                <a:spcPts val="0"/>
              </a:spcAft>
              <a:buClr>
                <a:schemeClr val="dk1"/>
              </a:buClr>
              <a:buSzPts val="1100"/>
              <a:buNone/>
            </a:pPr>
            <a:r>
              <a:rPr baseline="30000" lang="en-US" sz="3700">
                <a:solidFill>
                  <a:schemeClr val="lt1"/>
                </a:solidFill>
                <a:latin typeface="Georgia"/>
                <a:ea typeface="Georgia"/>
                <a:cs typeface="Georgia"/>
                <a:sym typeface="Georgia"/>
              </a:rPr>
              <a:t>2</a:t>
            </a:r>
            <a:r>
              <a:rPr lang="en-US" sz="3700">
                <a:solidFill>
                  <a:schemeClr val="lt1"/>
                </a:solidFill>
                <a:latin typeface="Georgia"/>
                <a:ea typeface="Georgia"/>
                <a:cs typeface="Georgia"/>
                <a:sym typeface="Georgia"/>
              </a:rPr>
              <a:t> Space Applications Centre (ISRO), Ahmedabad, India.</a:t>
            </a:r>
            <a:endParaRPr sz="3700">
              <a:solidFill>
                <a:schemeClr val="lt1"/>
              </a:solidFill>
              <a:latin typeface="Georgia"/>
              <a:ea typeface="Georgia"/>
              <a:cs typeface="Georgia"/>
              <a:sym typeface="Georgia"/>
            </a:endParaRPr>
          </a:p>
          <a:p>
            <a:pPr indent="0" lvl="0" marL="0" rtl="0" algn="ctr">
              <a:spcBef>
                <a:spcPts val="0"/>
              </a:spcBef>
              <a:spcAft>
                <a:spcPts val="0"/>
              </a:spcAft>
              <a:buClr>
                <a:schemeClr val="dk1"/>
              </a:buClr>
              <a:buSzPts val="1100"/>
              <a:buNone/>
            </a:pPr>
            <a:r>
              <a:t/>
            </a:r>
            <a:endParaRPr sz="3700">
              <a:solidFill>
                <a:schemeClr val="lt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lang="en-US" sz="3700">
                <a:solidFill>
                  <a:schemeClr val="lt1"/>
                </a:solidFill>
                <a:latin typeface="Georgia"/>
                <a:ea typeface="Georgia"/>
                <a:cs typeface="Georgia"/>
                <a:sym typeface="Georgia"/>
              </a:rPr>
              <a:t>Mail ID: dhishanapravi@gmail.com</a:t>
            </a:r>
            <a:endParaRPr sz="3700">
              <a:solidFill>
                <a:schemeClr val="lt1"/>
              </a:solidFill>
              <a:latin typeface="Georgia"/>
              <a:ea typeface="Georgia"/>
              <a:cs typeface="Georgia"/>
              <a:sym typeface="Georgia"/>
            </a:endParaRPr>
          </a:p>
        </p:txBody>
      </p:sp>
      <p:sp>
        <p:nvSpPr>
          <p:cNvPr id="55" name="Google Shape;55;p1"/>
          <p:cNvSpPr/>
          <p:nvPr/>
        </p:nvSpPr>
        <p:spPr>
          <a:xfrm>
            <a:off x="-9975" y="40257350"/>
            <a:ext cx="30275100" cy="2591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
          <p:cNvPicPr preferRelativeResize="0"/>
          <p:nvPr/>
        </p:nvPicPr>
        <p:blipFill>
          <a:blip r:embed="rId3">
            <a:alphaModFix/>
          </a:blip>
          <a:stretch>
            <a:fillRect/>
          </a:stretch>
        </p:blipFill>
        <p:spPr>
          <a:xfrm>
            <a:off x="198075" y="40361230"/>
            <a:ext cx="2286000" cy="2286000"/>
          </a:xfrm>
          <a:prstGeom prst="rect">
            <a:avLst/>
          </a:prstGeom>
          <a:noFill/>
          <a:ln>
            <a:noFill/>
          </a:ln>
        </p:spPr>
      </p:pic>
      <p:pic>
        <p:nvPicPr>
          <p:cNvPr id="57" name="Google Shape;57;p1"/>
          <p:cNvPicPr preferRelativeResize="0"/>
          <p:nvPr/>
        </p:nvPicPr>
        <p:blipFill>
          <a:blip r:embed="rId4">
            <a:alphaModFix/>
          </a:blip>
          <a:stretch>
            <a:fillRect/>
          </a:stretch>
        </p:blipFill>
        <p:spPr>
          <a:xfrm>
            <a:off x="13994600" y="40421100"/>
            <a:ext cx="2286001" cy="2286001"/>
          </a:xfrm>
          <a:prstGeom prst="rect">
            <a:avLst/>
          </a:prstGeom>
          <a:noFill/>
          <a:ln>
            <a:noFill/>
          </a:ln>
        </p:spPr>
      </p:pic>
      <p:pic>
        <p:nvPicPr>
          <p:cNvPr id="58" name="Google Shape;58;p1"/>
          <p:cNvPicPr preferRelativeResize="0"/>
          <p:nvPr/>
        </p:nvPicPr>
        <p:blipFill>
          <a:blip r:embed="rId5">
            <a:alphaModFix/>
          </a:blip>
          <a:stretch>
            <a:fillRect/>
          </a:stretch>
        </p:blipFill>
        <p:spPr>
          <a:xfrm>
            <a:off x="27791125" y="40511733"/>
            <a:ext cx="2286000" cy="2205989"/>
          </a:xfrm>
          <a:prstGeom prst="rect">
            <a:avLst/>
          </a:prstGeom>
          <a:noFill/>
          <a:ln>
            <a:noFill/>
          </a:ln>
        </p:spPr>
      </p:pic>
      <p:sp>
        <p:nvSpPr>
          <p:cNvPr id="59" name="Google Shape;59;p1"/>
          <p:cNvSpPr txBox="1"/>
          <p:nvPr>
            <p:ph idx="9" type="body"/>
          </p:nvPr>
        </p:nvSpPr>
        <p:spPr>
          <a:xfrm>
            <a:off x="14027250" y="38835750"/>
            <a:ext cx="16241700" cy="1068000"/>
          </a:xfrm>
          <a:prstGeom prst="rect">
            <a:avLst/>
          </a:prstGeom>
          <a:noFill/>
          <a:ln>
            <a:noFill/>
          </a:ln>
        </p:spPr>
        <p:txBody>
          <a:bodyPr anchorCtr="0" anchor="t" bIns="223875" lIns="223875" spcFirstLastPara="1" rIns="223875" wrap="square" tIns="223875">
            <a:spAutoFit/>
          </a:bodyPr>
          <a:lstStyle/>
          <a:p>
            <a:pPr indent="0" lvl="0" marL="0" rtl="0" algn="l">
              <a:lnSpc>
                <a:spcPct val="115000"/>
              </a:lnSpc>
              <a:spcBef>
                <a:spcPts val="0"/>
              </a:spcBef>
              <a:spcAft>
                <a:spcPts val="0"/>
              </a:spcAft>
              <a:buClr>
                <a:schemeClr val="dk1"/>
              </a:buClr>
              <a:buSzPts val="1100"/>
              <a:buNone/>
            </a:pPr>
            <a:r>
              <a:rPr b="1" lang="en-US" sz="4000" u="sng">
                <a:solidFill>
                  <a:schemeClr val="dk1"/>
                </a:solidFill>
                <a:latin typeface="Lora"/>
                <a:ea typeface="Lora"/>
                <a:cs typeface="Lora"/>
                <a:sym typeface="Lora"/>
              </a:rPr>
              <a:t>Acknowledgement</a:t>
            </a:r>
            <a:endParaRPr/>
          </a:p>
        </p:txBody>
      </p:sp>
      <p:grpSp>
        <p:nvGrpSpPr>
          <p:cNvPr id="60" name="Google Shape;60;p1"/>
          <p:cNvGrpSpPr/>
          <p:nvPr/>
        </p:nvGrpSpPr>
        <p:grpSpPr>
          <a:xfrm>
            <a:off x="349552" y="9844299"/>
            <a:ext cx="6400747" cy="5315293"/>
            <a:chOff x="156525" y="924825"/>
            <a:chExt cx="3933113" cy="3333517"/>
          </a:xfrm>
        </p:grpSpPr>
        <p:cxnSp>
          <p:nvCxnSpPr>
            <p:cNvPr id="61" name="Google Shape;61;p1"/>
            <p:cNvCxnSpPr>
              <a:stCxn id="62" idx="3"/>
              <a:endCxn id="63" idx="1"/>
            </p:cNvCxnSpPr>
            <p:nvPr/>
          </p:nvCxnSpPr>
          <p:spPr>
            <a:xfrm>
              <a:off x="1368225" y="2689450"/>
              <a:ext cx="1436700" cy="0"/>
            </a:xfrm>
            <a:prstGeom prst="straightConnector1">
              <a:avLst/>
            </a:prstGeom>
            <a:noFill/>
            <a:ln cap="flat" cmpd="sng" w="28575">
              <a:solidFill>
                <a:srgbClr val="000000"/>
              </a:solidFill>
              <a:prstDash val="solid"/>
              <a:round/>
              <a:headEnd len="med" w="med" type="triangle"/>
              <a:tailEnd len="med" w="med" type="triangle"/>
            </a:ln>
          </p:spPr>
        </p:cxnSp>
        <p:sp>
          <p:nvSpPr>
            <p:cNvPr id="64" name="Google Shape;64;p1"/>
            <p:cNvSpPr/>
            <p:nvPr/>
          </p:nvSpPr>
          <p:spPr>
            <a:xfrm>
              <a:off x="1546938" y="924825"/>
              <a:ext cx="1152300" cy="498000"/>
            </a:xfrm>
            <a:prstGeom prst="roundRect">
              <a:avLst>
                <a:gd fmla="val 16667" name="adj"/>
              </a:avLst>
            </a:prstGeom>
            <a:solidFill>
              <a:srgbClr val="B6D7A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t>Meanflow</a:t>
              </a:r>
              <a:endParaRPr b="1" sz="2100"/>
            </a:p>
            <a:p>
              <a:pPr indent="0" lvl="0" marL="0" rtl="0" algn="ctr">
                <a:spcBef>
                  <a:spcPts val="0"/>
                </a:spcBef>
                <a:spcAft>
                  <a:spcPts val="0"/>
                </a:spcAft>
                <a:buNone/>
              </a:pPr>
              <a:r>
                <a:rPr b="1" lang="en-US" sz="2100"/>
                <a:t>(122 days)</a:t>
              </a:r>
              <a:endParaRPr b="1" sz="2100"/>
            </a:p>
          </p:txBody>
        </p:sp>
        <p:grpSp>
          <p:nvGrpSpPr>
            <p:cNvPr id="65" name="Google Shape;65;p1"/>
            <p:cNvGrpSpPr/>
            <p:nvPr/>
          </p:nvGrpSpPr>
          <p:grpSpPr>
            <a:xfrm>
              <a:off x="156525" y="1422825"/>
              <a:ext cx="3933113" cy="1500925"/>
              <a:chOff x="156525" y="1422825"/>
              <a:chExt cx="3933113" cy="1500925"/>
            </a:xfrm>
          </p:grpSpPr>
          <p:sp>
            <p:nvSpPr>
              <p:cNvPr id="63" name="Google Shape;63;p1"/>
              <p:cNvSpPr/>
              <p:nvPr/>
            </p:nvSpPr>
            <p:spPr>
              <a:xfrm>
                <a:off x="2805038" y="2455150"/>
                <a:ext cx="1284600" cy="468600"/>
              </a:xfrm>
              <a:prstGeom prst="roundRect">
                <a:avLst>
                  <a:gd fmla="val 16667" name="adj"/>
                </a:avLst>
              </a:prstGeom>
              <a:solidFill>
                <a:srgbClr val="EA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t>ISO</a:t>
                </a:r>
                <a:endParaRPr b="1" sz="2100"/>
              </a:p>
              <a:p>
                <a:pPr indent="0" lvl="0" marL="0" rtl="0" algn="ctr">
                  <a:spcBef>
                    <a:spcPts val="0"/>
                  </a:spcBef>
                  <a:spcAft>
                    <a:spcPts val="0"/>
                  </a:spcAft>
                  <a:buNone/>
                </a:pPr>
                <a:r>
                  <a:rPr b="1" lang="en-US" sz="2100"/>
                  <a:t>(30-60 days)</a:t>
                </a:r>
                <a:endParaRPr b="1" sz="2100"/>
              </a:p>
            </p:txBody>
          </p:sp>
          <p:sp>
            <p:nvSpPr>
              <p:cNvPr id="62" name="Google Shape;62;p1"/>
              <p:cNvSpPr/>
              <p:nvPr/>
            </p:nvSpPr>
            <p:spPr>
              <a:xfrm>
                <a:off x="156525" y="2455150"/>
                <a:ext cx="1211700" cy="4686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t>LPS</a:t>
                </a:r>
                <a:endParaRPr b="1" sz="2100"/>
              </a:p>
              <a:p>
                <a:pPr indent="0" lvl="0" marL="0" rtl="0" algn="ctr">
                  <a:spcBef>
                    <a:spcPts val="0"/>
                  </a:spcBef>
                  <a:spcAft>
                    <a:spcPts val="0"/>
                  </a:spcAft>
                  <a:buNone/>
                </a:pPr>
                <a:r>
                  <a:rPr b="1" lang="en-US" sz="2100"/>
                  <a:t>(3-7 days)</a:t>
                </a:r>
                <a:endParaRPr b="1" sz="2100"/>
              </a:p>
            </p:txBody>
          </p:sp>
          <p:cxnSp>
            <p:nvCxnSpPr>
              <p:cNvPr id="66" name="Google Shape;66;p1"/>
              <p:cNvCxnSpPr>
                <a:stCxn id="62" idx="0"/>
                <a:endCxn id="64" idx="2"/>
              </p:cNvCxnSpPr>
              <p:nvPr/>
            </p:nvCxnSpPr>
            <p:spPr>
              <a:xfrm flipH="1" rot="10800000">
                <a:off x="762375" y="1422850"/>
                <a:ext cx="1360800" cy="1032300"/>
              </a:xfrm>
              <a:prstGeom prst="straightConnector1">
                <a:avLst/>
              </a:prstGeom>
              <a:noFill/>
              <a:ln cap="flat" cmpd="sng" w="28575">
                <a:solidFill>
                  <a:srgbClr val="000000"/>
                </a:solidFill>
                <a:prstDash val="solid"/>
                <a:round/>
                <a:headEnd len="med" w="med" type="triangle"/>
                <a:tailEnd len="med" w="med" type="triangle"/>
              </a:ln>
            </p:spPr>
          </p:cxnSp>
          <p:cxnSp>
            <p:nvCxnSpPr>
              <p:cNvPr id="67" name="Google Shape;67;p1"/>
              <p:cNvCxnSpPr>
                <a:stCxn id="64" idx="2"/>
                <a:endCxn id="63" idx="0"/>
              </p:cNvCxnSpPr>
              <p:nvPr/>
            </p:nvCxnSpPr>
            <p:spPr>
              <a:xfrm>
                <a:off x="2123088" y="1422825"/>
                <a:ext cx="1324200" cy="1032300"/>
              </a:xfrm>
              <a:prstGeom prst="straightConnector1">
                <a:avLst/>
              </a:prstGeom>
              <a:noFill/>
              <a:ln cap="flat" cmpd="sng" w="28575">
                <a:solidFill>
                  <a:srgbClr val="000000"/>
                </a:solidFill>
                <a:prstDash val="solid"/>
                <a:round/>
                <a:headEnd len="med" w="med" type="triangle"/>
                <a:tailEnd len="med" w="med" type="triangle"/>
              </a:ln>
            </p:spPr>
          </p:cxnSp>
        </p:grpSp>
        <p:grpSp>
          <p:nvGrpSpPr>
            <p:cNvPr id="68" name="Google Shape;68;p1"/>
            <p:cNvGrpSpPr/>
            <p:nvPr/>
          </p:nvGrpSpPr>
          <p:grpSpPr>
            <a:xfrm>
              <a:off x="762375" y="2923730"/>
              <a:ext cx="2685000" cy="1334612"/>
              <a:chOff x="762375" y="2920765"/>
              <a:chExt cx="2685000" cy="1263000"/>
            </a:xfrm>
          </p:grpSpPr>
          <p:sp>
            <p:nvSpPr>
              <p:cNvPr id="69" name="Google Shape;69;p1"/>
              <p:cNvSpPr/>
              <p:nvPr/>
            </p:nvSpPr>
            <p:spPr>
              <a:xfrm>
                <a:off x="1492575" y="3790165"/>
                <a:ext cx="1188000" cy="393600"/>
              </a:xfrm>
              <a:prstGeom prst="roundRect">
                <a:avLst>
                  <a:gd fmla="val 16667" name="adj"/>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t>All other scales</a:t>
                </a:r>
                <a:endParaRPr b="1" sz="2100"/>
              </a:p>
            </p:txBody>
          </p:sp>
          <p:cxnSp>
            <p:nvCxnSpPr>
              <p:cNvPr id="70" name="Google Shape;70;p1"/>
              <p:cNvCxnSpPr>
                <a:stCxn id="69" idx="0"/>
                <a:endCxn id="63" idx="2"/>
              </p:cNvCxnSpPr>
              <p:nvPr/>
            </p:nvCxnSpPr>
            <p:spPr>
              <a:xfrm flipH="1" rot="10800000">
                <a:off x="2086575" y="2920765"/>
                <a:ext cx="1360800" cy="869400"/>
              </a:xfrm>
              <a:prstGeom prst="straightConnector1">
                <a:avLst/>
              </a:prstGeom>
              <a:noFill/>
              <a:ln cap="flat" cmpd="sng" w="28575">
                <a:solidFill>
                  <a:srgbClr val="000000"/>
                </a:solidFill>
                <a:prstDash val="solid"/>
                <a:round/>
                <a:headEnd len="med" w="med" type="triangle"/>
                <a:tailEnd len="med" w="med" type="triangle"/>
              </a:ln>
            </p:spPr>
          </p:cxnSp>
          <p:cxnSp>
            <p:nvCxnSpPr>
              <p:cNvPr id="71" name="Google Shape;71;p1"/>
              <p:cNvCxnSpPr>
                <a:stCxn id="62" idx="2"/>
                <a:endCxn id="69" idx="0"/>
              </p:cNvCxnSpPr>
              <p:nvPr/>
            </p:nvCxnSpPr>
            <p:spPr>
              <a:xfrm>
                <a:off x="762375" y="2920784"/>
                <a:ext cx="1324200" cy="869400"/>
              </a:xfrm>
              <a:prstGeom prst="straightConnector1">
                <a:avLst/>
              </a:prstGeom>
              <a:noFill/>
              <a:ln cap="flat" cmpd="sng" w="28575">
                <a:solidFill>
                  <a:srgbClr val="000000"/>
                </a:solidFill>
                <a:prstDash val="solid"/>
                <a:round/>
                <a:headEnd len="med" w="med" type="triangle"/>
                <a:tailEnd len="med" w="med" type="triangle"/>
              </a:ln>
            </p:spPr>
          </p:cxnSp>
        </p:grpSp>
      </p:grpSp>
      <p:sp>
        <p:nvSpPr>
          <p:cNvPr id="72" name="Google Shape;72;p1"/>
          <p:cNvSpPr txBox="1"/>
          <p:nvPr/>
        </p:nvSpPr>
        <p:spPr>
          <a:xfrm>
            <a:off x="6750300" y="8878850"/>
            <a:ext cx="7276800" cy="9651000"/>
          </a:xfrm>
          <a:prstGeom prst="rect">
            <a:avLst/>
          </a:prstGeom>
          <a:noFill/>
          <a:ln>
            <a:noFill/>
          </a:ln>
        </p:spPr>
        <p:txBody>
          <a:bodyPr anchorCtr="0" anchor="t" bIns="91425" lIns="91425" spcFirstLastPara="1" rIns="91425" wrap="square" tIns="91425">
            <a:spAutoFit/>
          </a:bodyPr>
          <a:lstStyle/>
          <a:p>
            <a:pPr indent="-419100" lvl="0" marL="457200" rtl="0" algn="just">
              <a:lnSpc>
                <a:spcPct val="150000"/>
              </a:lnSpc>
              <a:spcBef>
                <a:spcPts val="0"/>
              </a:spcBef>
              <a:spcAft>
                <a:spcPts val="0"/>
              </a:spcAft>
              <a:buClr>
                <a:schemeClr val="dk1"/>
              </a:buClr>
              <a:buSzPts val="3000"/>
              <a:buFont typeface="Calibri"/>
              <a:buChar char="●"/>
            </a:pPr>
            <a:r>
              <a:rPr lang="en-US" sz="3000">
                <a:solidFill>
                  <a:schemeClr val="dk1"/>
                </a:solidFill>
              </a:rPr>
              <a:t>The </a:t>
            </a:r>
            <a:r>
              <a:rPr b="1" lang="en-US" sz="3000">
                <a:solidFill>
                  <a:schemeClr val="dk1"/>
                </a:solidFill>
              </a:rPr>
              <a:t>intraseasonal oscillations (ISO)</a:t>
            </a:r>
            <a:r>
              <a:rPr lang="en-US" sz="3000">
                <a:solidFill>
                  <a:schemeClr val="dk1"/>
                </a:solidFill>
              </a:rPr>
              <a:t> are quasi-periodic fluctuations modulating the active/break spells of the Indian Summer Monsoon (ISM) through the </a:t>
            </a:r>
            <a:r>
              <a:rPr b="1" lang="en-US" sz="3000">
                <a:solidFill>
                  <a:schemeClr val="dk1"/>
                </a:solidFill>
              </a:rPr>
              <a:t>northward propagating 30-60 day mode</a:t>
            </a:r>
            <a:r>
              <a:rPr lang="en-US" sz="3000">
                <a:solidFill>
                  <a:schemeClr val="dk1"/>
                </a:solidFill>
              </a:rPr>
              <a:t> and the westward propagating 10-20 days mode (</a:t>
            </a:r>
            <a:r>
              <a:rPr lang="en-US" sz="3000">
                <a:solidFill>
                  <a:srgbClr val="1155CC"/>
                </a:solidFill>
              </a:rPr>
              <a:t>Goswami 2005</a:t>
            </a:r>
            <a:r>
              <a:rPr lang="en-US" sz="3000">
                <a:solidFill>
                  <a:schemeClr val="dk1"/>
                </a:solidFill>
              </a:rPr>
              <a:t>).</a:t>
            </a:r>
            <a:endParaRPr sz="3000">
              <a:solidFill>
                <a:schemeClr val="dk1"/>
              </a:solidFill>
            </a:endParaRPr>
          </a:p>
          <a:p>
            <a:pPr indent="-419100" lvl="0" marL="457200" rtl="0" algn="just">
              <a:lnSpc>
                <a:spcPct val="150000"/>
              </a:lnSpc>
              <a:spcBef>
                <a:spcPts val="0"/>
              </a:spcBef>
              <a:spcAft>
                <a:spcPts val="0"/>
              </a:spcAft>
              <a:buClr>
                <a:schemeClr val="dk1"/>
              </a:buClr>
              <a:buSzPts val="3000"/>
              <a:buFont typeface="Calibri"/>
              <a:buChar char="●"/>
            </a:pPr>
            <a:r>
              <a:rPr b="1" lang="en-US" sz="3000">
                <a:solidFill>
                  <a:schemeClr val="dk1"/>
                </a:solidFill>
              </a:rPr>
              <a:t>Low pressure systems (LPSs) </a:t>
            </a:r>
            <a:r>
              <a:rPr lang="en-US" sz="3000">
                <a:solidFill>
                  <a:schemeClr val="dk1"/>
                </a:solidFill>
              </a:rPr>
              <a:t>are cyclonic , convectively coupled synoptic scale systems forming mostly over BoB in monsoon environment, propagating northwest along the monsoon trough.</a:t>
            </a:r>
            <a:endParaRPr sz="3000"/>
          </a:p>
        </p:txBody>
      </p:sp>
      <p:sp>
        <p:nvSpPr>
          <p:cNvPr id="73" name="Google Shape;73;p1"/>
          <p:cNvSpPr txBox="1"/>
          <p:nvPr/>
        </p:nvSpPr>
        <p:spPr>
          <a:xfrm>
            <a:off x="603475" y="15285900"/>
            <a:ext cx="5892900" cy="3632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US" sz="3200">
                <a:solidFill>
                  <a:srgbClr val="CC0000"/>
                </a:solidFill>
              </a:rPr>
              <a:t>In this study, we explain how scale interactions between meanflow, ISO and LPS can influence the variability of monsoon meanflow.</a:t>
            </a:r>
            <a:endParaRPr sz="3200">
              <a:solidFill>
                <a:srgbClr val="595959"/>
              </a:solidFill>
            </a:endParaRPr>
          </a:p>
        </p:txBody>
      </p:sp>
      <p:grpSp>
        <p:nvGrpSpPr>
          <p:cNvPr id="74" name="Google Shape;74;p1"/>
          <p:cNvGrpSpPr/>
          <p:nvPr/>
        </p:nvGrpSpPr>
        <p:grpSpPr>
          <a:xfrm>
            <a:off x="395412" y="19793392"/>
            <a:ext cx="13581467" cy="5844186"/>
            <a:chOff x="311725" y="598805"/>
            <a:chExt cx="4404276" cy="4540232"/>
          </a:xfrm>
        </p:grpSpPr>
        <p:grpSp>
          <p:nvGrpSpPr>
            <p:cNvPr id="75" name="Google Shape;75;p1"/>
            <p:cNvGrpSpPr/>
            <p:nvPr/>
          </p:nvGrpSpPr>
          <p:grpSpPr>
            <a:xfrm>
              <a:off x="311725" y="3528655"/>
              <a:ext cx="4404150" cy="1610382"/>
              <a:chOff x="311624" y="2518904"/>
              <a:chExt cx="6108391" cy="1447144"/>
            </a:xfrm>
          </p:grpSpPr>
          <p:grpSp>
            <p:nvGrpSpPr>
              <p:cNvPr id="76" name="Google Shape;76;p1"/>
              <p:cNvGrpSpPr/>
              <p:nvPr/>
            </p:nvGrpSpPr>
            <p:grpSpPr>
              <a:xfrm>
                <a:off x="311924" y="3177438"/>
                <a:ext cx="6108092" cy="788611"/>
                <a:chOff x="2283057" y="2322439"/>
                <a:chExt cx="5267867" cy="960900"/>
              </a:xfrm>
            </p:grpSpPr>
            <p:sp>
              <p:nvSpPr>
                <p:cNvPr id="77" name="Google Shape;77;p1"/>
                <p:cNvSpPr/>
                <p:nvPr/>
              </p:nvSpPr>
              <p:spPr>
                <a:xfrm>
                  <a:off x="3261524" y="2322439"/>
                  <a:ext cx="4289400" cy="960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flipH="1">
                  <a:off x="2283057" y="2322568"/>
                  <a:ext cx="933000" cy="642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rot="-5400000">
                  <a:off x="2399247" y="2209357"/>
                  <a:ext cx="946054" cy="1172472"/>
                </a:xfrm>
                <a:prstGeom prst="flowChartOffpageConnector">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2310161" y="2489810"/>
                  <a:ext cx="13680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3200">
                      <a:solidFill>
                        <a:srgbClr val="FFFFFF"/>
                      </a:solidFill>
                      <a:latin typeface="Calibri"/>
                      <a:ea typeface="Calibri"/>
                      <a:cs typeface="Calibri"/>
                      <a:sym typeface="Calibri"/>
                    </a:rPr>
                    <a:t>Study area</a:t>
                  </a:r>
                  <a:endParaRPr b="1" sz="3200">
                    <a:solidFill>
                      <a:srgbClr val="FFFFFF"/>
                    </a:solidFill>
                    <a:latin typeface="Calibri"/>
                    <a:ea typeface="Calibri"/>
                    <a:cs typeface="Calibri"/>
                    <a:sym typeface="Calibri"/>
                  </a:endParaRPr>
                </a:p>
              </p:txBody>
            </p:sp>
            <p:sp>
              <p:nvSpPr>
                <p:cNvPr id="81" name="Google Shape;81;p1"/>
                <p:cNvSpPr/>
                <p:nvPr/>
              </p:nvSpPr>
              <p:spPr>
                <a:xfrm>
                  <a:off x="3478652" y="2322448"/>
                  <a:ext cx="3880800" cy="643500"/>
                </a:xfrm>
                <a:prstGeom prst="rect">
                  <a:avLst/>
                </a:prstGeom>
                <a:noFill/>
                <a:ln>
                  <a:noFill/>
                </a:ln>
              </p:spPr>
              <p:txBody>
                <a:bodyPr anchorCtr="0" anchor="ctr" bIns="91425" lIns="91425" spcFirstLastPara="1" rIns="91425" wrap="square" tIns="91425">
                  <a:noAutofit/>
                </a:bodyPr>
                <a:lstStyle/>
                <a:p>
                  <a:pPr indent="0" lvl="0" marL="457200" rtl="0" algn="just">
                    <a:lnSpc>
                      <a:spcPct val="115000"/>
                    </a:lnSpc>
                    <a:spcBef>
                      <a:spcPts val="0"/>
                    </a:spcBef>
                    <a:spcAft>
                      <a:spcPts val="0"/>
                    </a:spcAft>
                    <a:buNone/>
                  </a:pPr>
                  <a:r>
                    <a:t/>
                  </a:r>
                  <a:endParaRPr sz="3200"/>
                </a:p>
                <a:p>
                  <a:pPr indent="-431800" lvl="0" marL="457200" rtl="0" algn="just">
                    <a:lnSpc>
                      <a:spcPct val="115000"/>
                    </a:lnSpc>
                    <a:spcBef>
                      <a:spcPts val="0"/>
                    </a:spcBef>
                    <a:spcAft>
                      <a:spcPts val="0"/>
                    </a:spcAft>
                    <a:buClr>
                      <a:srgbClr val="000000"/>
                    </a:buClr>
                    <a:buSzPts val="3200"/>
                    <a:buChar char="❖"/>
                  </a:pPr>
                  <a:r>
                    <a:rPr lang="en-US" sz="3200">
                      <a:solidFill>
                        <a:srgbClr val="000000"/>
                      </a:solidFill>
                    </a:rPr>
                    <a:t>15°N–28°N, 67°E–88°E </a:t>
                  </a:r>
                  <a:r>
                    <a:rPr lang="en-US" sz="3200"/>
                    <a:t> </a:t>
                  </a:r>
                  <a:r>
                    <a:rPr lang="en-US" sz="3200">
                      <a:solidFill>
                        <a:srgbClr val="000000"/>
                      </a:solidFill>
                    </a:rPr>
                    <a:t>Indian Monsoon Core Zone (MCZ).</a:t>
                  </a:r>
                  <a:endParaRPr sz="3200">
                    <a:solidFill>
                      <a:srgbClr val="1B786F"/>
                    </a:solidFill>
                  </a:endParaRPr>
                </a:p>
              </p:txBody>
            </p:sp>
          </p:grpSp>
          <p:grpSp>
            <p:nvGrpSpPr>
              <p:cNvPr id="82" name="Google Shape;82;p1"/>
              <p:cNvGrpSpPr/>
              <p:nvPr/>
            </p:nvGrpSpPr>
            <p:grpSpPr>
              <a:xfrm>
                <a:off x="311624" y="2518904"/>
                <a:ext cx="6108249" cy="572715"/>
                <a:chOff x="2282993" y="2322568"/>
                <a:chExt cx="5268002" cy="643500"/>
              </a:xfrm>
            </p:grpSpPr>
            <p:sp>
              <p:nvSpPr>
                <p:cNvPr id="83" name="Google Shape;83;p1"/>
                <p:cNvSpPr/>
                <p:nvPr/>
              </p:nvSpPr>
              <p:spPr>
                <a:xfrm>
                  <a:off x="3213296" y="2322568"/>
                  <a:ext cx="43377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flipH="1">
                  <a:off x="2282993" y="2322568"/>
                  <a:ext cx="930300" cy="642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rot="-5400000">
                  <a:off x="2742936" y="2240291"/>
                  <a:ext cx="643339" cy="807903"/>
                </a:xfrm>
                <a:prstGeom prst="flowChartOffpageConnector">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2342624" y="2399943"/>
                  <a:ext cx="956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3200">
                      <a:solidFill>
                        <a:srgbClr val="FFFFFF"/>
                      </a:solidFill>
                      <a:latin typeface="Calibri"/>
                      <a:ea typeface="Calibri"/>
                      <a:cs typeface="Calibri"/>
                      <a:sym typeface="Calibri"/>
                    </a:rPr>
                    <a:t>Time period</a:t>
                  </a:r>
                  <a:endParaRPr b="1" sz="3200">
                    <a:solidFill>
                      <a:srgbClr val="FFFFFF"/>
                    </a:solidFill>
                    <a:latin typeface="Calibri"/>
                    <a:ea typeface="Calibri"/>
                    <a:cs typeface="Calibri"/>
                    <a:sym typeface="Calibri"/>
                  </a:endParaRPr>
                </a:p>
              </p:txBody>
            </p:sp>
            <p:sp>
              <p:nvSpPr>
                <p:cNvPr id="87" name="Google Shape;87;p1"/>
                <p:cNvSpPr/>
                <p:nvPr/>
              </p:nvSpPr>
              <p:spPr>
                <a:xfrm>
                  <a:off x="3478323" y="2470154"/>
                  <a:ext cx="3880800" cy="495900"/>
                </a:xfrm>
                <a:prstGeom prst="rect">
                  <a:avLst/>
                </a:prstGeom>
                <a:noFill/>
                <a:ln>
                  <a:noFill/>
                </a:ln>
              </p:spPr>
              <p:txBody>
                <a:bodyPr anchorCtr="0" anchor="ctr" bIns="91425" lIns="91425" spcFirstLastPara="1" rIns="91425" wrap="square" tIns="91425">
                  <a:noAutofit/>
                </a:bodyPr>
                <a:lstStyle/>
                <a:p>
                  <a:pPr indent="-431800" lvl="0" marL="457200" rtl="0" algn="just">
                    <a:lnSpc>
                      <a:spcPct val="200000"/>
                    </a:lnSpc>
                    <a:spcBef>
                      <a:spcPts val="0"/>
                    </a:spcBef>
                    <a:spcAft>
                      <a:spcPts val="0"/>
                    </a:spcAft>
                    <a:buClr>
                      <a:srgbClr val="000000"/>
                    </a:buClr>
                    <a:buSzPts val="3200"/>
                    <a:buChar char="❖"/>
                  </a:pPr>
                  <a:r>
                    <a:rPr lang="en-US" sz="3200">
                      <a:solidFill>
                        <a:srgbClr val="000000"/>
                      </a:solidFill>
                    </a:rPr>
                    <a:t>1950 to 2021 (72 years)</a:t>
                  </a:r>
                  <a:endParaRPr sz="3200">
                    <a:solidFill>
                      <a:srgbClr val="1B786F"/>
                    </a:solidFill>
                  </a:endParaRPr>
                </a:p>
              </p:txBody>
            </p:sp>
          </p:grpSp>
        </p:grpSp>
        <p:grpSp>
          <p:nvGrpSpPr>
            <p:cNvPr id="88" name="Google Shape;88;p1"/>
            <p:cNvGrpSpPr/>
            <p:nvPr/>
          </p:nvGrpSpPr>
          <p:grpSpPr>
            <a:xfrm>
              <a:off x="311725" y="598805"/>
              <a:ext cx="4404276" cy="2827647"/>
              <a:chOff x="311662" y="242009"/>
              <a:chExt cx="6108566" cy="2190955"/>
            </a:xfrm>
          </p:grpSpPr>
          <p:grpSp>
            <p:nvGrpSpPr>
              <p:cNvPr id="89" name="Google Shape;89;p1"/>
              <p:cNvGrpSpPr/>
              <p:nvPr/>
            </p:nvGrpSpPr>
            <p:grpSpPr>
              <a:xfrm>
                <a:off x="311662" y="1595192"/>
                <a:ext cx="6108439" cy="837773"/>
                <a:chOff x="2282953" y="2322568"/>
                <a:chExt cx="5268166" cy="643500"/>
              </a:xfrm>
            </p:grpSpPr>
            <p:sp>
              <p:nvSpPr>
                <p:cNvPr id="90" name="Google Shape;90;p1"/>
                <p:cNvSpPr/>
                <p:nvPr/>
              </p:nvSpPr>
              <p:spPr>
                <a:xfrm>
                  <a:off x="3245520" y="2322568"/>
                  <a:ext cx="4305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flipH="1">
                  <a:off x="2282953" y="2322568"/>
                  <a:ext cx="9303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rot="-5400000">
                  <a:off x="2568933" y="2036600"/>
                  <a:ext cx="643350" cy="1215285"/>
                </a:xfrm>
                <a:prstGeom prst="flowChartOffpageConnector">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2342624" y="2399939"/>
                  <a:ext cx="11556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3200">
                      <a:solidFill>
                        <a:srgbClr val="FFFFFF"/>
                      </a:solidFill>
                    </a:rPr>
                    <a:t>Variables</a:t>
                  </a:r>
                  <a:endParaRPr b="1" sz="3200">
                    <a:solidFill>
                      <a:srgbClr val="FFFFFF"/>
                    </a:solidFill>
                  </a:endParaRPr>
                </a:p>
              </p:txBody>
            </p:sp>
            <p:sp>
              <p:nvSpPr>
                <p:cNvPr id="94" name="Google Shape;94;p1"/>
                <p:cNvSpPr/>
                <p:nvPr/>
              </p:nvSpPr>
              <p:spPr>
                <a:xfrm>
                  <a:off x="3478370" y="2323755"/>
                  <a:ext cx="3880800" cy="642300"/>
                </a:xfrm>
                <a:prstGeom prst="rect">
                  <a:avLst/>
                </a:prstGeom>
                <a:noFill/>
                <a:ln>
                  <a:noFill/>
                </a:ln>
              </p:spPr>
              <p:txBody>
                <a:bodyPr anchorCtr="0" anchor="ctr" bIns="91425" lIns="91425" spcFirstLastPara="1" rIns="91425" wrap="square" tIns="91425">
                  <a:noAutofit/>
                </a:bodyPr>
                <a:lstStyle/>
                <a:p>
                  <a:pPr indent="-431800" lvl="0" marL="457200" rtl="0" algn="just">
                    <a:lnSpc>
                      <a:spcPct val="115000"/>
                    </a:lnSpc>
                    <a:spcBef>
                      <a:spcPts val="0"/>
                    </a:spcBef>
                    <a:spcAft>
                      <a:spcPts val="0"/>
                    </a:spcAft>
                    <a:buClr>
                      <a:srgbClr val="000000"/>
                    </a:buClr>
                    <a:buSzPts val="3200"/>
                    <a:buChar char="❖"/>
                  </a:pPr>
                  <a:r>
                    <a:rPr lang="en-US" sz="3200">
                      <a:solidFill>
                        <a:srgbClr val="000000"/>
                      </a:solidFill>
                    </a:rPr>
                    <a:t>Zonal, meridional and vertical components of wind, </a:t>
                  </a:r>
                  <a:r>
                    <a:rPr lang="en-US" sz="3200"/>
                    <a:t> </a:t>
                  </a:r>
                  <a:r>
                    <a:rPr lang="en-US" sz="3200">
                      <a:solidFill>
                        <a:srgbClr val="000000"/>
                      </a:solidFill>
                    </a:rPr>
                    <a:t>temperature, geopotential and specific humidity.</a:t>
                  </a:r>
                  <a:endParaRPr sz="3200">
                    <a:solidFill>
                      <a:srgbClr val="1B786F"/>
                    </a:solidFill>
                  </a:endParaRPr>
                </a:p>
              </p:txBody>
            </p:sp>
          </p:grpSp>
          <p:grpSp>
            <p:nvGrpSpPr>
              <p:cNvPr id="95" name="Google Shape;95;p1"/>
              <p:cNvGrpSpPr/>
              <p:nvPr/>
            </p:nvGrpSpPr>
            <p:grpSpPr>
              <a:xfrm>
                <a:off x="311706" y="242009"/>
                <a:ext cx="6108522" cy="1267373"/>
                <a:chOff x="2282406" y="2322568"/>
                <a:chExt cx="5268692" cy="643500"/>
              </a:xfrm>
            </p:grpSpPr>
            <p:sp>
              <p:nvSpPr>
                <p:cNvPr id="96" name="Google Shape;96;p1"/>
                <p:cNvSpPr/>
                <p:nvPr/>
              </p:nvSpPr>
              <p:spPr>
                <a:xfrm>
                  <a:off x="3251798" y="2322568"/>
                  <a:ext cx="42993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rot="-5400000">
                  <a:off x="2569633" y="2035340"/>
                  <a:ext cx="643350" cy="1217805"/>
                </a:xfrm>
                <a:prstGeom prst="flowChartOffpageConnector">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3477888" y="2323751"/>
                  <a:ext cx="4014900" cy="642300"/>
                </a:xfrm>
                <a:prstGeom prst="rect">
                  <a:avLst/>
                </a:prstGeom>
                <a:noFill/>
                <a:ln>
                  <a:noFill/>
                </a:ln>
              </p:spPr>
              <p:txBody>
                <a:bodyPr anchorCtr="0" anchor="ctr" bIns="91425" lIns="91425" spcFirstLastPara="1" rIns="91425" wrap="square" tIns="91425">
                  <a:noAutofit/>
                </a:bodyPr>
                <a:lstStyle/>
                <a:p>
                  <a:pPr indent="-431800" lvl="0" marL="457200" rtl="0" algn="just">
                    <a:spcBef>
                      <a:spcPts val="0"/>
                    </a:spcBef>
                    <a:spcAft>
                      <a:spcPts val="0"/>
                    </a:spcAft>
                    <a:buClr>
                      <a:srgbClr val="000000"/>
                    </a:buClr>
                    <a:buSzPts val="3200"/>
                    <a:buFont typeface="Roboto"/>
                    <a:buChar char="❖"/>
                  </a:pPr>
                  <a:r>
                    <a:rPr lang="en-US" sz="3200">
                      <a:solidFill>
                        <a:srgbClr val="000000"/>
                      </a:solidFill>
                    </a:rPr>
                    <a:t>ECMWF </a:t>
                  </a:r>
                  <a:r>
                    <a:rPr b="1" lang="en-US" sz="3200">
                      <a:solidFill>
                        <a:srgbClr val="000000"/>
                      </a:solidFill>
                    </a:rPr>
                    <a:t>ERA5</a:t>
                  </a:r>
                  <a:r>
                    <a:rPr lang="en-US" sz="3200">
                      <a:solidFill>
                        <a:srgbClr val="000000"/>
                      </a:solidFill>
                    </a:rPr>
                    <a:t> 0.25°⨯0.25° daily data on pressure levels for JJAS season, </a:t>
                  </a:r>
                  <a:endParaRPr sz="3200">
                    <a:solidFill>
                      <a:srgbClr val="000000"/>
                    </a:solidFill>
                  </a:endParaRPr>
                </a:p>
                <a:p>
                  <a:pPr indent="-431800" lvl="0" marL="457200" rtl="0" algn="just">
                    <a:spcBef>
                      <a:spcPts val="0"/>
                    </a:spcBef>
                    <a:spcAft>
                      <a:spcPts val="0"/>
                    </a:spcAft>
                    <a:buClr>
                      <a:srgbClr val="000000"/>
                    </a:buClr>
                    <a:buSzPts val="3200"/>
                    <a:buFont typeface="Roboto"/>
                    <a:buChar char="❖"/>
                  </a:pPr>
                  <a:r>
                    <a:rPr lang="en-US" sz="3200">
                      <a:solidFill>
                        <a:srgbClr val="000000"/>
                      </a:solidFill>
                    </a:rPr>
                    <a:t>0.25°⨯0.25° daily </a:t>
                  </a:r>
                  <a:r>
                    <a:rPr b="1" lang="en-US" sz="3200">
                      <a:solidFill>
                        <a:srgbClr val="000000"/>
                      </a:solidFill>
                    </a:rPr>
                    <a:t>gridded rainfall</a:t>
                  </a:r>
                  <a:r>
                    <a:rPr lang="en-US" sz="3200">
                      <a:solidFill>
                        <a:srgbClr val="000000"/>
                      </a:solidFill>
                    </a:rPr>
                    <a:t> from Indian Meteorological Department (IMD).</a:t>
                  </a:r>
                  <a:endParaRPr sz="3200">
                    <a:solidFill>
                      <a:srgbClr val="1B786F"/>
                    </a:solidFill>
                  </a:endParaRPr>
                </a:p>
              </p:txBody>
            </p:sp>
            <p:sp>
              <p:nvSpPr>
                <p:cNvPr id="99" name="Google Shape;99;p1"/>
                <p:cNvSpPr/>
                <p:nvPr/>
              </p:nvSpPr>
              <p:spPr>
                <a:xfrm>
                  <a:off x="2369506" y="2413399"/>
                  <a:ext cx="7074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00">
                      <a:solidFill>
                        <a:srgbClr val="FFFFFF"/>
                      </a:solidFill>
                      <a:latin typeface="Roboto Medium"/>
                      <a:ea typeface="Roboto Medium"/>
                      <a:cs typeface="Roboto Medium"/>
                      <a:sym typeface="Roboto Medium"/>
                    </a:rPr>
                    <a:t>DATA</a:t>
                  </a:r>
                  <a:endParaRPr sz="1000">
                    <a:solidFill>
                      <a:srgbClr val="FFFFFF"/>
                    </a:solidFill>
                    <a:latin typeface="Roboto"/>
                    <a:ea typeface="Roboto"/>
                    <a:cs typeface="Roboto"/>
                    <a:sym typeface="Roboto"/>
                  </a:endParaRPr>
                </a:p>
              </p:txBody>
            </p:sp>
            <p:sp>
              <p:nvSpPr>
                <p:cNvPr id="100" name="Google Shape;100;p1"/>
                <p:cNvSpPr/>
                <p:nvPr/>
              </p:nvSpPr>
              <p:spPr>
                <a:xfrm flipH="1">
                  <a:off x="2369444" y="2322570"/>
                  <a:ext cx="843300" cy="642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200">
                      <a:solidFill>
                        <a:srgbClr val="FFFFFF"/>
                      </a:solidFill>
                    </a:rPr>
                    <a:t>Data used</a:t>
                  </a:r>
                  <a:endParaRPr b="1" sz="3200">
                    <a:solidFill>
                      <a:srgbClr val="FFFFFF"/>
                    </a:solidFill>
                  </a:endParaRPr>
                </a:p>
              </p:txBody>
            </p:sp>
          </p:grpSp>
        </p:grpSp>
      </p:grpSp>
      <p:sp>
        <p:nvSpPr>
          <p:cNvPr id="101" name="Google Shape;101;p1"/>
          <p:cNvSpPr/>
          <p:nvPr/>
        </p:nvSpPr>
        <p:spPr>
          <a:xfrm>
            <a:off x="395350" y="25763100"/>
            <a:ext cx="13581600" cy="1752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
          <p:cNvSpPr txBox="1"/>
          <p:nvPr/>
        </p:nvSpPr>
        <p:spPr>
          <a:xfrm>
            <a:off x="395350" y="25763100"/>
            <a:ext cx="13581600" cy="1416000"/>
          </a:xfrm>
          <a:prstGeom prst="rect">
            <a:avLst/>
          </a:prstGeom>
          <a:noFill/>
          <a:ln>
            <a:noFill/>
          </a:ln>
        </p:spPr>
        <p:txBody>
          <a:bodyPr anchorCtr="0" anchor="t" bIns="91425" lIns="91425" spcFirstLastPara="1" rIns="91425" wrap="square" tIns="91425">
            <a:spAutoFit/>
          </a:bodyPr>
          <a:lstStyle/>
          <a:p>
            <a:pPr indent="-431800" lvl="0" marL="457200" rtl="0" algn="just">
              <a:lnSpc>
                <a:spcPct val="150000"/>
              </a:lnSpc>
              <a:spcBef>
                <a:spcPts val="0"/>
              </a:spcBef>
              <a:spcAft>
                <a:spcPts val="0"/>
              </a:spcAft>
              <a:buClr>
                <a:schemeClr val="dk1"/>
              </a:buClr>
              <a:buSzPts val="3200"/>
              <a:buFont typeface="Calibri"/>
              <a:buChar char="➢"/>
            </a:pPr>
            <a:r>
              <a:rPr b="1" lang="en-US" sz="3200">
                <a:solidFill>
                  <a:srgbClr val="005274"/>
                </a:solidFill>
              </a:rPr>
              <a:t>flood years</a:t>
            </a:r>
            <a:r>
              <a:rPr lang="en-US" sz="3200">
                <a:solidFill>
                  <a:srgbClr val="005274"/>
                </a:solidFill>
              </a:rPr>
              <a:t> (&gt;10% </a:t>
            </a:r>
            <a:r>
              <a:rPr lang="en-US" sz="3200">
                <a:solidFill>
                  <a:schemeClr val="dk1"/>
                </a:solidFill>
              </a:rPr>
              <a:t>rainfall departure from long term mean).</a:t>
            </a:r>
            <a:endParaRPr sz="3200">
              <a:solidFill>
                <a:schemeClr val="dk1"/>
              </a:solidFill>
            </a:endParaRPr>
          </a:p>
          <a:p>
            <a:pPr indent="-431800" lvl="0" marL="457200" rtl="0" algn="just">
              <a:lnSpc>
                <a:spcPct val="150000"/>
              </a:lnSpc>
              <a:spcBef>
                <a:spcPts val="0"/>
              </a:spcBef>
              <a:spcAft>
                <a:spcPts val="0"/>
              </a:spcAft>
              <a:buClr>
                <a:schemeClr val="dk1"/>
              </a:buClr>
              <a:buSzPts val="3200"/>
              <a:buFont typeface="Calibri"/>
              <a:buChar char="➢"/>
            </a:pPr>
            <a:r>
              <a:rPr b="1" lang="en-US" sz="3200">
                <a:solidFill>
                  <a:srgbClr val="CC0000"/>
                </a:solidFill>
              </a:rPr>
              <a:t>Drought years</a:t>
            </a:r>
            <a:r>
              <a:rPr lang="en-US" sz="3200">
                <a:solidFill>
                  <a:schemeClr val="dk1"/>
                </a:solidFill>
              </a:rPr>
              <a:t> (</a:t>
            </a:r>
            <a:r>
              <a:rPr lang="en-US" sz="3200">
                <a:solidFill>
                  <a:srgbClr val="CC0000"/>
                </a:solidFill>
              </a:rPr>
              <a:t>&lt;-10%</a:t>
            </a:r>
            <a:r>
              <a:rPr lang="en-US" sz="3200">
                <a:solidFill>
                  <a:schemeClr val="dk1"/>
                </a:solidFill>
              </a:rPr>
              <a:t> rainfall departure from long term mean).</a:t>
            </a:r>
            <a:endParaRPr sz="3200"/>
          </a:p>
        </p:txBody>
      </p:sp>
      <p:sp>
        <p:nvSpPr>
          <p:cNvPr id="103" name="Google Shape;103;p1"/>
          <p:cNvSpPr txBox="1"/>
          <p:nvPr/>
        </p:nvSpPr>
        <p:spPr>
          <a:xfrm>
            <a:off x="445924" y="27303175"/>
            <a:ext cx="13423800" cy="810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3200">
                <a:solidFill>
                  <a:srgbClr val="000000"/>
                </a:solidFill>
              </a:rPr>
              <a:t>Kinetic Energy (KE) spectra</a:t>
            </a:r>
            <a:endParaRPr b="1" sz="3200">
              <a:solidFill>
                <a:srgbClr val="000000"/>
              </a:solidFill>
            </a:endParaRPr>
          </a:p>
        </p:txBody>
      </p:sp>
      <p:grpSp>
        <p:nvGrpSpPr>
          <p:cNvPr id="104" name="Google Shape;104;p1"/>
          <p:cNvGrpSpPr/>
          <p:nvPr/>
        </p:nvGrpSpPr>
        <p:grpSpPr>
          <a:xfrm>
            <a:off x="367283" y="28003090"/>
            <a:ext cx="13581084" cy="4569950"/>
            <a:chOff x="116425" y="1864590"/>
            <a:chExt cx="9027575" cy="3059688"/>
          </a:xfrm>
        </p:grpSpPr>
        <p:pic>
          <p:nvPicPr>
            <p:cNvPr id="105" name="Google Shape;105;p1"/>
            <p:cNvPicPr preferRelativeResize="0"/>
            <p:nvPr/>
          </p:nvPicPr>
          <p:blipFill rotWithShape="1">
            <a:blip r:embed="rId6">
              <a:alphaModFix/>
            </a:blip>
            <a:srcRect b="0" l="1273" r="0" t="0"/>
            <a:stretch/>
          </p:blipFill>
          <p:spPr>
            <a:xfrm>
              <a:off x="116425" y="2259588"/>
              <a:ext cx="9027575" cy="1775975"/>
            </a:xfrm>
            <a:prstGeom prst="rect">
              <a:avLst/>
            </a:prstGeom>
            <a:noFill/>
            <a:ln>
              <a:noFill/>
            </a:ln>
          </p:spPr>
        </p:pic>
        <p:sp>
          <p:nvSpPr>
            <p:cNvPr id="106" name="Google Shape;106;p1"/>
            <p:cNvSpPr/>
            <p:nvPr/>
          </p:nvSpPr>
          <p:spPr>
            <a:xfrm>
              <a:off x="5334006" y="3894678"/>
              <a:ext cx="3498300" cy="10296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CC0000"/>
                  </a:solidFill>
                </a:rPr>
                <a:t>Product of curvature terms and seasonal mean u and v wind</a:t>
              </a:r>
              <a:endParaRPr b="1" sz="3000"/>
            </a:p>
          </p:txBody>
        </p:sp>
        <p:sp>
          <p:nvSpPr>
            <p:cNvPr id="107" name="Google Shape;107;p1"/>
            <p:cNvSpPr/>
            <p:nvPr/>
          </p:nvSpPr>
          <p:spPr>
            <a:xfrm>
              <a:off x="1451117" y="3894677"/>
              <a:ext cx="3828600" cy="9996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CC0000"/>
                  </a:solidFill>
                </a:rPr>
                <a:t>Baroclinic processes through which the scale n interact with other scales</a:t>
              </a:r>
              <a:endParaRPr b="1" sz="3000"/>
            </a:p>
          </p:txBody>
        </p:sp>
        <p:sp>
          <p:nvSpPr>
            <p:cNvPr id="108" name="Google Shape;108;p1"/>
            <p:cNvSpPr/>
            <p:nvPr/>
          </p:nvSpPr>
          <p:spPr>
            <a:xfrm>
              <a:off x="2169575" y="1864590"/>
              <a:ext cx="6741600" cy="4764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CC0000"/>
                  </a:solidFill>
                </a:rPr>
                <a:t>Horizontal gradient of seasonal mean u and v wind</a:t>
              </a:r>
              <a:r>
                <a:rPr b="1" lang="en-US" sz="3000"/>
                <a:t> </a:t>
              </a:r>
              <a:endParaRPr b="1" sz="3000"/>
            </a:p>
          </p:txBody>
        </p:sp>
      </p:grpSp>
      <p:sp>
        <p:nvSpPr>
          <p:cNvPr id="109" name="Google Shape;109;p1"/>
          <p:cNvSpPr txBox="1"/>
          <p:nvPr/>
        </p:nvSpPr>
        <p:spPr>
          <a:xfrm>
            <a:off x="395338" y="32782538"/>
            <a:ext cx="12801900" cy="6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000000"/>
                </a:solidFill>
              </a:rPr>
              <a:t>Spectral Equation of KE:  </a:t>
            </a:r>
            <a:r>
              <a:rPr lang="en-US" sz="3000">
                <a:solidFill>
                  <a:srgbClr val="000000"/>
                </a:solidFill>
              </a:rPr>
              <a:t>0  = 〈K.Kn〉 +  〈A.Kn〉 +  Dn  +  Fn</a:t>
            </a:r>
            <a:endParaRPr sz="3000">
              <a:solidFill>
                <a:srgbClr val="000000"/>
              </a:solidFill>
            </a:endParaRPr>
          </a:p>
        </p:txBody>
      </p:sp>
      <p:sp>
        <p:nvSpPr>
          <p:cNvPr id="110" name="Google Shape;110;p1"/>
          <p:cNvSpPr txBox="1"/>
          <p:nvPr/>
        </p:nvSpPr>
        <p:spPr>
          <a:xfrm>
            <a:off x="13975800" y="35971950"/>
            <a:ext cx="15899100" cy="3042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471"/>
              </a:spcBef>
              <a:spcAft>
                <a:spcPts val="0"/>
              </a:spcAft>
              <a:buNone/>
            </a:pPr>
            <a:r>
              <a:t/>
            </a:r>
            <a:endParaRPr sz="1700">
              <a:solidFill>
                <a:schemeClr val="dk1"/>
              </a:solidFill>
            </a:endParaRPr>
          </a:p>
          <a:p>
            <a:pPr indent="-336550" lvl="0" marL="457200" rtl="0" algn="just">
              <a:lnSpc>
                <a:spcPct val="115000"/>
              </a:lnSpc>
              <a:spcBef>
                <a:spcPts val="1471"/>
              </a:spcBef>
              <a:spcAft>
                <a:spcPts val="0"/>
              </a:spcAft>
              <a:buClr>
                <a:schemeClr val="dk1"/>
              </a:buClr>
              <a:buSzPts val="1700"/>
              <a:buChar char="●"/>
            </a:pPr>
            <a:r>
              <a:rPr lang="en-US" sz="1700">
                <a:solidFill>
                  <a:schemeClr val="dk1"/>
                </a:solidFill>
              </a:rPr>
              <a:t>Dubey, S., Krishnamurti, T. N., &amp; Kumar, V. (2018). On scale interactions between the MJO and synoptic scale. Quarterly  Journal of the Royal Meteorological Society, 144, 2727– 2747. </a:t>
            </a:r>
            <a:r>
              <a:rPr lang="en-US" sz="1700" u="sng">
                <a:solidFill>
                  <a:srgbClr val="0000FF"/>
                </a:solidFill>
              </a:rPr>
              <a:t>https://doi.org/10.1002/qj.3400</a:t>
            </a:r>
            <a:r>
              <a:rPr lang="en-US" sz="1700">
                <a:solidFill>
                  <a:srgbClr val="0000FF"/>
                </a:solidFill>
              </a:rPr>
              <a:t> </a:t>
            </a:r>
            <a:endParaRPr sz="1700">
              <a:solidFill>
                <a:srgbClr val="0000FF"/>
              </a:solidFill>
            </a:endParaRPr>
          </a:p>
          <a:p>
            <a:pPr indent="-336550" lvl="0" marL="457200" rtl="0" algn="just">
              <a:lnSpc>
                <a:spcPct val="115000"/>
              </a:lnSpc>
              <a:spcBef>
                <a:spcPts val="0"/>
              </a:spcBef>
              <a:spcAft>
                <a:spcPts val="0"/>
              </a:spcAft>
              <a:buClr>
                <a:schemeClr val="dk1"/>
              </a:buClr>
              <a:buSzPts val="1700"/>
              <a:buChar char="●"/>
            </a:pPr>
            <a:r>
              <a:rPr lang="en-US" sz="1700">
                <a:solidFill>
                  <a:schemeClr val="dk1"/>
                </a:solidFill>
              </a:rPr>
              <a:t>Suhas E, Neena J, Goswami B (2012) Interannual variability of Indian summer monsoon arising from interactions between  seasonal mean and intraseasonal oscillations. J Atmos Sci 69(6):1761–1774 </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en-US" sz="1700">
                <a:solidFill>
                  <a:schemeClr val="dk1"/>
                </a:solidFill>
              </a:rPr>
              <a:t>Dutta, S., Narkhedkar, S.G., Mukhopadhyay, P. et al. Use of large-scale atmospheric energetics for understanding the  dynamics of contrasting Indian summer monsoon rainfall in different years. Meteorol</a:t>
            </a:r>
            <a:r>
              <a:rPr lang="en-US" sz="1700">
                <a:solidFill>
                  <a:schemeClr val="dk1"/>
                </a:solidFill>
              </a:rPr>
              <a:t> </a:t>
            </a:r>
            <a:r>
              <a:rPr lang="en-US" sz="1700">
                <a:solidFill>
                  <a:schemeClr val="dk1"/>
                </a:solidFill>
              </a:rPr>
              <a:t>Atmos Phys 131, 945–956 (2019).  </a:t>
            </a:r>
            <a:r>
              <a:rPr lang="en-US" sz="1700">
                <a:solidFill>
                  <a:srgbClr val="0000FF"/>
                </a:solidFill>
              </a:rPr>
              <a:t>https://doi.org/10.1007/s00703-018-0610-9</a:t>
            </a:r>
            <a:r>
              <a:rPr lang="en-US" sz="1700">
                <a:solidFill>
                  <a:schemeClr val="dk1"/>
                </a:solidFill>
              </a:rPr>
              <a:t> </a:t>
            </a:r>
            <a:endParaRPr sz="1700">
              <a:solidFill>
                <a:schemeClr val="dk1"/>
              </a:solidFill>
            </a:endParaRPr>
          </a:p>
          <a:p>
            <a:pPr indent="-336550" lvl="0" marL="457200" rtl="0" algn="just">
              <a:lnSpc>
                <a:spcPct val="115000"/>
              </a:lnSpc>
              <a:spcBef>
                <a:spcPts val="0"/>
              </a:spcBef>
              <a:spcAft>
                <a:spcPts val="0"/>
              </a:spcAft>
              <a:buClr>
                <a:schemeClr val="dk1"/>
              </a:buClr>
              <a:buSzPts val="1700"/>
              <a:buChar char="●"/>
            </a:pPr>
            <a:r>
              <a:rPr lang="en-US" sz="1700">
                <a:solidFill>
                  <a:schemeClr val="dk1"/>
                </a:solidFill>
                <a:highlight>
                  <a:schemeClr val="lt1"/>
                </a:highlight>
              </a:rPr>
              <a:t>Krishnamurthy, V., &amp; Ajayamohan, R. (2010). Composite structure of monsoon low pressure systems and its relation to Indian rainfall. </a:t>
            </a:r>
            <a:r>
              <a:rPr i="1" lang="en-US" sz="1700">
                <a:solidFill>
                  <a:schemeClr val="dk1"/>
                </a:solidFill>
                <a:highlight>
                  <a:schemeClr val="lt1"/>
                </a:highlight>
              </a:rPr>
              <a:t>Journal of Climate</a:t>
            </a:r>
            <a:r>
              <a:rPr lang="en-US" sz="1700">
                <a:solidFill>
                  <a:schemeClr val="dk1"/>
                </a:solidFill>
                <a:highlight>
                  <a:schemeClr val="lt1"/>
                </a:highlight>
              </a:rPr>
              <a:t>, 23(16), 4285–4305. </a:t>
            </a:r>
            <a:r>
              <a:rPr lang="en-US" sz="1700">
                <a:solidFill>
                  <a:srgbClr val="0000FF"/>
                </a:solidFill>
                <a:highlight>
                  <a:schemeClr val="lt1"/>
                </a:highlight>
                <a:uFill>
                  <a:noFill/>
                </a:uFill>
                <a:hlinkClick r:id="rId7">
                  <a:extLst>
                    <a:ext uri="{A12FA001-AC4F-418D-AE19-62706E023703}">
                      <ahyp:hlinkClr val="tx"/>
                    </a:ext>
                  </a:extLst>
                </a:hlinkClick>
              </a:rPr>
              <a:t>https://doi.org/10.1175/2010jcli2953.1</a:t>
            </a:r>
            <a:endParaRPr sz="1700">
              <a:solidFill>
                <a:schemeClr val="dk1"/>
              </a:solidFill>
            </a:endParaRPr>
          </a:p>
        </p:txBody>
      </p:sp>
      <p:sp>
        <p:nvSpPr>
          <p:cNvPr id="111" name="Google Shape;111;p1"/>
          <p:cNvSpPr txBox="1"/>
          <p:nvPr/>
        </p:nvSpPr>
        <p:spPr>
          <a:xfrm>
            <a:off x="14027200" y="39562575"/>
            <a:ext cx="16241700" cy="646500"/>
          </a:xfrm>
          <a:prstGeom prst="rect">
            <a:avLst/>
          </a:prstGeom>
          <a:noFill/>
          <a:ln>
            <a:noFill/>
          </a:ln>
        </p:spPr>
        <p:txBody>
          <a:bodyPr anchorCtr="0" anchor="t" bIns="91425" lIns="91425" spcFirstLastPara="1" rIns="91425" wrap="square" tIns="91425">
            <a:spAutoFit/>
          </a:bodyPr>
          <a:lstStyle/>
          <a:p>
            <a:pPr indent="-419100" lvl="0" marL="457200" rtl="0" algn="just">
              <a:lnSpc>
                <a:spcPct val="115000"/>
              </a:lnSpc>
              <a:spcBef>
                <a:spcPts val="0"/>
              </a:spcBef>
              <a:spcAft>
                <a:spcPts val="0"/>
              </a:spcAft>
              <a:buClr>
                <a:schemeClr val="dk1"/>
              </a:buClr>
              <a:buSzPts val="3000"/>
              <a:buChar char="●"/>
            </a:pPr>
            <a:r>
              <a:rPr lang="en-US" sz="3000">
                <a:solidFill>
                  <a:schemeClr val="dk1"/>
                </a:solidFill>
              </a:rPr>
              <a:t>All the freely available datasets used for the study.</a:t>
            </a:r>
            <a:endParaRPr b="1" sz="3000" u="sng">
              <a:solidFill>
                <a:schemeClr val="dk1"/>
              </a:solidFill>
            </a:endParaRPr>
          </a:p>
        </p:txBody>
      </p:sp>
      <p:sp>
        <p:nvSpPr>
          <p:cNvPr id="112" name="Google Shape;112;p1"/>
          <p:cNvSpPr txBox="1"/>
          <p:nvPr/>
        </p:nvSpPr>
        <p:spPr>
          <a:xfrm>
            <a:off x="3051671" y="37393752"/>
            <a:ext cx="8397300" cy="949500"/>
          </a:xfrm>
          <a:prstGeom prst="rect">
            <a:avLst/>
          </a:prstGeom>
          <a:noFill/>
          <a:ln>
            <a:noFill/>
          </a:ln>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b="1" lang="en-US" sz="3020">
                <a:solidFill>
                  <a:srgbClr val="CC0000"/>
                </a:solidFill>
                <a:latin typeface="Calibri"/>
                <a:ea typeface="Calibri"/>
                <a:cs typeface="Calibri"/>
                <a:sym typeface="Calibri"/>
              </a:rPr>
              <a:t>Growth / Decay of Kinetic Energy in the atmosphere</a:t>
            </a:r>
            <a:endParaRPr b="1" sz="3020">
              <a:solidFill>
                <a:srgbClr val="CC0000"/>
              </a:solidFill>
              <a:latin typeface="Calibri"/>
              <a:ea typeface="Calibri"/>
              <a:cs typeface="Calibri"/>
              <a:sym typeface="Calibri"/>
            </a:endParaRPr>
          </a:p>
        </p:txBody>
      </p:sp>
      <p:sp>
        <p:nvSpPr>
          <p:cNvPr id="113" name="Google Shape;113;p1"/>
          <p:cNvSpPr/>
          <p:nvPr/>
        </p:nvSpPr>
        <p:spPr>
          <a:xfrm>
            <a:off x="173900" y="34767035"/>
            <a:ext cx="4076100" cy="2428500"/>
          </a:xfrm>
          <a:prstGeom prst="diamond">
            <a:avLst/>
          </a:prstGeom>
          <a:solidFill>
            <a:srgbClr val="D9D9D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2200">
                <a:solidFill>
                  <a:srgbClr val="000000"/>
                </a:solidFill>
                <a:latin typeface="Calibri"/>
                <a:ea typeface="Calibri"/>
                <a:cs typeface="Calibri"/>
                <a:sym typeface="Calibri"/>
              </a:rPr>
              <a:t>Net radiation balance </a:t>
            </a:r>
            <a:endParaRPr b="1" sz="22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US" sz="2200">
                <a:solidFill>
                  <a:srgbClr val="000000"/>
                </a:solidFill>
                <a:latin typeface="Calibri"/>
                <a:ea typeface="Calibri"/>
                <a:cs typeface="Calibri"/>
                <a:sym typeface="Calibri"/>
              </a:rPr>
              <a:t>+ </a:t>
            </a:r>
            <a:endParaRPr b="1" sz="22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US" sz="2200">
                <a:solidFill>
                  <a:srgbClr val="000000"/>
                </a:solidFill>
                <a:latin typeface="Calibri"/>
                <a:ea typeface="Calibri"/>
                <a:cs typeface="Calibri"/>
                <a:sym typeface="Calibri"/>
              </a:rPr>
              <a:t>meridional T gradient</a:t>
            </a:r>
            <a:endParaRPr b="1" sz="2200">
              <a:solidFill>
                <a:srgbClr val="000000"/>
              </a:solidFill>
              <a:latin typeface="Calibri"/>
              <a:ea typeface="Calibri"/>
              <a:cs typeface="Calibri"/>
              <a:sym typeface="Calibri"/>
            </a:endParaRPr>
          </a:p>
        </p:txBody>
      </p:sp>
      <p:grpSp>
        <p:nvGrpSpPr>
          <p:cNvPr id="114" name="Google Shape;114;p1"/>
          <p:cNvGrpSpPr/>
          <p:nvPr/>
        </p:nvGrpSpPr>
        <p:grpSpPr>
          <a:xfrm>
            <a:off x="4270476" y="34822079"/>
            <a:ext cx="3939303" cy="2529279"/>
            <a:chOff x="3007400" y="1105947"/>
            <a:chExt cx="2404507" cy="1525500"/>
          </a:xfrm>
        </p:grpSpPr>
        <p:sp>
          <p:nvSpPr>
            <p:cNvPr id="115" name="Google Shape;115;p1"/>
            <p:cNvSpPr/>
            <p:nvPr/>
          </p:nvSpPr>
          <p:spPr>
            <a:xfrm>
              <a:off x="3776907" y="1105947"/>
              <a:ext cx="1635000" cy="1525500"/>
            </a:xfrm>
            <a:prstGeom prst="ellipse">
              <a:avLst/>
            </a:prstGeom>
            <a:solidFill>
              <a:srgbClr val="B6D7A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800">
                  <a:latin typeface="Calibri"/>
                  <a:ea typeface="Calibri"/>
                  <a:cs typeface="Calibri"/>
                  <a:sym typeface="Calibri"/>
                </a:rPr>
                <a:t>Maintenance of Hadley Circulation</a:t>
              </a:r>
              <a:endParaRPr b="1" sz="2800">
                <a:latin typeface="Calibri"/>
                <a:ea typeface="Calibri"/>
                <a:cs typeface="Calibri"/>
                <a:sym typeface="Calibri"/>
              </a:endParaRPr>
            </a:p>
          </p:txBody>
        </p:sp>
        <p:sp>
          <p:nvSpPr>
            <p:cNvPr id="116" name="Google Shape;116;p1"/>
            <p:cNvSpPr/>
            <p:nvPr/>
          </p:nvSpPr>
          <p:spPr>
            <a:xfrm>
              <a:off x="3007400" y="1739469"/>
              <a:ext cx="769500" cy="128400"/>
            </a:xfrm>
            <a:prstGeom prst="stripedRight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17" name="Google Shape;117;p1"/>
          <p:cNvGrpSpPr/>
          <p:nvPr/>
        </p:nvGrpSpPr>
        <p:grpSpPr>
          <a:xfrm>
            <a:off x="173967" y="38816061"/>
            <a:ext cx="4712965" cy="1021660"/>
            <a:chOff x="554900" y="3514861"/>
            <a:chExt cx="2830950" cy="616200"/>
          </a:xfrm>
        </p:grpSpPr>
        <p:sp>
          <p:nvSpPr>
            <p:cNvPr id="118" name="Google Shape;118;p1"/>
            <p:cNvSpPr/>
            <p:nvPr/>
          </p:nvSpPr>
          <p:spPr>
            <a:xfrm>
              <a:off x="554900" y="3514861"/>
              <a:ext cx="2336100" cy="616200"/>
            </a:xfrm>
            <a:prstGeom prst="ellipse">
              <a:avLst/>
            </a:prstGeom>
            <a:solidFill>
              <a:srgbClr val="EA999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latin typeface="Calibri"/>
                  <a:ea typeface="Calibri"/>
                  <a:cs typeface="Calibri"/>
                  <a:sym typeface="Calibri"/>
                </a:rPr>
                <a:t>Dissipation of KE</a:t>
              </a:r>
              <a:endParaRPr b="1" sz="3000">
                <a:latin typeface="Calibri"/>
                <a:ea typeface="Calibri"/>
                <a:cs typeface="Calibri"/>
                <a:sym typeface="Calibri"/>
              </a:endParaRPr>
            </a:p>
          </p:txBody>
        </p:sp>
        <p:sp>
          <p:nvSpPr>
            <p:cNvPr id="119" name="Google Shape;119;p1"/>
            <p:cNvSpPr/>
            <p:nvPr/>
          </p:nvSpPr>
          <p:spPr>
            <a:xfrm flipH="1">
              <a:off x="2891150" y="3758750"/>
              <a:ext cx="494700" cy="128400"/>
            </a:xfrm>
            <a:prstGeom prst="stripedRight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0" name="Google Shape;120;p1"/>
          <p:cNvGrpSpPr/>
          <p:nvPr/>
        </p:nvGrpSpPr>
        <p:grpSpPr>
          <a:xfrm>
            <a:off x="4886933" y="38842904"/>
            <a:ext cx="4674176" cy="967940"/>
            <a:chOff x="3385850" y="3531052"/>
            <a:chExt cx="2807650" cy="583800"/>
          </a:xfrm>
        </p:grpSpPr>
        <p:sp>
          <p:nvSpPr>
            <p:cNvPr id="121" name="Google Shape;121;p1"/>
            <p:cNvSpPr/>
            <p:nvPr/>
          </p:nvSpPr>
          <p:spPr>
            <a:xfrm>
              <a:off x="3385850" y="3531052"/>
              <a:ext cx="2126400" cy="583800"/>
            </a:xfrm>
            <a:prstGeom prst="rect">
              <a:avLst/>
            </a:prstGeom>
            <a:solidFill>
              <a:srgbClr val="D5A6B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latin typeface="Calibri"/>
                  <a:ea typeface="Calibri"/>
                  <a:cs typeface="Calibri"/>
                  <a:sym typeface="Calibri"/>
                </a:rPr>
                <a:t>Conversion of APE to KE in various scales</a:t>
              </a:r>
              <a:endParaRPr b="1" sz="3000">
                <a:latin typeface="Calibri"/>
                <a:ea typeface="Calibri"/>
                <a:cs typeface="Calibri"/>
                <a:sym typeface="Calibri"/>
              </a:endParaRPr>
            </a:p>
          </p:txBody>
        </p:sp>
        <p:sp>
          <p:nvSpPr>
            <p:cNvPr id="122" name="Google Shape;122;p1"/>
            <p:cNvSpPr/>
            <p:nvPr/>
          </p:nvSpPr>
          <p:spPr>
            <a:xfrm flipH="1">
              <a:off x="5542500" y="3758750"/>
              <a:ext cx="651000" cy="128400"/>
            </a:xfrm>
            <a:prstGeom prst="stripedRight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3" name="Google Shape;123;p1"/>
          <p:cNvGrpSpPr/>
          <p:nvPr/>
        </p:nvGrpSpPr>
        <p:grpSpPr>
          <a:xfrm>
            <a:off x="9561108" y="36730219"/>
            <a:ext cx="4393074" cy="3512137"/>
            <a:chOff x="6193500" y="2256814"/>
            <a:chExt cx="2638800" cy="2118297"/>
          </a:xfrm>
        </p:grpSpPr>
        <p:sp>
          <p:nvSpPr>
            <p:cNvPr id="124" name="Google Shape;124;p1"/>
            <p:cNvSpPr/>
            <p:nvPr/>
          </p:nvSpPr>
          <p:spPr>
            <a:xfrm>
              <a:off x="6193500" y="3270812"/>
              <a:ext cx="2638800" cy="1104300"/>
            </a:xfrm>
            <a:prstGeom prst="diamond">
              <a:avLst/>
            </a:prstGeom>
            <a:solidFill>
              <a:srgbClr val="FFF2C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3000">
                  <a:solidFill>
                    <a:srgbClr val="000000"/>
                  </a:solidFill>
                  <a:latin typeface="Calibri"/>
                  <a:ea typeface="Calibri"/>
                  <a:cs typeface="Calibri"/>
                  <a:sym typeface="Calibri"/>
                </a:rPr>
                <a:t>Generation of APE</a:t>
              </a:r>
              <a:endParaRPr b="1" sz="3000">
                <a:solidFill>
                  <a:srgbClr val="000000"/>
                </a:solidFill>
                <a:latin typeface="Calibri"/>
                <a:ea typeface="Calibri"/>
                <a:cs typeface="Calibri"/>
                <a:sym typeface="Calibri"/>
              </a:endParaRPr>
            </a:p>
          </p:txBody>
        </p:sp>
        <p:sp>
          <p:nvSpPr>
            <p:cNvPr id="125" name="Google Shape;125;p1"/>
            <p:cNvSpPr/>
            <p:nvPr/>
          </p:nvSpPr>
          <p:spPr>
            <a:xfrm>
              <a:off x="7441350" y="2256814"/>
              <a:ext cx="106500" cy="987000"/>
            </a:xfrm>
            <a:prstGeom prst="down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6" name="Google Shape;126;p1"/>
          <p:cNvGrpSpPr/>
          <p:nvPr/>
        </p:nvGrpSpPr>
        <p:grpSpPr>
          <a:xfrm>
            <a:off x="8185318" y="34156140"/>
            <a:ext cx="5251861" cy="2529163"/>
            <a:chOff x="5367100" y="704294"/>
            <a:chExt cx="3154650" cy="1525430"/>
          </a:xfrm>
        </p:grpSpPr>
        <p:grpSp>
          <p:nvGrpSpPr>
            <p:cNvPr id="127" name="Google Shape;127;p1"/>
            <p:cNvGrpSpPr/>
            <p:nvPr/>
          </p:nvGrpSpPr>
          <p:grpSpPr>
            <a:xfrm>
              <a:off x="5367100" y="1529174"/>
              <a:ext cx="1057500" cy="338694"/>
              <a:chOff x="5367100" y="1529174"/>
              <a:chExt cx="1057500" cy="338694"/>
            </a:xfrm>
          </p:grpSpPr>
          <p:sp>
            <p:nvSpPr>
              <p:cNvPr id="128" name="Google Shape;128;p1"/>
              <p:cNvSpPr/>
              <p:nvPr/>
            </p:nvSpPr>
            <p:spPr>
              <a:xfrm>
                <a:off x="5367100" y="1739469"/>
                <a:ext cx="1057500" cy="128400"/>
              </a:xfrm>
              <a:prstGeom prst="stripedRight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1"/>
              <p:cNvSpPr txBox="1"/>
              <p:nvPr/>
            </p:nvSpPr>
            <p:spPr>
              <a:xfrm>
                <a:off x="5487237" y="1529174"/>
                <a:ext cx="937200" cy="2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solidFill>
                      <a:srgbClr val="1155CC"/>
                    </a:solidFill>
                    <a:latin typeface="Calibri"/>
                    <a:ea typeface="Calibri"/>
                    <a:cs typeface="Calibri"/>
                    <a:sym typeface="Calibri"/>
                  </a:rPr>
                  <a:t>+ moisture</a:t>
                </a:r>
                <a:endParaRPr b="1" sz="2400">
                  <a:solidFill>
                    <a:srgbClr val="1155CC"/>
                  </a:solidFill>
                  <a:latin typeface="Calibri"/>
                  <a:ea typeface="Calibri"/>
                  <a:cs typeface="Calibri"/>
                  <a:sym typeface="Calibri"/>
                </a:endParaRPr>
              </a:p>
            </p:txBody>
          </p:sp>
        </p:grpSp>
        <p:grpSp>
          <p:nvGrpSpPr>
            <p:cNvPr id="130" name="Google Shape;130;p1"/>
            <p:cNvGrpSpPr/>
            <p:nvPr/>
          </p:nvGrpSpPr>
          <p:grpSpPr>
            <a:xfrm>
              <a:off x="6424450" y="704294"/>
              <a:ext cx="2097300" cy="1525430"/>
              <a:chOff x="6424450" y="704294"/>
              <a:chExt cx="2097300" cy="1525430"/>
            </a:xfrm>
          </p:grpSpPr>
          <p:sp>
            <p:nvSpPr>
              <p:cNvPr id="131" name="Google Shape;131;p1"/>
              <p:cNvSpPr/>
              <p:nvPr/>
            </p:nvSpPr>
            <p:spPr>
              <a:xfrm>
                <a:off x="6424450" y="1411324"/>
                <a:ext cx="2097300" cy="818400"/>
              </a:xfrm>
              <a:prstGeom prst="flowChartAlternateProcess">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latin typeface="Calibri"/>
                    <a:ea typeface="Calibri"/>
                    <a:cs typeface="Calibri"/>
                    <a:sym typeface="Calibri"/>
                  </a:rPr>
                  <a:t>Large scale </a:t>
                </a:r>
                <a:endParaRPr b="1" sz="3000">
                  <a:latin typeface="Calibri"/>
                  <a:ea typeface="Calibri"/>
                  <a:cs typeface="Calibri"/>
                  <a:sym typeface="Calibri"/>
                </a:endParaRPr>
              </a:p>
              <a:p>
                <a:pPr indent="0" lvl="0" marL="0" rtl="0" algn="ctr">
                  <a:spcBef>
                    <a:spcPts val="0"/>
                  </a:spcBef>
                  <a:spcAft>
                    <a:spcPts val="0"/>
                  </a:spcAft>
                  <a:buNone/>
                </a:pPr>
                <a:r>
                  <a:rPr b="1" lang="en-US" sz="3000">
                    <a:latin typeface="Calibri"/>
                    <a:ea typeface="Calibri"/>
                    <a:cs typeface="Calibri"/>
                    <a:sym typeface="Calibri"/>
                  </a:rPr>
                  <a:t>deep convection</a:t>
                </a:r>
                <a:endParaRPr b="1" sz="3000">
                  <a:latin typeface="Calibri"/>
                  <a:ea typeface="Calibri"/>
                  <a:cs typeface="Calibri"/>
                  <a:sym typeface="Calibri"/>
                </a:endParaRPr>
              </a:p>
            </p:txBody>
          </p:sp>
          <p:pic>
            <p:nvPicPr>
              <p:cNvPr id="132" name="Google Shape;132;p1"/>
              <p:cNvPicPr preferRelativeResize="0"/>
              <p:nvPr/>
            </p:nvPicPr>
            <p:blipFill rotWithShape="1">
              <a:blip r:embed="rId8">
                <a:alphaModFix/>
              </a:blip>
              <a:srcRect b="22723" l="7510" r="0" t="13337"/>
              <a:stretch/>
            </p:blipFill>
            <p:spPr>
              <a:xfrm>
                <a:off x="6964700" y="704294"/>
                <a:ext cx="964800" cy="679914"/>
              </a:xfrm>
              <a:prstGeom prst="rect">
                <a:avLst/>
              </a:prstGeom>
              <a:noFill/>
              <a:ln>
                <a:noFill/>
              </a:ln>
            </p:spPr>
          </p:pic>
        </p:grpSp>
      </p:grpSp>
      <p:sp>
        <p:nvSpPr>
          <p:cNvPr id="133" name="Google Shape;133;p1"/>
          <p:cNvSpPr txBox="1"/>
          <p:nvPr/>
        </p:nvSpPr>
        <p:spPr>
          <a:xfrm>
            <a:off x="14259450" y="28867700"/>
            <a:ext cx="15509400" cy="6440400"/>
          </a:xfrm>
          <a:prstGeom prst="rect">
            <a:avLst/>
          </a:prstGeom>
          <a:noFill/>
          <a:ln>
            <a:noFill/>
          </a:ln>
        </p:spPr>
        <p:txBody>
          <a:bodyPr anchorCtr="0" anchor="t" bIns="91425" lIns="91425" spcFirstLastPara="1" rIns="91425" wrap="square" tIns="91425">
            <a:spAutoFit/>
          </a:bodyPr>
          <a:lstStyle/>
          <a:p>
            <a:pPr indent="-419100" lvl="0" marL="457200" rtl="0" algn="just">
              <a:lnSpc>
                <a:spcPct val="150000"/>
              </a:lnSpc>
              <a:spcBef>
                <a:spcPts val="285"/>
              </a:spcBef>
              <a:spcAft>
                <a:spcPts val="0"/>
              </a:spcAft>
              <a:buClr>
                <a:schemeClr val="dk1"/>
              </a:buClr>
              <a:buSzPts val="3000"/>
              <a:buChar char="❖"/>
            </a:pPr>
            <a:r>
              <a:rPr b="1" lang="en-US" sz="3000">
                <a:solidFill>
                  <a:schemeClr val="dk1"/>
                </a:solidFill>
              </a:rPr>
              <a:t>Around 60% of interdecadal variability of upper level seasonal mean KE can be explained from the KE between ISO and seasonal mean.</a:t>
            </a:r>
            <a:endParaRPr b="1" sz="3000">
              <a:solidFill>
                <a:schemeClr val="dk1"/>
              </a:solidFill>
            </a:endParaRPr>
          </a:p>
          <a:p>
            <a:pPr indent="-419100" lvl="0" marL="457200" rtl="0" algn="just">
              <a:lnSpc>
                <a:spcPct val="150000"/>
              </a:lnSpc>
              <a:spcBef>
                <a:spcPts val="985"/>
              </a:spcBef>
              <a:spcAft>
                <a:spcPts val="0"/>
              </a:spcAft>
              <a:buClr>
                <a:schemeClr val="dk1"/>
              </a:buClr>
              <a:buSzPts val="3000"/>
              <a:buChar char="❖"/>
            </a:pPr>
            <a:r>
              <a:rPr b="1" lang="en-US" sz="3000">
                <a:solidFill>
                  <a:schemeClr val="dk1"/>
                </a:solidFill>
              </a:rPr>
              <a:t>LPSs are provided with additional KE from both the meanflow and ISO during flood years while the baroclinic conversion from LPS scale is remaining the same. This excess KE together may lead to more LPS days activity and further northward propagation of LPSs during flood years.</a:t>
            </a:r>
            <a:endParaRPr b="1" sz="3000">
              <a:solidFill>
                <a:schemeClr val="dk1"/>
              </a:solidFill>
            </a:endParaRPr>
          </a:p>
          <a:p>
            <a:pPr indent="-419100" lvl="0" marL="457200" rtl="0" algn="just">
              <a:lnSpc>
                <a:spcPct val="150000"/>
              </a:lnSpc>
              <a:spcBef>
                <a:spcPts val="985"/>
              </a:spcBef>
              <a:spcAft>
                <a:spcPts val="985"/>
              </a:spcAft>
              <a:buClr>
                <a:schemeClr val="dk1"/>
              </a:buClr>
              <a:buSzPts val="3000"/>
              <a:buChar char="❖"/>
            </a:pPr>
            <a:r>
              <a:rPr b="1" lang="en-US" sz="3000">
                <a:solidFill>
                  <a:schemeClr val="dk1"/>
                </a:solidFill>
              </a:rPr>
              <a:t>The baroclinic conversion of APE to KE is the primary source of KE for the monsoon meanflow and LPS. But in the case of ISO, the major KE it is receiving is from the KE conversion from the meanflow.</a:t>
            </a:r>
            <a:endParaRPr b="1" sz="3000">
              <a:solidFill>
                <a:schemeClr val="dk1"/>
              </a:solidFill>
            </a:endParaRPr>
          </a:p>
        </p:txBody>
      </p:sp>
      <p:grpSp>
        <p:nvGrpSpPr>
          <p:cNvPr id="134" name="Google Shape;134;p1"/>
          <p:cNvGrpSpPr/>
          <p:nvPr/>
        </p:nvGrpSpPr>
        <p:grpSpPr>
          <a:xfrm>
            <a:off x="22559413" y="19730256"/>
            <a:ext cx="7315491" cy="8317712"/>
            <a:chOff x="15351267" y="11291515"/>
            <a:chExt cx="10600625" cy="12019815"/>
          </a:xfrm>
        </p:grpSpPr>
        <p:pic>
          <p:nvPicPr>
            <p:cNvPr id="135" name="Google Shape;135;p1"/>
            <p:cNvPicPr preferRelativeResize="0"/>
            <p:nvPr/>
          </p:nvPicPr>
          <p:blipFill rotWithShape="1">
            <a:blip r:embed="rId9">
              <a:alphaModFix/>
            </a:blip>
            <a:srcRect b="6851" l="2901" r="2266" t="7075"/>
            <a:stretch/>
          </p:blipFill>
          <p:spPr>
            <a:xfrm>
              <a:off x="15351267" y="11291515"/>
              <a:ext cx="10405925" cy="5841254"/>
            </a:xfrm>
            <a:prstGeom prst="rect">
              <a:avLst/>
            </a:prstGeom>
            <a:noFill/>
            <a:ln>
              <a:noFill/>
            </a:ln>
          </p:spPr>
        </p:pic>
        <p:pic>
          <p:nvPicPr>
            <p:cNvPr id="136" name="Google Shape;136;p1"/>
            <p:cNvPicPr preferRelativeResize="0"/>
            <p:nvPr/>
          </p:nvPicPr>
          <p:blipFill rotWithShape="1">
            <a:blip r:embed="rId10">
              <a:alphaModFix/>
            </a:blip>
            <a:srcRect b="7468" l="2860" r="2118" t="3831"/>
            <a:stretch/>
          </p:blipFill>
          <p:spPr>
            <a:xfrm>
              <a:off x="15351267" y="17374424"/>
              <a:ext cx="10600625" cy="5936907"/>
            </a:xfrm>
            <a:prstGeom prst="rect">
              <a:avLst/>
            </a:prstGeom>
            <a:noFill/>
            <a:ln>
              <a:noFill/>
            </a:ln>
          </p:spPr>
        </p:pic>
      </p:grpSp>
      <p:sp>
        <p:nvSpPr>
          <p:cNvPr id="137" name="Google Shape;137;p1"/>
          <p:cNvSpPr/>
          <p:nvPr/>
        </p:nvSpPr>
        <p:spPr>
          <a:xfrm>
            <a:off x="281050" y="27266425"/>
            <a:ext cx="13746300" cy="64404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8" name="Google Shape;138;p1"/>
          <p:cNvGrpSpPr/>
          <p:nvPr/>
        </p:nvGrpSpPr>
        <p:grpSpPr>
          <a:xfrm>
            <a:off x="23064717" y="8521958"/>
            <a:ext cx="6949569" cy="2992963"/>
            <a:chOff x="2878063" y="775125"/>
            <a:chExt cx="6124588" cy="2664438"/>
          </a:xfrm>
        </p:grpSpPr>
        <p:pic>
          <p:nvPicPr>
            <p:cNvPr id="139" name="Google Shape;139;p1"/>
            <p:cNvPicPr preferRelativeResize="0"/>
            <p:nvPr/>
          </p:nvPicPr>
          <p:blipFill>
            <a:blip r:embed="rId11">
              <a:alphaModFix/>
            </a:blip>
            <a:stretch>
              <a:fillRect/>
            </a:stretch>
          </p:blipFill>
          <p:spPr>
            <a:xfrm>
              <a:off x="2878063" y="775125"/>
              <a:ext cx="6124575" cy="1285875"/>
            </a:xfrm>
            <a:prstGeom prst="rect">
              <a:avLst/>
            </a:prstGeom>
            <a:noFill/>
            <a:ln>
              <a:noFill/>
            </a:ln>
          </p:spPr>
        </p:pic>
        <p:pic>
          <p:nvPicPr>
            <p:cNvPr id="140" name="Google Shape;140;p1"/>
            <p:cNvPicPr preferRelativeResize="0"/>
            <p:nvPr/>
          </p:nvPicPr>
          <p:blipFill>
            <a:blip r:embed="rId12">
              <a:alphaModFix/>
            </a:blip>
            <a:stretch>
              <a:fillRect/>
            </a:stretch>
          </p:blipFill>
          <p:spPr>
            <a:xfrm>
              <a:off x="2878075" y="2153688"/>
              <a:ext cx="6124575" cy="1285875"/>
            </a:xfrm>
            <a:prstGeom prst="rect">
              <a:avLst/>
            </a:prstGeom>
            <a:noFill/>
            <a:ln>
              <a:noFill/>
            </a:ln>
          </p:spPr>
        </p:pic>
      </p:grpSp>
      <p:sp>
        <p:nvSpPr>
          <p:cNvPr id="141" name="Google Shape;141;p1"/>
          <p:cNvSpPr txBox="1"/>
          <p:nvPr/>
        </p:nvSpPr>
        <p:spPr>
          <a:xfrm>
            <a:off x="22379100" y="7393275"/>
            <a:ext cx="7495800" cy="104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285"/>
              </a:spcBef>
              <a:spcAft>
                <a:spcPts val="985"/>
              </a:spcAft>
              <a:buNone/>
            </a:pPr>
            <a:r>
              <a:rPr b="1" lang="en-US" sz="2800">
                <a:solidFill>
                  <a:schemeClr val="dk1"/>
                </a:solidFill>
                <a:latin typeface="Georgia"/>
                <a:ea typeface="Georgia"/>
                <a:cs typeface="Georgia"/>
                <a:sym typeface="Georgia"/>
              </a:rPr>
              <a:t>KE interactions of ISO (30-60 days) and meanflow</a:t>
            </a:r>
            <a:endParaRPr b="1" sz="2800">
              <a:solidFill>
                <a:schemeClr val="dk1"/>
              </a:solidFill>
              <a:latin typeface="Georgia"/>
              <a:ea typeface="Georgia"/>
              <a:cs typeface="Georgia"/>
              <a:sym typeface="Georgia"/>
            </a:endParaRPr>
          </a:p>
        </p:txBody>
      </p:sp>
      <p:grpSp>
        <p:nvGrpSpPr>
          <p:cNvPr id="142" name="Google Shape;142;p1"/>
          <p:cNvGrpSpPr/>
          <p:nvPr/>
        </p:nvGrpSpPr>
        <p:grpSpPr>
          <a:xfrm>
            <a:off x="14365532" y="14371250"/>
            <a:ext cx="8310468" cy="5508050"/>
            <a:chOff x="14178594" y="23188400"/>
            <a:chExt cx="8310468" cy="5508050"/>
          </a:xfrm>
        </p:grpSpPr>
        <p:grpSp>
          <p:nvGrpSpPr>
            <p:cNvPr id="143" name="Google Shape;143;p1"/>
            <p:cNvGrpSpPr/>
            <p:nvPr/>
          </p:nvGrpSpPr>
          <p:grpSpPr>
            <a:xfrm>
              <a:off x="14178594" y="23817106"/>
              <a:ext cx="8229591" cy="3486081"/>
              <a:chOff x="311700" y="1285875"/>
              <a:chExt cx="6124575" cy="2643975"/>
            </a:xfrm>
          </p:grpSpPr>
          <p:pic>
            <p:nvPicPr>
              <p:cNvPr id="144" name="Google Shape;144;p1"/>
              <p:cNvPicPr preferRelativeResize="0"/>
              <p:nvPr/>
            </p:nvPicPr>
            <p:blipFill>
              <a:blip r:embed="rId13">
                <a:alphaModFix/>
              </a:blip>
              <a:stretch>
                <a:fillRect/>
              </a:stretch>
            </p:blipFill>
            <p:spPr>
              <a:xfrm>
                <a:off x="311700" y="1285875"/>
                <a:ext cx="6124575" cy="1285875"/>
              </a:xfrm>
              <a:prstGeom prst="rect">
                <a:avLst/>
              </a:prstGeom>
              <a:noFill/>
              <a:ln>
                <a:noFill/>
              </a:ln>
            </p:spPr>
          </p:pic>
          <p:pic>
            <p:nvPicPr>
              <p:cNvPr id="145" name="Google Shape;145;p1"/>
              <p:cNvPicPr preferRelativeResize="0"/>
              <p:nvPr/>
            </p:nvPicPr>
            <p:blipFill>
              <a:blip r:embed="rId14">
                <a:alphaModFix/>
              </a:blip>
              <a:stretch>
                <a:fillRect/>
              </a:stretch>
            </p:blipFill>
            <p:spPr>
              <a:xfrm>
                <a:off x="311700" y="2643975"/>
                <a:ext cx="6124575" cy="1285875"/>
              </a:xfrm>
              <a:prstGeom prst="rect">
                <a:avLst/>
              </a:prstGeom>
              <a:noFill/>
              <a:ln>
                <a:noFill/>
              </a:ln>
            </p:spPr>
          </p:pic>
        </p:grpSp>
        <p:sp>
          <p:nvSpPr>
            <p:cNvPr id="146" name="Google Shape;146;p1"/>
            <p:cNvSpPr txBox="1"/>
            <p:nvPr/>
          </p:nvSpPr>
          <p:spPr>
            <a:xfrm>
              <a:off x="14397763" y="23188400"/>
              <a:ext cx="7495800" cy="615600"/>
            </a:xfrm>
            <a:prstGeom prst="rect">
              <a:avLst/>
            </a:prstGeom>
            <a:noFill/>
            <a:ln>
              <a:noFill/>
            </a:ln>
          </p:spPr>
          <p:txBody>
            <a:bodyPr anchorCtr="0" anchor="t" bIns="91425" lIns="91425" spcFirstLastPara="1" rIns="91425" wrap="square" tIns="91425">
              <a:spAutoFit/>
            </a:bodyPr>
            <a:lstStyle/>
            <a:p>
              <a:pPr indent="0" lvl="0" marL="914400" rtl="0" algn="just">
                <a:lnSpc>
                  <a:spcPct val="200000"/>
                </a:lnSpc>
                <a:spcBef>
                  <a:spcPts val="285"/>
                </a:spcBef>
                <a:spcAft>
                  <a:spcPts val="985"/>
                </a:spcAft>
                <a:buNone/>
              </a:pPr>
              <a:r>
                <a:rPr b="1" lang="en-US" sz="2800">
                  <a:solidFill>
                    <a:schemeClr val="dk1"/>
                  </a:solidFill>
                  <a:latin typeface="Georgia"/>
                  <a:ea typeface="Georgia"/>
                  <a:cs typeface="Georgia"/>
                  <a:sym typeface="Georgia"/>
                </a:rPr>
                <a:t>Generation of APE</a:t>
              </a:r>
              <a:endParaRPr sz="2800">
                <a:solidFill>
                  <a:schemeClr val="dk1"/>
                </a:solidFill>
              </a:endParaRPr>
            </a:p>
          </p:txBody>
        </p:sp>
        <p:sp>
          <p:nvSpPr>
            <p:cNvPr id="147" name="Google Shape;147;p1"/>
            <p:cNvSpPr txBox="1"/>
            <p:nvPr/>
          </p:nvSpPr>
          <p:spPr>
            <a:xfrm>
              <a:off x="14259463" y="27403450"/>
              <a:ext cx="82296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1200"/>
                </a:spcAft>
                <a:buNone/>
              </a:pPr>
              <a:r>
                <a:rPr i="1" lang="en-US" sz="2400">
                  <a:solidFill>
                    <a:schemeClr val="dk1"/>
                  </a:solidFill>
                </a:rPr>
                <a:t>Fig: Longitudinally integrated Generation of APE (upper panel) and the diabatic heating (lower panel) in the MCZ is shown.</a:t>
              </a:r>
              <a:endParaRPr sz="2400">
                <a:solidFill>
                  <a:schemeClr val="dk1"/>
                </a:solidFill>
              </a:endParaRPr>
            </a:p>
          </p:txBody>
        </p:sp>
      </p:grpSp>
      <p:grpSp>
        <p:nvGrpSpPr>
          <p:cNvPr id="148" name="Google Shape;148;p1"/>
          <p:cNvGrpSpPr/>
          <p:nvPr/>
        </p:nvGrpSpPr>
        <p:grpSpPr>
          <a:xfrm>
            <a:off x="14132958" y="20358975"/>
            <a:ext cx="8320848" cy="7378875"/>
            <a:chOff x="14599721" y="8964200"/>
            <a:chExt cx="8320848" cy="7378875"/>
          </a:xfrm>
        </p:grpSpPr>
        <p:grpSp>
          <p:nvGrpSpPr>
            <p:cNvPr id="149" name="Google Shape;149;p1"/>
            <p:cNvGrpSpPr/>
            <p:nvPr/>
          </p:nvGrpSpPr>
          <p:grpSpPr>
            <a:xfrm>
              <a:off x="14599721" y="9566217"/>
              <a:ext cx="8320848" cy="5182368"/>
              <a:chOff x="311700" y="812550"/>
              <a:chExt cx="6124575" cy="3867150"/>
            </a:xfrm>
          </p:grpSpPr>
          <p:pic>
            <p:nvPicPr>
              <p:cNvPr id="150" name="Google Shape;150;p1"/>
              <p:cNvPicPr preferRelativeResize="0"/>
              <p:nvPr/>
            </p:nvPicPr>
            <p:blipFill>
              <a:blip r:embed="rId15">
                <a:alphaModFix/>
              </a:blip>
              <a:stretch>
                <a:fillRect/>
              </a:stretch>
            </p:blipFill>
            <p:spPr>
              <a:xfrm>
                <a:off x="311700" y="812550"/>
                <a:ext cx="6124575" cy="1295400"/>
              </a:xfrm>
              <a:prstGeom prst="rect">
                <a:avLst/>
              </a:prstGeom>
              <a:noFill/>
              <a:ln>
                <a:noFill/>
              </a:ln>
            </p:spPr>
          </p:pic>
          <p:pic>
            <p:nvPicPr>
              <p:cNvPr id="151" name="Google Shape;151;p1"/>
              <p:cNvPicPr preferRelativeResize="0"/>
              <p:nvPr/>
            </p:nvPicPr>
            <p:blipFill>
              <a:blip r:embed="rId16">
                <a:alphaModFix/>
              </a:blip>
              <a:stretch>
                <a:fillRect/>
              </a:stretch>
            </p:blipFill>
            <p:spPr>
              <a:xfrm>
                <a:off x="311700" y="2107950"/>
                <a:ext cx="6124575" cy="1285875"/>
              </a:xfrm>
              <a:prstGeom prst="rect">
                <a:avLst/>
              </a:prstGeom>
              <a:noFill/>
              <a:ln>
                <a:noFill/>
              </a:ln>
            </p:spPr>
          </p:pic>
          <p:pic>
            <p:nvPicPr>
              <p:cNvPr id="152" name="Google Shape;152;p1"/>
              <p:cNvPicPr preferRelativeResize="0"/>
              <p:nvPr/>
            </p:nvPicPr>
            <p:blipFill>
              <a:blip r:embed="rId17">
                <a:alphaModFix/>
              </a:blip>
              <a:stretch>
                <a:fillRect/>
              </a:stretch>
            </p:blipFill>
            <p:spPr>
              <a:xfrm>
                <a:off x="311700" y="3393825"/>
                <a:ext cx="6124575" cy="1285875"/>
              </a:xfrm>
              <a:prstGeom prst="rect">
                <a:avLst/>
              </a:prstGeom>
              <a:noFill/>
              <a:ln>
                <a:noFill/>
              </a:ln>
            </p:spPr>
          </p:pic>
        </p:grpSp>
        <p:sp>
          <p:nvSpPr>
            <p:cNvPr id="153" name="Google Shape;153;p1"/>
            <p:cNvSpPr txBox="1"/>
            <p:nvPr/>
          </p:nvSpPr>
          <p:spPr>
            <a:xfrm>
              <a:off x="14599725" y="8964200"/>
              <a:ext cx="8160600" cy="615600"/>
            </a:xfrm>
            <a:prstGeom prst="rect">
              <a:avLst/>
            </a:prstGeom>
            <a:noFill/>
            <a:ln>
              <a:noFill/>
            </a:ln>
          </p:spPr>
          <p:txBody>
            <a:bodyPr anchorCtr="0" anchor="t" bIns="91425" lIns="91425" spcFirstLastPara="1" rIns="91425" wrap="square" tIns="91425">
              <a:spAutoFit/>
            </a:bodyPr>
            <a:lstStyle/>
            <a:p>
              <a:pPr indent="0" lvl="0" marL="457200" rtl="0" algn="just">
                <a:lnSpc>
                  <a:spcPct val="150000"/>
                </a:lnSpc>
                <a:spcBef>
                  <a:spcPts val="285"/>
                </a:spcBef>
                <a:spcAft>
                  <a:spcPts val="985"/>
                </a:spcAft>
                <a:buNone/>
              </a:pPr>
              <a:r>
                <a:rPr b="1" lang="en-US" sz="2800">
                  <a:solidFill>
                    <a:schemeClr val="dk1"/>
                  </a:solidFill>
                  <a:latin typeface="Georgia"/>
                  <a:ea typeface="Georgia"/>
                  <a:cs typeface="Georgia"/>
                  <a:sym typeface="Georgia"/>
                </a:rPr>
                <a:t> Baroclinic conversion of APE to KE</a:t>
              </a:r>
              <a:endParaRPr sz="2800">
                <a:solidFill>
                  <a:schemeClr val="dk1"/>
                </a:solidFill>
              </a:endParaRPr>
            </a:p>
          </p:txBody>
        </p:sp>
        <p:sp>
          <p:nvSpPr>
            <p:cNvPr id="154" name="Google Shape;154;p1"/>
            <p:cNvSpPr txBox="1"/>
            <p:nvPr/>
          </p:nvSpPr>
          <p:spPr>
            <a:xfrm>
              <a:off x="14599725" y="15050075"/>
              <a:ext cx="8229600" cy="1293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285"/>
                </a:spcBef>
                <a:spcAft>
                  <a:spcPts val="985"/>
                </a:spcAft>
                <a:buNone/>
              </a:pPr>
              <a:r>
                <a:rPr i="1" lang="en-US" sz="2400">
                  <a:solidFill>
                    <a:schemeClr val="dk1"/>
                  </a:solidFill>
                  <a:latin typeface="Calibri"/>
                  <a:ea typeface="Calibri"/>
                  <a:cs typeface="Calibri"/>
                  <a:sym typeface="Calibri"/>
                </a:rPr>
                <a:t>Fig: Zonally integrated baroclinic conversion of APE to KE for meanflow (upper panel), ISO (middle panel) and the LPS (last panel). </a:t>
              </a:r>
              <a:r>
                <a:rPr i="1" lang="en-US" sz="2400">
                  <a:solidFill>
                    <a:schemeClr val="dk1"/>
                  </a:solidFill>
                </a:rPr>
                <a:t>The values are in Wm/Kg. </a:t>
              </a:r>
              <a:endParaRPr sz="2400">
                <a:solidFill>
                  <a:schemeClr val="dk1"/>
                </a:solidFill>
              </a:endParaRPr>
            </a:p>
          </p:txBody>
        </p:sp>
      </p:grpSp>
      <p:grpSp>
        <p:nvGrpSpPr>
          <p:cNvPr id="155" name="Google Shape;155;p1"/>
          <p:cNvGrpSpPr/>
          <p:nvPr/>
        </p:nvGrpSpPr>
        <p:grpSpPr>
          <a:xfrm>
            <a:off x="23064678" y="13783425"/>
            <a:ext cx="6949634" cy="5473888"/>
            <a:chOff x="23064716" y="14221575"/>
            <a:chExt cx="6949634" cy="5473888"/>
          </a:xfrm>
        </p:grpSpPr>
        <p:sp>
          <p:nvSpPr>
            <p:cNvPr id="156" name="Google Shape;156;p1"/>
            <p:cNvSpPr txBox="1"/>
            <p:nvPr/>
          </p:nvSpPr>
          <p:spPr>
            <a:xfrm>
              <a:off x="23141050" y="14221575"/>
              <a:ext cx="6594000" cy="6156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285"/>
                </a:spcBef>
                <a:spcAft>
                  <a:spcPts val="985"/>
                </a:spcAft>
                <a:buNone/>
              </a:pPr>
              <a:r>
                <a:rPr b="1" lang="en-US" sz="2800">
                  <a:solidFill>
                    <a:schemeClr val="dk1"/>
                  </a:solidFill>
                  <a:latin typeface="Georgia"/>
                  <a:ea typeface="Georgia"/>
                  <a:cs typeface="Georgia"/>
                  <a:sym typeface="Georgia"/>
                </a:rPr>
                <a:t>KE interactions of LPS and meanflow</a:t>
              </a:r>
              <a:endParaRPr sz="2800">
                <a:solidFill>
                  <a:schemeClr val="dk1"/>
                </a:solidFill>
              </a:endParaRPr>
            </a:p>
          </p:txBody>
        </p:sp>
        <p:grpSp>
          <p:nvGrpSpPr>
            <p:cNvPr id="157" name="Google Shape;157;p1"/>
            <p:cNvGrpSpPr/>
            <p:nvPr/>
          </p:nvGrpSpPr>
          <p:grpSpPr>
            <a:xfrm>
              <a:off x="23064716" y="15285910"/>
              <a:ext cx="6949555" cy="2992787"/>
              <a:chOff x="311700" y="1284413"/>
              <a:chExt cx="6124575" cy="2658838"/>
            </a:xfrm>
          </p:grpSpPr>
          <p:pic>
            <p:nvPicPr>
              <p:cNvPr id="158" name="Google Shape;158;p1"/>
              <p:cNvPicPr preferRelativeResize="0"/>
              <p:nvPr/>
            </p:nvPicPr>
            <p:blipFill>
              <a:blip r:embed="rId18">
                <a:alphaModFix/>
              </a:blip>
              <a:stretch>
                <a:fillRect/>
              </a:stretch>
            </p:blipFill>
            <p:spPr>
              <a:xfrm>
                <a:off x="311700" y="1284413"/>
                <a:ext cx="6124575" cy="1285875"/>
              </a:xfrm>
              <a:prstGeom prst="rect">
                <a:avLst/>
              </a:prstGeom>
              <a:noFill/>
              <a:ln>
                <a:noFill/>
              </a:ln>
            </p:spPr>
          </p:pic>
          <p:pic>
            <p:nvPicPr>
              <p:cNvPr id="159" name="Google Shape;159;p1"/>
              <p:cNvPicPr preferRelativeResize="0"/>
              <p:nvPr/>
            </p:nvPicPr>
            <p:blipFill>
              <a:blip r:embed="rId19">
                <a:alphaModFix/>
              </a:blip>
              <a:stretch>
                <a:fillRect/>
              </a:stretch>
            </p:blipFill>
            <p:spPr>
              <a:xfrm>
                <a:off x="311700" y="2657375"/>
                <a:ext cx="6124575" cy="1285875"/>
              </a:xfrm>
              <a:prstGeom prst="rect">
                <a:avLst/>
              </a:prstGeom>
              <a:noFill/>
              <a:ln>
                <a:noFill/>
              </a:ln>
            </p:spPr>
          </p:pic>
        </p:grpSp>
        <p:sp>
          <p:nvSpPr>
            <p:cNvPr id="160" name="Google Shape;160;p1"/>
            <p:cNvSpPr txBox="1"/>
            <p:nvPr/>
          </p:nvSpPr>
          <p:spPr>
            <a:xfrm>
              <a:off x="23141050" y="18377563"/>
              <a:ext cx="6873300" cy="131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i="1" lang="en-US" sz="2400">
                  <a:solidFill>
                    <a:schemeClr val="dk1"/>
                  </a:solidFill>
                </a:rPr>
                <a:t>Fig: The KE exchange from meanflow to LPS (upper) and all other scales excluding meanflow to LPS (lower). Units are in Wm/Kg. </a:t>
              </a:r>
              <a:endParaRPr sz="2400">
                <a:solidFill>
                  <a:schemeClr val="dk1"/>
                </a:solidFill>
              </a:endParaRPr>
            </a:p>
          </p:txBody>
        </p:sp>
      </p:grpSp>
      <p:sp>
        <p:nvSpPr>
          <p:cNvPr id="161" name="Google Shape;161;p1"/>
          <p:cNvSpPr txBox="1"/>
          <p:nvPr/>
        </p:nvSpPr>
        <p:spPr>
          <a:xfrm>
            <a:off x="23071150" y="11937200"/>
            <a:ext cx="6873300" cy="175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i="1" lang="en-US" sz="2400">
                <a:solidFill>
                  <a:schemeClr val="dk1"/>
                </a:solidFill>
              </a:rPr>
              <a:t>Fig: The KE exchange from meanflow to ISO (upper) and all other scales excluding meanflow to ISO (lower). Units are in the order of *10</a:t>
            </a:r>
            <a:r>
              <a:rPr baseline="30000" i="1" lang="en-US" sz="2400">
                <a:solidFill>
                  <a:schemeClr val="dk1"/>
                </a:solidFill>
              </a:rPr>
              <a:t>-3</a:t>
            </a:r>
            <a:r>
              <a:rPr i="1" lang="en-US" sz="2400">
                <a:solidFill>
                  <a:schemeClr val="dk1"/>
                </a:solidFill>
              </a:rPr>
              <a:t> Wm/Kg. </a:t>
            </a:r>
            <a:endParaRPr sz="2400">
              <a:solidFill>
                <a:schemeClr val="dk1"/>
              </a:solidFill>
            </a:endParaRPr>
          </a:p>
        </p:txBody>
      </p:sp>
      <p:grpSp>
        <p:nvGrpSpPr>
          <p:cNvPr id="162" name="Google Shape;162;p1"/>
          <p:cNvGrpSpPr/>
          <p:nvPr/>
        </p:nvGrpSpPr>
        <p:grpSpPr>
          <a:xfrm>
            <a:off x="14279003" y="9672146"/>
            <a:ext cx="8540304" cy="3207414"/>
            <a:chOff x="311700" y="676200"/>
            <a:chExt cx="6068574" cy="2154507"/>
          </a:xfrm>
        </p:grpSpPr>
        <p:pic>
          <p:nvPicPr>
            <p:cNvPr id="163" name="Google Shape;163;p1"/>
            <p:cNvPicPr preferRelativeResize="0"/>
            <p:nvPr/>
          </p:nvPicPr>
          <p:blipFill>
            <a:blip r:embed="rId20">
              <a:alphaModFix/>
            </a:blip>
            <a:stretch>
              <a:fillRect/>
            </a:stretch>
          </p:blipFill>
          <p:spPr>
            <a:xfrm>
              <a:off x="311700" y="676200"/>
              <a:ext cx="2987099" cy="2154506"/>
            </a:xfrm>
            <a:prstGeom prst="rect">
              <a:avLst/>
            </a:prstGeom>
            <a:noFill/>
            <a:ln>
              <a:noFill/>
            </a:ln>
          </p:spPr>
        </p:pic>
        <p:pic>
          <p:nvPicPr>
            <p:cNvPr id="164" name="Google Shape;164;p1"/>
            <p:cNvPicPr preferRelativeResize="0"/>
            <p:nvPr/>
          </p:nvPicPr>
          <p:blipFill>
            <a:blip r:embed="rId21">
              <a:alphaModFix/>
            </a:blip>
            <a:stretch>
              <a:fillRect/>
            </a:stretch>
          </p:blipFill>
          <p:spPr>
            <a:xfrm>
              <a:off x="3393175" y="676200"/>
              <a:ext cx="2987099" cy="2154505"/>
            </a:xfrm>
            <a:prstGeom prst="rect">
              <a:avLst/>
            </a:prstGeom>
            <a:noFill/>
            <a:ln>
              <a:noFill/>
            </a:ln>
          </p:spPr>
        </p:pic>
      </p:grpSp>
      <p:sp>
        <p:nvSpPr>
          <p:cNvPr id="165" name="Google Shape;165;p1"/>
          <p:cNvSpPr txBox="1"/>
          <p:nvPr/>
        </p:nvSpPr>
        <p:spPr>
          <a:xfrm>
            <a:off x="14483888" y="13042213"/>
            <a:ext cx="8124000" cy="11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dk1"/>
                </a:solidFill>
              </a:rPr>
              <a:t>Fig1: scatter plot for JJAS mean KE and rainfall averaged over MCZ. Blue dots represents floods years and red dots indicate drought years.</a:t>
            </a:r>
            <a:endParaRPr i="1" sz="2400">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thout gu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0CMx140CM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2012-02-10T00:21:22Z</dcterms:created>
  <dc:creator>PosterPresentations.com</dc:creator>
</cp:coreProperties>
</file>