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4.png" ContentType="image/png"/>
  <Override PartName="/ppt/media/image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comments/comment1.xml" ContentType="application/vnd.openxmlformats-officedocument.presentationml.comment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15119350" cy="21420137"/>
  <p:notesSz cx="20212050" cy="27298650"/>
</p:presentation>
</file>

<file path=ppt/commentAuthors.xml><?xml version="1.0" encoding="utf-8"?>
<p:cmAuthorLst xmlns:p="http://schemas.openxmlformats.org/presentationml/2006/main">
  <p:cmAuthor id="0" name="" initials="" lastIdx="2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commentAuthors" Target="commentAuthors.xml"/>
</Relationships>
</file>

<file path=ppt/comments/comment1.xml><?xml version="1.0" encoding="utf-8"?>
<p:cmLst xmlns:p="http://schemas.openxmlformats.org/presentationml/2006/main">
  <p:cm authorId="0" dt="2024-05-20T23:39:21.000000000" idx="1">
    <p:pos x="0" y="0"/>
    <p:text/>
  </p:cm>
  <p:cm authorId="0" dt="2024-05-20T23:55:03.000000000" idx="2">
    <p:pos x="227" y="0"/>
    <p:text/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C927E31-A213-438B-828B-D690FD717BC1}" type="slidenum"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2020320" y="13135680"/>
            <a:ext cx="16169760" cy="10751040"/>
          </a:xfrm>
          <a:prstGeom prst="rect">
            <a:avLst/>
          </a:prstGeom>
        </p:spPr>
        <p:txBody>
          <a:bodyPr lIns="260640" rIns="260640" tIns="130320" bIns="130320"/>
          <a:p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1446560" y="25929360"/>
            <a:ext cx="875880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60640" rIns="260640" tIns="130320" bIns="130320" anchor="b"/>
          <a:p>
            <a:pPr algn="r">
              <a:lnSpc>
                <a:spcPct val="100000"/>
              </a:lnSpc>
            </a:pPr>
            <a:fld id="{003B39B5-6614-416A-A3DF-0E2BB970944C}" type="slidenum">
              <a:rPr b="0" lang="en-IN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1360692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55640" y="11501280"/>
            <a:ext cx="1360692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727760" y="5012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727760" y="11501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55640" y="11501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1360692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55640" y="5012280"/>
            <a:ext cx="1360692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755280" y="5795280"/>
            <a:ext cx="13606920" cy="108565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755280" y="5795280"/>
            <a:ext cx="13606920" cy="10856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55640" y="5012280"/>
            <a:ext cx="13606920" cy="12423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1360692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663984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7727760" y="5012280"/>
            <a:ext cx="663984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55640" y="854640"/>
            <a:ext cx="13606920" cy="16580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55640" y="11501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7727760" y="5012280"/>
            <a:ext cx="663984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6639840" cy="1242324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7727760" y="5012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7727760" y="11501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7727760" y="5012280"/>
            <a:ext cx="663984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55640" y="11501280"/>
            <a:ext cx="13606920" cy="5925600"/>
          </a:xfrm>
          <a:prstGeom prst="rect">
            <a:avLst/>
          </a:prstGeom>
        </p:spPr>
        <p:txBody>
          <a:bodyPr lIns="0" rIns="0" tIns="0" bIns="0"/>
          <a:p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0;p2" descr=""/>
          <p:cNvPicPr/>
          <p:nvPr/>
        </p:nvPicPr>
        <p:blipFill>
          <a:blip r:embed="rId2"/>
          <a:stretch/>
        </p:blipFill>
        <p:spPr>
          <a:xfrm>
            <a:off x="13799520" y="21080160"/>
            <a:ext cx="1078200" cy="2430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55640" y="854640"/>
            <a:ext cx="13606920" cy="3576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55640" y="5012280"/>
            <a:ext cx="13606920" cy="124232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keshri.shreya@students.iiserpune.ac.in" TargetMode="External"/><Relationship Id="rId2" Type="http://schemas.openxmlformats.org/officeDocument/2006/relationships/hyperlink" Target="mailto:suhas@iiserpune.ac.in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slideLayout" Target="../slideLayouts/slideLayout2.xml"/><Relationship Id="rId17" Type="http://schemas.openxmlformats.org/officeDocument/2006/relationships/comments" Target="../comments/comment1.xml"/><Relationship Id="rId18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0008000" y="14544000"/>
            <a:ext cx="4750920" cy="25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730 Doppler shifted eastward propagating MRG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(EMRG) wave events were identified for a period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of 44 years (1979 to 2022).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75% EMRG events occur over a local westerly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background (U &gt; 5 m/s).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70% EMRG wave events associated with   U &lt; 5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m/s occur during March to June over the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westerly phase of large scale and large amplitude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Kelvin wave eddies</a:t>
            </a: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r>
              <a:rPr b="0" lang="en-IN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26800" y="168840"/>
            <a:ext cx="14637600" cy="2127600"/>
          </a:xfrm>
          <a:prstGeom prst="rect">
            <a:avLst/>
          </a:prstGeom>
          <a:solidFill>
            <a:srgbClr val="daeef3"/>
          </a:solidFill>
          <a:ln w="25560">
            <a:solidFill>
              <a:srgbClr val="5f497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406800" y="2567160"/>
            <a:ext cx="4677840" cy="59040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Introduction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06800" y="3270600"/>
            <a:ext cx="4677840" cy="904140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 marL="245160" indent="-243360" algn="just">
              <a:lnSpc>
                <a:spcPct val="100000"/>
              </a:lnSpc>
            </a:pPr>
            <a:r>
              <a:rPr b="0" lang="en-IN" sz="12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45160" indent="-2433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378360" y="12456000"/>
            <a:ext cx="4677840" cy="58896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Objectives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378360" y="13167000"/>
            <a:ext cx="4677840" cy="152100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Quantify the synotpic scale disturbances contributing to the power in the eastward wavenumbers at the 200 hPa.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Explore the role of background circulation in modulating the MRG waves.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378360" y="14832000"/>
            <a:ext cx="4677840" cy="58896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Data and Methods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01760" y="15480000"/>
            <a:ext cx="4677840" cy="555588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45160" indent="-2433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45160" indent="-2433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45160" indent="-243360" algn="just">
              <a:lnSpc>
                <a:spcPct val="100000"/>
              </a:lnSpc>
            </a:pPr>
            <a:r>
              <a:rPr b="1" lang="en-IN" sz="12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1" lang="en-IN" sz="12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b="1" lang="en-IN" sz="12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45160" indent="-2433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45160" indent="-2433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5206680" y="2558520"/>
            <a:ext cx="4677840" cy="59040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Results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10"/>
          <p:cNvSpPr/>
          <p:nvPr/>
        </p:nvSpPr>
        <p:spPr>
          <a:xfrm>
            <a:off x="10084680" y="14616000"/>
            <a:ext cx="4677840" cy="252000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97360" indent="-2955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1"/>
          <p:cNvSpPr/>
          <p:nvPr/>
        </p:nvSpPr>
        <p:spPr>
          <a:xfrm>
            <a:off x="10066320" y="2558520"/>
            <a:ext cx="4677840" cy="59040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Results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12"/>
          <p:cNvSpPr/>
          <p:nvPr/>
        </p:nvSpPr>
        <p:spPr>
          <a:xfrm>
            <a:off x="10066320" y="3264480"/>
            <a:ext cx="4677840" cy="1048752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 marL="45720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97360" indent="-295560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3"/>
          <p:cNvSpPr/>
          <p:nvPr/>
        </p:nvSpPr>
        <p:spPr>
          <a:xfrm>
            <a:off x="10082160" y="13824000"/>
            <a:ext cx="4677840" cy="64800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Conclusions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4"/>
          <p:cNvSpPr/>
          <p:nvPr/>
        </p:nvSpPr>
        <p:spPr>
          <a:xfrm>
            <a:off x="5210280" y="3268080"/>
            <a:ext cx="4677840" cy="1776708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5"/>
          <p:cNvSpPr/>
          <p:nvPr/>
        </p:nvSpPr>
        <p:spPr>
          <a:xfrm>
            <a:off x="1905120" y="283680"/>
            <a:ext cx="11696400" cy="26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N" sz="25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Palatino Linotype"/>
              </a:rPr>
              <a:t>Does the Tropical Atmosphere Support Doppler shifted MRG waves? </a:t>
            </a:r>
            <a:r>
              <a:rPr b="1" lang="en-IN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71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Palatino Linotype"/>
              </a:rPr>
              <a:t>ECS, Indian Institute of Science Education and Research, Pune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71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Palatino Linotype"/>
                <a:hlinkClick r:id="rId1"/>
              </a:rPr>
              <a:t>keshri.shreya@students.iiserpune.ac.in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71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Palatino Linotype"/>
                <a:hlinkClick r:id="rId2"/>
              </a:rPr>
              <a:t>suhas@iiserpune.ac.in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16"/>
          <p:cNvSpPr/>
          <p:nvPr/>
        </p:nvSpPr>
        <p:spPr>
          <a:xfrm>
            <a:off x="3619800" y="884160"/>
            <a:ext cx="8143200" cy="79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26000"/>
              </a:lnSpc>
            </a:pPr>
            <a:r>
              <a:rPr b="1" lang="en-IN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Palatino Linotype"/>
              </a:rPr>
              <a:t>Shreya Keshri, Vishal Ranjith, Suhas Ettammal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8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17"/>
          <p:cNvSpPr/>
          <p:nvPr/>
        </p:nvSpPr>
        <p:spPr>
          <a:xfrm>
            <a:off x="324000" y="3374280"/>
            <a:ext cx="4755960" cy="25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Tropical synoptic scale disturbances contribute to approx. 50% of the precipitation in the tropics.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Mixed Rossby-Gravity (MRG) waves are westward propagating synoptic scale equatorially trapped tropical disturbances.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Crucial in modulating variability in tropics, e.g. tropical cyclone, MJO, tropical depression, QBO.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Under influence of strong westerly background MRG waves can start propagating eastward.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8"/>
          <p:cNvSpPr/>
          <p:nvPr/>
        </p:nvSpPr>
        <p:spPr>
          <a:xfrm>
            <a:off x="69120" y="17365320"/>
            <a:ext cx="4898880" cy="44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19"/>
          <p:cNvSpPr/>
          <p:nvPr/>
        </p:nvSpPr>
        <p:spPr>
          <a:xfrm>
            <a:off x="401760" y="13824000"/>
            <a:ext cx="4755960" cy="9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0"/>
          <p:cNvSpPr/>
          <p:nvPr/>
        </p:nvSpPr>
        <p:spPr>
          <a:xfrm>
            <a:off x="5210280" y="5904000"/>
            <a:ext cx="4969800" cy="25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285480">
              <a:lnSpc>
                <a:spcPct val="115000"/>
              </a:lnSpc>
              <a:buClr>
                <a:srgbClr val="000000"/>
              </a:buClr>
              <a:buFont typeface="Times New Roman"/>
              <a:buChar char="●"/>
            </a:pPr>
            <a:r>
              <a:rPr b="0" lang="en-IN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1"/>
          <p:cNvSpPr/>
          <p:nvPr/>
        </p:nvSpPr>
        <p:spPr>
          <a:xfrm>
            <a:off x="5256000" y="13032000"/>
            <a:ext cx="4608000" cy="432000"/>
          </a:xfrm>
          <a:prstGeom prst="rect">
            <a:avLst/>
          </a:prstGeom>
          <a:noFill/>
          <a:ln w="9360">
            <a:solidFill>
              <a:srgbClr val="3c78d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IN" sz="17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Seasonality and geographical domain of activity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2"/>
          <p:cNvSpPr/>
          <p:nvPr/>
        </p:nvSpPr>
        <p:spPr>
          <a:xfrm>
            <a:off x="5423760" y="15051600"/>
            <a:ext cx="4250520" cy="38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23"/>
          <p:cNvSpPr/>
          <p:nvPr/>
        </p:nvSpPr>
        <p:spPr>
          <a:xfrm>
            <a:off x="5463000" y="18087120"/>
            <a:ext cx="417240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24"/>
          <p:cNvSpPr/>
          <p:nvPr/>
        </p:nvSpPr>
        <p:spPr>
          <a:xfrm>
            <a:off x="10143720" y="6840000"/>
            <a:ext cx="4544280" cy="406800"/>
          </a:xfrm>
          <a:prstGeom prst="rect">
            <a:avLst/>
          </a:prstGeom>
          <a:noFill/>
          <a:ln w="9360">
            <a:solidFill>
              <a:srgbClr val="3c78d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IN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Eastward MRG waves assocaited with U &lt; 5m/s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25"/>
          <p:cNvSpPr/>
          <p:nvPr/>
        </p:nvSpPr>
        <p:spPr>
          <a:xfrm>
            <a:off x="10218960" y="8149320"/>
            <a:ext cx="2042280" cy="2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26"/>
          <p:cNvSpPr/>
          <p:nvPr/>
        </p:nvSpPr>
        <p:spPr>
          <a:xfrm>
            <a:off x="10150200" y="13091040"/>
            <a:ext cx="4537800" cy="58896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IN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One full wavelength of EMRG wave completely embeds into the westerly phase of the large scale Kelvin wave.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7"/>
          <p:cNvSpPr/>
          <p:nvPr/>
        </p:nvSpPr>
        <p:spPr>
          <a:xfrm>
            <a:off x="12862800" y="7560000"/>
            <a:ext cx="1825200" cy="288000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75 % E-MRG events associated with a background U &lt; 5 m/s occur during March to July and the westerly phase of Kelvin wave eddies with a global wavenumber of 2 to 4.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Easterly phase of the Kelvin wave during EMRG wave activity  is suppressed.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Google Shape;119;p1" descr=""/>
          <p:cNvPicPr/>
          <p:nvPr/>
        </p:nvPicPr>
        <p:blipFill>
          <a:blip r:embed="rId3"/>
          <a:stretch/>
        </p:blipFill>
        <p:spPr>
          <a:xfrm>
            <a:off x="423360" y="646560"/>
            <a:ext cx="1588320" cy="1393200"/>
          </a:xfrm>
          <a:prstGeom prst="rect">
            <a:avLst/>
          </a:prstGeom>
          <a:ln>
            <a:noFill/>
          </a:ln>
        </p:spPr>
      </p:pic>
      <p:pic>
        <p:nvPicPr>
          <p:cNvPr id="70" name="Google Shape;120;p1" descr=""/>
          <p:cNvPicPr/>
          <p:nvPr/>
        </p:nvPicPr>
        <p:blipFill>
          <a:blip r:embed="rId4"/>
          <a:srcRect l="6019" t="6326" r="6165" b="5996"/>
          <a:stretch/>
        </p:blipFill>
        <p:spPr>
          <a:xfrm>
            <a:off x="13141800" y="732240"/>
            <a:ext cx="1483920" cy="13075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5"/>
          <a:srcRect l="6108" t="2935" r="6123" b="2950"/>
          <a:stretch/>
        </p:blipFill>
        <p:spPr>
          <a:xfrm>
            <a:off x="432000" y="6059520"/>
            <a:ext cx="2593440" cy="288972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6"/>
          <a:stretch/>
        </p:blipFill>
        <p:spPr>
          <a:xfrm>
            <a:off x="3137400" y="5909400"/>
            <a:ext cx="1883520" cy="3225240"/>
          </a:xfrm>
          <a:prstGeom prst="rect">
            <a:avLst/>
          </a:prstGeom>
          <a:ln>
            <a:noFill/>
          </a:ln>
        </p:spPr>
      </p:pic>
      <p:sp>
        <p:nvSpPr>
          <p:cNvPr id="73" name="TextShape 28"/>
          <p:cNvSpPr txBox="1"/>
          <p:nvPr/>
        </p:nvSpPr>
        <p:spPr>
          <a:xfrm>
            <a:off x="537840" y="8989200"/>
            <a:ext cx="2545200" cy="40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IN" sz="1000" spc="-1" strike="noStrike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Theoretical horizontal structure of MRG waves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9"/>
          <p:cNvSpPr txBox="1"/>
          <p:nvPr/>
        </p:nvSpPr>
        <p:spPr>
          <a:xfrm>
            <a:off x="2880000" y="9160200"/>
            <a:ext cx="2232000" cy="23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IN" sz="1000" spc="-1" strike="noStrike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Theoretical w-k dispersion realtion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30"/>
          <p:cNvSpPr txBox="1"/>
          <p:nvPr/>
        </p:nvSpPr>
        <p:spPr>
          <a:xfrm>
            <a:off x="7455600" y="7461360"/>
            <a:ext cx="1807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TextShape 31"/>
          <p:cNvSpPr txBox="1"/>
          <p:nvPr/>
        </p:nvSpPr>
        <p:spPr>
          <a:xfrm>
            <a:off x="7455600" y="7461360"/>
            <a:ext cx="1807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TextShape 32"/>
          <p:cNvSpPr txBox="1"/>
          <p:nvPr/>
        </p:nvSpPr>
        <p:spPr>
          <a:xfrm>
            <a:off x="7455600" y="7461360"/>
            <a:ext cx="18072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78" name="" descr=""/>
          <p:cNvPicPr/>
          <p:nvPr/>
        </p:nvPicPr>
        <p:blipFill>
          <a:blip r:embed="rId7"/>
          <a:srcRect l="16425" t="62001" r="16635" b="5138"/>
          <a:stretch/>
        </p:blipFill>
        <p:spPr>
          <a:xfrm>
            <a:off x="5328000" y="5225040"/>
            <a:ext cx="4464000" cy="21909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8"/>
          <a:srcRect l="16621" t="7404" r="16635" b="64685"/>
          <a:stretch/>
        </p:blipFill>
        <p:spPr>
          <a:xfrm>
            <a:off x="476640" y="9432000"/>
            <a:ext cx="4563360" cy="1908000"/>
          </a:xfrm>
          <a:prstGeom prst="rect">
            <a:avLst/>
          </a:prstGeom>
          <a:ln>
            <a:noFill/>
          </a:ln>
        </p:spPr>
      </p:pic>
      <p:sp>
        <p:nvSpPr>
          <p:cNvPr id="80" name="TextShape 33"/>
          <p:cNvSpPr txBox="1"/>
          <p:nvPr/>
        </p:nvSpPr>
        <p:spPr>
          <a:xfrm>
            <a:off x="504000" y="11340000"/>
            <a:ext cx="4464000" cy="23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IN" sz="1000" spc="-1" strike="noStrike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en-IN" sz="1000" spc="-1" strike="noStrike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Normalized w-k power spectra for meridonal wind at 200 hPa and 850 hPa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34"/>
          <p:cNvSpPr txBox="1"/>
          <p:nvPr/>
        </p:nvSpPr>
        <p:spPr>
          <a:xfrm>
            <a:off x="360000" y="11664000"/>
            <a:ext cx="472464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Power in the eastward wavenumbers observed at 200 hPa, absent at the 850hPa.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35"/>
          <p:cNvSpPr txBox="1"/>
          <p:nvPr/>
        </p:nvSpPr>
        <p:spPr>
          <a:xfrm>
            <a:off x="504000" y="15552000"/>
            <a:ext cx="4464000" cy="54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ERA5 reanalysis wind and geopotential data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Pressure level : 200 hPa, 850 hPa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Period : 1979 to 2022, 44 years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Resolution : Daily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Spatial resolution : 0.5 X 0.5 degrees lat x lon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9"/>
          <a:srcRect l="0" t="0" r="0" b="5500"/>
          <a:stretch/>
        </p:blipFill>
        <p:spPr>
          <a:xfrm>
            <a:off x="648000" y="17236800"/>
            <a:ext cx="4049280" cy="3715200"/>
          </a:xfrm>
          <a:prstGeom prst="rect">
            <a:avLst/>
          </a:prstGeom>
          <a:ln>
            <a:noFill/>
          </a:ln>
        </p:spPr>
      </p:pic>
      <p:sp>
        <p:nvSpPr>
          <p:cNvPr id="84" name="TextShape 36"/>
          <p:cNvSpPr txBox="1"/>
          <p:nvPr/>
        </p:nvSpPr>
        <p:spPr>
          <a:xfrm>
            <a:off x="494280" y="16864560"/>
            <a:ext cx="4464000" cy="343440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lIns="90000" rIns="90000" tIns="45000" bIns="45000"/>
          <a:p>
            <a:pPr algn="ctr"/>
            <a:r>
              <a:rPr b="1" lang="en-IN" sz="18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Empirical Mode Decomposition Method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0"/>
          <a:srcRect l="0" t="25977" r="0" b="32403"/>
          <a:stretch/>
        </p:blipFill>
        <p:spPr>
          <a:xfrm>
            <a:off x="5358240" y="3339000"/>
            <a:ext cx="4433760" cy="1844640"/>
          </a:xfrm>
          <a:prstGeom prst="rect">
            <a:avLst/>
          </a:prstGeom>
          <a:ln>
            <a:noFill/>
          </a:ln>
        </p:spPr>
      </p:pic>
      <p:sp>
        <p:nvSpPr>
          <p:cNvPr id="86" name="TextShape 37"/>
          <p:cNvSpPr txBox="1"/>
          <p:nvPr/>
        </p:nvSpPr>
        <p:spPr>
          <a:xfrm>
            <a:off x="5210280" y="7416000"/>
            <a:ext cx="4677840" cy="12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Stronger signal during NH winter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Western hemisphere (WH, 180E to 50E) accounts for majority of the pow</a:t>
            </a: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er.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1"/>
          <a:stretch/>
        </p:blipFill>
        <p:spPr>
          <a:xfrm>
            <a:off x="5463360" y="8136000"/>
            <a:ext cx="4184640" cy="3555720"/>
          </a:xfrm>
          <a:prstGeom prst="rect">
            <a:avLst/>
          </a:prstGeom>
          <a:ln>
            <a:noFill/>
          </a:ln>
        </p:spPr>
      </p:pic>
      <p:sp>
        <p:nvSpPr>
          <p:cNvPr id="88" name="TextShape 38"/>
          <p:cNvSpPr txBox="1"/>
          <p:nvPr/>
        </p:nvSpPr>
        <p:spPr>
          <a:xfrm>
            <a:off x="5256000" y="12024000"/>
            <a:ext cx="4632120" cy="124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Westerly duct well developed over western hemispheric during NH winter at 200hPa.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Maximum eastward amplitude in v200 and westerly ducts over east Pacific and Atlantic are collocated.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2"/>
          <a:srcRect l="9043" t="1506" r="6540" b="4710"/>
          <a:stretch/>
        </p:blipFill>
        <p:spPr>
          <a:xfrm>
            <a:off x="5328000" y="13544280"/>
            <a:ext cx="4464000" cy="4959720"/>
          </a:xfrm>
          <a:prstGeom prst="rect">
            <a:avLst/>
          </a:prstGeom>
          <a:ln>
            <a:noFill/>
          </a:ln>
        </p:spPr>
      </p:pic>
      <p:sp>
        <p:nvSpPr>
          <p:cNvPr id="90" name="TextShape 39"/>
          <p:cNvSpPr txBox="1"/>
          <p:nvPr/>
        </p:nvSpPr>
        <p:spPr>
          <a:xfrm>
            <a:off x="5256000" y="18432000"/>
            <a:ext cx="4632120" cy="282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Maximum activity observed over east Pacific and Atlantic.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East Pacific bimodal seasonal peak - Nov to Feb and March to June.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Atlantic preferred season - Nov to Feb.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Events over EP and AO during NH winter coincide with regions of strong westerly background winds.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75% of E-MRG events occured with U &gt; 5m/s. 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Secondary peak over east Pacific during March to June associated with weak westerly winds (less than 5 m/s).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0"/>
          <p:cNvSpPr/>
          <p:nvPr/>
        </p:nvSpPr>
        <p:spPr>
          <a:xfrm>
            <a:off x="5433840" y="11611440"/>
            <a:ext cx="4358160" cy="2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IN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U200 zonal mean and v200 synoptic eastward variance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3"/>
          <a:stretch/>
        </p:blipFill>
        <p:spPr>
          <a:xfrm>
            <a:off x="10085040" y="3350520"/>
            <a:ext cx="2662920" cy="3417480"/>
          </a:xfrm>
          <a:prstGeom prst="rect">
            <a:avLst/>
          </a:prstGeom>
          <a:ln>
            <a:noFill/>
          </a:ln>
        </p:spPr>
      </p:pic>
      <p:sp>
        <p:nvSpPr>
          <p:cNvPr id="93" name="TextShape 41"/>
          <p:cNvSpPr txBox="1"/>
          <p:nvPr/>
        </p:nvSpPr>
        <p:spPr>
          <a:xfrm>
            <a:off x="12600000" y="3456000"/>
            <a:ext cx="2144160" cy="331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Composite plots cohere with theoretical structure of MRG waves and show an eastward phase propagation, validating the method of identification used.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Extratropical wave intrusions from the NH and SH can be observed.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4"/>
          <a:stretch/>
        </p:blipFill>
        <p:spPr>
          <a:xfrm>
            <a:off x="10152000" y="7344000"/>
            <a:ext cx="2683800" cy="328104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15"/>
          <a:stretch/>
        </p:blipFill>
        <p:spPr>
          <a:xfrm>
            <a:off x="10152000" y="11088000"/>
            <a:ext cx="4568760" cy="1932480"/>
          </a:xfrm>
          <a:prstGeom prst="rect">
            <a:avLst/>
          </a:prstGeom>
          <a:ln>
            <a:noFill/>
          </a:ln>
        </p:spPr>
      </p:pic>
      <p:sp>
        <p:nvSpPr>
          <p:cNvPr id="96" name="TextShape 42"/>
          <p:cNvSpPr txBox="1"/>
          <p:nvPr/>
        </p:nvSpPr>
        <p:spPr>
          <a:xfrm>
            <a:off x="10066320" y="10722240"/>
            <a:ext cx="4677840" cy="57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IN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EMRG embedded in westerly phase of Kelvin wave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43"/>
          <p:cNvSpPr/>
          <p:nvPr/>
        </p:nvSpPr>
        <p:spPr>
          <a:xfrm>
            <a:off x="10084680" y="17928000"/>
            <a:ext cx="4677840" cy="3096000"/>
          </a:xfrm>
          <a:prstGeom prst="rect">
            <a:avLst/>
          </a:prstGeom>
          <a:noFill/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/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97360" indent="-29556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4"/>
          <p:cNvSpPr/>
          <p:nvPr/>
        </p:nvSpPr>
        <p:spPr>
          <a:xfrm>
            <a:off x="10080000" y="17208000"/>
            <a:ext cx="4677840" cy="648000"/>
          </a:xfrm>
          <a:prstGeom prst="rect">
            <a:avLst/>
          </a:prstGeom>
          <a:solidFill>
            <a:srgbClr val="d7e4bd"/>
          </a:solidFill>
          <a:ln w="936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0520" rIns="110520" tIns="55440" bIns="55440" anchor="ctr"/>
          <a:p>
            <a:pPr algn="ctr">
              <a:lnSpc>
                <a:spcPct val="100000"/>
              </a:lnSpc>
            </a:pPr>
            <a:r>
              <a:rPr b="1" lang="en-IN" sz="22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References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45"/>
          <p:cNvSpPr txBox="1"/>
          <p:nvPr/>
        </p:nvSpPr>
        <p:spPr>
          <a:xfrm>
            <a:off x="10084680" y="18000000"/>
            <a:ext cx="4747320" cy="172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Yang, GY, &amp; Hoskins, BJ 2016 ‘ENSO related variation of equatorial MRG and Rossby waves and forcing from higher latitudes’, </a:t>
            </a:r>
            <a:r>
              <a:rPr b="0" i="1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Quarterly Journal of Royal Meteorological Society</a:t>
            </a: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, vol. 142, no. 699, pp. 2488– 2504.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Yang, Gy, Hoskins, BJ &amp; Slingo, J 2003, ‘Convectively coupled equatorial waves: A new methodology for identifying wave structures in observational data’, </a:t>
            </a:r>
            <a:r>
              <a:rPr b="0" i="1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Journal of Atmospheric Science</a:t>
            </a:r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vol. 60, no. 14, pp. 1637– 1654.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0" name="TextShape 46"/>
          <p:cNvSpPr txBox="1"/>
          <p:nvPr/>
        </p:nvSpPr>
        <p:spPr>
          <a:xfrm>
            <a:off x="10152000" y="20016000"/>
            <a:ext cx="453600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We would like to thank MINISTRY OF HUMAN RESOURCE DEVELOPMENT for funding this research. </a:t>
            </a:r>
            <a:endParaRPr b="1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2013-01-28T22:40:39Z</dcterms:created>
  <dc:creator>Daniel Viens</dc:creator>
  <dc:description/>
  <dc:language>en-IN</dc:language>
  <cp:lastModifiedBy/>
  <dcterms:modified xsi:type="dcterms:W3CDTF">2024-05-21T00:16:45Z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