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60" r:id="rId3"/>
    <p:sldId id="264" r:id="rId4"/>
    <p:sldId id="263"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6" d="100"/>
          <a:sy n="56" d="100"/>
        </p:scale>
        <p:origin x="10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91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513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50252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749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073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353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77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557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28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942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894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56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090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040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850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259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7133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3BD5-8968-B586-7A21-0A4650A2B8A3}"/>
              </a:ext>
            </a:extLst>
          </p:cNvPr>
          <p:cNvSpPr>
            <a:spLocks noGrp="1"/>
          </p:cNvSpPr>
          <p:nvPr>
            <p:ph type="title" idx="4294967295"/>
          </p:nvPr>
        </p:nvSpPr>
        <p:spPr>
          <a:xfrm>
            <a:off x="457200" y="304483"/>
            <a:ext cx="11823700" cy="1281112"/>
          </a:xfrm>
        </p:spPr>
        <p:txBody>
          <a:bodyPr>
            <a:normAutofit fontScale="90000"/>
          </a:bodyPr>
          <a:lstStyle/>
          <a:p>
            <a:pPr algn="ctr">
              <a:spcBef>
                <a:spcPts val="900"/>
              </a:spcBef>
              <a:spcAft>
                <a:spcPts val="900"/>
              </a:spcAft>
            </a:pPr>
            <a:r>
              <a:rPr lang="en-IN"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Teleconnections between the Stratospheric – Tropospheric Interactions on the Seasonal and Annual Rainfall of the Peninsular India and, its Western Ghats and Coastal Region</a:t>
            </a:r>
            <a:br>
              <a:rPr lang="en-IN" dirty="0">
                <a:solidFill>
                  <a:schemeClr val="tx1"/>
                </a:solidFill>
              </a:rPr>
            </a:br>
            <a:br>
              <a:rPr lang="en-IN" dirty="0"/>
            </a:br>
            <a:r>
              <a:rPr lang="en-IN" dirty="0">
                <a:effectLst/>
                <a:latin typeface="Times New Roman" panose="02020603050405020304" pitchFamily="18" charset="0"/>
                <a:ea typeface="Times New Roman" panose="02020603050405020304" pitchFamily="18" charset="0"/>
              </a:rPr>
              <a:t>Poornachandra R</a:t>
            </a:r>
            <a:r>
              <a:rPr lang="en-IN" baseline="30000" dirty="0">
                <a:effectLst/>
                <a:latin typeface="Times New Roman" panose="02020603050405020304" pitchFamily="18" charset="0"/>
                <a:ea typeface="Times New Roman" panose="02020603050405020304" pitchFamily="18" charset="0"/>
              </a:rPr>
              <a:t>1*</a:t>
            </a:r>
            <a:r>
              <a:rPr lang="en-IN" dirty="0">
                <a:effectLst/>
                <a:latin typeface="Times New Roman" panose="02020603050405020304" pitchFamily="18" charset="0"/>
                <a:ea typeface="Times New Roman" panose="02020603050405020304" pitchFamily="18" charset="0"/>
              </a:rPr>
              <a:t>,  Sudha</a:t>
            </a:r>
            <a:r>
              <a:rPr lang="en-IN" baseline="30000" dirty="0">
                <a:effectLst/>
                <a:latin typeface="Times New Roman" panose="02020603050405020304" pitchFamily="18" charset="0"/>
                <a:ea typeface="Times New Roman" panose="02020603050405020304" pitchFamily="18" charset="0"/>
              </a:rPr>
              <a:t>1</a:t>
            </a:r>
            <a:r>
              <a:rPr lang="en-IN" dirty="0">
                <a:effectLst/>
                <a:latin typeface="Times New Roman" panose="02020603050405020304" pitchFamily="18" charset="0"/>
                <a:ea typeface="Times New Roman" panose="02020603050405020304" pitchFamily="18" charset="0"/>
              </a:rPr>
              <a:t> and SA Ahmed</a:t>
            </a:r>
            <a:r>
              <a:rPr lang="en-IN" baseline="30000" dirty="0">
                <a:effectLst/>
                <a:latin typeface="Times New Roman" panose="02020603050405020304" pitchFamily="18" charset="0"/>
                <a:ea typeface="Times New Roman" panose="02020603050405020304" pitchFamily="18" charset="0"/>
              </a:rPr>
              <a:t>2</a:t>
            </a:r>
            <a:br>
              <a:rPr lang="en-IN" baseline="30000" dirty="0">
                <a:effectLst/>
                <a:latin typeface="Times New Roman" panose="02020603050405020304" pitchFamily="18" charset="0"/>
                <a:ea typeface="Times New Roman" panose="02020603050405020304" pitchFamily="18" charset="0"/>
              </a:rPr>
            </a:br>
            <a:br>
              <a:rPr lang="en-IN" sz="2700" dirty="0">
                <a:effectLst/>
                <a:latin typeface="Times New Roman" panose="02020603050405020304" pitchFamily="18" charset="0"/>
                <a:ea typeface="Times New Roman" panose="02020603050405020304" pitchFamily="18" charset="0"/>
              </a:rPr>
            </a:br>
            <a:r>
              <a:rPr lang="en-GB" sz="2700" baseline="30000" dirty="0">
                <a:effectLst/>
                <a:latin typeface="Times New Roman" panose="02020603050405020304" pitchFamily="18" charset="0"/>
                <a:ea typeface="Times New Roman" panose="02020603050405020304" pitchFamily="18" charset="0"/>
              </a:rPr>
              <a:t>1</a:t>
            </a:r>
            <a:r>
              <a:rPr lang="en-GB" sz="27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Physics, </a:t>
            </a:r>
            <a:r>
              <a:rPr lang="en-GB" sz="2700" dirty="0">
                <a:effectLst/>
                <a:latin typeface="Times New Roman" panose="02020603050405020304" pitchFamily="18" charset="0"/>
                <a:ea typeface="Times New Roman" panose="02020603050405020304" pitchFamily="18" charset="0"/>
              </a:rPr>
              <a:t>Kuvempu University, Shivamogga, Karnataka 577451, India</a:t>
            </a:r>
            <a:br>
              <a:rPr lang="en-IN" sz="2700" dirty="0">
                <a:effectLst/>
                <a:latin typeface="Times New Roman" panose="02020603050405020304" pitchFamily="18" charset="0"/>
                <a:ea typeface="Times New Roman" panose="02020603050405020304" pitchFamily="18" charset="0"/>
              </a:rPr>
            </a:br>
            <a:r>
              <a:rPr lang="en-GB" sz="2700" baseline="30000" dirty="0">
                <a:effectLst/>
                <a:latin typeface="Times New Roman" panose="02020603050405020304" pitchFamily="18" charset="0"/>
                <a:ea typeface="Times New Roman" panose="02020603050405020304" pitchFamily="18" charset="0"/>
              </a:rPr>
              <a:t>2</a:t>
            </a:r>
            <a:r>
              <a:rPr lang="en-GB" sz="2700" dirty="0">
                <a:effectLst/>
                <a:latin typeface="Times New Roman" panose="02020603050405020304" pitchFamily="18" charset="0"/>
                <a:ea typeface="Times New Roman" panose="02020603050405020304" pitchFamily="18" charset="0"/>
              </a:rPr>
              <a:t>Department of Applied Geology, Kuvempu University, Shivamogga, Karnataka 577451, India</a:t>
            </a:r>
            <a:br>
              <a:rPr lang="en-GB" sz="2700" dirty="0">
                <a:effectLst/>
                <a:latin typeface="Times New Roman" panose="02020603050405020304" pitchFamily="18" charset="0"/>
                <a:ea typeface="Times New Roman" panose="02020603050405020304" pitchFamily="18" charset="0"/>
              </a:rPr>
            </a:br>
            <a:br>
              <a:rPr lang="en-GB" sz="2700" dirty="0">
                <a:effectLst/>
                <a:latin typeface="Times New Roman" panose="02020603050405020304" pitchFamily="18" charset="0"/>
                <a:ea typeface="Times New Roman" panose="02020603050405020304" pitchFamily="18" charset="0"/>
              </a:rPr>
            </a:br>
            <a:r>
              <a:rPr lang="en-GB" sz="2700" dirty="0">
                <a:effectLst/>
                <a:latin typeface="Times New Roman" panose="02020603050405020304" pitchFamily="18" charset="0"/>
                <a:ea typeface="Times New Roman" panose="02020603050405020304" pitchFamily="18" charset="0"/>
              </a:rPr>
              <a:t>													* corresponding and presentation author</a:t>
            </a:r>
            <a:br>
              <a:rPr lang="en-IN" sz="4000" dirty="0">
                <a:effectLst/>
                <a:latin typeface="Times New Roman" panose="02020603050405020304" pitchFamily="18" charset="0"/>
                <a:ea typeface="Times New Roman" panose="02020603050405020304" pitchFamily="18" charset="0"/>
              </a:rPr>
            </a:br>
            <a:endParaRPr lang="en-IN" dirty="0"/>
          </a:p>
        </p:txBody>
      </p:sp>
      <p:pic>
        <p:nvPicPr>
          <p:cNvPr id="3" name="Interview recording 1">
            <a:hlinkClick r:id="" action="ppaction://media"/>
            <a:extLst>
              <a:ext uri="{FF2B5EF4-FFF2-40B4-BE49-F238E27FC236}">
                <a16:creationId xmlns:a16="http://schemas.microsoft.com/office/drawing/2014/main" id="{C464B39A-6FE6-992A-C615-82F991ABBB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3480" y="6037580"/>
            <a:ext cx="406400" cy="406400"/>
          </a:xfrm>
          <a:prstGeom prst="rect">
            <a:avLst/>
          </a:prstGeom>
        </p:spPr>
      </p:pic>
    </p:spTree>
    <p:extLst>
      <p:ext uri="{BB962C8B-B14F-4D97-AF65-F5344CB8AC3E}">
        <p14:creationId xmlns:p14="http://schemas.microsoft.com/office/powerpoint/2010/main" val="26493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77602-A473-7DB1-5EB5-863265935D4D}"/>
              </a:ext>
            </a:extLst>
          </p:cNvPr>
          <p:cNvSpPr>
            <a:spLocks noGrp="1"/>
          </p:cNvSpPr>
          <p:nvPr>
            <p:ph idx="1"/>
          </p:nvPr>
        </p:nvSpPr>
        <p:spPr>
          <a:xfrm>
            <a:off x="491490" y="1097280"/>
            <a:ext cx="11395710" cy="5463540"/>
          </a:xfrm>
        </p:spPr>
        <p:txBody>
          <a:bodyPr>
            <a:normAutofit fontScale="92500" lnSpcReduction="20000"/>
          </a:bodyPr>
          <a:lstStyle/>
          <a:p>
            <a:pPr algn="just"/>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 response to the main theme of </a:t>
            </a:r>
            <a:r>
              <a:rPr kumimoji="0" lang="en-US" altLang="en-US" sz="30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STIPMEX conference</a:t>
            </a: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the Quasi‐Biennial Oscillation (QBO) seems to be an inter-annual mode of shifting of the easterly and westerly zonal winds in the tropical stratosphere, affecting the planetary circulations and associated climate </a:t>
            </a:r>
            <a:b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altLang="en-US" sz="3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change.</a:t>
            </a:r>
          </a:p>
          <a:p>
            <a:pPr algn="just"/>
            <a:r>
              <a:rPr lang="en-US" altLang="en-US" sz="3000" dirty="0">
                <a:solidFill>
                  <a:schemeClr val="tx1"/>
                </a:solidFill>
                <a:latin typeface="Times New Roman" panose="02020603050405020304" pitchFamily="18" charset="0"/>
                <a:cs typeface="Times New Roman" panose="02020603050405020304" pitchFamily="18" charset="0"/>
              </a:rPr>
              <a:t>Here, an attempt is made to understand the teleconnection among the   Troposphere- Stratosphere-Polar circulation on the seasonal and annual rainfall of the all Indian, Peninsular and south-western (Coastal Karnataka) India.</a:t>
            </a:r>
          </a:p>
          <a:p>
            <a:r>
              <a:rPr lang="en-US" altLang="en-US" sz="3000" dirty="0">
                <a:solidFill>
                  <a:schemeClr val="tx1"/>
                </a:solidFill>
                <a:latin typeface="Times New Roman" panose="02020603050405020304" pitchFamily="18" charset="0"/>
                <a:cs typeface="Times New Roman" panose="02020603050405020304" pitchFamily="18" charset="0"/>
              </a:rPr>
              <a:t>Recent  intense  research  indicates  that  the  temperature  increase over the Arctic Circle is three-to-four-fold higher than the global average.  This may affect the climate of temperate and tropical regions.</a:t>
            </a:r>
            <a:br>
              <a:rPr lang="en-US" altLang="en-US" sz="2800" dirty="0">
                <a:solidFill>
                  <a:schemeClr val="tx1"/>
                </a:solidFill>
                <a:latin typeface="Times New Roman" panose="02020603050405020304" pitchFamily="18" charset="0"/>
                <a:cs typeface="Times New Roman" panose="02020603050405020304" pitchFamily="18" charset="0"/>
              </a:rPr>
            </a:br>
            <a:br>
              <a:rPr lang="en-US" altLang="en-US" sz="2800" dirty="0">
                <a:solidFill>
                  <a:schemeClr val="tx1"/>
                </a:solidFill>
                <a:latin typeface="Times New Roman" panose="02020603050405020304" pitchFamily="18" charset="0"/>
                <a:cs typeface="Times New Roman" panose="02020603050405020304" pitchFamily="18" charset="0"/>
              </a:rPr>
            </a:b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a:p>
            <a:pPr algn="just"/>
            <a:endParaRPr lang="en-IN" dirty="0"/>
          </a:p>
        </p:txBody>
      </p:sp>
      <p:pic>
        <p:nvPicPr>
          <p:cNvPr id="2" name="Interview recording 2">
            <a:hlinkClick r:id="" action="ppaction://media"/>
            <a:extLst>
              <a:ext uri="{FF2B5EF4-FFF2-40B4-BE49-F238E27FC236}">
                <a16:creationId xmlns:a16="http://schemas.microsoft.com/office/drawing/2014/main" id="{8BA535AB-A498-AF6A-A799-6797A63F501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94110" y="5888990"/>
            <a:ext cx="406400" cy="406400"/>
          </a:xfrm>
          <a:prstGeom prst="rect">
            <a:avLst/>
          </a:prstGeom>
        </p:spPr>
      </p:pic>
    </p:spTree>
    <p:extLst>
      <p:ext uri="{BB962C8B-B14F-4D97-AF65-F5344CB8AC3E}">
        <p14:creationId xmlns:p14="http://schemas.microsoft.com/office/powerpoint/2010/main" val="19207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A073B7-8CFD-D996-E7F2-18F2B0B04FD8}"/>
              </a:ext>
            </a:extLst>
          </p:cNvPr>
          <p:cNvSpPr>
            <a:spLocks noGrp="1"/>
          </p:cNvSpPr>
          <p:nvPr>
            <p:ph sz="half" idx="1"/>
          </p:nvPr>
        </p:nvSpPr>
        <p:spPr>
          <a:xfrm>
            <a:off x="937261" y="3653790"/>
            <a:ext cx="5158739" cy="2023110"/>
          </a:xfrm>
        </p:spPr>
        <p:txBody>
          <a:bodyPr>
            <a:noAutofit/>
          </a:bodyPr>
          <a:lstStyle/>
          <a:p>
            <a:endParaRPr lang="en-US" sz="24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Fig 1</a:t>
            </a:r>
            <a:r>
              <a:rPr lang="en-US" sz="2000" dirty="0">
                <a:solidFill>
                  <a:schemeClr val="tx1"/>
                </a:solidFill>
                <a:latin typeface="Times New Roman" panose="02020603050405020304" pitchFamily="18" charset="0"/>
                <a:cs typeface="Times New Roman" panose="02020603050405020304" pitchFamily="18" charset="0"/>
              </a:rPr>
              <a:t>.The Scree plot between Eigen Values and component numbers represents that there are four major components above the inflexion point, followed by another six components suggesting the complex relationship among the seasonal and annual rainfall of the study area with tele-connecting forces. </a:t>
            </a:r>
            <a:endParaRPr lang="en-IN" sz="2000" dirty="0">
              <a:solidFill>
                <a:schemeClr val="tx1"/>
              </a:solidFill>
              <a:latin typeface="Times New Roman" panose="02020603050405020304" pitchFamily="18" charset="0"/>
              <a:cs typeface="Times New Roman" panose="02020603050405020304" pitchFamily="18" charset="0"/>
            </a:endParaRPr>
          </a:p>
          <a:p>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9FEB589-058B-ED77-ABC3-5BF3A25DA28A}"/>
              </a:ext>
            </a:extLst>
          </p:cNvPr>
          <p:cNvSpPr>
            <a:spLocks noGrp="1"/>
          </p:cNvSpPr>
          <p:nvPr>
            <p:ph sz="half" idx="2"/>
          </p:nvPr>
        </p:nvSpPr>
        <p:spPr>
          <a:xfrm>
            <a:off x="6096000" y="342900"/>
            <a:ext cx="5779770" cy="5520690"/>
          </a:xfrm>
        </p:spPr>
        <p:txBody>
          <a:bodyPr>
            <a:normAutofit/>
          </a:bodyPr>
          <a:lstStyle/>
          <a:p>
            <a:pPr algn="just"/>
            <a:r>
              <a:rPr lang="en-US" altLang="en-US" sz="2400" dirty="0">
                <a:solidFill>
                  <a:schemeClr val="tx1"/>
                </a:solidFill>
                <a:latin typeface="Times New Roman" panose="02020603050405020304" pitchFamily="18" charset="0"/>
                <a:cs typeface="Times New Roman" panose="02020603050405020304" pitchFamily="18" charset="0"/>
              </a:rPr>
              <a:t>The Principal Component Analysis (PCA) of seasonal and annual rainfall data of the study area along with the possible tele-connecting forces, such as   Arctic Oscillation (AO), North Atlantic Oscillation (NAO), El Niño-Southern Oscillation (ENSO), Niño 3.4 , global temp anomaly, Sun's Spots, Dipole Mode Index, Island Low, Azores High, North East Atlantic temperature (NEAT), Atlantic Multi-decadal Oscillation (AMO) and the Quasi‐Biennial Oscillation (QBO) have been studied in this investigation.</a:t>
            </a:r>
            <a:endParaRPr lang="en-IN" altLang="en-US" sz="2400" dirty="0">
              <a:solidFill>
                <a:schemeClr val="tx1"/>
              </a:solidFill>
              <a:latin typeface="Times New Roman" panose="02020603050405020304" pitchFamily="18" charset="0"/>
              <a:cs typeface="Times New Roman" panose="02020603050405020304" pitchFamily="18" charset="0"/>
            </a:endParaRPr>
          </a:p>
          <a:p>
            <a:endParaRPr lang="en-IN" sz="20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21DF75A-DDB8-20FE-A4CD-7B4387E6C850}"/>
              </a:ext>
            </a:extLst>
          </p:cNvPr>
          <p:cNvPicPr>
            <a:picLocks noChangeAspect="1"/>
          </p:cNvPicPr>
          <p:nvPr/>
        </p:nvPicPr>
        <p:blipFill>
          <a:blip r:embed="rId4"/>
          <a:stretch>
            <a:fillRect/>
          </a:stretch>
        </p:blipFill>
        <p:spPr>
          <a:xfrm>
            <a:off x="535198" y="342900"/>
            <a:ext cx="5560802" cy="3635542"/>
          </a:xfrm>
          <a:prstGeom prst="rect">
            <a:avLst/>
          </a:prstGeom>
        </p:spPr>
      </p:pic>
      <p:pic>
        <p:nvPicPr>
          <p:cNvPr id="2" name="Interview recording 3">
            <a:hlinkClick r:id="" action="ppaction://media"/>
            <a:extLst>
              <a:ext uri="{FF2B5EF4-FFF2-40B4-BE49-F238E27FC236}">
                <a16:creationId xmlns:a16="http://schemas.microsoft.com/office/drawing/2014/main" id="{6B813A72-A6F7-3CBE-BD50-5C77C277D5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7760" y="5909310"/>
            <a:ext cx="406400" cy="406400"/>
          </a:xfrm>
          <a:prstGeom prst="rect">
            <a:avLst/>
          </a:prstGeom>
        </p:spPr>
      </p:pic>
    </p:spTree>
    <p:extLst>
      <p:ext uri="{BB962C8B-B14F-4D97-AF65-F5344CB8AC3E}">
        <p14:creationId xmlns:p14="http://schemas.microsoft.com/office/powerpoint/2010/main" val="145103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2C6F-B71B-8C48-903A-746D90BF17C1}"/>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05D4F93C-1885-2D02-FD11-067C152F8283}"/>
              </a:ext>
            </a:extLst>
          </p:cNvPr>
          <p:cNvSpPr>
            <a:spLocks noGrp="1"/>
          </p:cNvSpPr>
          <p:nvPr>
            <p:ph idx="1"/>
          </p:nvPr>
        </p:nvSpPr>
        <p:spPr>
          <a:xfrm>
            <a:off x="6697980" y="228600"/>
            <a:ext cx="5177790" cy="6503620"/>
          </a:xfrm>
        </p:spPr>
        <p:txBody>
          <a:bodyPr>
            <a:normAutofit fontScale="62500" lnSpcReduction="20000"/>
          </a:bodyPr>
          <a:lstStyle/>
          <a:p>
            <a:pPr algn="just"/>
            <a:r>
              <a:rPr lang="en-US" altLang="en-US" sz="2900" dirty="0">
                <a:solidFill>
                  <a:schemeClr val="tx1"/>
                </a:solidFill>
                <a:latin typeface="Times New Roman" panose="02020603050405020304" pitchFamily="18" charset="0"/>
                <a:cs typeface="Times New Roman" panose="02020603050405020304" pitchFamily="18" charset="0"/>
              </a:rPr>
              <a:t>The results in Table 1. indicate that although the NEAT of all seasons is highly loaded in the PC-1, while, the PC-2 indicates ENSO is positively loaded with the annual and summer seasons of All India, Peninsular India and Southern west coast of India suggesting the robustness of the latter. The PC-3 shows poor loadings, implying a weak relationship of Sun’s spots with the study area.</a:t>
            </a:r>
          </a:p>
          <a:p>
            <a:pPr algn="just"/>
            <a:r>
              <a:rPr lang="en-US" altLang="en-US" sz="2900" dirty="0">
                <a:solidFill>
                  <a:schemeClr val="tx1"/>
                </a:solidFill>
                <a:latin typeface="Times New Roman" panose="02020603050405020304" pitchFamily="18" charset="0"/>
                <a:cs typeface="Times New Roman" panose="02020603050405020304" pitchFamily="18" charset="0"/>
              </a:rPr>
              <a:t>The summer monsoon rainfall of southwest coast of India,  Peninsular India and to some extent All Indian Average rainfall are positively loaded with NAO (annual), but negative with Nino 3.4. temperature. </a:t>
            </a:r>
          </a:p>
          <a:p>
            <a:pPr algn="just"/>
            <a:r>
              <a:rPr lang="en-US" altLang="en-US" sz="2900" dirty="0">
                <a:solidFill>
                  <a:schemeClr val="tx1"/>
                </a:solidFill>
                <a:latin typeface="Times New Roman" panose="02020603050405020304" pitchFamily="18" charset="0"/>
                <a:cs typeface="Times New Roman" panose="02020603050405020304" pitchFamily="18" charset="0"/>
              </a:rPr>
              <a:t>The PC-5 indicates that the summer monsoon rainfall having links with the Arctic Oscillation during winter as well as with the annual rainfall. The dipole mode index has positive  relationship with the Arctic Oscillation during summer and fall season, and with the NAO, suggesting the importance of NAO </a:t>
            </a:r>
          </a:p>
          <a:p>
            <a:pPr algn="just"/>
            <a:r>
              <a:rPr lang="en-US" altLang="en-US" sz="2900" dirty="0">
                <a:solidFill>
                  <a:schemeClr val="tx1"/>
                </a:solidFill>
                <a:latin typeface="Times New Roman" panose="02020603050405020304" pitchFamily="18" charset="0"/>
                <a:cs typeface="Times New Roman" panose="02020603050405020304" pitchFamily="18" charset="0"/>
              </a:rPr>
              <a:t>The Arctic Amplification seems to strengthen the Polar Vortex thereby influencing the mid- and low-latitudes climate systems.  However, there seems to be a negative relationship of the QBO with the summer monsoon rainfall barring to a lesser extent with the Spring season of the Study area. </a:t>
            </a:r>
          </a:p>
          <a:p>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6F26E3DE-01D5-CBC2-A8E4-A2BC525FF1F9}"/>
              </a:ext>
            </a:extLst>
          </p:cNvPr>
          <p:cNvSpPr>
            <a:spLocks noGrp="1"/>
          </p:cNvSpPr>
          <p:nvPr>
            <p:ph type="body" sz="half" idx="2"/>
          </p:nvPr>
        </p:nvSpPr>
        <p:spPr/>
        <p:txBody>
          <a:bodyPr/>
          <a:lstStyle/>
          <a:p>
            <a:endParaRPr lang="en-IN" dirty="0"/>
          </a:p>
        </p:txBody>
      </p:sp>
      <p:pic>
        <p:nvPicPr>
          <p:cNvPr id="5" name="Picture 3">
            <a:extLst>
              <a:ext uri="{FF2B5EF4-FFF2-40B4-BE49-F238E27FC236}">
                <a16:creationId xmlns:a16="http://schemas.microsoft.com/office/drawing/2014/main" id="{67C0BC6A-B2D5-8283-15A0-465711CE6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 y="125780"/>
            <a:ext cx="6099809" cy="660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nterview recording 4">
            <a:hlinkClick r:id="" action="ppaction://media"/>
            <a:extLst>
              <a:ext uri="{FF2B5EF4-FFF2-40B4-BE49-F238E27FC236}">
                <a16:creationId xmlns:a16="http://schemas.microsoft.com/office/drawing/2014/main" id="{3C834773-32BF-D58D-34C7-847F7604EC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8880" y="6314390"/>
            <a:ext cx="406400" cy="406400"/>
          </a:xfrm>
          <a:prstGeom prst="rect">
            <a:avLst/>
          </a:prstGeom>
        </p:spPr>
      </p:pic>
    </p:spTree>
    <p:extLst>
      <p:ext uri="{BB962C8B-B14F-4D97-AF65-F5344CB8AC3E}">
        <p14:creationId xmlns:p14="http://schemas.microsoft.com/office/powerpoint/2010/main" val="22996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7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322F-3947-6D32-0F4E-763635A0FFEF}"/>
              </a:ext>
            </a:extLst>
          </p:cNvPr>
          <p:cNvSpPr>
            <a:spLocks noGrp="1"/>
          </p:cNvSpPr>
          <p:nvPr>
            <p:ph type="title"/>
          </p:nvPr>
        </p:nvSpPr>
        <p:spPr>
          <a:xfrm>
            <a:off x="2135724" y="669830"/>
            <a:ext cx="8911687" cy="1280890"/>
          </a:xfrm>
        </p:spPr>
        <p:txBody>
          <a:bodyPr/>
          <a:lstStyle/>
          <a:p>
            <a:pPr algn="ctr"/>
            <a:r>
              <a:rPr lang="en-IN" dirty="0">
                <a:latin typeface="Times New Roman" panose="02020603050405020304" pitchFamily="18" charset="0"/>
                <a:cs typeface="Times New Roman" panose="02020603050405020304" pitchFamily="18" charset="0"/>
              </a:rPr>
              <a:t>Acknowledgements</a:t>
            </a:r>
          </a:p>
        </p:txBody>
      </p:sp>
      <p:sp>
        <p:nvSpPr>
          <p:cNvPr id="3" name="Content Placeholder 2">
            <a:extLst>
              <a:ext uri="{FF2B5EF4-FFF2-40B4-BE49-F238E27FC236}">
                <a16:creationId xmlns:a16="http://schemas.microsoft.com/office/drawing/2014/main" id="{4DC9C456-2769-8C0B-9B79-E6251666A676}"/>
              </a:ext>
            </a:extLst>
          </p:cNvPr>
          <p:cNvSpPr>
            <a:spLocks noGrp="1"/>
          </p:cNvSpPr>
          <p:nvPr>
            <p:ph sz="half" idx="1"/>
          </p:nvPr>
        </p:nvSpPr>
        <p:spPr>
          <a:xfrm>
            <a:off x="1348740" y="2133600"/>
            <a:ext cx="10012680" cy="3777622"/>
          </a:xfrm>
        </p:spPr>
        <p:txBody>
          <a:bodyPr>
            <a:normAutofit/>
          </a:bodyPr>
          <a:lstStyle/>
          <a:p>
            <a:pPr marL="0" indent="0" algn="ctr">
              <a:buNone/>
            </a:pPr>
            <a:r>
              <a:rPr lang="en-US" sz="2400" b="0" i="0" dirty="0">
                <a:solidFill>
                  <a:schemeClr val="tx1">
                    <a:lumMod val="95000"/>
                    <a:lumOff val="5000"/>
                  </a:schemeClr>
                </a:solidFill>
                <a:effectLst/>
                <a:latin typeface="Söhne"/>
              </a:rPr>
              <a:t>I </a:t>
            </a:r>
            <a:r>
              <a:rPr lang="en-US"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am grateful to the organizers for providing this valuable opportunity. </a:t>
            </a:r>
          </a:p>
          <a:p>
            <a:pPr marL="0" indent="0" algn="ctr">
              <a:buNone/>
            </a:pPr>
            <a:r>
              <a:rPr lang="en-US"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I thank IITM and </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global agencies </a:t>
            </a:r>
            <a:r>
              <a:rPr lang="en-US"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for the rainfall and climate data.</a:t>
            </a:r>
          </a:p>
          <a:p>
            <a:pPr marL="0" indent="0" algn="ctr">
              <a:buNone/>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I also thank </a:t>
            </a:r>
            <a:r>
              <a:rPr lang="en-US"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Rolf Muller for providing financial assistance to attend this conference. </a:t>
            </a:r>
          </a:p>
          <a:p>
            <a:pPr marL="0" indent="0" algn="ctr">
              <a:buNone/>
            </a:pPr>
            <a:r>
              <a:rPr lang="en-US" sz="2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Thank you for your attention.</a:t>
            </a:r>
            <a:endParaRPr lang="en-IN"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Interview recording 5">
            <a:hlinkClick r:id="" action="ppaction://media"/>
            <a:extLst>
              <a:ext uri="{FF2B5EF4-FFF2-40B4-BE49-F238E27FC236}">
                <a16:creationId xmlns:a16="http://schemas.microsoft.com/office/drawing/2014/main" id="{0C1C064C-B05F-C8FF-93B8-EC6BC60B59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22380" y="6049010"/>
            <a:ext cx="406400" cy="406400"/>
          </a:xfrm>
          <a:prstGeom prst="rect">
            <a:avLst/>
          </a:prstGeom>
        </p:spPr>
      </p:pic>
    </p:spTree>
    <p:extLst>
      <p:ext uri="{BB962C8B-B14F-4D97-AF65-F5344CB8AC3E}">
        <p14:creationId xmlns:p14="http://schemas.microsoft.com/office/powerpoint/2010/main" val="14626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697</TotalTime>
  <Words>595</Words>
  <Application>Microsoft Office PowerPoint</Application>
  <PresentationFormat>Widescreen</PresentationFormat>
  <Paragraphs>16</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Century Gothic</vt:lpstr>
      <vt:lpstr>Söhne</vt:lpstr>
      <vt:lpstr>Times New Roman</vt:lpstr>
      <vt:lpstr>Wingdings 3</vt:lpstr>
      <vt:lpstr>Wisp</vt:lpstr>
      <vt:lpstr>Teleconnections between the Stratospheric – Tropospheric Interactions on the Seasonal and Annual Rainfall of the Peninsular India and, its Western Ghats and Coastal Region  Poornachandra R1*,  Sudha1 and SA Ahmed2  1Department of Physics, Kuvempu University, Shivamogga, Karnataka 577451, India 2Department of Applied Geology, Kuvempu University, Shivamogga, Karnataka 577451, India               * corresponding and presentation author </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Teleconnections between the Stratospheric – Tropospheric Interactions on the Seasonal and Annual Rainfall of the Peninsular India and, its Western Ghats and Coastal Region  Poornachandra R1*,  Sudha1 and SA Ahmed2  1Department of Physics, Kuvempu University, Shivamogga, Karnataka 577451, India 2Department of Applied Geology, Kuvempu University, Shivamogga, Karnataka 577451, India               * corresponding and presentation author </dc:title>
  <dc:creator>poorna chandra</dc:creator>
  <cp:lastModifiedBy>poorna chandra</cp:lastModifiedBy>
  <cp:revision>19</cp:revision>
  <dcterms:created xsi:type="dcterms:W3CDTF">2024-05-21T06:21:19Z</dcterms:created>
  <dcterms:modified xsi:type="dcterms:W3CDTF">2024-05-22T12:20:14Z</dcterms:modified>
</cp:coreProperties>
</file>