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6" r:id="rId6"/>
    <p:sldId id="263" r:id="rId7"/>
    <p:sldId id="281" r:id="rId8"/>
    <p:sldId id="289" r:id="rId9"/>
    <p:sldId id="272" r:id="rId10"/>
    <p:sldId id="287" r:id="rId11"/>
    <p:sldId id="275" r:id="rId12"/>
    <p:sldId id="288" r:id="rId13"/>
    <p:sldId id="283" r:id="rId14"/>
    <p:sldId id="284" r:id="rId15"/>
    <p:sldId id="285"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F8F88-42FF-4B44-A69C-095DED323EA5}" type="datetimeFigureOut">
              <a:rPr lang="en-IN" smtClean="0"/>
              <a:pPr/>
              <a:t>22-05-2024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65F0BB-BAAA-4F6D-93EB-C9872E7E7196}" type="slidenum">
              <a:rPr lang="en-IN" smtClean="0"/>
              <a:pPr/>
              <a:t>‹#›</a:t>
            </a:fld>
            <a:endParaRPr lang="en-IN"/>
          </a:p>
        </p:txBody>
      </p:sp>
    </p:spTree>
    <p:extLst>
      <p:ext uri="{BB962C8B-B14F-4D97-AF65-F5344CB8AC3E}">
        <p14:creationId xmlns:p14="http://schemas.microsoft.com/office/powerpoint/2010/main" val="300518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78250E5-9B1B-4461-9A42-336F94E92282}" type="slidenum">
              <a:rPr lang="en-IN" smtClean="0"/>
              <a:pPr/>
              <a:t>1</a:t>
            </a:fld>
            <a:endParaRPr lang="en-IN"/>
          </a:p>
        </p:txBody>
      </p:sp>
    </p:spTree>
    <p:extLst>
      <p:ext uri="{BB962C8B-B14F-4D97-AF65-F5344CB8AC3E}">
        <p14:creationId xmlns:p14="http://schemas.microsoft.com/office/powerpoint/2010/main" val="177949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167261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107106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615618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2323213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61326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1263627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9816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3850962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2454176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5227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9959FC-48A8-420D-9EC0-76CD8F0A8F6B}" type="datetimeFigureOut">
              <a:rPr lang="en-IN" smtClean="0"/>
              <a:pPr/>
              <a:t>22-05-2024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22BE040-7226-4739-BDAF-B9B2D5E87E2C}" type="slidenum">
              <a:rPr lang="en-IN" smtClean="0"/>
              <a:pPr/>
              <a:t>‹#›</a:t>
            </a:fld>
            <a:endParaRPr lang="en-IN"/>
          </a:p>
        </p:txBody>
      </p:sp>
    </p:spTree>
    <p:extLst>
      <p:ext uri="{BB962C8B-B14F-4D97-AF65-F5344CB8AC3E}">
        <p14:creationId xmlns:p14="http://schemas.microsoft.com/office/powerpoint/2010/main" val="143346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959FC-48A8-420D-9EC0-76CD8F0A8F6B}" type="datetimeFigureOut">
              <a:rPr lang="en-IN" smtClean="0"/>
              <a:pPr/>
              <a:t>22-05-2024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BE040-7226-4739-BDAF-B9B2D5E87E2C}" type="slidenum">
              <a:rPr lang="en-IN" smtClean="0"/>
              <a:pPr/>
              <a:t>‹#›</a:t>
            </a:fld>
            <a:endParaRPr lang="en-IN"/>
          </a:p>
        </p:txBody>
      </p:sp>
    </p:spTree>
    <p:extLst>
      <p:ext uri="{BB962C8B-B14F-4D97-AF65-F5344CB8AC3E}">
        <p14:creationId xmlns:p14="http://schemas.microsoft.com/office/powerpoint/2010/main" val="123252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m4a"/><Relationship Id="rId1" Type="http://schemas.microsoft.com/office/2007/relationships/media" Target="../media/media16.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5.m4a"/><Relationship Id="rId7" Type="http://schemas.openxmlformats.org/officeDocument/2006/relationships/image" Target="../media/image5.png"/><Relationship Id="rId2" Type="http://schemas.microsoft.com/office/2007/relationships/media" Target="../media/media5.m4a"/><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9.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8871"/>
            <a:ext cx="8001000" cy="1151168"/>
          </a:xfrm>
        </p:spPr>
        <p:txBody>
          <a:bodyPr>
            <a:noAutofit/>
          </a:bodyPr>
          <a:lstStyle/>
          <a:p>
            <a:r>
              <a:rPr lang="en-US" sz="1400" dirty="0" smtClean="0">
                <a:solidFill>
                  <a:srgbClr val="FF0000"/>
                </a:solidFill>
                <a:latin typeface="Century Schoolbook" pitchFamily="18" charset="0"/>
              </a:rPr>
              <a:t/>
            </a:r>
            <a:br>
              <a:rPr lang="en-US" sz="1400" dirty="0" smtClean="0">
                <a:solidFill>
                  <a:srgbClr val="FF0000"/>
                </a:solidFill>
                <a:latin typeface="Century Schoolbook" pitchFamily="18" charset="0"/>
              </a:rPr>
            </a:br>
            <a:r>
              <a:rPr lang="en-US" sz="1400" dirty="0">
                <a:solidFill>
                  <a:srgbClr val="FF0000"/>
                </a:solidFill>
                <a:latin typeface="Century Schoolbook" pitchFamily="18" charset="0"/>
              </a:rPr>
              <a:t/>
            </a:r>
            <a:br>
              <a:rPr lang="en-US" sz="1400" dirty="0">
                <a:solidFill>
                  <a:srgbClr val="FF0000"/>
                </a:solidFill>
                <a:latin typeface="Century Schoolbook" pitchFamily="18" charset="0"/>
              </a:rPr>
            </a:br>
            <a:r>
              <a:rPr lang="en-US" sz="1400" dirty="0" smtClean="0">
                <a:solidFill>
                  <a:srgbClr val="FF0000"/>
                </a:solidFill>
                <a:latin typeface="Century Schoolbook" pitchFamily="18" charset="0"/>
              </a:rPr>
              <a:t/>
            </a:r>
            <a:br>
              <a:rPr lang="en-US" sz="1400" dirty="0" smtClean="0">
                <a:solidFill>
                  <a:srgbClr val="FF0000"/>
                </a:solidFill>
                <a:latin typeface="Century Schoolbook" pitchFamily="18" charset="0"/>
              </a:rPr>
            </a:br>
            <a:r>
              <a:rPr lang="en-US" sz="1400" dirty="0">
                <a:solidFill>
                  <a:srgbClr val="FF0000"/>
                </a:solidFill>
                <a:latin typeface="Century Schoolbook" pitchFamily="18" charset="0"/>
              </a:rPr>
              <a:t/>
            </a:r>
            <a:br>
              <a:rPr lang="en-US" sz="1400" dirty="0">
                <a:solidFill>
                  <a:srgbClr val="FF0000"/>
                </a:solidFill>
                <a:latin typeface="Century Schoolbook" pitchFamily="18" charset="0"/>
              </a:rPr>
            </a:br>
            <a:r>
              <a:rPr lang="en-US" sz="1400" dirty="0" smtClean="0">
                <a:solidFill>
                  <a:srgbClr val="FF0000"/>
                </a:solidFill>
                <a:latin typeface="Century Schoolbook" pitchFamily="18" charset="0"/>
              </a:rPr>
              <a:t/>
            </a:r>
            <a:br>
              <a:rPr lang="en-US" sz="1400" dirty="0" smtClean="0">
                <a:solidFill>
                  <a:srgbClr val="FF0000"/>
                </a:solidFill>
                <a:latin typeface="Century Schoolbook" pitchFamily="18" charset="0"/>
              </a:rPr>
            </a:br>
            <a:r>
              <a:rPr lang="en-US" sz="1400" dirty="0">
                <a:solidFill>
                  <a:srgbClr val="FF0000"/>
                </a:solidFill>
                <a:latin typeface="Century Schoolbook" pitchFamily="18" charset="0"/>
              </a:rPr>
              <a:t/>
            </a:r>
            <a:br>
              <a:rPr lang="en-US" sz="1400" dirty="0">
                <a:solidFill>
                  <a:srgbClr val="FF0000"/>
                </a:solidFill>
                <a:latin typeface="Century Schoolbook" pitchFamily="18" charset="0"/>
              </a:rPr>
            </a:br>
            <a:r>
              <a:rPr lang="en-US" sz="1400" dirty="0" smtClean="0">
                <a:solidFill>
                  <a:srgbClr val="FF0000"/>
                </a:solidFill>
                <a:latin typeface="Century Schoolbook" pitchFamily="18" charset="0"/>
              </a:rPr>
              <a:t/>
            </a:r>
            <a:br>
              <a:rPr lang="en-US" sz="1400" dirty="0" smtClean="0">
                <a:solidFill>
                  <a:srgbClr val="FF0000"/>
                </a:solidFill>
                <a:latin typeface="Century Schoolbook" pitchFamily="18" charset="0"/>
              </a:rPr>
            </a:br>
            <a:r>
              <a:rPr lang="en-US" sz="1400" dirty="0">
                <a:solidFill>
                  <a:srgbClr val="FF0000"/>
                </a:solidFill>
                <a:latin typeface="Century Schoolbook" pitchFamily="18" charset="0"/>
              </a:rPr>
              <a:t/>
            </a:r>
            <a:br>
              <a:rPr lang="en-US" sz="1400" dirty="0">
                <a:solidFill>
                  <a:srgbClr val="FF0000"/>
                </a:solidFill>
                <a:latin typeface="Century Schoolbook" pitchFamily="18" charset="0"/>
              </a:rPr>
            </a:br>
            <a:r>
              <a:rPr lang="en-US" sz="1400" dirty="0" smtClean="0">
                <a:solidFill>
                  <a:srgbClr val="FF0000"/>
                </a:solidFill>
                <a:latin typeface="Century Schoolbook" pitchFamily="18" charset="0"/>
              </a:rPr>
              <a:t/>
            </a:r>
            <a:br>
              <a:rPr lang="en-US" sz="1400" dirty="0" smtClean="0">
                <a:solidFill>
                  <a:srgbClr val="FF0000"/>
                </a:solidFill>
                <a:latin typeface="Century Schoolbook" pitchFamily="18" charset="0"/>
              </a:rPr>
            </a:br>
            <a:r>
              <a:rPr lang="en-US" sz="1400" dirty="0">
                <a:solidFill>
                  <a:srgbClr val="FF0000"/>
                </a:solidFill>
                <a:latin typeface="Century Schoolbook" pitchFamily="18" charset="0"/>
              </a:rPr>
              <a:t/>
            </a:r>
            <a:br>
              <a:rPr lang="en-US" sz="1400" dirty="0">
                <a:solidFill>
                  <a:srgbClr val="FF0000"/>
                </a:solidFill>
                <a:latin typeface="Century Schoolbook" pitchFamily="18" charset="0"/>
              </a:rPr>
            </a:br>
            <a:r>
              <a:rPr lang="en-US" sz="1400" dirty="0" smtClean="0">
                <a:solidFill>
                  <a:srgbClr val="FF0000"/>
                </a:solidFill>
                <a:latin typeface="Century Schoolbook" pitchFamily="18" charset="0"/>
              </a:rPr>
              <a:t/>
            </a:r>
            <a:br>
              <a:rPr lang="en-US" sz="1400" dirty="0" smtClean="0">
                <a:solidFill>
                  <a:srgbClr val="FF0000"/>
                </a:solidFill>
                <a:latin typeface="Century Schoolbook" pitchFamily="18" charset="0"/>
              </a:rPr>
            </a:br>
            <a:r>
              <a:rPr lang="en-US" sz="1400" dirty="0">
                <a:solidFill>
                  <a:srgbClr val="FF0000"/>
                </a:solidFill>
                <a:latin typeface="Arial Rounded MT Bold" panose="020F0704030504030204" pitchFamily="34" charset="0"/>
              </a:rPr>
              <a:t/>
            </a:r>
            <a:br>
              <a:rPr lang="en-US" sz="1400" dirty="0">
                <a:solidFill>
                  <a:srgbClr val="FF0000"/>
                </a:solidFill>
                <a:latin typeface="Arial Rounded MT Bold" panose="020F0704030504030204" pitchFamily="34" charset="0"/>
              </a:rPr>
            </a:br>
            <a:r>
              <a:rPr lang="en-US" sz="1400" dirty="0" smtClean="0">
                <a:solidFill>
                  <a:srgbClr val="FF0000"/>
                </a:solidFill>
                <a:latin typeface="Arial Rounded MT Bold" panose="020F0704030504030204" pitchFamily="34" charset="0"/>
              </a:rPr>
              <a:t>International Workshop on</a:t>
            </a:r>
            <a:br>
              <a:rPr lang="en-US" sz="1400" dirty="0" smtClean="0">
                <a:solidFill>
                  <a:srgbClr val="FF0000"/>
                </a:solidFill>
                <a:latin typeface="Arial Rounded MT Bold" panose="020F0704030504030204" pitchFamily="34" charset="0"/>
              </a:rPr>
            </a:br>
            <a:r>
              <a:rPr lang="en-US" sz="1400" dirty="0" smtClean="0">
                <a:solidFill>
                  <a:srgbClr val="FF0000"/>
                </a:solidFill>
                <a:latin typeface="Arial Rounded MT Bold" panose="020F0704030504030204" pitchFamily="34" charset="0"/>
              </a:rPr>
              <a:t>Stratosphere-Troposphere Interactions and Prediction of Monsoon weather Extreme's</a:t>
            </a:r>
            <a:br>
              <a:rPr lang="en-US" sz="1400" dirty="0" smtClean="0">
                <a:solidFill>
                  <a:srgbClr val="FF0000"/>
                </a:solidFill>
                <a:latin typeface="Arial Rounded MT Bold" panose="020F0704030504030204" pitchFamily="34" charset="0"/>
              </a:rPr>
            </a:br>
            <a:r>
              <a:rPr lang="en-US" sz="1400" dirty="0" smtClean="0">
                <a:solidFill>
                  <a:srgbClr val="FF0000"/>
                </a:solidFill>
                <a:latin typeface="Arial Rounded MT Bold" panose="020F0704030504030204" pitchFamily="34" charset="0"/>
              </a:rPr>
              <a:t>(STIPMEX)</a:t>
            </a:r>
            <a:br>
              <a:rPr lang="en-US" sz="1400" dirty="0" smtClean="0">
                <a:solidFill>
                  <a:srgbClr val="FF0000"/>
                </a:solidFill>
                <a:latin typeface="Arial Rounded MT Bold" panose="020F0704030504030204" pitchFamily="34" charset="0"/>
              </a:rPr>
            </a:br>
            <a:r>
              <a:rPr lang="en-US" sz="1400" dirty="0" smtClean="0">
                <a:solidFill>
                  <a:srgbClr val="FF0000"/>
                </a:solidFill>
                <a:latin typeface="Arial Rounded MT Bold" panose="020F0704030504030204" pitchFamily="34" charset="0"/>
              </a:rPr>
              <a:t>02-07 June 2024</a:t>
            </a:r>
            <a:r>
              <a:rPr lang="en-US" sz="1400" dirty="0" smtClean="0">
                <a:solidFill>
                  <a:srgbClr val="FF0000"/>
                </a:solidFill>
                <a:latin typeface="Century Schoolbook" pitchFamily="18" charset="0"/>
              </a:rPr>
              <a:t/>
            </a:r>
            <a:br>
              <a:rPr lang="en-US" sz="1400" dirty="0" smtClean="0">
                <a:solidFill>
                  <a:srgbClr val="FF0000"/>
                </a:solidFill>
                <a:latin typeface="Century Schoolbook" pitchFamily="18" charset="0"/>
              </a:rPr>
            </a:br>
            <a:endParaRPr lang="en-US" sz="1300" dirty="0">
              <a:solidFill>
                <a:srgbClr val="FF0000"/>
              </a:solidFill>
              <a:latin typeface="Century Schoolbook" pitchFamily="18" charset="0"/>
            </a:endParaRPr>
          </a:p>
        </p:txBody>
      </p:sp>
      <p:sp>
        <p:nvSpPr>
          <p:cNvPr id="3" name="Subtitle 2"/>
          <p:cNvSpPr>
            <a:spLocks noGrp="1"/>
          </p:cNvSpPr>
          <p:nvPr>
            <p:ph type="subTitle" idx="1"/>
          </p:nvPr>
        </p:nvSpPr>
        <p:spPr>
          <a:xfrm>
            <a:off x="1905000" y="1184788"/>
            <a:ext cx="8305800" cy="1219200"/>
          </a:xfrm>
        </p:spPr>
        <p:txBody>
          <a:bodyPr>
            <a:normAutofit/>
          </a:bodyPr>
          <a:lstStyle/>
          <a:p>
            <a:r>
              <a:rPr lang="en-US" sz="2000" dirty="0" smtClean="0">
                <a:latin typeface="Arial Rounded MT Bold" panose="020F0704030504030204" pitchFamily="34" charset="0"/>
              </a:rPr>
              <a:t>LONG TERM CHANGES IN TROPICAL EASTERLY JET- OBSERVATIONAL AND MODEL ANALYSIS</a:t>
            </a:r>
            <a:endParaRPr lang="en-US" sz="2000" b="1" dirty="0">
              <a:solidFill>
                <a:srgbClr val="C00000"/>
              </a:solidFill>
              <a:latin typeface="Arial Rounded MT Bold" panose="020F0704030504030204" pitchFamily="34" charset="0"/>
            </a:endParaRPr>
          </a:p>
        </p:txBody>
      </p:sp>
      <p:sp>
        <p:nvSpPr>
          <p:cNvPr id="5" name="TextBox 4"/>
          <p:cNvSpPr txBox="1"/>
          <p:nvPr/>
        </p:nvSpPr>
        <p:spPr>
          <a:xfrm>
            <a:off x="1524000" y="3429001"/>
            <a:ext cx="9144000" cy="1200329"/>
          </a:xfrm>
          <a:prstGeom prst="rect">
            <a:avLst/>
          </a:prstGeom>
          <a:noFill/>
        </p:spPr>
        <p:txBody>
          <a:bodyPr wrap="square" rtlCol="0">
            <a:spAutoFit/>
          </a:bodyPr>
          <a:lstStyle/>
          <a:p>
            <a:pPr algn="ctr"/>
            <a:r>
              <a:rPr lang="en-US" b="1" dirty="0">
                <a:solidFill>
                  <a:srgbClr val="7030A0"/>
                </a:solidFill>
                <a:latin typeface="Arial Rounded MT Bold" panose="020F0704030504030204" pitchFamily="34" charset="0"/>
              </a:rPr>
              <a:t>Karthika P P</a:t>
            </a:r>
          </a:p>
          <a:p>
            <a:pPr algn="ctr"/>
            <a:r>
              <a:rPr lang="en-US" b="1" dirty="0">
                <a:solidFill>
                  <a:srgbClr val="7030A0"/>
                </a:solidFill>
                <a:latin typeface="Arial Rounded MT Bold" panose="020F0704030504030204" pitchFamily="34" charset="0"/>
              </a:rPr>
              <a:t>Research scholar</a:t>
            </a:r>
          </a:p>
          <a:p>
            <a:pPr algn="ctr"/>
            <a:r>
              <a:rPr lang="en-US" b="1" dirty="0">
                <a:solidFill>
                  <a:srgbClr val="7030A0"/>
                </a:solidFill>
                <a:latin typeface="Arial Rounded MT Bold" panose="020F0704030504030204" pitchFamily="34" charset="0"/>
              </a:rPr>
              <a:t>Sathyabama Institute of Science and Technology</a:t>
            </a:r>
          </a:p>
          <a:p>
            <a:pPr algn="ctr"/>
            <a:r>
              <a:rPr lang="en-US" b="1" dirty="0">
                <a:solidFill>
                  <a:srgbClr val="7030A0"/>
                </a:solidFill>
                <a:latin typeface="Arial Rounded MT Bold" panose="020F0704030504030204" pitchFamily="34" charset="0"/>
              </a:rPr>
              <a:t>Chennai.</a:t>
            </a:r>
          </a:p>
        </p:txBody>
      </p:sp>
      <p:sp>
        <p:nvSpPr>
          <p:cNvPr id="6" name="TextBox 5"/>
          <p:cNvSpPr txBox="1"/>
          <p:nvPr/>
        </p:nvSpPr>
        <p:spPr>
          <a:xfrm>
            <a:off x="855406" y="5021825"/>
            <a:ext cx="5348749" cy="1169551"/>
          </a:xfrm>
          <a:prstGeom prst="rect">
            <a:avLst/>
          </a:prstGeom>
          <a:noFill/>
        </p:spPr>
        <p:txBody>
          <a:bodyPr wrap="square" rtlCol="0">
            <a:spAutoFit/>
          </a:bodyPr>
          <a:lstStyle/>
          <a:p>
            <a:pPr algn="ctr"/>
            <a:r>
              <a:rPr lang="en-US" sz="1400" b="1" dirty="0">
                <a:solidFill>
                  <a:srgbClr val="C00000"/>
                </a:solidFill>
                <a:latin typeface="Arial Rounded MT Bold" panose="020F0704030504030204" pitchFamily="34" charset="0"/>
              </a:rPr>
              <a:t>Supervisor</a:t>
            </a:r>
          </a:p>
          <a:p>
            <a:pPr algn="ctr"/>
            <a:r>
              <a:rPr lang="en-US" sz="1400" b="1" dirty="0">
                <a:solidFill>
                  <a:srgbClr val="C00000"/>
                </a:solidFill>
                <a:latin typeface="Arial Rounded MT Bold" panose="020F0704030504030204" pitchFamily="34" charset="0"/>
              </a:rPr>
              <a:t>Dr. M. Roja Raman</a:t>
            </a:r>
          </a:p>
          <a:p>
            <a:pPr algn="ctr"/>
            <a:r>
              <a:rPr lang="en-US" sz="1400" b="1" dirty="0">
                <a:solidFill>
                  <a:srgbClr val="C00000"/>
                </a:solidFill>
                <a:latin typeface="Arial Rounded MT Bold" panose="020F0704030504030204" pitchFamily="34" charset="0"/>
              </a:rPr>
              <a:t>Assistant Professor(Research)</a:t>
            </a:r>
          </a:p>
          <a:p>
            <a:pPr algn="ctr"/>
            <a:r>
              <a:rPr lang="en-US" sz="1400" b="1" dirty="0">
                <a:solidFill>
                  <a:srgbClr val="C00000"/>
                </a:solidFill>
                <a:latin typeface="Arial Rounded MT Bold" panose="020F0704030504030204" pitchFamily="34" charset="0"/>
              </a:rPr>
              <a:t>Sathyabama Institute of Science and Technology,</a:t>
            </a:r>
          </a:p>
          <a:p>
            <a:pPr algn="ctr"/>
            <a:r>
              <a:rPr lang="en-US" sz="1400" b="1" dirty="0">
                <a:solidFill>
                  <a:srgbClr val="C00000"/>
                </a:solidFill>
                <a:latin typeface="Arial Rounded MT Bold" panose="020F0704030504030204" pitchFamily="34" charset="0"/>
              </a:rPr>
              <a:t>Chennai</a:t>
            </a:r>
          </a:p>
        </p:txBody>
      </p:sp>
      <p:pic>
        <p:nvPicPr>
          <p:cNvPr id="8" name="Picture 7" descr="NewRGB_0.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334000" y="2057400"/>
            <a:ext cx="1524000" cy="1524000"/>
          </a:xfrm>
          <a:prstGeom prst="rect">
            <a:avLst/>
          </a:prstGeom>
        </p:spPr>
      </p:pic>
      <p:sp>
        <p:nvSpPr>
          <p:cNvPr id="9" name="TextBox 8"/>
          <p:cNvSpPr txBox="1"/>
          <p:nvPr/>
        </p:nvSpPr>
        <p:spPr>
          <a:xfrm>
            <a:off x="6437671" y="4684847"/>
            <a:ext cx="4800600" cy="1938992"/>
          </a:xfrm>
          <a:prstGeom prst="rect">
            <a:avLst/>
          </a:prstGeom>
          <a:noFill/>
        </p:spPr>
        <p:txBody>
          <a:bodyPr wrap="square" rtlCol="0">
            <a:spAutoFit/>
          </a:bodyPr>
          <a:lstStyle/>
          <a:p>
            <a:pPr algn="ctr"/>
            <a:r>
              <a:rPr lang="en-US" sz="1400" b="1" dirty="0">
                <a:solidFill>
                  <a:srgbClr val="7030A0"/>
                </a:solidFill>
                <a:latin typeface="Arial Rounded MT Bold" panose="020F0704030504030204" pitchFamily="34" charset="0"/>
              </a:rPr>
              <a:t>Adviser</a:t>
            </a:r>
          </a:p>
          <a:p>
            <a:pPr algn="ctr"/>
            <a:r>
              <a:rPr lang="en-US" sz="1400" b="1" dirty="0">
                <a:solidFill>
                  <a:srgbClr val="7030A0"/>
                </a:solidFill>
                <a:latin typeface="Arial Rounded MT Bold" panose="020F0704030504030204" pitchFamily="34" charset="0"/>
              </a:rPr>
              <a:t>Dr. M. Venkat Ratnam</a:t>
            </a:r>
          </a:p>
          <a:p>
            <a:pPr algn="ctr"/>
            <a:r>
              <a:rPr lang="en-US" sz="1400" b="1" dirty="0">
                <a:solidFill>
                  <a:srgbClr val="7030A0"/>
                </a:solidFill>
                <a:latin typeface="Arial Rounded MT Bold" panose="020F0704030504030204" pitchFamily="34" charset="0"/>
              </a:rPr>
              <a:t>Sci./Eng –G</a:t>
            </a:r>
          </a:p>
          <a:p>
            <a:pPr algn="ctr"/>
            <a:r>
              <a:rPr lang="en-US" sz="1400" dirty="0">
                <a:solidFill>
                  <a:srgbClr val="7030A0"/>
                </a:solidFill>
                <a:latin typeface="Arial Rounded MT Bold" panose="020F0704030504030204" pitchFamily="34" charset="0"/>
              </a:rPr>
              <a:t>National Atmospheric Research Laboratory,</a:t>
            </a:r>
          </a:p>
          <a:p>
            <a:pPr algn="ctr"/>
            <a:r>
              <a:rPr lang="en-US" sz="1400" dirty="0">
                <a:solidFill>
                  <a:srgbClr val="7030A0"/>
                </a:solidFill>
                <a:latin typeface="Arial Rounded MT Bold" panose="020F0704030504030204" pitchFamily="34" charset="0"/>
              </a:rPr>
              <a:t> Gadanki,</a:t>
            </a:r>
          </a:p>
          <a:p>
            <a:pPr algn="ctr"/>
            <a:r>
              <a:rPr lang="en-US" sz="1400" b="1" dirty="0">
                <a:solidFill>
                  <a:srgbClr val="7030A0"/>
                </a:solidFill>
                <a:latin typeface="Arial Rounded MT Bold" panose="020F0704030504030204" pitchFamily="34" charset="0"/>
              </a:rPr>
              <a:t>Dept. of Space, India</a:t>
            </a:r>
          </a:p>
          <a:p>
            <a:pPr algn="ctr"/>
            <a:endParaRPr lang="en-US" sz="1200" b="1" dirty="0">
              <a:solidFill>
                <a:srgbClr val="C00000"/>
              </a:solidFill>
            </a:endParaRPr>
          </a:p>
          <a:p>
            <a:pPr algn="ctr"/>
            <a:endParaRPr lang="en-US" sz="1200" b="1" dirty="0">
              <a:solidFill>
                <a:srgbClr val="C00000"/>
              </a:solidFill>
            </a:endParaRPr>
          </a:p>
          <a:p>
            <a:pPr algn="ctr"/>
            <a:endParaRPr lang="en-US" sz="1200" b="1" dirty="0">
              <a:solidFill>
                <a:srgbClr val="C00000"/>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94715404"/>
      </p:ext>
    </p:extLst>
  </p:cSld>
  <p:clrMapOvr>
    <a:masterClrMapping/>
  </p:clrMapOvr>
  <mc:AlternateContent xmlns:mc="http://schemas.openxmlformats.org/markup-compatibility/2006">
    <mc:Choice xmlns:p14="http://schemas.microsoft.com/office/powerpoint/2010/main" Requires="p14">
      <p:transition spd="slow" p14:dur="2000" advTm="4853"/>
    </mc:Choice>
    <mc:Fallback>
      <p:transition spd="slow" advTm="4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solidFill>
                  <a:srgbClr val="7030A0"/>
                </a:solidFill>
                <a:latin typeface="Arial Rounded MT Bold" panose="020F0704030504030204" pitchFamily="34" charset="0"/>
              </a:rPr>
              <a:t> TEJ Spatial Variation - IMDAA</a:t>
            </a:r>
            <a:endParaRPr lang="en-IN" sz="2400" dirty="0">
              <a:solidFill>
                <a:srgbClr val="7030A0"/>
              </a:solidFill>
              <a:latin typeface="Arial Rounded MT Bold" pitchFamily="34" charset="0"/>
            </a:endParaRPr>
          </a:p>
        </p:txBody>
      </p:sp>
      <p:sp>
        <p:nvSpPr>
          <p:cNvPr id="6" name="TextBox 5"/>
          <p:cNvSpPr txBox="1"/>
          <p:nvPr/>
        </p:nvSpPr>
        <p:spPr>
          <a:xfrm>
            <a:off x="2209800" y="5562601"/>
            <a:ext cx="7239000" cy="777842"/>
          </a:xfrm>
          <a:prstGeom prst="rect">
            <a:avLst/>
          </a:prstGeom>
          <a:noFill/>
        </p:spPr>
        <p:txBody>
          <a:bodyPr wrap="square" rtlCol="0">
            <a:spAutoFit/>
          </a:bodyPr>
          <a:lstStyle/>
          <a:p>
            <a:pPr>
              <a:lnSpc>
                <a:spcPct val="200000"/>
              </a:lnSpc>
              <a:buFont typeface="Wingdings" pitchFamily="2" charset="2"/>
              <a:buChar char="Ø"/>
            </a:pPr>
            <a:r>
              <a:rPr lang="en-US" sz="1200" dirty="0"/>
              <a:t> </a:t>
            </a:r>
            <a:r>
              <a:rPr lang="en-US" sz="1200" dirty="0">
                <a:latin typeface="Arial Rounded MT Bold" panose="020F0704030504030204" pitchFamily="34" charset="0"/>
              </a:rPr>
              <a:t>Tej Spatial extent is highest in 2020.</a:t>
            </a:r>
          </a:p>
          <a:p>
            <a:pPr>
              <a:lnSpc>
                <a:spcPct val="200000"/>
              </a:lnSpc>
              <a:buFont typeface="Wingdings" pitchFamily="2" charset="2"/>
              <a:buChar char="Ø"/>
            </a:pPr>
            <a:r>
              <a:rPr lang="en-US" sz="1200" dirty="0">
                <a:latin typeface="Arial Rounded MT Bold" panose="020F0704030504030204" pitchFamily="34" charset="0"/>
              </a:rPr>
              <a:t> 2012, 2013, 2016, 2018 and 2020 </a:t>
            </a:r>
            <a:r>
              <a:rPr lang="en-US" sz="1200" dirty="0">
                <a:latin typeface="Arial Rounded MT Bold" panose="020F0704030504030204" pitchFamily="34" charset="0"/>
                <a:sym typeface="Wingdings" pitchFamily="2" charset="2"/>
              </a:rPr>
              <a:t></a:t>
            </a:r>
            <a:r>
              <a:rPr lang="en-US" sz="1200" dirty="0">
                <a:latin typeface="Arial Rounded MT Bold" panose="020F0704030504030204" pitchFamily="34" charset="0"/>
              </a:rPr>
              <a:t> TEJ has more spatial extent and more strength</a:t>
            </a:r>
            <a:r>
              <a:rPr lang="en-US" sz="1200" dirty="0"/>
              <a:t>.</a:t>
            </a:r>
          </a:p>
        </p:txBody>
      </p:sp>
      <p:pic>
        <p:nvPicPr>
          <p:cNvPr id="21506" name="Picture 2" descr="D:\Karthikapp\Programs\TEJStatistics_sep\TEJ_Spatial_Variation_Gadanki_star_c.gif"/>
          <p:cNvPicPr>
            <a:picLocks noGrp="1" noChangeAspect="1" noChangeArrowheads="1" noCrop="1"/>
          </p:cNvPicPr>
          <p:nvPr>
            <p:ph idx="1"/>
          </p:nvPr>
        </p:nvPicPr>
        <p:blipFill>
          <a:blip r:embed="rId4"/>
          <a:srcRect/>
          <a:stretch>
            <a:fillRect/>
          </a:stretch>
        </p:blipFill>
        <p:spPr bwMode="auto">
          <a:xfrm>
            <a:off x="2365965" y="957878"/>
            <a:ext cx="6527007" cy="4351338"/>
          </a:xfrm>
          <a:prstGeom prst="rect">
            <a:avLst/>
          </a:prstGeom>
          <a:no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58800462"/>
      </p:ext>
    </p:extLst>
  </p:cSld>
  <p:clrMapOvr>
    <a:masterClrMapping/>
  </p:clrMapOvr>
  <mc:AlternateContent xmlns:mc="http://schemas.openxmlformats.org/markup-compatibility/2006">
    <mc:Choice xmlns:p14="http://schemas.microsoft.com/office/powerpoint/2010/main" Requires="p14">
      <p:transition spd="slow" p14:dur="2000" advTm="5232"/>
    </mc:Choice>
    <mc:Fallback>
      <p:transition spd="slow" advTm="5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94503"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7030A0"/>
                </a:solidFill>
                <a:latin typeface="Arial Rounded MT Bold" panose="020F0704030504030204" pitchFamily="34" charset="0"/>
              </a:rPr>
              <a:t> </a:t>
            </a:r>
            <a:r>
              <a:rPr lang="en-US" sz="2400" dirty="0">
                <a:solidFill>
                  <a:srgbClr val="7030A0"/>
                </a:solidFill>
                <a:latin typeface="Arial Rounded MT Bold" panose="020F0704030504030204" pitchFamily="34" charset="0"/>
              </a:rPr>
              <a:t>Results : TEJ Core Area-ENSO-Rainfall Relation in July</a:t>
            </a:r>
            <a:endParaRPr lang="en-IN" sz="2400" dirty="0">
              <a:solidFill>
                <a:srgbClr val="7030A0"/>
              </a:solidFill>
              <a:latin typeface="Arial Rounded MT Bold" pitchFamily="34" charset="0"/>
            </a:endParaRPr>
          </a:p>
        </p:txBody>
      </p:sp>
      <p:sp>
        <p:nvSpPr>
          <p:cNvPr id="6" name="TextBox 5"/>
          <p:cNvSpPr txBox="1"/>
          <p:nvPr/>
        </p:nvSpPr>
        <p:spPr>
          <a:xfrm>
            <a:off x="7224252" y="3003938"/>
            <a:ext cx="3856703" cy="830997"/>
          </a:xfrm>
          <a:prstGeom prst="rect">
            <a:avLst/>
          </a:prstGeom>
          <a:noFill/>
        </p:spPr>
        <p:txBody>
          <a:bodyPr wrap="square" rtlCol="0">
            <a:spAutoFit/>
          </a:bodyPr>
          <a:lstStyle/>
          <a:p>
            <a:pPr>
              <a:buFont typeface="Wingdings" pitchFamily="2" charset="2"/>
              <a:buChar char="Ø"/>
            </a:pPr>
            <a:r>
              <a:rPr lang="en-US" sz="1200" dirty="0">
                <a:latin typeface="Arial Rounded MT Bold" panose="020F0704030504030204" pitchFamily="34" charset="0"/>
              </a:rPr>
              <a:t> 2015- El Nino Year  </a:t>
            </a:r>
            <a:r>
              <a:rPr lang="en-US" sz="1200" dirty="0">
                <a:latin typeface="Arial Rounded MT Bold" panose="020F0704030504030204" pitchFamily="34" charset="0"/>
                <a:sym typeface="Wingdings" pitchFamily="2" charset="2"/>
              </a:rPr>
              <a:t></a:t>
            </a:r>
            <a:r>
              <a:rPr lang="en-US" sz="1200" dirty="0">
                <a:latin typeface="Arial Rounded MT Bold" panose="020F0704030504030204" pitchFamily="34" charset="0"/>
              </a:rPr>
              <a:t>    Less TEJ Core area    </a:t>
            </a:r>
            <a:r>
              <a:rPr lang="en-US" sz="1200" dirty="0">
                <a:latin typeface="Arial Rounded MT Bold" panose="020F0704030504030204" pitchFamily="34" charset="0"/>
                <a:sym typeface="Wingdings" pitchFamily="2" charset="2"/>
              </a:rPr>
              <a:t></a:t>
            </a:r>
            <a:r>
              <a:rPr lang="en-US" sz="1200" dirty="0">
                <a:latin typeface="Arial Rounded MT Bold" panose="020F0704030504030204" pitchFamily="34" charset="0"/>
              </a:rPr>
              <a:t>  Low amount of rainfall in Central India.</a:t>
            </a:r>
          </a:p>
          <a:p>
            <a:pPr>
              <a:buFont typeface="Wingdings" pitchFamily="2" charset="2"/>
              <a:buChar char="Ø"/>
            </a:pPr>
            <a:r>
              <a:rPr lang="en-US" sz="1200" dirty="0">
                <a:latin typeface="Arial Rounded MT Bold" panose="020F0704030504030204" pitchFamily="34" charset="0"/>
              </a:rPr>
              <a:t> 2020- TEJ has more strength, more spatial extent.</a:t>
            </a:r>
          </a:p>
        </p:txBody>
      </p:sp>
      <p:pic>
        <p:nvPicPr>
          <p:cNvPr id="2050" name="Picture 2" descr="D:\Karthikapp\ncfiles\Final Plots\PPT\Corr.El Nino-TEJ Subplots.png"/>
          <p:cNvPicPr>
            <a:picLocks noGrp="1" noChangeAspect="1" noChangeArrowheads="1"/>
          </p:cNvPicPr>
          <p:nvPr>
            <p:ph idx="1"/>
          </p:nvPr>
        </p:nvPicPr>
        <p:blipFill>
          <a:blip r:embed="rId4" cstate="print"/>
          <a:srcRect l="6493" t="9091" b="9091"/>
          <a:stretch>
            <a:fillRect/>
          </a:stretch>
        </p:blipFill>
        <p:spPr bwMode="auto">
          <a:xfrm>
            <a:off x="917209" y="1157748"/>
            <a:ext cx="6093191" cy="5331542"/>
          </a:xfrm>
          <a:prstGeom prst="rect">
            <a:avLst/>
          </a:prstGeom>
          <a:noFill/>
        </p:spPr>
      </p:pic>
      <p:sp>
        <p:nvSpPr>
          <p:cNvPr id="10" name="TextBox 9"/>
          <p:cNvSpPr txBox="1"/>
          <p:nvPr/>
        </p:nvSpPr>
        <p:spPr>
          <a:xfrm>
            <a:off x="7385180" y="1287625"/>
            <a:ext cx="2869865" cy="1415772"/>
          </a:xfrm>
          <a:prstGeom prst="rect">
            <a:avLst/>
          </a:prstGeom>
          <a:noFill/>
        </p:spPr>
        <p:txBody>
          <a:bodyPr wrap="square" rtlCol="0">
            <a:spAutoFit/>
          </a:bodyPr>
          <a:lstStyle/>
          <a:p>
            <a:r>
              <a:rPr lang="en-US" sz="1400" u="sng" dirty="0">
                <a:solidFill>
                  <a:srgbClr val="FF0000"/>
                </a:solidFill>
                <a:latin typeface="Arial Rounded MT Bold" panose="020F0704030504030204" pitchFamily="34" charset="0"/>
              </a:rPr>
              <a:t>TEJ Core Area Estimation</a:t>
            </a:r>
          </a:p>
          <a:p>
            <a:pPr>
              <a:lnSpc>
                <a:spcPct val="150000"/>
              </a:lnSpc>
              <a:buFont typeface="Wingdings" pitchFamily="2" charset="2"/>
              <a:buChar char="Ø"/>
            </a:pPr>
            <a:r>
              <a:rPr lang="en-US" sz="1200" dirty="0">
                <a:latin typeface="Arial Rounded MT Bold" panose="020F0704030504030204" pitchFamily="34" charset="0"/>
              </a:rPr>
              <a:t> IMDAA Zonal wind at 100 hPa is used.</a:t>
            </a:r>
          </a:p>
          <a:p>
            <a:pPr>
              <a:lnSpc>
                <a:spcPct val="150000"/>
              </a:lnSpc>
              <a:buFont typeface="Wingdings" pitchFamily="2" charset="2"/>
              <a:buChar char="Ø"/>
            </a:pPr>
            <a:r>
              <a:rPr lang="en-US" sz="1200" dirty="0">
                <a:latin typeface="Arial Rounded MT Bold" panose="020F0704030504030204" pitchFamily="34" charset="0"/>
              </a:rPr>
              <a:t> Counts the number of grid points where zonal wind speed &lt;-30 m/s.</a:t>
            </a:r>
          </a:p>
        </p:txBody>
      </p:sp>
      <p:pic>
        <p:nvPicPr>
          <p:cNvPr id="7" name="Content Placeholder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10400" y="3823519"/>
            <a:ext cx="4404368" cy="2642621"/>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092878513"/>
      </p:ext>
    </p:extLst>
  </p:cSld>
  <p:clrMapOvr>
    <a:masterClrMapping/>
  </p:clrMapOvr>
  <mc:AlternateContent xmlns:mc="http://schemas.openxmlformats.org/markup-compatibility/2006">
    <mc:Choice xmlns:p14="http://schemas.microsoft.com/office/powerpoint/2010/main" Requires="p14">
      <p:transition spd="slow" p14:dur="2000" advTm="10150"/>
    </mc:Choice>
    <mc:Fallback>
      <p:transition spd="slow" advTm="10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664"/>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7030A0"/>
                </a:solidFill>
                <a:latin typeface="Arial Rounded MT Bold" pitchFamily="34" charset="0"/>
              </a:rPr>
              <a:t>Results :IMDAA and CMIP6 (Monsoon Grid)</a:t>
            </a:r>
            <a:endParaRPr lang="en-IN" sz="2400" dirty="0">
              <a:solidFill>
                <a:srgbClr val="7030A0"/>
              </a:solidFill>
              <a:latin typeface="Arial Rounded MT Bold" pitchFamily="34" charset="0"/>
            </a:endParaRPr>
          </a:p>
        </p:txBody>
      </p:sp>
      <p:sp>
        <p:nvSpPr>
          <p:cNvPr id="5" name="TextBox 4"/>
          <p:cNvSpPr txBox="1"/>
          <p:nvPr/>
        </p:nvSpPr>
        <p:spPr>
          <a:xfrm>
            <a:off x="7045390" y="2143319"/>
            <a:ext cx="5168916" cy="800219"/>
          </a:xfrm>
          <a:prstGeom prst="rect">
            <a:avLst/>
          </a:prstGeom>
          <a:noFill/>
        </p:spPr>
        <p:txBody>
          <a:bodyPr wrap="none" rtlCol="0">
            <a:spAutoFit/>
          </a:bodyPr>
          <a:lstStyle/>
          <a:p>
            <a:pPr>
              <a:buFont typeface="Wingdings" pitchFamily="2" charset="2"/>
              <a:buChar char="Ø"/>
            </a:pPr>
            <a:r>
              <a:rPr lang="en-US" dirty="0" smtClean="0">
                <a:latin typeface="Arial Rounded MT Bold" pitchFamily="34" charset="0"/>
              </a:rPr>
              <a:t> </a:t>
            </a:r>
            <a:r>
              <a:rPr lang="en-US" sz="1400" dirty="0" smtClean="0">
                <a:latin typeface="Arial Rounded MT Bold" pitchFamily="34" charset="0"/>
              </a:rPr>
              <a:t>CMIP6 EC-Earth3-Veg-LR( Europe )model is used.</a:t>
            </a:r>
          </a:p>
          <a:p>
            <a:pPr>
              <a:buFont typeface="Wingdings" pitchFamily="2" charset="2"/>
              <a:buChar char="Ø"/>
            </a:pPr>
            <a:r>
              <a:rPr lang="en-US" sz="1400" dirty="0">
                <a:latin typeface="Arial Rounded MT Bold" pitchFamily="34" charset="0"/>
              </a:rPr>
              <a:t> </a:t>
            </a:r>
            <a:r>
              <a:rPr lang="en-US" sz="1400" dirty="0" smtClean="0">
                <a:latin typeface="Arial Rounded MT Bold" pitchFamily="34" charset="0"/>
              </a:rPr>
              <a:t> TEJ Core speed has decreasing trend.</a:t>
            </a:r>
          </a:p>
          <a:p>
            <a:pPr>
              <a:buFont typeface="Wingdings" pitchFamily="2" charset="2"/>
              <a:buChar char="Ø"/>
            </a:pPr>
            <a:r>
              <a:rPr lang="en-US" sz="1400" dirty="0" smtClean="0">
                <a:latin typeface="Arial Rounded MT Bold" pitchFamily="34" charset="0"/>
              </a:rPr>
              <a:t> TEJ Core Speed is going to decrease from 2023 – 2049.</a:t>
            </a:r>
            <a:endParaRPr lang="en-US" dirty="0">
              <a:latin typeface="Arial Rounded MT Bold" pitchFamily="34" charset="0"/>
            </a:endParaRPr>
          </a:p>
        </p:txBody>
      </p:sp>
      <p:pic>
        <p:nvPicPr>
          <p:cNvPr id="20482" name="Picture 2" descr="G:\Corr. Trend Europe_model_IMDAA_and_CMIP6_Tej_Spatial_Extent_and_Core_Speed.png"/>
          <p:cNvPicPr>
            <a:picLocks noGrp="1" noChangeAspect="1" noChangeArrowheads="1"/>
          </p:cNvPicPr>
          <p:nvPr>
            <p:ph idx="1"/>
          </p:nvPr>
        </p:nvPicPr>
        <p:blipFill>
          <a:blip r:embed="rId4" cstate="print"/>
          <a:srcRect/>
          <a:stretch>
            <a:fillRect/>
          </a:stretch>
        </p:blipFill>
        <p:spPr bwMode="auto">
          <a:xfrm>
            <a:off x="1251776" y="1270437"/>
            <a:ext cx="5306339" cy="5306339"/>
          </a:xfrm>
          <a:prstGeom prst="rect">
            <a:avLst/>
          </a:prstGeom>
          <a:noFill/>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50339613"/>
      </p:ext>
    </p:extLst>
  </p:cSld>
  <p:clrMapOvr>
    <a:masterClrMapping/>
  </p:clrMapOvr>
  <mc:AlternateContent xmlns:mc="http://schemas.openxmlformats.org/markup-compatibility/2006">
    <mc:Choice xmlns:p14="http://schemas.microsoft.com/office/powerpoint/2010/main" Requires="p14">
      <p:transition spd="slow" p14:dur="2000" advTm="7854"/>
    </mc:Choice>
    <mc:Fallback>
      <p:transition spd="slow" advTm="78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664"/>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7030A0"/>
                </a:solidFill>
                <a:latin typeface="Arial Rounded MT Bold" pitchFamily="34" charset="0"/>
              </a:rPr>
              <a:t>Conclusions</a:t>
            </a:r>
            <a:endParaRPr lang="en-IN" sz="2400" dirty="0">
              <a:solidFill>
                <a:srgbClr val="7030A0"/>
              </a:solidFill>
              <a:latin typeface="Arial Rounded MT Bold" pitchFamily="34" charset="0"/>
            </a:endParaRPr>
          </a:p>
        </p:txBody>
      </p:sp>
      <p:sp>
        <p:nvSpPr>
          <p:cNvPr id="2" name="Content Placeholder 1"/>
          <p:cNvSpPr>
            <a:spLocks noGrp="1"/>
          </p:cNvSpPr>
          <p:nvPr>
            <p:ph idx="1"/>
          </p:nvPr>
        </p:nvSpPr>
        <p:spPr>
          <a:xfrm>
            <a:off x="838200" y="1825625"/>
            <a:ext cx="10065774" cy="4351338"/>
          </a:xfrm>
        </p:spPr>
        <p:txBody>
          <a:bodyPr>
            <a:normAutofit/>
          </a:bodyPr>
          <a:lstStyle/>
          <a:p>
            <a:pPr>
              <a:buFont typeface="Wingdings" panose="05000000000000000000" pitchFamily="2" charset="2"/>
              <a:buChar char="Ø"/>
            </a:pPr>
            <a:r>
              <a:rPr lang="en-US" sz="2000" dirty="0">
                <a:latin typeface="Arial Rounded MT Bold" panose="020F0704030504030204" pitchFamily="34" charset="0"/>
              </a:rPr>
              <a:t> </a:t>
            </a:r>
            <a:r>
              <a:rPr lang="en-US" sz="2000" dirty="0">
                <a:solidFill>
                  <a:sysClr val="windowText" lastClr="000000"/>
                </a:solidFill>
                <a:latin typeface="Arial Rounded MT Bold" panose="020F0704030504030204" pitchFamily="34" charset="0"/>
              </a:rPr>
              <a:t>From the comparison of  Radiosonde uwind profile over Gadanki with the profiles from different models, IMDAA  uwind profiles is found to be in match with radiosonde profile.</a:t>
            </a:r>
          </a:p>
          <a:p>
            <a:pPr>
              <a:buFont typeface="Wingdings" panose="05000000000000000000" pitchFamily="2" charset="2"/>
              <a:buChar char="Ø"/>
            </a:pPr>
            <a:r>
              <a:rPr lang="en-US" sz="2000" dirty="0">
                <a:latin typeface="Arial Rounded MT Bold" panose="020F0704030504030204" pitchFamily="34" charset="0"/>
              </a:rPr>
              <a:t> From TEJ  statistics studied, a periodic oscillation observed in peak jet speed over Gadanki. In July, most of the TEJ peak height lies between 16 and 16.5 km. TEJ is observed above 90% during July. Jet width is found to be lower when wind reversal height is higher.</a:t>
            </a:r>
          </a:p>
          <a:p>
            <a:pPr>
              <a:buFont typeface="Wingdings" panose="05000000000000000000" pitchFamily="2" charset="2"/>
              <a:buChar char="Ø"/>
            </a:pPr>
            <a:r>
              <a:rPr lang="en-US" sz="2000" dirty="0">
                <a:latin typeface="Arial Rounded MT Bold" panose="020F0704030504030204" pitchFamily="34" charset="0"/>
              </a:rPr>
              <a:t> From TEJ Spatial variation, it is found that TEJ has more spatial extent in July at 100hpa.</a:t>
            </a:r>
          </a:p>
          <a:p>
            <a:pPr>
              <a:buFont typeface="Wingdings" panose="05000000000000000000" pitchFamily="2" charset="2"/>
              <a:buChar char="Ø"/>
            </a:pPr>
            <a:r>
              <a:rPr lang="en-US" sz="2000" dirty="0">
                <a:latin typeface="Arial Rounded MT Bold" panose="020F0704030504030204" pitchFamily="34" charset="0"/>
              </a:rPr>
              <a:t> Double core was found in 2020. In 2000 and 2023, weak TEJ is observed.</a:t>
            </a:r>
          </a:p>
          <a:p>
            <a:pPr>
              <a:buFont typeface="Wingdings" panose="05000000000000000000" pitchFamily="2" charset="2"/>
              <a:buChar char="Ø"/>
            </a:pPr>
            <a:r>
              <a:rPr lang="en-US" sz="2000" dirty="0">
                <a:latin typeface="Arial Rounded MT Bold" panose="020F0704030504030204" pitchFamily="34" charset="0"/>
              </a:rPr>
              <a:t> Using IMDAA data, it is clearly seen that TEJ has more spatial extent in 2020 and less in 2015. Core TEJ speed reaches about -42 m/s in 2020. </a:t>
            </a:r>
          </a:p>
          <a:p>
            <a:pPr>
              <a:buFont typeface="Wingdings" panose="05000000000000000000" pitchFamily="2" charset="2"/>
              <a:buChar char="Ø"/>
            </a:pPr>
            <a:endParaRPr lang="en-US" sz="2000" dirty="0" smtClean="0">
              <a:latin typeface="Arial Rounded MT Bold" panose="020F0704030504030204" pitchFamily="34" charset="0"/>
            </a:endParaRPr>
          </a:p>
          <a:p>
            <a:pPr marL="0" indent="0">
              <a:buNone/>
            </a:pPr>
            <a:endParaRPr lang="en-IN" sz="2000" dirty="0">
              <a:latin typeface="Arial Rounded MT Bold" panose="020F07040305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06323235"/>
      </p:ext>
    </p:extLst>
  </p:cSld>
  <p:clrMapOvr>
    <a:masterClrMapping/>
  </p:clrMapOvr>
  <mc:AlternateContent xmlns:mc="http://schemas.openxmlformats.org/markup-compatibility/2006">
    <mc:Choice xmlns:p14="http://schemas.microsoft.com/office/powerpoint/2010/main" Requires="p14">
      <p:transition spd="slow" p14:dur="2000" advTm="5939"/>
    </mc:Choice>
    <mc:Fallback>
      <p:transition spd="slow" advTm="59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664"/>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7030A0"/>
                </a:solidFill>
                <a:latin typeface="Arial Rounded MT Bold" pitchFamily="34" charset="0"/>
              </a:rPr>
              <a:t>Conclusions</a:t>
            </a:r>
            <a:endParaRPr lang="en-IN" sz="2400" dirty="0">
              <a:solidFill>
                <a:srgbClr val="7030A0"/>
              </a:solidFill>
              <a:latin typeface="Arial Rounded MT Bold" pitchFamily="34" charset="0"/>
            </a:endParaRPr>
          </a:p>
        </p:txBody>
      </p:sp>
      <p:sp>
        <p:nvSpPr>
          <p:cNvPr id="2" name="Content Placeholder 1"/>
          <p:cNvSpPr>
            <a:spLocks noGrp="1"/>
          </p:cNvSpPr>
          <p:nvPr>
            <p:ph idx="1"/>
          </p:nvPr>
        </p:nvSpPr>
        <p:spPr>
          <a:xfrm>
            <a:off x="838200" y="1825625"/>
            <a:ext cx="10065774" cy="4351338"/>
          </a:xfrm>
        </p:spPr>
        <p:txBody>
          <a:bodyPr>
            <a:normAutofit/>
          </a:bodyPr>
          <a:lstStyle/>
          <a:p>
            <a:pPr>
              <a:buFont typeface="Wingdings" panose="05000000000000000000" pitchFamily="2" charset="2"/>
              <a:buChar char="Ø"/>
            </a:pPr>
            <a:r>
              <a:rPr lang="en-US" sz="2000" dirty="0">
                <a:latin typeface="Arial Rounded MT Bold" panose="020F0704030504030204" pitchFamily="34" charset="0"/>
              </a:rPr>
              <a:t>TEJ spatial extent has negative correlation with </a:t>
            </a:r>
            <a:r>
              <a:rPr lang="en-US" sz="2000" dirty="0" err="1">
                <a:latin typeface="Arial Rounded MT Bold" panose="020F0704030504030204" pitchFamily="34" charset="0"/>
              </a:rPr>
              <a:t>NiNo</a:t>
            </a:r>
            <a:r>
              <a:rPr lang="en-US" sz="2000" dirty="0">
                <a:latin typeface="Arial Rounded MT Bold" panose="020F0704030504030204" pitchFamily="34" charset="0"/>
              </a:rPr>
              <a:t> 3.4 index. </a:t>
            </a:r>
          </a:p>
          <a:p>
            <a:pPr>
              <a:buFont typeface="Wingdings" panose="05000000000000000000" pitchFamily="2" charset="2"/>
              <a:buChar char="Ø"/>
            </a:pPr>
            <a:r>
              <a:rPr lang="en-US" sz="2000" dirty="0">
                <a:latin typeface="Arial Rounded MT Bold" panose="020F0704030504030204" pitchFamily="34" charset="0"/>
              </a:rPr>
              <a:t> Lower El Nino, higher rainfall is observed over Central India. In 2020, Central India Rainfall is about 150 mm. 2015 is an El Nino year and TEJ strength is observed to be very weak. Amount of rainfall received in Central India during July 2015 is also very low.</a:t>
            </a:r>
          </a:p>
          <a:p>
            <a:pPr>
              <a:buFont typeface="Wingdings" panose="05000000000000000000" pitchFamily="2" charset="2"/>
              <a:buChar char="Ø"/>
            </a:pPr>
            <a:r>
              <a:rPr lang="en-US" sz="2000" dirty="0">
                <a:latin typeface="Arial Rounded MT Bold" panose="020F0704030504030204" pitchFamily="34" charset="0"/>
              </a:rPr>
              <a:t> This concludes El-Nino years are not favorable for strong and wide TEJ formation and also monsoon rainfall over India.</a:t>
            </a:r>
          </a:p>
          <a:p>
            <a:pPr marL="0" indent="0">
              <a:buNone/>
            </a:pPr>
            <a:endParaRPr lang="en-US" sz="2000" dirty="0" smtClean="0">
              <a:latin typeface="Arial Rounded MT Bold" panose="020F0704030504030204" pitchFamily="34" charset="0"/>
            </a:endParaRPr>
          </a:p>
          <a:p>
            <a:pPr marL="0" indent="0">
              <a:buNone/>
            </a:pPr>
            <a:endParaRPr lang="en-IN" sz="2000" dirty="0">
              <a:latin typeface="Arial Rounded MT Bold" panose="020F07040305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904164675"/>
      </p:ext>
    </p:extLst>
  </p:cSld>
  <p:clrMapOvr>
    <a:masterClrMapping/>
  </p:clrMapOvr>
  <mc:AlternateContent xmlns:mc="http://schemas.openxmlformats.org/markup-compatibility/2006">
    <mc:Choice xmlns:p14="http://schemas.microsoft.com/office/powerpoint/2010/main" Requires="p14">
      <p:transition spd="slow" p14:dur="2000" advTm="5893"/>
    </mc:Choice>
    <mc:Fallback>
      <p:transition spd="slow" advTm="58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664"/>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7030A0"/>
                </a:solidFill>
                <a:latin typeface="Arial Rounded MT Bold" pitchFamily="34" charset="0"/>
              </a:rPr>
              <a:t>References</a:t>
            </a:r>
            <a:endParaRPr lang="en-IN" sz="2400" dirty="0">
              <a:solidFill>
                <a:srgbClr val="7030A0"/>
              </a:solidFill>
              <a:latin typeface="Arial Rounded MT Bold" pitchFamily="34" charset="0"/>
            </a:endParaRPr>
          </a:p>
        </p:txBody>
      </p:sp>
      <p:sp>
        <p:nvSpPr>
          <p:cNvPr id="2" name="Content Placeholder 1"/>
          <p:cNvSpPr>
            <a:spLocks noGrp="1"/>
          </p:cNvSpPr>
          <p:nvPr>
            <p:ph idx="1"/>
          </p:nvPr>
        </p:nvSpPr>
        <p:spPr>
          <a:xfrm>
            <a:off x="838200" y="1825625"/>
            <a:ext cx="10065774" cy="4351338"/>
          </a:xfrm>
        </p:spPr>
        <p:txBody>
          <a:bodyPr>
            <a:normAutofit lnSpcReduction="10000"/>
          </a:bodyPr>
          <a:lstStyle/>
          <a:p>
            <a:pPr>
              <a:buFont typeface="Wingdings" panose="05000000000000000000" pitchFamily="2" charset="2"/>
              <a:buChar char="Ø"/>
            </a:pPr>
            <a:r>
              <a:rPr lang="en-US" sz="2000" i="1" dirty="0" smtClean="0">
                <a:solidFill>
                  <a:srgbClr val="C00000"/>
                </a:solidFill>
                <a:latin typeface="Arial Rounded MT Bold" panose="020F0704030504030204" pitchFamily="34" charset="0"/>
              </a:rPr>
              <a:t> </a:t>
            </a:r>
            <a:r>
              <a:rPr lang="en-IN" sz="2000" dirty="0" err="1">
                <a:solidFill>
                  <a:srgbClr val="C00000"/>
                </a:solidFill>
                <a:latin typeface="Arial Rounded MT Bold" panose="020F0704030504030204" pitchFamily="34" charset="0"/>
              </a:rPr>
              <a:t>Roja</a:t>
            </a:r>
            <a:r>
              <a:rPr lang="en-IN" sz="2000" dirty="0">
                <a:solidFill>
                  <a:srgbClr val="C00000"/>
                </a:solidFill>
                <a:latin typeface="Arial Rounded MT Bold" panose="020F0704030504030204" pitchFamily="34" charset="0"/>
              </a:rPr>
              <a:t> Raman, M., V. V. M. </a:t>
            </a:r>
            <a:r>
              <a:rPr lang="en-IN" sz="2000" dirty="0" err="1">
                <a:solidFill>
                  <a:srgbClr val="C00000"/>
                </a:solidFill>
                <a:latin typeface="Arial Rounded MT Bold" panose="020F0704030504030204" pitchFamily="34" charset="0"/>
              </a:rPr>
              <a:t>Jagannadha</a:t>
            </a:r>
            <a:r>
              <a:rPr lang="en-IN" sz="2000" dirty="0">
                <a:solidFill>
                  <a:srgbClr val="C00000"/>
                </a:solidFill>
                <a:latin typeface="Arial Rounded MT Bold" panose="020F0704030504030204" pitchFamily="34" charset="0"/>
              </a:rPr>
              <a:t> Rao, M. </a:t>
            </a:r>
            <a:r>
              <a:rPr lang="en-IN" sz="2000" dirty="0" err="1">
                <a:solidFill>
                  <a:srgbClr val="C00000"/>
                </a:solidFill>
                <a:latin typeface="Arial Rounded MT Bold" panose="020F0704030504030204" pitchFamily="34" charset="0"/>
              </a:rPr>
              <a:t>Venkat</a:t>
            </a:r>
            <a:r>
              <a:rPr lang="en-IN" sz="2000" dirty="0">
                <a:solidFill>
                  <a:srgbClr val="C00000"/>
                </a:solidFill>
                <a:latin typeface="Arial Rounded MT Bold" panose="020F0704030504030204" pitchFamily="34" charset="0"/>
              </a:rPr>
              <a:t> </a:t>
            </a:r>
            <a:r>
              <a:rPr lang="en-IN" sz="2000" dirty="0" err="1">
                <a:solidFill>
                  <a:srgbClr val="C00000"/>
                </a:solidFill>
                <a:latin typeface="Arial Rounded MT Bold" panose="020F0704030504030204" pitchFamily="34" charset="0"/>
              </a:rPr>
              <a:t>Ratnam</a:t>
            </a:r>
            <a:r>
              <a:rPr lang="en-IN" sz="2000" dirty="0">
                <a:solidFill>
                  <a:srgbClr val="C00000"/>
                </a:solidFill>
                <a:latin typeface="Arial Rounded MT Bold" panose="020F0704030504030204" pitchFamily="34" charset="0"/>
              </a:rPr>
              <a:t>, M. </a:t>
            </a:r>
            <a:r>
              <a:rPr lang="en-IN" sz="2000" dirty="0" err="1">
                <a:solidFill>
                  <a:srgbClr val="C00000"/>
                </a:solidFill>
                <a:latin typeface="Arial Rounded MT Bold" panose="020F0704030504030204" pitchFamily="34" charset="0"/>
              </a:rPr>
              <a:t>Rajeevan</a:t>
            </a:r>
            <a:r>
              <a:rPr lang="en-IN" sz="2000" dirty="0">
                <a:solidFill>
                  <a:srgbClr val="C00000"/>
                </a:solidFill>
                <a:latin typeface="Arial Rounded MT Bold" panose="020F0704030504030204" pitchFamily="34" charset="0"/>
              </a:rPr>
              <a:t>, S. V. B. Rao, D. Narayana Rao, and N. </a:t>
            </a:r>
            <a:r>
              <a:rPr lang="en-IN" sz="2000" dirty="0" err="1">
                <a:solidFill>
                  <a:srgbClr val="C00000"/>
                </a:solidFill>
                <a:latin typeface="Arial Rounded MT Bold" panose="020F0704030504030204" pitchFamily="34" charset="0"/>
              </a:rPr>
              <a:t>Prabhakara</a:t>
            </a:r>
            <a:r>
              <a:rPr lang="en-IN" sz="2000" dirty="0">
                <a:solidFill>
                  <a:srgbClr val="C00000"/>
                </a:solidFill>
                <a:latin typeface="Arial Rounded MT Bold" panose="020F0704030504030204" pitchFamily="34" charset="0"/>
              </a:rPr>
              <a:t> Rao (2009), Characteristics of the Tropical Easterly Jet: Long-term trends and their features during active and break monsoon phases, J. </a:t>
            </a:r>
            <a:r>
              <a:rPr lang="en-IN" sz="2000" dirty="0" err="1">
                <a:solidFill>
                  <a:srgbClr val="C00000"/>
                </a:solidFill>
                <a:latin typeface="Arial Rounded MT Bold" panose="020F0704030504030204" pitchFamily="34" charset="0"/>
              </a:rPr>
              <a:t>Geophys</a:t>
            </a:r>
            <a:r>
              <a:rPr lang="en-IN" sz="2000" dirty="0">
                <a:solidFill>
                  <a:srgbClr val="C00000"/>
                </a:solidFill>
                <a:latin typeface="Arial Rounded MT Bold" panose="020F0704030504030204" pitchFamily="34" charset="0"/>
              </a:rPr>
              <a:t>. Res., 114, D19105, doi:10.1029/2009JD012065.</a:t>
            </a:r>
          </a:p>
          <a:p>
            <a:pPr>
              <a:buFont typeface="Wingdings" panose="05000000000000000000" pitchFamily="2" charset="2"/>
              <a:buChar char="Ø"/>
            </a:pPr>
            <a:r>
              <a:rPr lang="en-US" sz="2000" dirty="0" smtClean="0">
                <a:solidFill>
                  <a:srgbClr val="C00000"/>
                </a:solidFill>
                <a:latin typeface="Arial Rounded MT Bold" panose="020F0704030504030204" pitchFamily="34" charset="0"/>
              </a:rPr>
              <a:t> </a:t>
            </a:r>
            <a:r>
              <a:rPr lang="en-US" sz="2000" dirty="0" err="1">
                <a:solidFill>
                  <a:srgbClr val="C00000"/>
                </a:solidFill>
                <a:latin typeface="Arial Rounded MT Bold" panose="020F0704030504030204" pitchFamily="34" charset="0"/>
              </a:rPr>
              <a:t>Roja</a:t>
            </a:r>
            <a:r>
              <a:rPr lang="en-US" sz="2000" dirty="0">
                <a:solidFill>
                  <a:srgbClr val="C00000"/>
                </a:solidFill>
                <a:latin typeface="Arial Rounded MT Bold" panose="020F0704030504030204" pitchFamily="34" charset="0"/>
              </a:rPr>
              <a:t> Raman, M., V. V. M. </a:t>
            </a:r>
            <a:r>
              <a:rPr lang="en-US" sz="2000" dirty="0" err="1">
                <a:solidFill>
                  <a:srgbClr val="C00000"/>
                </a:solidFill>
                <a:latin typeface="Arial Rounded MT Bold" panose="020F0704030504030204" pitchFamily="34" charset="0"/>
              </a:rPr>
              <a:t>Jagannadha</a:t>
            </a:r>
            <a:r>
              <a:rPr lang="en-US" sz="2000" dirty="0">
                <a:solidFill>
                  <a:srgbClr val="C00000"/>
                </a:solidFill>
                <a:latin typeface="Arial Rounded MT Bold" panose="020F0704030504030204" pitchFamily="34" charset="0"/>
              </a:rPr>
              <a:t> Rao, M. </a:t>
            </a:r>
            <a:r>
              <a:rPr lang="en-US" sz="2000" dirty="0" err="1">
                <a:solidFill>
                  <a:srgbClr val="C00000"/>
                </a:solidFill>
                <a:latin typeface="Arial Rounded MT Bold" panose="020F0704030504030204" pitchFamily="34" charset="0"/>
              </a:rPr>
              <a:t>Venkat</a:t>
            </a:r>
            <a:r>
              <a:rPr lang="en-US" sz="2000" dirty="0">
                <a:solidFill>
                  <a:srgbClr val="C00000"/>
                </a:solidFill>
                <a:latin typeface="Arial Rounded MT Bold" panose="020F0704030504030204" pitchFamily="34" charset="0"/>
              </a:rPr>
              <a:t> </a:t>
            </a:r>
            <a:r>
              <a:rPr lang="en-US" sz="2000" dirty="0" err="1">
                <a:solidFill>
                  <a:srgbClr val="C00000"/>
                </a:solidFill>
                <a:latin typeface="Arial Rounded MT Bold" panose="020F0704030504030204" pitchFamily="34" charset="0"/>
              </a:rPr>
              <a:t>Ratnam</a:t>
            </a:r>
            <a:r>
              <a:rPr lang="en-US" sz="2000" dirty="0">
                <a:solidFill>
                  <a:srgbClr val="C00000"/>
                </a:solidFill>
                <a:latin typeface="Arial Rounded MT Bold" panose="020F0704030504030204" pitchFamily="34" charset="0"/>
              </a:rPr>
              <a:t>, G. Kishore Kumar, A. Narendra </a:t>
            </a:r>
            <a:r>
              <a:rPr lang="en-US" sz="2000" dirty="0" err="1">
                <a:solidFill>
                  <a:srgbClr val="C00000"/>
                </a:solidFill>
                <a:latin typeface="Arial Rounded MT Bold" panose="020F0704030504030204" pitchFamily="34" charset="0"/>
              </a:rPr>
              <a:t>Babu</a:t>
            </a:r>
            <a:r>
              <a:rPr lang="en-US" sz="2000" dirty="0">
                <a:solidFill>
                  <a:srgbClr val="C00000"/>
                </a:solidFill>
                <a:latin typeface="Arial Rounded MT Bold" panose="020F0704030504030204" pitchFamily="34" charset="0"/>
              </a:rPr>
              <a:t>, S. </a:t>
            </a:r>
            <a:r>
              <a:rPr lang="en-US" sz="2000" dirty="0" err="1">
                <a:solidFill>
                  <a:srgbClr val="C00000"/>
                </a:solidFill>
                <a:latin typeface="Arial Rounded MT Bold" panose="020F0704030504030204" pitchFamily="34" charset="0"/>
              </a:rPr>
              <a:t>Vijaya</a:t>
            </a:r>
            <a:r>
              <a:rPr lang="en-US" sz="2000" dirty="0">
                <a:solidFill>
                  <a:srgbClr val="C00000"/>
                </a:solidFill>
                <a:latin typeface="Arial Rounded MT Bold" panose="020F0704030504030204" pitchFamily="34" charset="0"/>
              </a:rPr>
              <a:t> </a:t>
            </a:r>
            <a:r>
              <a:rPr lang="en-US" sz="2000" dirty="0" err="1">
                <a:solidFill>
                  <a:srgbClr val="C00000"/>
                </a:solidFill>
                <a:latin typeface="Arial Rounded MT Bold" panose="020F0704030504030204" pitchFamily="34" charset="0"/>
              </a:rPr>
              <a:t>Bhaskara</a:t>
            </a:r>
            <a:r>
              <a:rPr lang="en-US" sz="2000" dirty="0">
                <a:solidFill>
                  <a:srgbClr val="C00000"/>
                </a:solidFill>
                <a:latin typeface="Arial Rounded MT Bold" panose="020F0704030504030204" pitchFamily="34" charset="0"/>
              </a:rPr>
              <a:t> Rao, N. </a:t>
            </a:r>
            <a:r>
              <a:rPr lang="en-US" sz="2000" dirty="0" err="1">
                <a:solidFill>
                  <a:srgbClr val="C00000"/>
                </a:solidFill>
                <a:latin typeface="Arial Rounded MT Bold" panose="020F0704030504030204" pitchFamily="34" charset="0"/>
              </a:rPr>
              <a:t>Prabhakara</a:t>
            </a:r>
            <a:r>
              <a:rPr lang="en-US" sz="2000" dirty="0">
                <a:solidFill>
                  <a:srgbClr val="C00000"/>
                </a:solidFill>
                <a:latin typeface="Arial Rounded MT Bold" panose="020F0704030504030204" pitchFamily="34" charset="0"/>
              </a:rPr>
              <a:t> Rao, and D. Narayana Rao (2008), Atmospheric circulation during active and break phases of Indian summer monsoon: A study using MST radar at </a:t>
            </a:r>
            <a:r>
              <a:rPr lang="pt-BR" sz="2000" dirty="0">
                <a:solidFill>
                  <a:srgbClr val="C00000"/>
                </a:solidFill>
                <a:latin typeface="Arial Rounded MT Bold" panose="020F0704030504030204" pitchFamily="34" charset="0"/>
              </a:rPr>
              <a:t>Gadanki (13.5N, 79.2E), J. Geophys. Res., 113, D20124, doi:10.1029/</a:t>
            </a:r>
            <a:r>
              <a:rPr lang="en-US" sz="2000" dirty="0">
                <a:solidFill>
                  <a:srgbClr val="C00000"/>
                </a:solidFill>
                <a:latin typeface="Arial Rounded MT Bold" panose="020F0704030504030204" pitchFamily="34" charset="0"/>
              </a:rPr>
              <a:t>2008JD010341.</a:t>
            </a:r>
          </a:p>
          <a:p>
            <a:pPr>
              <a:buFont typeface="Wingdings" panose="05000000000000000000" pitchFamily="2" charset="2"/>
              <a:buChar char="Ø"/>
            </a:pPr>
            <a:r>
              <a:rPr lang="en-US" sz="2000" dirty="0" smtClean="0">
                <a:solidFill>
                  <a:srgbClr val="C00000"/>
                </a:solidFill>
                <a:latin typeface="Arial Rounded MT Bold" panose="020F0704030504030204" pitchFamily="34" charset="0"/>
              </a:rPr>
              <a:t> </a:t>
            </a:r>
            <a:r>
              <a:rPr lang="en-US" sz="2000" dirty="0" err="1">
                <a:solidFill>
                  <a:srgbClr val="C00000"/>
                </a:solidFill>
                <a:latin typeface="Arial Rounded MT Bold" panose="020F0704030504030204" pitchFamily="34" charset="0"/>
              </a:rPr>
              <a:t>Sathiyamoorthy</a:t>
            </a:r>
            <a:r>
              <a:rPr lang="en-US" sz="2000" dirty="0">
                <a:solidFill>
                  <a:srgbClr val="C00000"/>
                </a:solidFill>
                <a:latin typeface="Arial Rounded MT Bold" panose="020F0704030504030204" pitchFamily="34" charset="0"/>
              </a:rPr>
              <a:t>, V., P. K. Pal, and P. C. Joshi (2007), Intraseasonal variability of the Tropical Easterly Jet, </a:t>
            </a:r>
            <a:r>
              <a:rPr lang="en-US" sz="2000" dirty="0" err="1">
                <a:solidFill>
                  <a:srgbClr val="C00000"/>
                </a:solidFill>
                <a:latin typeface="Arial Rounded MT Bold" panose="020F0704030504030204" pitchFamily="34" charset="0"/>
              </a:rPr>
              <a:t>Meteorol</a:t>
            </a:r>
            <a:r>
              <a:rPr lang="en-US" sz="2000" dirty="0">
                <a:solidFill>
                  <a:srgbClr val="C00000"/>
                </a:solidFill>
                <a:latin typeface="Arial Rounded MT Bold" panose="020F0704030504030204" pitchFamily="34" charset="0"/>
              </a:rPr>
              <a:t>. Atmos. Phys., 96, 305–316, doi:10.1007/s00703-006-0214-7.</a:t>
            </a:r>
          </a:p>
          <a:p>
            <a:pPr>
              <a:buFont typeface="Wingdings" panose="05000000000000000000" pitchFamily="2" charset="2"/>
              <a:buChar char="Ø"/>
            </a:pPr>
            <a:r>
              <a:rPr lang="en-US" sz="2000" dirty="0" smtClean="0">
                <a:solidFill>
                  <a:srgbClr val="C00000"/>
                </a:solidFill>
                <a:latin typeface="Arial Rounded MT Bold" panose="020F0704030504030204" pitchFamily="34" charset="0"/>
              </a:rPr>
              <a:t> </a:t>
            </a:r>
            <a:r>
              <a:rPr lang="en-US" sz="2000" dirty="0" err="1">
                <a:solidFill>
                  <a:srgbClr val="C00000"/>
                </a:solidFill>
                <a:latin typeface="Arial Rounded MT Bold" panose="020F0704030504030204" pitchFamily="34" charset="0"/>
              </a:rPr>
              <a:t>Sathiyamoorthy</a:t>
            </a:r>
            <a:r>
              <a:rPr lang="en-US" sz="2000" dirty="0">
                <a:solidFill>
                  <a:srgbClr val="C00000"/>
                </a:solidFill>
                <a:latin typeface="Arial Rounded MT Bold" panose="020F0704030504030204" pitchFamily="34" charset="0"/>
              </a:rPr>
              <a:t>, V. (2005), Large scale reduction in the size of the Tropical Easterly Jet, </a:t>
            </a:r>
            <a:r>
              <a:rPr lang="en-US" sz="2000" dirty="0" err="1">
                <a:solidFill>
                  <a:srgbClr val="C00000"/>
                </a:solidFill>
                <a:latin typeface="Arial Rounded MT Bold" panose="020F0704030504030204" pitchFamily="34" charset="0"/>
              </a:rPr>
              <a:t>Geophys</a:t>
            </a:r>
            <a:r>
              <a:rPr lang="en-US" sz="2000" dirty="0">
                <a:solidFill>
                  <a:srgbClr val="C00000"/>
                </a:solidFill>
                <a:latin typeface="Arial Rounded MT Bold" panose="020F0704030504030204" pitchFamily="34" charset="0"/>
              </a:rPr>
              <a:t>. Res. Lett., 32, L14802, doi:10.1029/ 2005GL022956.</a:t>
            </a:r>
          </a:p>
          <a:p>
            <a:pPr marL="0" indent="0">
              <a:buNone/>
            </a:pPr>
            <a:endParaRPr lang="en-US" sz="2000" dirty="0" smtClean="0">
              <a:latin typeface="Arial Rounded MT Bold" panose="020F0704030504030204" pitchFamily="34" charset="0"/>
            </a:endParaRPr>
          </a:p>
          <a:p>
            <a:pPr marL="0" indent="0">
              <a:buNone/>
            </a:pPr>
            <a:endParaRPr lang="en-IN" sz="2000" dirty="0">
              <a:latin typeface="Arial Rounded MT Bold" panose="020F07040305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087198922"/>
      </p:ext>
    </p:extLst>
  </p:cSld>
  <p:clrMapOvr>
    <a:masterClrMapping/>
  </p:clrMapOvr>
  <mc:AlternateContent xmlns:mc="http://schemas.openxmlformats.org/markup-compatibility/2006">
    <mc:Choice xmlns:p14="http://schemas.microsoft.com/office/powerpoint/2010/main" Requires="p14">
      <p:transition spd="slow" p14:dur="2000" advTm="635"/>
    </mc:Choice>
    <mc:Fallback>
      <p:transition spd="slow" advTm="6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19664"/>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7030A0"/>
                </a:solidFill>
                <a:latin typeface="Arial Rounded MT Bold" pitchFamily="34" charset="0"/>
              </a:rPr>
              <a:t>References</a:t>
            </a:r>
            <a:endParaRPr lang="en-IN" sz="2400" dirty="0">
              <a:solidFill>
                <a:srgbClr val="7030A0"/>
              </a:solidFill>
              <a:latin typeface="Arial Rounded MT Bold" pitchFamily="34" charset="0"/>
            </a:endParaRPr>
          </a:p>
        </p:txBody>
      </p:sp>
      <p:sp>
        <p:nvSpPr>
          <p:cNvPr id="2" name="Content Placeholder 1"/>
          <p:cNvSpPr>
            <a:spLocks noGrp="1"/>
          </p:cNvSpPr>
          <p:nvPr>
            <p:ph idx="1"/>
          </p:nvPr>
        </p:nvSpPr>
        <p:spPr>
          <a:xfrm>
            <a:off x="838200" y="1825625"/>
            <a:ext cx="10065774" cy="4351338"/>
          </a:xfrm>
        </p:spPr>
        <p:txBody>
          <a:bodyPr>
            <a:normAutofit/>
          </a:bodyPr>
          <a:lstStyle/>
          <a:p>
            <a:pPr>
              <a:buFont typeface="Wingdings" panose="05000000000000000000" pitchFamily="2" charset="2"/>
              <a:buChar char="Ø"/>
            </a:pPr>
            <a:r>
              <a:rPr lang="en-US" sz="2000" dirty="0" smtClean="0">
                <a:solidFill>
                  <a:srgbClr val="C00000"/>
                </a:solidFill>
                <a:latin typeface="Arial Rounded MT Bold" panose="020F0704030504030204" pitchFamily="34" charset="0"/>
              </a:rPr>
              <a:t> </a:t>
            </a:r>
            <a:r>
              <a:rPr lang="en-US" sz="2000" dirty="0">
                <a:solidFill>
                  <a:srgbClr val="C00000"/>
                </a:solidFill>
                <a:latin typeface="Arial Rounded MT Bold" panose="020F0704030504030204" pitchFamily="34" charset="0"/>
              </a:rPr>
              <a:t>Narayana Rao, D., S. </a:t>
            </a:r>
            <a:r>
              <a:rPr lang="en-US" sz="2000" dirty="0" err="1">
                <a:solidFill>
                  <a:srgbClr val="C00000"/>
                </a:solidFill>
                <a:latin typeface="Arial Rounded MT Bold" panose="020F0704030504030204" pitchFamily="34" charset="0"/>
              </a:rPr>
              <a:t>Thulasiraman</a:t>
            </a:r>
            <a:r>
              <a:rPr lang="en-US" sz="2000" dirty="0">
                <a:solidFill>
                  <a:srgbClr val="C00000"/>
                </a:solidFill>
                <a:latin typeface="Arial Rounded MT Bold" panose="020F0704030504030204" pitchFamily="34" charset="0"/>
              </a:rPr>
              <a:t>, S. </a:t>
            </a:r>
            <a:r>
              <a:rPr lang="en-US" sz="2000" dirty="0" err="1">
                <a:solidFill>
                  <a:srgbClr val="C00000"/>
                </a:solidFill>
                <a:latin typeface="Arial Rounded MT Bold" panose="020F0704030504030204" pitchFamily="34" charset="0"/>
              </a:rPr>
              <a:t>Vijaya</a:t>
            </a:r>
            <a:r>
              <a:rPr lang="en-US" sz="2000" dirty="0">
                <a:solidFill>
                  <a:srgbClr val="C00000"/>
                </a:solidFill>
                <a:latin typeface="Arial Rounded MT Bold" panose="020F0704030504030204" pitchFamily="34" charset="0"/>
              </a:rPr>
              <a:t> </a:t>
            </a:r>
            <a:r>
              <a:rPr lang="en-US" sz="2000" dirty="0" err="1">
                <a:solidFill>
                  <a:srgbClr val="C00000"/>
                </a:solidFill>
                <a:latin typeface="Arial Rounded MT Bold" panose="020F0704030504030204" pitchFamily="34" charset="0"/>
              </a:rPr>
              <a:t>Bhaskara</a:t>
            </a:r>
            <a:r>
              <a:rPr lang="en-US" sz="2000" dirty="0">
                <a:solidFill>
                  <a:srgbClr val="C00000"/>
                </a:solidFill>
                <a:latin typeface="Arial Rounded MT Bold" panose="020F0704030504030204" pitchFamily="34" charset="0"/>
              </a:rPr>
              <a:t> Rao, T. Narayana Rao, P. Kishore, M. </a:t>
            </a:r>
            <a:r>
              <a:rPr lang="en-US" sz="2000" dirty="0" err="1">
                <a:solidFill>
                  <a:srgbClr val="C00000"/>
                </a:solidFill>
                <a:latin typeface="Arial Rounded MT Bold" panose="020F0704030504030204" pitchFamily="34" charset="0"/>
              </a:rPr>
              <a:t>Venkat</a:t>
            </a:r>
            <a:r>
              <a:rPr lang="en-US" sz="2000" dirty="0">
                <a:solidFill>
                  <a:srgbClr val="C00000"/>
                </a:solidFill>
                <a:latin typeface="Arial Rounded MT Bold" panose="020F0704030504030204" pitchFamily="34" charset="0"/>
              </a:rPr>
              <a:t> </a:t>
            </a:r>
            <a:r>
              <a:rPr lang="en-US" sz="2000" dirty="0" err="1">
                <a:solidFill>
                  <a:srgbClr val="C00000"/>
                </a:solidFill>
                <a:latin typeface="Arial Rounded MT Bold" panose="020F0704030504030204" pitchFamily="34" charset="0"/>
              </a:rPr>
              <a:t>Ratnam</a:t>
            </a:r>
            <a:r>
              <a:rPr lang="en-US" sz="2000" dirty="0">
                <a:solidFill>
                  <a:srgbClr val="C00000"/>
                </a:solidFill>
                <a:latin typeface="Arial Rounded MT Bold" panose="020F0704030504030204" pitchFamily="34" charset="0"/>
              </a:rPr>
              <a:t>, and K. Krishna Reddy (2000), VHF Radar observations of tropical easterly jet stream over </a:t>
            </a:r>
            <a:r>
              <a:rPr lang="en-US" sz="2000" dirty="0" err="1">
                <a:solidFill>
                  <a:srgbClr val="C00000"/>
                </a:solidFill>
                <a:latin typeface="Arial Rounded MT Bold" panose="020F0704030504030204" pitchFamily="34" charset="0"/>
              </a:rPr>
              <a:t>gadanki</a:t>
            </a:r>
            <a:r>
              <a:rPr lang="en-US" sz="2000" dirty="0">
                <a:solidFill>
                  <a:srgbClr val="C00000"/>
                </a:solidFill>
                <a:latin typeface="Arial Rounded MT Bold" panose="020F0704030504030204" pitchFamily="34" charset="0"/>
              </a:rPr>
              <a:t>, Adv. </a:t>
            </a:r>
            <a:r>
              <a:rPr lang="pt-BR" sz="2000" dirty="0">
                <a:solidFill>
                  <a:srgbClr val="C00000"/>
                </a:solidFill>
                <a:latin typeface="Arial Rounded MT Bold" panose="020F0704030504030204" pitchFamily="34" charset="0"/>
              </a:rPr>
              <a:t>Space Res., 26, 943–946, doi:10.1016/S0273-1177(00)00034-X.</a:t>
            </a:r>
            <a:endParaRPr lang="en-US" sz="2000" dirty="0">
              <a:solidFill>
                <a:srgbClr val="C00000"/>
              </a:solidFill>
              <a:latin typeface="Arial Rounded MT Bold" panose="020F0704030504030204" pitchFamily="34" charset="0"/>
            </a:endParaRPr>
          </a:p>
          <a:p>
            <a:pPr algn="just">
              <a:buFont typeface="Wingdings" panose="05000000000000000000" pitchFamily="2" charset="2"/>
              <a:buChar char="Ø"/>
            </a:pPr>
            <a:r>
              <a:rPr lang="en-US" sz="2000" dirty="0">
                <a:solidFill>
                  <a:srgbClr val="C00000"/>
                </a:solidFill>
                <a:latin typeface="Arial Rounded MT Bold" panose="020F0704030504030204" pitchFamily="34" charset="0"/>
              </a:rPr>
              <a:t> </a:t>
            </a:r>
            <a:r>
              <a:rPr lang="en-US" sz="2000" dirty="0" smtClean="0">
                <a:solidFill>
                  <a:srgbClr val="C00000"/>
                </a:solidFill>
                <a:latin typeface="Arial Rounded MT Bold" panose="020F0704030504030204" pitchFamily="34" charset="0"/>
              </a:rPr>
              <a:t>Koteswaram</a:t>
            </a:r>
            <a:r>
              <a:rPr lang="en-US" sz="2000" dirty="0">
                <a:solidFill>
                  <a:srgbClr val="C00000"/>
                </a:solidFill>
                <a:latin typeface="Arial Rounded MT Bold" panose="020F0704030504030204" pitchFamily="34" charset="0"/>
              </a:rPr>
              <a:t>, P. (1960), The Asian summer monsoon and the general circulation over the tropics, paper presented at Symposium on Monsoons of the World, India </a:t>
            </a:r>
            <a:r>
              <a:rPr lang="en-US" sz="2000" dirty="0" err="1">
                <a:solidFill>
                  <a:srgbClr val="C00000"/>
                </a:solidFill>
                <a:latin typeface="Arial Rounded MT Bold" panose="020F0704030504030204" pitchFamily="34" charset="0"/>
              </a:rPr>
              <a:t>Meteorol</a:t>
            </a:r>
            <a:r>
              <a:rPr lang="en-US" sz="2000" dirty="0">
                <a:solidFill>
                  <a:srgbClr val="C00000"/>
                </a:solidFill>
                <a:latin typeface="Arial Rounded MT Bold" panose="020F0704030504030204" pitchFamily="34" charset="0"/>
              </a:rPr>
              <a:t>. Dep., New Delhi.</a:t>
            </a:r>
            <a:endParaRPr lang="en-IN" sz="2000" dirty="0">
              <a:solidFill>
                <a:srgbClr val="C00000"/>
              </a:solidFill>
              <a:latin typeface="Arial Rounded MT Bold" panose="020F0704030504030204" pitchFamily="34" charset="0"/>
            </a:endParaRPr>
          </a:p>
          <a:p>
            <a:pPr marL="0" indent="0">
              <a:buNone/>
            </a:pPr>
            <a:endParaRPr lang="en-US" sz="2000" dirty="0" smtClean="0">
              <a:latin typeface="Arial Rounded MT Bold" panose="020F0704030504030204" pitchFamily="34" charset="0"/>
            </a:endParaRPr>
          </a:p>
          <a:p>
            <a:pPr marL="0" indent="0">
              <a:buNone/>
            </a:pPr>
            <a:endParaRPr lang="en-IN" sz="2000" dirty="0">
              <a:latin typeface="Arial Rounded MT Bold" panose="020F07040305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08890628"/>
      </p:ext>
    </p:extLst>
  </p:cSld>
  <p:clrMapOvr>
    <a:masterClrMapping/>
  </p:clrMapOvr>
  <mc:AlternateContent xmlns:mc="http://schemas.openxmlformats.org/markup-compatibility/2006">
    <mc:Choice xmlns:p14="http://schemas.microsoft.com/office/powerpoint/2010/main" Requires="p14">
      <p:transition spd="slow" p14:dur="2000" advTm="659"/>
    </mc:Choice>
    <mc:Fallback>
      <p:transition spd="slow" advTm="6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7030A0"/>
                </a:solidFill>
                <a:latin typeface="Arial Rounded MT Bold" pitchFamily="34" charset="0"/>
              </a:rPr>
              <a:t>Contents</a:t>
            </a:r>
            <a:endParaRPr lang="en-IN" sz="2800" dirty="0">
              <a:solidFill>
                <a:srgbClr val="7030A0"/>
              </a:solidFill>
              <a:latin typeface="Arial Rounded MT Bold" pitchFamily="34" charset="0"/>
            </a:endParaRPr>
          </a:p>
        </p:txBody>
      </p:sp>
      <p:sp>
        <p:nvSpPr>
          <p:cNvPr id="28" name="TextBox 27"/>
          <p:cNvSpPr txBox="1"/>
          <p:nvPr/>
        </p:nvSpPr>
        <p:spPr>
          <a:xfrm>
            <a:off x="3429000" y="1524000"/>
            <a:ext cx="4876800" cy="4524315"/>
          </a:xfrm>
          <a:prstGeom prst="rect">
            <a:avLst/>
          </a:prstGeom>
          <a:noFill/>
        </p:spPr>
        <p:txBody>
          <a:bodyPr wrap="square" rtlCol="0">
            <a:spAutoFit/>
          </a:bodyPr>
          <a:lstStyle/>
          <a:p>
            <a:pPr marL="628650" indent="-628650">
              <a:lnSpc>
                <a:spcPct val="200000"/>
              </a:lnSpc>
              <a:buFont typeface="Wingdings" pitchFamily="2" charset="2"/>
              <a:buChar char="Ø"/>
            </a:pPr>
            <a:r>
              <a:rPr lang="en-IN" sz="2400" dirty="0">
                <a:latin typeface="Arial Rounded MT Bold" pitchFamily="34" charset="0"/>
              </a:rPr>
              <a:t>Introduction</a:t>
            </a:r>
          </a:p>
          <a:p>
            <a:pPr marL="628650" indent="-628650">
              <a:lnSpc>
                <a:spcPct val="200000"/>
              </a:lnSpc>
              <a:buFont typeface="Wingdings" pitchFamily="2" charset="2"/>
              <a:buChar char="Ø"/>
            </a:pPr>
            <a:r>
              <a:rPr lang="en-IN" sz="2400" dirty="0">
                <a:latin typeface="Arial Rounded MT Bold" pitchFamily="34" charset="0"/>
              </a:rPr>
              <a:t>Objectives</a:t>
            </a:r>
          </a:p>
          <a:p>
            <a:pPr marL="628650" indent="-628650">
              <a:lnSpc>
                <a:spcPct val="200000"/>
              </a:lnSpc>
              <a:buFont typeface="Wingdings" pitchFamily="2" charset="2"/>
              <a:buChar char="Ø"/>
            </a:pPr>
            <a:r>
              <a:rPr lang="en-IN" sz="2400" dirty="0" smtClean="0">
                <a:latin typeface="Arial Rounded MT Bold" pitchFamily="34" charset="0"/>
              </a:rPr>
              <a:t>Methodology</a:t>
            </a:r>
          </a:p>
          <a:p>
            <a:pPr marL="628650" indent="-628650">
              <a:lnSpc>
                <a:spcPct val="200000"/>
              </a:lnSpc>
              <a:buFont typeface="Wingdings" pitchFamily="2" charset="2"/>
              <a:buChar char="Ø"/>
            </a:pPr>
            <a:r>
              <a:rPr lang="en-US" sz="2400" dirty="0" smtClean="0">
                <a:latin typeface="Arial Rounded MT Bold" pitchFamily="34" charset="0"/>
              </a:rPr>
              <a:t>Results</a:t>
            </a:r>
            <a:endParaRPr lang="en-IN" sz="2400" dirty="0">
              <a:latin typeface="Arial Rounded MT Bold" pitchFamily="34" charset="0"/>
            </a:endParaRPr>
          </a:p>
          <a:p>
            <a:pPr marL="628650" indent="-628650">
              <a:lnSpc>
                <a:spcPct val="200000"/>
              </a:lnSpc>
              <a:buFont typeface="Wingdings" pitchFamily="2" charset="2"/>
              <a:buChar char="Ø"/>
            </a:pPr>
            <a:r>
              <a:rPr lang="en-IN" sz="2400" dirty="0">
                <a:latin typeface="Arial Rounded MT Bold" pitchFamily="34" charset="0"/>
              </a:rPr>
              <a:t>Conclusion</a:t>
            </a:r>
          </a:p>
          <a:p>
            <a:pPr marL="628650" indent="-628650">
              <a:lnSpc>
                <a:spcPct val="200000"/>
              </a:lnSpc>
              <a:buFont typeface="Wingdings" pitchFamily="2" charset="2"/>
              <a:buChar char="Ø"/>
            </a:pPr>
            <a:r>
              <a:rPr lang="en-IN" sz="2400" dirty="0">
                <a:latin typeface="Arial Rounded MT Bold" pitchFamily="34" charset="0"/>
              </a:rPr>
              <a:t>References</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97284977"/>
      </p:ext>
    </p:extLst>
  </p:cSld>
  <p:clrMapOvr>
    <a:masterClrMapping/>
  </p:clrMapOvr>
  <mc:AlternateContent xmlns:mc="http://schemas.openxmlformats.org/markup-compatibility/2006">
    <mc:Choice xmlns:p14="http://schemas.microsoft.com/office/powerpoint/2010/main" Requires="p14">
      <p:transition spd="slow" p14:dur="2000" advTm="2225"/>
    </mc:Choice>
    <mc:Fallback>
      <p:transition spd="slow" advTm="2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a:xfrm flipV="1">
            <a:off x="5606231" y="5997677"/>
            <a:ext cx="596080" cy="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itle 1"/>
          <p:cNvSpPr>
            <a:spLocks noGrp="1"/>
          </p:cNvSpPr>
          <p:nvPr>
            <p:ph type="title"/>
          </p:nvPr>
        </p:nvSpPr>
        <p:spPr>
          <a:xfrm>
            <a:off x="2231923" y="762001"/>
            <a:ext cx="7940777" cy="774650"/>
          </a:xfrm>
        </p:spPr>
        <p:txBody>
          <a:bodyPr>
            <a:noAutofit/>
          </a:bodyPr>
          <a:lstStyle/>
          <a:p>
            <a:pPr algn="ctr"/>
            <a:r>
              <a:rPr lang="en-US" sz="2800" b="1" dirty="0" smtClean="0">
                <a:solidFill>
                  <a:schemeClr val="tx1">
                    <a:lumMod val="75000"/>
                    <a:lumOff val="25000"/>
                  </a:schemeClr>
                </a:solidFill>
                <a:latin typeface="Arial Rounded MT Bold" panose="020F0704030504030204" pitchFamily="34" charset="77"/>
              </a:rPr>
              <a:t>Tropical Easterly Jet</a:t>
            </a:r>
            <a:endParaRPr lang="en-IN" sz="2800" b="1" dirty="0">
              <a:solidFill>
                <a:schemeClr val="tx1">
                  <a:lumMod val="75000"/>
                  <a:lumOff val="25000"/>
                </a:schemeClr>
              </a:solidFill>
              <a:latin typeface="Arial Rounded MT Bold" panose="020F0704030504030204" pitchFamily="34" charset="77"/>
            </a:endParaRPr>
          </a:p>
        </p:txBody>
      </p:sp>
      <p:sp>
        <p:nvSpPr>
          <p:cNvPr id="5" name="TextBox 4"/>
          <p:cNvSpPr txBox="1"/>
          <p:nvPr/>
        </p:nvSpPr>
        <p:spPr>
          <a:xfrm>
            <a:off x="7696201" y="1981201"/>
            <a:ext cx="2784177" cy="1892826"/>
          </a:xfrm>
          <a:prstGeom prst="rect">
            <a:avLst/>
          </a:prstGeom>
          <a:noFill/>
        </p:spPr>
        <p:txBody>
          <a:bodyPr wrap="square" rtlCol="0">
            <a:spAutoFit/>
          </a:bodyPr>
          <a:lstStyle/>
          <a:p>
            <a:pPr marL="214308" indent="-214308">
              <a:lnSpc>
                <a:spcPct val="150000"/>
              </a:lnSpc>
              <a:buFont typeface="Arial" pitchFamily="34" charset="0"/>
              <a:buChar char="•"/>
            </a:pPr>
            <a:r>
              <a:rPr lang="en-IN" sz="1400" dirty="0">
                <a:solidFill>
                  <a:srgbClr val="002060"/>
                </a:solidFill>
                <a:latin typeface="Arial Rounded MT Bold" pitchFamily="34" charset="0"/>
              </a:rPr>
              <a:t>Land-Sea thermal contrast drives the monsoon.</a:t>
            </a:r>
          </a:p>
          <a:p>
            <a:pPr marL="214308" indent="-214308">
              <a:lnSpc>
                <a:spcPct val="150000"/>
              </a:lnSpc>
              <a:buFont typeface="Arial" pitchFamily="34" charset="0"/>
              <a:buChar char="•"/>
            </a:pPr>
            <a:r>
              <a:rPr lang="en-IN" sz="1400" dirty="0">
                <a:solidFill>
                  <a:srgbClr val="002060"/>
                </a:solidFill>
                <a:latin typeface="Arial Rounded MT Bold" pitchFamily="34" charset="0"/>
              </a:rPr>
              <a:t>Seasonal Reversal of wind</a:t>
            </a:r>
          </a:p>
          <a:p>
            <a:pPr marL="214308" indent="-214308">
              <a:lnSpc>
                <a:spcPct val="150000"/>
              </a:lnSpc>
              <a:buFont typeface="Arial" pitchFamily="34" charset="0"/>
              <a:buChar char="•"/>
            </a:pPr>
            <a:r>
              <a:rPr lang="en-IN" sz="1400" dirty="0">
                <a:solidFill>
                  <a:srgbClr val="002060"/>
                </a:solidFill>
                <a:latin typeface="Arial Rounded MT Bold" pitchFamily="34" charset="0"/>
              </a:rPr>
              <a:t>SW monsoon – JJAS</a:t>
            </a:r>
          </a:p>
          <a:p>
            <a:pPr marL="214308" indent="-214308">
              <a:lnSpc>
                <a:spcPct val="150000"/>
              </a:lnSpc>
              <a:buFont typeface="Arial" pitchFamily="34" charset="0"/>
              <a:buChar char="•"/>
            </a:pPr>
            <a:r>
              <a:rPr lang="en-IN" sz="1400" dirty="0">
                <a:solidFill>
                  <a:srgbClr val="002060"/>
                </a:solidFill>
                <a:latin typeface="Arial Rounded MT Bold" pitchFamily="34" charset="0"/>
              </a:rPr>
              <a:t>NE monsoon – ON</a:t>
            </a:r>
          </a:p>
          <a:p>
            <a:pPr marL="214308" indent="-214308">
              <a:buFont typeface="Arial" pitchFamily="34" charset="0"/>
              <a:buChar char="•"/>
            </a:pPr>
            <a:endParaRPr lang="en-IN" sz="1200" dirty="0">
              <a:solidFill>
                <a:srgbClr val="C00000"/>
              </a:solidFill>
              <a:latin typeface="Arial Rounded MT Bold" pitchFamily="34" charset="0"/>
            </a:endParaRPr>
          </a:p>
        </p:txBody>
      </p:sp>
      <p:sp>
        <p:nvSpPr>
          <p:cNvPr id="10" name="TextBox 9"/>
          <p:cNvSpPr txBox="1"/>
          <p:nvPr/>
        </p:nvSpPr>
        <p:spPr>
          <a:xfrm>
            <a:off x="8100660" y="1570757"/>
            <a:ext cx="1319842" cy="400110"/>
          </a:xfrm>
          <a:prstGeom prst="rect">
            <a:avLst/>
          </a:prstGeom>
          <a:noFill/>
        </p:spPr>
        <p:txBody>
          <a:bodyPr wrap="square" rtlCol="0">
            <a:spAutoFit/>
          </a:bodyPr>
          <a:lstStyle/>
          <a:p>
            <a:r>
              <a:rPr lang="en-IN" sz="2000" b="1" dirty="0">
                <a:solidFill>
                  <a:srgbClr val="FF0000"/>
                </a:solidFill>
                <a:latin typeface="Arial Rounded MT Bold" panose="020F0704030504030204" pitchFamily="34" charset="77"/>
              </a:rPr>
              <a:t>Monsoon</a:t>
            </a:r>
          </a:p>
        </p:txBody>
      </p:sp>
      <p:sp>
        <p:nvSpPr>
          <p:cNvPr id="20" name="Rectangle 19"/>
          <p:cNvSpPr/>
          <p:nvPr/>
        </p:nvSpPr>
        <p:spPr>
          <a:xfrm>
            <a:off x="865062" y="5033185"/>
            <a:ext cx="9144000" cy="1107996"/>
          </a:xfrm>
          <a:prstGeom prst="rect">
            <a:avLst/>
          </a:prstGeom>
        </p:spPr>
        <p:txBody>
          <a:bodyPr wrap="square">
            <a:spAutoFit/>
          </a:bodyPr>
          <a:lstStyle/>
          <a:p>
            <a:pPr marL="266700" indent="-266700">
              <a:spcAft>
                <a:spcPts val="600"/>
              </a:spcAft>
              <a:buFont typeface="Wingdings" panose="05000000000000000000" pitchFamily="2" charset="2"/>
              <a:buChar char="Ø"/>
            </a:pPr>
            <a:r>
              <a:rPr lang="en-IN" sz="1400" dirty="0">
                <a:solidFill>
                  <a:srgbClr val="002060"/>
                </a:solidFill>
                <a:latin typeface="Arial Rounded MT Bold" pitchFamily="34" charset="0"/>
              </a:rPr>
              <a:t>Himalayan mountains &amp; elevated Tibetan plateau  :     </a:t>
            </a:r>
            <a:r>
              <a:rPr lang="en-IN" sz="1400" dirty="0" err="1" smtClean="0">
                <a:solidFill>
                  <a:srgbClr val="002060"/>
                </a:solidFill>
                <a:latin typeface="Arial Rounded MT Bold" pitchFamily="34" charset="0"/>
              </a:rPr>
              <a:t>Diabatic</a:t>
            </a:r>
            <a:r>
              <a:rPr lang="en-IN" sz="1400" dirty="0">
                <a:solidFill>
                  <a:srgbClr val="002060"/>
                </a:solidFill>
                <a:latin typeface="Arial Rounded MT Bold" pitchFamily="34" charset="0"/>
              </a:rPr>
              <a:t> </a:t>
            </a:r>
            <a:r>
              <a:rPr lang="en-IN" sz="1400" dirty="0" smtClean="0">
                <a:solidFill>
                  <a:srgbClr val="002060"/>
                </a:solidFill>
                <a:latin typeface="Arial Rounded MT Bold" pitchFamily="34" charset="0"/>
              </a:rPr>
              <a:t>heating </a:t>
            </a:r>
            <a:r>
              <a:rPr lang="en-IN" sz="1400" dirty="0">
                <a:solidFill>
                  <a:srgbClr val="002060"/>
                </a:solidFill>
                <a:latin typeface="Arial Rounded MT Bold" pitchFamily="34" charset="0"/>
              </a:rPr>
              <a:t>over large area of middle troposphere.</a:t>
            </a:r>
          </a:p>
          <a:p>
            <a:pPr marL="180975" indent="-180975">
              <a:spcAft>
                <a:spcPts val="600"/>
              </a:spcAft>
              <a:buFont typeface="Wingdings" panose="05000000000000000000" pitchFamily="2" charset="2"/>
              <a:buChar char="Ø"/>
            </a:pPr>
            <a:r>
              <a:rPr lang="en-IN" sz="1400" dirty="0">
                <a:solidFill>
                  <a:srgbClr val="002060"/>
                </a:solidFill>
                <a:latin typeface="Arial Rounded MT Bold" pitchFamily="34" charset="0"/>
              </a:rPr>
              <a:t> Southern Indian ocean  :    abundant moisture supply &amp; strong meridional temperature gradients</a:t>
            </a:r>
            <a:r>
              <a:rPr lang="en-IN" sz="1400" dirty="0" smtClean="0">
                <a:solidFill>
                  <a:srgbClr val="002060"/>
                </a:solidFill>
                <a:latin typeface="Arial Rounded MT Bold" pitchFamily="34" charset="0"/>
              </a:rPr>
              <a:t>.</a:t>
            </a:r>
          </a:p>
          <a:p>
            <a:pPr marL="180975" indent="-180975">
              <a:spcAft>
                <a:spcPts val="600"/>
              </a:spcAft>
              <a:buFont typeface="Wingdings" panose="05000000000000000000" pitchFamily="2" charset="2"/>
              <a:buChar char="Ø"/>
            </a:pPr>
            <a:r>
              <a:rPr lang="en-US" sz="1400" dirty="0">
                <a:solidFill>
                  <a:srgbClr val="002060"/>
                </a:solidFill>
                <a:latin typeface="Arial Rounded MT Bold" pitchFamily="34" charset="0"/>
              </a:rPr>
              <a:t> </a:t>
            </a:r>
            <a:r>
              <a:rPr lang="en-US" sz="1400" dirty="0" smtClean="0">
                <a:solidFill>
                  <a:srgbClr val="002060"/>
                </a:solidFill>
                <a:latin typeface="Arial Rounded MT Bold" pitchFamily="34" charset="0"/>
              </a:rPr>
              <a:t>It leads to strong easterly flow at 100-300 hPa level                Tropical Easterly Jet</a:t>
            </a:r>
            <a:endParaRPr lang="en-IN" sz="1400" dirty="0">
              <a:solidFill>
                <a:srgbClr val="002060"/>
              </a:solidFill>
              <a:latin typeface="Arial Rounded MT Bold" pitchFamily="34" charset="0"/>
            </a:endParaRPr>
          </a:p>
        </p:txBody>
      </p:sp>
      <p:sp>
        <p:nvSpPr>
          <p:cNvPr id="21" name="Rounded Rectangle 20"/>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800" b="1" dirty="0">
                <a:solidFill>
                  <a:srgbClr val="7030A0"/>
                </a:solidFill>
                <a:latin typeface="Arial Rounded MT Bold" panose="020F0704030504030204" pitchFamily="34" charset="77"/>
              </a:rPr>
              <a:t>Introduction</a:t>
            </a:r>
            <a:endParaRPr lang="en-US" sz="2800" dirty="0">
              <a:solidFill>
                <a:srgbClr val="7030A0"/>
              </a:solidFill>
            </a:endParaRPr>
          </a:p>
        </p:txBody>
      </p:sp>
      <p:pic>
        <p:nvPicPr>
          <p:cNvPr id="22"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t="33058" b="13914"/>
          <a:stretch>
            <a:fillRect/>
          </a:stretch>
        </p:blipFill>
        <p:spPr>
          <a:xfrm>
            <a:off x="865062" y="1702789"/>
            <a:ext cx="6831139" cy="2716812"/>
          </a:xfrm>
          <a:prstGeom prst="rect">
            <a:avLst/>
          </a:prstGeom>
        </p:spPr>
      </p:pic>
      <p:sp>
        <p:nvSpPr>
          <p:cNvPr id="27" name="TextBox 26"/>
          <p:cNvSpPr txBox="1"/>
          <p:nvPr/>
        </p:nvSpPr>
        <p:spPr>
          <a:xfrm flipH="1">
            <a:off x="1131908" y="4352848"/>
            <a:ext cx="8288594" cy="523220"/>
          </a:xfrm>
          <a:prstGeom prst="rect">
            <a:avLst/>
          </a:prstGeom>
          <a:noFill/>
        </p:spPr>
        <p:txBody>
          <a:bodyPr wrap="square" rtlCol="0">
            <a:spAutoFit/>
          </a:bodyPr>
          <a:lstStyle/>
          <a:p>
            <a:r>
              <a:rPr lang="en-US" sz="1400" dirty="0" smtClean="0">
                <a:latin typeface="Arial Rounded MT Bold" panose="020F0704030504030204" pitchFamily="34" charset="0"/>
              </a:rPr>
              <a:t>Figure : Tropical Easterly Jet at 200 hPa on 25 July 1955 marked by broken lines Source: Koteswaram (1958) </a:t>
            </a:r>
            <a:endParaRPr lang="en-US" sz="1400" dirty="0">
              <a:latin typeface="Arial Rounded MT Bold" panose="020F07040305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95317471"/>
      </p:ext>
    </p:extLst>
  </p:cSld>
  <p:clrMapOvr>
    <a:masterClrMapping/>
  </p:clrMapOvr>
  <mc:AlternateContent xmlns:mc="http://schemas.openxmlformats.org/markup-compatibility/2006">
    <mc:Choice xmlns:p14="http://schemas.microsoft.com/office/powerpoint/2010/main" Requires="p14">
      <p:transition spd="slow" p14:dur="2000" advTm="25123"/>
    </mc:Choice>
    <mc:Fallback>
      <p:transition spd="slow" advTm="251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81200" y="1295400"/>
            <a:ext cx="8305800" cy="4953000"/>
          </a:xfrm>
          <a:noFill/>
        </p:spPr>
        <p:txBody>
          <a:bodyPr>
            <a:normAutofit/>
          </a:bodyPr>
          <a:lstStyle/>
          <a:p>
            <a:pPr marL="269875" indent="-269875" algn="just">
              <a:spcAft>
                <a:spcPts val="1200"/>
              </a:spcAft>
              <a:buFont typeface="Wingdings" pitchFamily="2" charset="2"/>
              <a:buChar char="v"/>
            </a:pPr>
            <a:r>
              <a:rPr lang="en-IN" sz="1900" b="1" dirty="0">
                <a:solidFill>
                  <a:srgbClr val="7030A0"/>
                </a:solidFill>
                <a:latin typeface="Arial Rounded MT Bold" pitchFamily="34" charset="0"/>
              </a:rPr>
              <a:t>To study the characteristics </a:t>
            </a:r>
            <a:r>
              <a:rPr lang="en-IN" sz="1900" b="1" dirty="0" smtClean="0">
                <a:solidFill>
                  <a:srgbClr val="7030A0"/>
                </a:solidFill>
                <a:latin typeface="Arial Rounded MT Bold" pitchFamily="34" charset="0"/>
              </a:rPr>
              <a:t>of Tropical Easterly Jet (TEJ) Stream </a:t>
            </a:r>
            <a:r>
              <a:rPr lang="en-IN" sz="1900" b="1" dirty="0">
                <a:solidFill>
                  <a:srgbClr val="7030A0"/>
                </a:solidFill>
                <a:latin typeface="Arial Rounded MT Bold" pitchFamily="34" charset="0"/>
              </a:rPr>
              <a:t>like </a:t>
            </a:r>
            <a:r>
              <a:rPr lang="en-IN" sz="1900" b="1" dirty="0" smtClean="0">
                <a:solidFill>
                  <a:srgbClr val="831366"/>
                </a:solidFill>
                <a:latin typeface="Arial Rounded MT Bold" pitchFamily="34" charset="0"/>
              </a:rPr>
              <a:t>TEJ </a:t>
            </a:r>
            <a:r>
              <a:rPr lang="en-IN" sz="1900" b="1" dirty="0">
                <a:solidFill>
                  <a:srgbClr val="831366"/>
                </a:solidFill>
                <a:latin typeface="Arial Rounded MT Bold" pitchFamily="34" charset="0"/>
              </a:rPr>
              <a:t>Peak Height, </a:t>
            </a:r>
            <a:r>
              <a:rPr lang="en-IN" sz="1900" b="1" dirty="0" smtClean="0">
                <a:solidFill>
                  <a:srgbClr val="831366"/>
                </a:solidFill>
                <a:latin typeface="Arial Rounded MT Bold" pitchFamily="34" charset="0"/>
              </a:rPr>
              <a:t>TEJ </a:t>
            </a:r>
            <a:r>
              <a:rPr lang="en-IN" sz="1900" b="1" dirty="0">
                <a:solidFill>
                  <a:srgbClr val="831366"/>
                </a:solidFill>
                <a:latin typeface="Arial Rounded MT Bold" pitchFamily="34" charset="0"/>
              </a:rPr>
              <a:t>Peak speed, </a:t>
            </a:r>
            <a:r>
              <a:rPr lang="en-IN" sz="1900" b="1" dirty="0" smtClean="0">
                <a:solidFill>
                  <a:srgbClr val="831366"/>
                </a:solidFill>
                <a:latin typeface="Arial Rounded MT Bold" pitchFamily="34" charset="0"/>
              </a:rPr>
              <a:t>TEJ Width, Wind Reversal Height and </a:t>
            </a:r>
            <a:r>
              <a:rPr lang="en-IN" sz="1900" b="1" dirty="0">
                <a:solidFill>
                  <a:srgbClr val="831366"/>
                </a:solidFill>
                <a:latin typeface="Arial Rounded MT Bold" pitchFamily="34" charset="0"/>
              </a:rPr>
              <a:t>spatial coverage </a:t>
            </a:r>
            <a:r>
              <a:rPr lang="en-IN" sz="1900" b="1" dirty="0">
                <a:solidFill>
                  <a:srgbClr val="7030A0"/>
                </a:solidFill>
                <a:latin typeface="Arial Rounded MT Bold" pitchFamily="34" charset="0"/>
              </a:rPr>
              <a:t>during the Summer Monsoon Season for a period 2006-2021.</a:t>
            </a:r>
          </a:p>
          <a:p>
            <a:pPr marL="269875" indent="-269875" algn="just">
              <a:spcAft>
                <a:spcPts val="1200"/>
              </a:spcAft>
              <a:buFont typeface="Wingdings" pitchFamily="2" charset="2"/>
              <a:buChar char="v"/>
            </a:pPr>
            <a:r>
              <a:rPr lang="en-IN" sz="1900" b="1" dirty="0">
                <a:solidFill>
                  <a:srgbClr val="C00000"/>
                </a:solidFill>
                <a:latin typeface="Arial Rounded MT Bold" pitchFamily="34" charset="0"/>
              </a:rPr>
              <a:t>To validate different model datasets with high resolution radiosonde observations for a period 2006-2021.</a:t>
            </a:r>
            <a:endParaRPr lang="en-IN" sz="1900" b="1" dirty="0">
              <a:solidFill>
                <a:srgbClr val="7030A0"/>
              </a:solidFill>
              <a:latin typeface="Arial Rounded MT Bold" pitchFamily="34" charset="0"/>
            </a:endParaRPr>
          </a:p>
          <a:p>
            <a:pPr marL="269875" indent="-269875" algn="just">
              <a:spcAft>
                <a:spcPts val="1200"/>
              </a:spcAft>
              <a:buFont typeface="Wingdings" pitchFamily="2" charset="2"/>
              <a:buChar char="v"/>
            </a:pPr>
            <a:r>
              <a:rPr lang="en-US" sz="1900" b="1" dirty="0" smtClean="0">
                <a:solidFill>
                  <a:schemeClr val="bg2">
                    <a:lumMod val="25000"/>
                  </a:schemeClr>
                </a:solidFill>
                <a:latin typeface="Arial Rounded MT Bold" pitchFamily="34" charset="0"/>
              </a:rPr>
              <a:t>Lomb-</a:t>
            </a:r>
            <a:r>
              <a:rPr lang="en-US" sz="1900" b="1" dirty="0" err="1" smtClean="0">
                <a:solidFill>
                  <a:schemeClr val="bg2">
                    <a:lumMod val="25000"/>
                  </a:schemeClr>
                </a:solidFill>
                <a:latin typeface="Arial Rounded MT Bold" pitchFamily="34" charset="0"/>
              </a:rPr>
              <a:t>Scargle</a:t>
            </a:r>
            <a:r>
              <a:rPr lang="en-US" sz="1900" b="1" dirty="0" smtClean="0">
                <a:solidFill>
                  <a:schemeClr val="bg2">
                    <a:lumMod val="25000"/>
                  </a:schemeClr>
                </a:solidFill>
                <a:latin typeface="Arial Rounded MT Bold" pitchFamily="34" charset="0"/>
              </a:rPr>
              <a:t> Periodiogram is used to extract ENSO, QBO, IOD and Solar cycle variations.</a:t>
            </a:r>
            <a:endParaRPr lang="en-IN" sz="1900" b="1" dirty="0">
              <a:solidFill>
                <a:schemeClr val="tx2"/>
              </a:solidFill>
              <a:latin typeface="Arial Rounded MT Bold" pitchFamily="34" charset="0"/>
            </a:endParaRPr>
          </a:p>
          <a:p>
            <a:pPr marL="269875" indent="-269875" algn="just">
              <a:spcAft>
                <a:spcPts val="1200"/>
              </a:spcAft>
              <a:buFont typeface="Wingdings" pitchFamily="2" charset="2"/>
              <a:buChar char="v"/>
            </a:pPr>
            <a:r>
              <a:rPr lang="en-US" sz="1900" b="1" dirty="0" smtClean="0">
                <a:solidFill>
                  <a:schemeClr val="accent5">
                    <a:lumMod val="50000"/>
                  </a:schemeClr>
                </a:solidFill>
                <a:latin typeface="Arial Rounded MT Bold" pitchFamily="34" charset="0"/>
              </a:rPr>
              <a:t>To find TEJ Trend and make future projections of TEJ Characteristics.</a:t>
            </a:r>
            <a:endParaRPr lang="en-IN" sz="1900" b="1" dirty="0">
              <a:solidFill>
                <a:schemeClr val="accent5">
                  <a:lumMod val="50000"/>
                </a:schemeClr>
              </a:solidFill>
              <a:latin typeface="Arial Rounded MT Bold" pitchFamily="34" charset="0"/>
            </a:endParaRPr>
          </a:p>
          <a:p>
            <a:pPr marL="457200" indent="-457200" algn="just">
              <a:buNone/>
            </a:pPr>
            <a:endParaRPr lang="en-IN" dirty="0">
              <a:latin typeface="Arial Rounded MT Bold" pitchFamily="34" charset="0"/>
            </a:endParaRPr>
          </a:p>
          <a:p>
            <a:pPr marL="0" indent="0">
              <a:buFont typeface="Courier New" pitchFamily="49" charset="0"/>
              <a:buChar char="o"/>
            </a:pPr>
            <a:endParaRPr lang="en-IN" dirty="0"/>
          </a:p>
        </p:txBody>
      </p:sp>
      <p:sp>
        <p:nvSpPr>
          <p:cNvPr id="4" name="Rounded Rectangle 3"/>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IN" sz="2800" b="1" dirty="0">
                <a:solidFill>
                  <a:srgbClr val="9A2689"/>
                </a:solidFill>
                <a:latin typeface="Arial Rounded MT Bold" pitchFamily="34" charset="0"/>
              </a:rPr>
              <a:t>Objectives</a:t>
            </a:r>
            <a:endParaRPr lang="en-US" sz="2800" dirty="0">
              <a:solidFill>
                <a:srgbClr val="7030A0"/>
              </a:solidFill>
              <a:latin typeface="Arial Rounded MT Bold"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47674459"/>
      </p:ext>
    </p:extLst>
  </p:cSld>
  <p:clrMapOvr>
    <a:masterClrMapping/>
  </p:clrMapOvr>
  <mc:AlternateContent xmlns:mc="http://schemas.openxmlformats.org/markup-compatibility/2006">
    <mc:Choice xmlns:p14="http://schemas.microsoft.com/office/powerpoint/2010/main" Requires="p14">
      <p:transition spd="slow" p14:dur="2000" advTm="20047"/>
    </mc:Choice>
    <mc:Fallback>
      <p:transition spd="slow" advTm="200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7030A0"/>
                </a:solidFill>
                <a:latin typeface="Arial Rounded MT Bold" pitchFamily="34" charset="0"/>
              </a:rPr>
              <a:t>Methodology</a:t>
            </a:r>
            <a:endParaRPr lang="en-IN" sz="2800" dirty="0">
              <a:solidFill>
                <a:srgbClr val="7030A0"/>
              </a:solidFill>
              <a:latin typeface="Arial Rounded MT Bold" pitchFamily="34" charset="0"/>
            </a:endParaRPr>
          </a:p>
        </p:txBody>
      </p:sp>
      <p:cxnSp>
        <p:nvCxnSpPr>
          <p:cNvPr id="19" name="Straight Arrow Connector 18"/>
          <p:cNvCxnSpPr/>
          <p:nvPr/>
        </p:nvCxnSpPr>
        <p:spPr>
          <a:xfrm rot="5400000">
            <a:off x="5085346" y="23794456"/>
            <a:ext cx="721897" cy="721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00" y="2819400"/>
            <a:ext cx="2743200" cy="2154436"/>
          </a:xfrm>
          <a:prstGeom prst="rect">
            <a:avLst/>
          </a:prstGeom>
          <a:noFill/>
        </p:spPr>
        <p:txBody>
          <a:bodyPr wrap="square" rtlCol="0">
            <a:spAutoFit/>
          </a:bodyPr>
          <a:lstStyle/>
          <a:p>
            <a:r>
              <a:rPr lang="en-US" sz="1600" u="sng" dirty="0"/>
              <a:t>TEJ Shear (Vertical Shear of Horizontal wind)</a:t>
            </a:r>
          </a:p>
          <a:p>
            <a:r>
              <a:rPr lang="en-US" sz="1400" dirty="0"/>
              <a:t> </a:t>
            </a:r>
          </a:p>
          <a:p>
            <a:endParaRPr lang="en-US" sz="1400" dirty="0"/>
          </a:p>
          <a:p>
            <a:r>
              <a:rPr lang="en-US" sz="1400" dirty="0"/>
              <a:t>where, du is the change in wind speed  and dz is the change in height.</a:t>
            </a:r>
          </a:p>
          <a:p>
            <a:r>
              <a:rPr lang="en-US" sz="1400" dirty="0"/>
              <a:t> </a:t>
            </a:r>
          </a:p>
          <a:p>
            <a:endParaRPr lang="en-US" dirty="0"/>
          </a:p>
        </p:txBody>
      </p:sp>
      <p:graphicFrame>
        <p:nvGraphicFramePr>
          <p:cNvPr id="25" name="Object 24"/>
          <p:cNvGraphicFramePr>
            <a:graphicFrameLocks noChangeAspect="1"/>
          </p:cNvGraphicFramePr>
          <p:nvPr/>
        </p:nvGraphicFramePr>
        <p:xfrm>
          <a:off x="8153401" y="3429000"/>
          <a:ext cx="1654629" cy="304800"/>
        </p:xfrm>
        <a:graphic>
          <a:graphicData uri="http://schemas.openxmlformats.org/presentationml/2006/ole">
            <mc:AlternateContent xmlns:mc="http://schemas.openxmlformats.org/markup-compatibility/2006">
              <mc:Choice xmlns:v="urn:schemas-microsoft-com:vml" Requires="v">
                <p:oleObj spid="_x0000_s1093" name="Equation" r:id="rId5" imgW="964781" imgH="177723" progId="Equation.3">
                  <p:embed/>
                </p:oleObj>
              </mc:Choice>
              <mc:Fallback>
                <p:oleObj name="Equation" r:id="rId5" imgW="964781" imgH="177723" progId="Equation.3">
                  <p:embed/>
                  <p:pic>
                    <p:nvPicPr>
                      <p:cNvPr id="0" name="Picture 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1" y="3429000"/>
                        <a:ext cx="1654629"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87" name="Picture 3" descr="D:\Karthikapp\ncfiles\Final Plots\PPT\Corrected Plots\Corr.Zonal WindRS Single Profile.png"/>
          <p:cNvPicPr>
            <a:picLocks noGrp="1" noChangeAspect="1" noChangeArrowheads="1"/>
          </p:cNvPicPr>
          <p:nvPr>
            <p:ph idx="1"/>
          </p:nvPr>
        </p:nvPicPr>
        <p:blipFill>
          <a:blip r:embed="rId7"/>
          <a:srcRect/>
          <a:stretch>
            <a:fillRect/>
          </a:stretch>
        </p:blipFill>
        <p:spPr bwMode="auto">
          <a:xfrm>
            <a:off x="2133600" y="1524000"/>
            <a:ext cx="4053870" cy="4785278"/>
          </a:xfrm>
          <a:prstGeom prst="rect">
            <a:avLst/>
          </a:prstGeom>
          <a:noFill/>
        </p:spPr>
      </p:pic>
      <p:cxnSp>
        <p:nvCxnSpPr>
          <p:cNvPr id="18" name="Straight Connector 17"/>
          <p:cNvCxnSpPr/>
          <p:nvPr/>
        </p:nvCxnSpPr>
        <p:spPr>
          <a:xfrm rot="10800000">
            <a:off x="1828800" y="2286000"/>
            <a:ext cx="990600" cy="1588"/>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1" y="2286000"/>
            <a:ext cx="1061509" cy="253916"/>
          </a:xfrm>
          <a:prstGeom prst="rect">
            <a:avLst/>
          </a:prstGeom>
          <a:noFill/>
        </p:spPr>
        <p:txBody>
          <a:bodyPr wrap="none" rtlCol="0">
            <a:spAutoFit/>
          </a:bodyPr>
          <a:lstStyle/>
          <a:p>
            <a:r>
              <a:rPr lang="en-US" sz="1050" b="1" dirty="0">
                <a:solidFill>
                  <a:srgbClr val="002060"/>
                </a:solidFill>
              </a:rPr>
              <a:t>TEJ Peak Height</a:t>
            </a:r>
          </a:p>
        </p:txBody>
      </p:sp>
      <p:sp>
        <p:nvSpPr>
          <p:cNvPr id="30" name="TextBox 29"/>
          <p:cNvSpPr txBox="1"/>
          <p:nvPr/>
        </p:nvSpPr>
        <p:spPr>
          <a:xfrm>
            <a:off x="4267200" y="4953000"/>
            <a:ext cx="1390124" cy="253916"/>
          </a:xfrm>
          <a:prstGeom prst="rect">
            <a:avLst/>
          </a:prstGeom>
          <a:noFill/>
        </p:spPr>
        <p:txBody>
          <a:bodyPr wrap="none" rtlCol="0">
            <a:spAutoFit/>
          </a:bodyPr>
          <a:lstStyle/>
          <a:p>
            <a:r>
              <a:rPr lang="en-US" sz="1050" b="1" dirty="0">
                <a:solidFill>
                  <a:srgbClr val="002060"/>
                </a:solidFill>
              </a:rPr>
              <a:t>Wind Reversal Height</a:t>
            </a:r>
          </a:p>
        </p:txBody>
      </p:sp>
      <p:cxnSp>
        <p:nvCxnSpPr>
          <p:cNvPr id="31" name="Straight Connector 30"/>
          <p:cNvCxnSpPr/>
          <p:nvPr/>
        </p:nvCxnSpPr>
        <p:spPr>
          <a:xfrm>
            <a:off x="3962400" y="2209800"/>
            <a:ext cx="990600" cy="1588"/>
          </a:xfrm>
          <a:prstGeom prst="line">
            <a:avLst/>
          </a:prstGeom>
          <a:ln>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62400" y="3505200"/>
            <a:ext cx="990600" cy="1588"/>
          </a:xfrm>
          <a:prstGeom prst="line">
            <a:avLst/>
          </a:prstGeom>
          <a:ln>
            <a:solidFill>
              <a:srgbClr val="FF33CC"/>
            </a:solidFill>
          </a:ln>
        </p:spPr>
        <p:style>
          <a:lnRef idx="1">
            <a:schemeClr val="accent1"/>
          </a:lnRef>
          <a:fillRef idx="0">
            <a:schemeClr val="accent1"/>
          </a:fillRef>
          <a:effectRef idx="0">
            <a:schemeClr val="accent1"/>
          </a:effectRef>
          <a:fontRef idx="minor">
            <a:schemeClr val="tx1"/>
          </a:fontRef>
        </p:style>
      </p:cxnSp>
      <p:sp>
        <p:nvSpPr>
          <p:cNvPr id="34" name="Right Brace 33"/>
          <p:cNvSpPr/>
          <p:nvPr/>
        </p:nvSpPr>
        <p:spPr>
          <a:xfrm>
            <a:off x="4953000" y="2209800"/>
            <a:ext cx="152400" cy="1295400"/>
          </a:xfrm>
          <a:prstGeom prst="rightBrace">
            <a:avLst/>
          </a:prstGeom>
          <a:ln>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5" name="TextBox 34"/>
          <p:cNvSpPr txBox="1"/>
          <p:nvPr/>
        </p:nvSpPr>
        <p:spPr>
          <a:xfrm>
            <a:off x="5029201" y="2743200"/>
            <a:ext cx="739305" cy="253916"/>
          </a:xfrm>
          <a:prstGeom prst="rect">
            <a:avLst/>
          </a:prstGeom>
          <a:noFill/>
        </p:spPr>
        <p:txBody>
          <a:bodyPr wrap="none" rtlCol="0">
            <a:spAutoFit/>
          </a:bodyPr>
          <a:lstStyle/>
          <a:p>
            <a:r>
              <a:rPr lang="en-US" sz="1050" b="1" dirty="0">
                <a:solidFill>
                  <a:srgbClr val="002060"/>
                </a:solidFill>
              </a:rPr>
              <a:t>TEJ Width</a:t>
            </a:r>
          </a:p>
        </p:txBody>
      </p:sp>
      <p:sp>
        <p:nvSpPr>
          <p:cNvPr id="14" name="TextBox 13"/>
          <p:cNvSpPr txBox="1"/>
          <p:nvPr/>
        </p:nvSpPr>
        <p:spPr>
          <a:xfrm>
            <a:off x="1905000" y="6096000"/>
            <a:ext cx="1140056" cy="253916"/>
          </a:xfrm>
          <a:prstGeom prst="rect">
            <a:avLst/>
          </a:prstGeom>
          <a:noFill/>
        </p:spPr>
        <p:txBody>
          <a:bodyPr wrap="none" rtlCol="0">
            <a:spAutoFit/>
          </a:bodyPr>
          <a:lstStyle/>
          <a:p>
            <a:r>
              <a:rPr lang="en-US" sz="1050" b="1" dirty="0">
                <a:solidFill>
                  <a:srgbClr val="002060"/>
                </a:solidFill>
              </a:rPr>
              <a:t>Mean: -40.8 m/s </a:t>
            </a:r>
          </a:p>
        </p:txBody>
      </p:sp>
      <p:sp>
        <p:nvSpPr>
          <p:cNvPr id="15" name="TextBox 14"/>
          <p:cNvSpPr txBox="1"/>
          <p:nvPr/>
        </p:nvSpPr>
        <p:spPr>
          <a:xfrm>
            <a:off x="1524000" y="2514600"/>
            <a:ext cx="1295400" cy="253916"/>
          </a:xfrm>
          <a:prstGeom prst="rect">
            <a:avLst/>
          </a:prstGeom>
          <a:noFill/>
        </p:spPr>
        <p:txBody>
          <a:bodyPr wrap="square" rtlCol="0">
            <a:spAutoFit/>
          </a:bodyPr>
          <a:lstStyle/>
          <a:p>
            <a:r>
              <a:rPr lang="en-US" sz="1050" b="1" dirty="0">
                <a:solidFill>
                  <a:srgbClr val="002060"/>
                </a:solidFill>
              </a:rPr>
              <a:t>Mean: 16.09 km </a:t>
            </a:r>
          </a:p>
        </p:txBody>
      </p:sp>
      <p:sp>
        <p:nvSpPr>
          <p:cNvPr id="16" name="TextBox 15"/>
          <p:cNvSpPr txBox="1"/>
          <p:nvPr/>
        </p:nvSpPr>
        <p:spPr>
          <a:xfrm>
            <a:off x="5105400" y="2895600"/>
            <a:ext cx="685800" cy="415498"/>
          </a:xfrm>
          <a:prstGeom prst="rect">
            <a:avLst/>
          </a:prstGeom>
          <a:noFill/>
        </p:spPr>
        <p:txBody>
          <a:bodyPr wrap="square" rtlCol="0">
            <a:spAutoFit/>
          </a:bodyPr>
          <a:lstStyle/>
          <a:p>
            <a:r>
              <a:rPr lang="en-US" sz="1050" b="1" dirty="0">
                <a:solidFill>
                  <a:srgbClr val="002060"/>
                </a:solidFill>
              </a:rPr>
              <a:t>Mean: 2.57 km</a:t>
            </a:r>
          </a:p>
        </p:txBody>
      </p:sp>
      <p:sp>
        <p:nvSpPr>
          <p:cNvPr id="17" name="TextBox 16"/>
          <p:cNvSpPr txBox="1"/>
          <p:nvPr/>
        </p:nvSpPr>
        <p:spPr>
          <a:xfrm>
            <a:off x="4343401" y="5181600"/>
            <a:ext cx="1019831" cy="253916"/>
          </a:xfrm>
          <a:prstGeom prst="rect">
            <a:avLst/>
          </a:prstGeom>
          <a:noFill/>
        </p:spPr>
        <p:txBody>
          <a:bodyPr wrap="none" rtlCol="0">
            <a:spAutoFit/>
          </a:bodyPr>
          <a:lstStyle/>
          <a:p>
            <a:r>
              <a:rPr lang="en-US" sz="1050" b="1" dirty="0">
                <a:solidFill>
                  <a:srgbClr val="002060"/>
                </a:solidFill>
              </a:rPr>
              <a:t>Mean: 8.04 km</a:t>
            </a:r>
          </a:p>
        </p:txBody>
      </p:sp>
      <p:sp>
        <p:nvSpPr>
          <p:cNvPr id="2" name="TextBox 1"/>
          <p:cNvSpPr txBox="1"/>
          <p:nvPr/>
        </p:nvSpPr>
        <p:spPr>
          <a:xfrm flipH="1">
            <a:off x="4267200" y="962729"/>
            <a:ext cx="4260810" cy="400110"/>
          </a:xfrm>
          <a:prstGeom prst="rect">
            <a:avLst/>
          </a:prstGeom>
          <a:noFill/>
        </p:spPr>
        <p:txBody>
          <a:bodyPr wrap="square" rtlCol="0">
            <a:spAutoFit/>
          </a:bodyPr>
          <a:lstStyle/>
          <a:p>
            <a:pPr algn="ctr"/>
            <a:r>
              <a:rPr lang="en-IN" sz="2000" dirty="0">
                <a:solidFill>
                  <a:srgbClr val="7030A0"/>
                </a:solidFill>
                <a:latin typeface="Arial Rounded MT Bold" panose="020F0704030504030204" pitchFamily="34" charset="0"/>
              </a:rPr>
              <a:t>TEJ Characteristics estimation</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218275057"/>
      </p:ext>
    </p:extLst>
  </p:cSld>
  <p:clrMapOvr>
    <a:masterClrMapping/>
  </p:clrMapOvr>
  <mc:AlternateContent xmlns:mc="http://schemas.openxmlformats.org/markup-compatibility/2006">
    <mc:Choice xmlns:p14="http://schemas.microsoft.com/office/powerpoint/2010/main" Requires="p14">
      <p:transition spd="slow" p14:dur="2000" advTm="13368"/>
    </mc:Choice>
    <mc:Fallback>
      <p:transition spd="slow" advTm="13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09800"/>
            <a:ext cx="8229600" cy="4008120"/>
          </a:xfrm>
        </p:spPr>
        <p:txBody>
          <a:bodyPr numCol="2">
            <a:normAutofit fontScale="25000" lnSpcReduction="20000"/>
          </a:bodyPr>
          <a:lstStyle/>
          <a:p>
            <a:r>
              <a:rPr lang="en-US" sz="5600" dirty="0">
                <a:latin typeface="Arial Rounded MT Bold" panose="020F0704030504030204" pitchFamily="34" charset="0"/>
              </a:rPr>
              <a:t>2006  :   6, 7</a:t>
            </a:r>
          </a:p>
          <a:p>
            <a:endParaRPr lang="en-US" sz="5600" dirty="0">
              <a:latin typeface="Arial Rounded MT Bold" panose="020F0704030504030204" pitchFamily="34" charset="0"/>
            </a:endParaRPr>
          </a:p>
          <a:p>
            <a:r>
              <a:rPr lang="en-US" sz="5600" dirty="0">
                <a:latin typeface="Arial Rounded MT Bold" panose="020F0704030504030204" pitchFamily="34" charset="0"/>
              </a:rPr>
              <a:t>2008   : 7, 8, 9</a:t>
            </a:r>
          </a:p>
          <a:p>
            <a:endParaRPr lang="en-US" sz="5600" dirty="0">
              <a:latin typeface="Arial Rounded MT Bold" panose="020F0704030504030204" pitchFamily="34" charset="0"/>
            </a:endParaRPr>
          </a:p>
          <a:p>
            <a:r>
              <a:rPr lang="en-US" sz="5600" dirty="0">
                <a:latin typeface="Arial Rounded MT Bold" panose="020F0704030504030204" pitchFamily="34" charset="0"/>
              </a:rPr>
              <a:t>2009   : 7, 8</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2010    : 6, 7, 8, 9</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2011     : 7, 8, 9</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2012     : 6, 7, 8, 9</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2013     : 6, 7, 8</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2014    : 7, 8</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2015  : 7</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2016  : 7</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2017  : 6, 7</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2018  : 7</a:t>
            </a:r>
          </a:p>
          <a:p>
            <a:endParaRPr lang="en-US" sz="5600" dirty="0">
              <a:latin typeface="Arial Rounded MT Bold" panose="020F0704030504030204" pitchFamily="34" charset="0"/>
            </a:endParaRPr>
          </a:p>
          <a:p>
            <a:r>
              <a:rPr lang="en-US" sz="5600" dirty="0">
                <a:latin typeface="Arial Rounded MT Bold" panose="020F0704030504030204" pitchFamily="34" charset="0"/>
              </a:rPr>
              <a:t>2019  : 7, 8</a:t>
            </a:r>
          </a:p>
          <a:p>
            <a:endParaRPr lang="en-US" sz="5600" dirty="0">
              <a:latin typeface="Arial Rounded MT Bold" panose="020F0704030504030204" pitchFamily="34" charset="0"/>
            </a:endParaRPr>
          </a:p>
          <a:p>
            <a:r>
              <a:rPr lang="en-US" sz="5600" dirty="0">
                <a:latin typeface="Arial Rounded MT Bold" panose="020F0704030504030204" pitchFamily="34" charset="0"/>
              </a:rPr>
              <a:t>2020  : 7, 8, 9</a:t>
            </a:r>
          </a:p>
          <a:p>
            <a:endParaRPr lang="en-US" sz="5600" dirty="0">
              <a:latin typeface="Arial Rounded MT Bold" panose="020F0704030504030204" pitchFamily="34" charset="0"/>
            </a:endParaRPr>
          </a:p>
          <a:p>
            <a:r>
              <a:rPr lang="en-US" sz="5600" dirty="0">
                <a:latin typeface="Arial Rounded MT Bold" panose="020F0704030504030204" pitchFamily="34" charset="0"/>
              </a:rPr>
              <a:t>2021   : 6, 7, 8</a:t>
            </a:r>
          </a:p>
          <a:p>
            <a:pPr>
              <a:buNone/>
            </a:pPr>
            <a:endParaRPr lang="en-US" sz="2000" dirty="0"/>
          </a:p>
          <a:p>
            <a:pPr>
              <a:buNone/>
            </a:pPr>
            <a:endParaRPr lang="en-US" sz="2000" u="sng" dirty="0"/>
          </a:p>
          <a:p>
            <a:pPr>
              <a:buNone/>
            </a:pPr>
            <a:endParaRPr lang="en-US" sz="2000" u="sng" dirty="0"/>
          </a:p>
        </p:txBody>
      </p:sp>
      <p:sp>
        <p:nvSpPr>
          <p:cNvPr id="30721" name="Rectangle 1"/>
          <p:cNvSpPr>
            <a:spLocks noChangeArrowheads="1"/>
          </p:cNvSpPr>
          <p:nvPr/>
        </p:nvSpPr>
        <p:spPr bwMode="auto">
          <a:xfrm>
            <a:off x="2101645" y="1559495"/>
            <a:ext cx="453297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en-US" sz="1600" u="sng" dirty="0">
                <a:latin typeface="Arial Rounded MT Bold" panose="020F0704030504030204" pitchFamily="34" charset="0"/>
                <a:ea typeface="Times New Roman" pitchFamily="18" charset="0"/>
                <a:cs typeface="Times New Roman" pitchFamily="18" charset="0"/>
              </a:rPr>
              <a:t>Satisfying  2/3</a:t>
            </a:r>
            <a:r>
              <a:rPr lang="en-US" sz="1600" u="sng" baseline="30000" dirty="0">
                <a:latin typeface="Arial Rounded MT Bold" panose="020F0704030504030204" pitchFamily="34" charset="0"/>
                <a:ea typeface="Times New Roman" pitchFamily="18" charset="0"/>
                <a:cs typeface="Times New Roman" pitchFamily="18" charset="0"/>
              </a:rPr>
              <a:t>rd</a:t>
            </a:r>
            <a:r>
              <a:rPr lang="en-US" sz="1600" u="sng" dirty="0">
                <a:latin typeface="Arial Rounded MT Bold" panose="020F0704030504030204" pitchFamily="34" charset="0"/>
                <a:ea typeface="Times New Roman" pitchFamily="18" charset="0"/>
                <a:cs typeface="Times New Roman" pitchFamily="18" charset="0"/>
              </a:rPr>
              <a:t>  &amp; less than 20 km condition</a:t>
            </a:r>
            <a:endParaRPr lang="en-US" sz="1600" dirty="0">
              <a:latin typeface="Arial Rounded MT Bold" panose="020F0704030504030204" pitchFamily="34" charset="0"/>
              <a:cs typeface="Arial" pitchFamily="34" charset="0"/>
            </a:endParaRPr>
          </a:p>
        </p:txBody>
      </p:sp>
      <p:sp>
        <p:nvSpPr>
          <p:cNvPr id="10" name="Rounded Rectangle 9"/>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7030A0"/>
                </a:solidFill>
                <a:latin typeface="Arial Rounded MT Bold" pitchFamily="34" charset="0"/>
              </a:rPr>
              <a:t>Methodology</a:t>
            </a:r>
            <a:endParaRPr lang="en-IN" sz="2800" dirty="0">
              <a:solidFill>
                <a:srgbClr val="7030A0"/>
              </a:solidFill>
              <a:latin typeface="Arial Rounded MT Bold" pitchFamily="34" charset="0"/>
            </a:endParaRPr>
          </a:p>
        </p:txBody>
      </p:sp>
      <p:sp>
        <p:nvSpPr>
          <p:cNvPr id="2" name="TextBox 1"/>
          <p:cNvSpPr txBox="1"/>
          <p:nvPr/>
        </p:nvSpPr>
        <p:spPr>
          <a:xfrm flipH="1">
            <a:off x="2703871" y="922592"/>
            <a:ext cx="7192296" cy="400110"/>
          </a:xfrm>
          <a:prstGeom prst="rect">
            <a:avLst/>
          </a:prstGeom>
          <a:noFill/>
        </p:spPr>
        <p:txBody>
          <a:bodyPr wrap="square" rtlCol="0">
            <a:spAutoFit/>
          </a:bodyPr>
          <a:lstStyle/>
          <a:p>
            <a:pPr algn="ctr"/>
            <a:r>
              <a:rPr lang="en-IN" sz="2000" dirty="0">
                <a:solidFill>
                  <a:srgbClr val="7030A0"/>
                </a:solidFill>
                <a:latin typeface="Arial Rounded MT Bold" panose="020F0704030504030204" pitchFamily="34" charset="0"/>
              </a:rPr>
              <a:t>TEJ </a:t>
            </a:r>
            <a:r>
              <a:rPr lang="en-IN" sz="2000" dirty="0" smtClean="0">
                <a:solidFill>
                  <a:srgbClr val="7030A0"/>
                </a:solidFill>
                <a:latin typeface="Arial Rounded MT Bold" panose="020F0704030504030204" pitchFamily="34" charset="0"/>
              </a:rPr>
              <a:t>Condition – Radiosonde data over Gadanki</a:t>
            </a:r>
            <a:endParaRPr lang="en-IN" sz="2000" dirty="0">
              <a:solidFill>
                <a:srgbClr val="7030A0"/>
              </a:solidFill>
              <a:latin typeface="Arial Rounded MT Bold" panose="020F0704030504030204" pitchFamily="34"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876218995"/>
      </p:ext>
    </p:extLst>
  </p:cSld>
  <p:clrMapOvr>
    <a:masterClrMapping/>
  </p:clrMapOvr>
  <mc:AlternateContent xmlns:mc="http://schemas.openxmlformats.org/markup-compatibility/2006">
    <mc:Choice xmlns:p14="http://schemas.microsoft.com/office/powerpoint/2010/main" Requires="p14">
      <p:transition spd="slow" p14:dur="2000" advTm="3433"/>
    </mc:Choice>
    <mc:Fallback>
      <p:transition spd="slow" advTm="34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sz="2000" dirty="0" smtClean="0">
                <a:latin typeface="Arial Rounded MT Bold" panose="020F0704030504030204" pitchFamily="34" charset="0"/>
              </a:rPr>
              <a:t> </a:t>
            </a:r>
            <a:r>
              <a:rPr lang="en-US" sz="2000" u="sng" dirty="0">
                <a:solidFill>
                  <a:srgbClr val="FF0000"/>
                </a:solidFill>
                <a:latin typeface="Arial Rounded MT Bold" panose="020F0704030504030204" pitchFamily="34" charset="0"/>
              </a:rPr>
              <a:t>IMF Analysis</a:t>
            </a:r>
          </a:p>
          <a:p>
            <a:pPr>
              <a:spcBef>
                <a:spcPts val="600"/>
              </a:spcBef>
              <a:spcAft>
                <a:spcPts val="600"/>
              </a:spcAft>
              <a:buFont typeface="Wingdings" pitchFamily="2" charset="2"/>
              <a:buChar char="v"/>
            </a:pPr>
            <a:r>
              <a:rPr lang="en-US" sz="2000" dirty="0">
                <a:latin typeface="Arial Rounded MT Bold" panose="020F0704030504030204" pitchFamily="34" charset="0"/>
              </a:rPr>
              <a:t>Empirical Mode Decomposition (EMD) : decomposing of a complex signal into a set of simple oscillatory components called Intrinsic Mode Functions (IMF’s).</a:t>
            </a:r>
          </a:p>
          <a:p>
            <a:pPr>
              <a:spcBef>
                <a:spcPts val="600"/>
              </a:spcBef>
              <a:spcAft>
                <a:spcPts val="600"/>
              </a:spcAft>
              <a:buFont typeface="Wingdings" pitchFamily="2" charset="2"/>
              <a:buChar char="v"/>
            </a:pPr>
            <a:r>
              <a:rPr lang="en-US" sz="2000" dirty="0">
                <a:latin typeface="Arial Rounded MT Bold" panose="020F0704030504030204" pitchFamily="34" charset="0"/>
              </a:rPr>
              <a:t>EMD decomposes a time series signal into a series of IMF’s by identifying and removing oscillatory models until a residue is obtained.</a:t>
            </a:r>
          </a:p>
          <a:p>
            <a:pPr>
              <a:spcBef>
                <a:spcPts val="600"/>
              </a:spcBef>
              <a:spcAft>
                <a:spcPts val="600"/>
              </a:spcAft>
              <a:buFont typeface="Wingdings" pitchFamily="2" charset="2"/>
              <a:buChar char="Ø"/>
            </a:pPr>
            <a:r>
              <a:rPr lang="en-US" sz="2000" u="sng" dirty="0" smtClean="0">
                <a:solidFill>
                  <a:srgbClr val="FF0000"/>
                </a:solidFill>
                <a:latin typeface="Arial Rounded MT Bold" panose="020F0704030504030204" pitchFamily="34" charset="0"/>
              </a:rPr>
              <a:t> Lomb-</a:t>
            </a:r>
            <a:r>
              <a:rPr lang="en-US" sz="2000" u="sng" dirty="0" err="1" smtClean="0">
                <a:solidFill>
                  <a:srgbClr val="FF0000"/>
                </a:solidFill>
                <a:latin typeface="Arial Rounded MT Bold" panose="020F0704030504030204" pitchFamily="34" charset="0"/>
              </a:rPr>
              <a:t>Scargle</a:t>
            </a:r>
            <a:r>
              <a:rPr lang="en-US" sz="2000" u="sng" dirty="0" smtClean="0">
                <a:solidFill>
                  <a:srgbClr val="FF0000"/>
                </a:solidFill>
                <a:latin typeface="Arial Rounded MT Bold" panose="020F0704030504030204" pitchFamily="34" charset="0"/>
              </a:rPr>
              <a:t> </a:t>
            </a:r>
            <a:r>
              <a:rPr lang="en-US" sz="2000" u="sng" dirty="0">
                <a:solidFill>
                  <a:srgbClr val="FF0000"/>
                </a:solidFill>
                <a:latin typeface="Arial Rounded MT Bold" panose="020F0704030504030204" pitchFamily="34" charset="0"/>
              </a:rPr>
              <a:t>Periodogram</a:t>
            </a:r>
          </a:p>
          <a:p>
            <a:pPr>
              <a:spcBef>
                <a:spcPts val="600"/>
              </a:spcBef>
              <a:spcAft>
                <a:spcPts val="600"/>
              </a:spcAft>
              <a:buFont typeface="Wingdings" pitchFamily="2" charset="2"/>
              <a:buChar char="v"/>
            </a:pPr>
            <a:r>
              <a:rPr lang="en-US" sz="2000" dirty="0">
                <a:latin typeface="Arial Rounded MT Bold" panose="020F0704030504030204" pitchFamily="34" charset="0"/>
              </a:rPr>
              <a:t> It is an algorithm for detecting  and characterizing periodic signals in unevenly sampled data.</a:t>
            </a:r>
          </a:p>
          <a:p>
            <a:pPr>
              <a:spcBef>
                <a:spcPts val="600"/>
              </a:spcBef>
              <a:spcAft>
                <a:spcPts val="600"/>
              </a:spcAft>
              <a:buFont typeface="Wingdings" pitchFamily="2" charset="2"/>
              <a:buChar char="v"/>
            </a:pPr>
            <a:r>
              <a:rPr lang="en-US" sz="2000" dirty="0">
                <a:latin typeface="Arial Rounded MT Bold" panose="020F0704030504030204" pitchFamily="34" charset="0"/>
              </a:rPr>
              <a:t>It is a well defined procedure to generate a power spectrum.</a:t>
            </a:r>
          </a:p>
          <a:p>
            <a:pPr>
              <a:spcBef>
                <a:spcPts val="600"/>
              </a:spcBef>
              <a:spcAft>
                <a:spcPts val="600"/>
              </a:spcAft>
              <a:buFont typeface="Wingdings" pitchFamily="2" charset="2"/>
              <a:buChar char="v"/>
            </a:pPr>
            <a:r>
              <a:rPr lang="en-US" sz="2000" dirty="0">
                <a:latin typeface="Arial Rounded MT Bold" panose="020F0704030504030204" pitchFamily="34" charset="0"/>
              </a:rPr>
              <a:t>It is similar to least-squares fitting of sine waves.</a:t>
            </a:r>
          </a:p>
        </p:txBody>
      </p:sp>
      <p:sp>
        <p:nvSpPr>
          <p:cNvPr id="4" name="Rounded Rectangle 3"/>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a:solidFill>
                  <a:srgbClr val="7030A0"/>
                </a:solidFill>
                <a:latin typeface="Arial Rounded MT Bold" pitchFamily="34" charset="0"/>
              </a:rPr>
              <a:t>Methodology</a:t>
            </a:r>
            <a:endParaRPr lang="en-IN" sz="2800" dirty="0">
              <a:solidFill>
                <a:srgbClr val="7030A0"/>
              </a:solidFill>
              <a:latin typeface="Arial Rounded MT Bold" pitchFamily="34" charset="0"/>
            </a:endParaRPr>
          </a:p>
        </p:txBody>
      </p:sp>
      <p:sp>
        <p:nvSpPr>
          <p:cNvPr id="2" name="TextBox 1"/>
          <p:cNvSpPr txBox="1"/>
          <p:nvPr/>
        </p:nvSpPr>
        <p:spPr>
          <a:xfrm>
            <a:off x="4119716" y="1022555"/>
            <a:ext cx="5073445" cy="400110"/>
          </a:xfrm>
          <a:prstGeom prst="rect">
            <a:avLst/>
          </a:prstGeom>
          <a:noFill/>
        </p:spPr>
        <p:txBody>
          <a:bodyPr wrap="square" rtlCol="0">
            <a:spAutoFit/>
          </a:bodyPr>
          <a:lstStyle/>
          <a:p>
            <a:pPr algn="ctr"/>
            <a:r>
              <a:rPr lang="en-US" sz="2000" dirty="0">
                <a:solidFill>
                  <a:srgbClr val="7030A0"/>
                </a:solidFill>
                <a:latin typeface="Arial Rounded MT Bold" panose="020F0704030504030204" pitchFamily="34" charset="0"/>
              </a:rPr>
              <a:t>IMF and Lomb-</a:t>
            </a:r>
            <a:r>
              <a:rPr lang="en-US" sz="2000" dirty="0" err="1">
                <a:solidFill>
                  <a:srgbClr val="7030A0"/>
                </a:solidFill>
                <a:latin typeface="Arial Rounded MT Bold" panose="020F0704030504030204" pitchFamily="34" charset="0"/>
              </a:rPr>
              <a:t>Scargle</a:t>
            </a:r>
            <a:r>
              <a:rPr lang="en-US" sz="2000" dirty="0">
                <a:solidFill>
                  <a:srgbClr val="7030A0"/>
                </a:solidFill>
                <a:latin typeface="Arial Rounded MT Bold" panose="020F0704030504030204" pitchFamily="34" charset="0"/>
              </a:rPr>
              <a:t> Peri0dogram</a:t>
            </a:r>
            <a:endParaRPr lang="en-IN" sz="2000" dirty="0">
              <a:solidFill>
                <a:srgbClr val="7030A0"/>
              </a:solidFill>
              <a:latin typeface="Arial Rounded MT Bold"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30660998"/>
      </p:ext>
    </p:extLst>
  </p:cSld>
  <p:clrMapOvr>
    <a:masterClrMapping/>
  </p:clrMapOvr>
  <mc:AlternateContent xmlns:mc="http://schemas.openxmlformats.org/markup-compatibility/2006">
    <mc:Choice xmlns:p14="http://schemas.microsoft.com/office/powerpoint/2010/main" Requires="p14">
      <p:transition spd="slow" p14:dur="2000" advTm="6829"/>
    </mc:Choice>
    <mc:Fallback>
      <p:transition spd="slow" advTm="68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800" dirty="0" smtClean="0">
              <a:solidFill>
                <a:srgbClr val="7030A0"/>
              </a:solidFill>
              <a:latin typeface="Arial Rounded MT Bold" pitchFamily="34" charset="0"/>
            </a:endParaRPr>
          </a:p>
          <a:p>
            <a:pPr algn="ctr"/>
            <a:r>
              <a:rPr lang="en-US" sz="2800" dirty="0" smtClean="0">
                <a:solidFill>
                  <a:srgbClr val="7030A0"/>
                </a:solidFill>
                <a:latin typeface="Arial Rounded MT Bold" pitchFamily="34" charset="0"/>
              </a:rPr>
              <a:t>Results</a:t>
            </a:r>
          </a:p>
          <a:p>
            <a:pPr algn="ctr"/>
            <a:endParaRPr lang="en-IN" sz="2800" dirty="0">
              <a:solidFill>
                <a:srgbClr val="7030A0"/>
              </a:solidFill>
              <a:latin typeface="Arial Rounded MT Bold" pitchFamily="34" charset="0"/>
            </a:endParaRPr>
          </a:p>
        </p:txBody>
      </p:sp>
      <p:pic>
        <p:nvPicPr>
          <p:cNvPr id="6" name="Content Placeholder 1"/>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1239417" y="1429253"/>
            <a:ext cx="4051040" cy="2431444"/>
          </a:xfrm>
        </p:spPr>
      </p:pic>
      <p:pic>
        <p:nvPicPr>
          <p:cNvPr id="7"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5658" y="3798199"/>
            <a:ext cx="4086808" cy="2452084"/>
          </a:xfrm>
          <a:prstGeom prst="rect">
            <a:avLst/>
          </a:prstGeom>
        </p:spPr>
      </p:pic>
      <p:pic>
        <p:nvPicPr>
          <p:cNvPr id="9" name="Content Placeholder 2"/>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5332445" y="1486586"/>
            <a:ext cx="3822544" cy="2292311"/>
          </a:xfrm>
        </p:spPr>
      </p:pic>
      <p:pic>
        <p:nvPicPr>
          <p:cNvPr id="10" name="Content Placeholder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6991" y="3836520"/>
            <a:ext cx="3974959" cy="2384975"/>
          </a:xfrm>
          <a:prstGeom prst="rect">
            <a:avLst/>
          </a:prstGeom>
        </p:spPr>
      </p:pic>
      <p:sp>
        <p:nvSpPr>
          <p:cNvPr id="11" name="TextBox 10"/>
          <p:cNvSpPr txBox="1"/>
          <p:nvPr/>
        </p:nvSpPr>
        <p:spPr>
          <a:xfrm>
            <a:off x="8980615" y="1369192"/>
            <a:ext cx="2701311" cy="4801314"/>
          </a:xfrm>
          <a:prstGeom prst="rect">
            <a:avLst/>
          </a:prstGeom>
          <a:noFill/>
        </p:spPr>
        <p:txBody>
          <a:bodyPr wrap="square" rtlCol="0">
            <a:spAutoFit/>
          </a:bodyPr>
          <a:lstStyle/>
          <a:p>
            <a:pPr marL="214308" indent="-214308">
              <a:lnSpc>
                <a:spcPct val="150000"/>
              </a:lnSpc>
              <a:buFont typeface="Arial" pitchFamily="34" charset="0"/>
              <a:buChar char="•"/>
            </a:pPr>
            <a:r>
              <a:rPr lang="en-US" sz="1400" dirty="0" smtClean="0">
                <a:solidFill>
                  <a:srgbClr val="002060"/>
                </a:solidFill>
                <a:latin typeface="Arial Rounded MT Bold" pitchFamily="34" charset="0"/>
              </a:rPr>
              <a:t>Maximum WRH in 2013 July.</a:t>
            </a:r>
          </a:p>
          <a:p>
            <a:pPr marL="214308" indent="-214308">
              <a:lnSpc>
                <a:spcPct val="150000"/>
              </a:lnSpc>
              <a:buFont typeface="Arial" pitchFamily="34" charset="0"/>
              <a:buChar char="•"/>
            </a:pPr>
            <a:r>
              <a:rPr lang="en-US" sz="1400" dirty="0" smtClean="0">
                <a:solidFill>
                  <a:srgbClr val="002060"/>
                </a:solidFill>
                <a:latin typeface="Arial Rounded MT Bold" pitchFamily="34" charset="0"/>
              </a:rPr>
              <a:t>July and August shows similar trend in TEJ Peak Speed over Gadanki.</a:t>
            </a:r>
          </a:p>
          <a:p>
            <a:pPr marL="214308" indent="-214308">
              <a:lnSpc>
                <a:spcPct val="150000"/>
              </a:lnSpc>
              <a:buFont typeface="Arial" pitchFamily="34" charset="0"/>
              <a:buChar char="•"/>
            </a:pPr>
            <a:r>
              <a:rPr lang="en-US" sz="1400" dirty="0" smtClean="0">
                <a:solidFill>
                  <a:srgbClr val="002060"/>
                </a:solidFill>
                <a:latin typeface="Arial Rounded MT Bold" pitchFamily="34" charset="0"/>
              </a:rPr>
              <a:t>Maximum TEJ Peak Height is observed in 2010 August        16.6 km.</a:t>
            </a:r>
          </a:p>
          <a:p>
            <a:pPr marL="214308" lvl="0" indent="-214308">
              <a:lnSpc>
                <a:spcPct val="150000"/>
              </a:lnSpc>
              <a:buFont typeface="Arial" pitchFamily="34" charset="0"/>
              <a:buChar char="•"/>
            </a:pPr>
            <a:r>
              <a:rPr lang="en-US" sz="1400" dirty="0" smtClean="0">
                <a:solidFill>
                  <a:srgbClr val="002060"/>
                </a:solidFill>
                <a:latin typeface="Arial Rounded MT Bold" pitchFamily="34" charset="0"/>
              </a:rPr>
              <a:t> Most of the TEJ width is above 1.5 km.</a:t>
            </a:r>
            <a:endParaRPr lang="en-IN" sz="1400" dirty="0" smtClean="0">
              <a:solidFill>
                <a:srgbClr val="002060"/>
              </a:solidFill>
              <a:latin typeface="Arial Rounded MT Bold" pitchFamily="34" charset="0"/>
            </a:endParaRPr>
          </a:p>
          <a:p>
            <a:pPr>
              <a:lnSpc>
                <a:spcPct val="150000"/>
              </a:lnSpc>
            </a:pPr>
            <a:endParaRPr lang="en-US" sz="1400" dirty="0" smtClean="0">
              <a:solidFill>
                <a:srgbClr val="002060"/>
              </a:solidFill>
              <a:latin typeface="Arial Rounded MT Bold" pitchFamily="34" charset="0"/>
            </a:endParaRPr>
          </a:p>
          <a:p>
            <a:pPr>
              <a:lnSpc>
                <a:spcPct val="150000"/>
              </a:lnSpc>
            </a:pPr>
            <a:endParaRPr lang="en-IN" sz="1400" dirty="0" smtClean="0">
              <a:solidFill>
                <a:srgbClr val="002060"/>
              </a:solidFill>
              <a:latin typeface="Arial Rounded MT Bold" pitchFamily="34" charset="0"/>
            </a:endParaRPr>
          </a:p>
          <a:p>
            <a:pPr marL="214308" indent="-214308">
              <a:lnSpc>
                <a:spcPct val="150000"/>
              </a:lnSpc>
            </a:pPr>
            <a:endParaRPr lang="en-IN" sz="1400" dirty="0" smtClean="0">
              <a:solidFill>
                <a:srgbClr val="002060"/>
              </a:solidFill>
              <a:latin typeface="Arial Rounded MT Bold" pitchFamily="34" charset="0"/>
            </a:endParaRPr>
          </a:p>
          <a:p>
            <a:pPr marL="214308" indent="-214308">
              <a:lnSpc>
                <a:spcPct val="150000"/>
              </a:lnSpc>
              <a:buFont typeface="Arial" pitchFamily="34" charset="0"/>
              <a:buChar char="•"/>
            </a:pPr>
            <a:endParaRPr lang="en-IN" sz="1400" dirty="0">
              <a:solidFill>
                <a:srgbClr val="002060"/>
              </a:solidFill>
              <a:latin typeface="Arial Rounded MT Bold" pitchFamily="34" charset="0"/>
            </a:endParaRPr>
          </a:p>
          <a:p>
            <a:pPr marL="214308" indent="-214308">
              <a:buFont typeface="Arial" pitchFamily="34" charset="0"/>
              <a:buChar char="•"/>
            </a:pPr>
            <a:endParaRPr lang="en-IN" sz="1200" dirty="0">
              <a:solidFill>
                <a:srgbClr val="C00000"/>
              </a:solidFill>
              <a:latin typeface="Arial Rounded MT Bold" pitchFamily="34" charset="0"/>
            </a:endParaRPr>
          </a:p>
        </p:txBody>
      </p:sp>
      <p:sp>
        <p:nvSpPr>
          <p:cNvPr id="12" name="Right Arrow 11"/>
          <p:cNvSpPr/>
          <p:nvPr/>
        </p:nvSpPr>
        <p:spPr>
          <a:xfrm>
            <a:off x="9965094" y="3750906"/>
            <a:ext cx="289249" cy="2332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452"/>
    </mc:Choice>
    <mc:Fallback>
      <p:transition spd="slow" advTm="9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0"/>
            <a:ext cx="91440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smtClean="0">
                <a:solidFill>
                  <a:srgbClr val="7030A0"/>
                </a:solidFill>
                <a:latin typeface="Arial Rounded MT Bold" panose="020F0704030504030204" pitchFamily="34" charset="0"/>
              </a:rPr>
              <a:t>Results : Mean </a:t>
            </a:r>
            <a:r>
              <a:rPr lang="en-US" sz="2400" dirty="0">
                <a:solidFill>
                  <a:srgbClr val="7030A0"/>
                </a:solidFill>
                <a:latin typeface="Arial Rounded MT Bold" panose="020F0704030504030204" pitchFamily="34" charset="0"/>
              </a:rPr>
              <a:t>(</a:t>
            </a:r>
            <a:r>
              <a:rPr lang="en-US" sz="2400" dirty="0" smtClean="0">
                <a:solidFill>
                  <a:srgbClr val="7030A0"/>
                </a:solidFill>
                <a:latin typeface="Arial Rounded MT Bold" panose="020F0704030504030204" pitchFamily="34" charset="0"/>
              </a:rPr>
              <a:t>July-August) </a:t>
            </a:r>
            <a:r>
              <a:rPr lang="en-US" sz="2400" dirty="0">
                <a:solidFill>
                  <a:srgbClr val="7030A0"/>
                </a:solidFill>
                <a:latin typeface="Arial Rounded MT Bold" panose="020F0704030504030204" pitchFamily="34" charset="0"/>
              </a:rPr>
              <a:t>Zonal wind Profiles over </a:t>
            </a:r>
            <a:r>
              <a:rPr lang="en-US" sz="2400" dirty="0" smtClean="0">
                <a:solidFill>
                  <a:srgbClr val="7030A0"/>
                </a:solidFill>
                <a:latin typeface="Arial Rounded MT Bold" panose="020F0704030504030204" pitchFamily="34" charset="0"/>
              </a:rPr>
              <a:t>Gadanki</a:t>
            </a:r>
            <a:endParaRPr lang="en-IN" sz="2400" dirty="0">
              <a:solidFill>
                <a:srgbClr val="7030A0"/>
              </a:solidFill>
              <a:latin typeface="Arial Rounded MT Bold" pitchFamily="34" charset="0"/>
            </a:endParaRPr>
          </a:p>
        </p:txBody>
      </p:sp>
      <p:pic>
        <p:nvPicPr>
          <p:cNvPr id="2052" name="Picture 4" descr="D:\Karthikapp\ncfiles\Final Plots\PPT\Corrected Plots\Corr.uwind profile(TEJ).png"/>
          <p:cNvPicPr>
            <a:picLocks noGrp="1" noChangeAspect="1" noChangeArrowheads="1"/>
          </p:cNvPicPr>
          <p:nvPr>
            <p:ph idx="1"/>
          </p:nvPr>
        </p:nvPicPr>
        <p:blipFill>
          <a:blip r:embed="rId4"/>
          <a:srcRect/>
          <a:stretch>
            <a:fillRect/>
          </a:stretch>
        </p:blipFill>
        <p:spPr bwMode="auto">
          <a:xfrm>
            <a:off x="2541639" y="830827"/>
            <a:ext cx="6705600" cy="5217909"/>
          </a:xfrm>
          <a:prstGeom prst="rect">
            <a:avLst/>
          </a:prstGeom>
          <a:noFill/>
        </p:spPr>
      </p:pic>
      <p:sp>
        <p:nvSpPr>
          <p:cNvPr id="5" name="TextBox 4"/>
          <p:cNvSpPr txBox="1"/>
          <p:nvPr/>
        </p:nvSpPr>
        <p:spPr>
          <a:xfrm>
            <a:off x="1981200" y="5943601"/>
            <a:ext cx="8458200" cy="646331"/>
          </a:xfrm>
          <a:prstGeom prst="rect">
            <a:avLst/>
          </a:prstGeom>
          <a:noFill/>
        </p:spPr>
        <p:txBody>
          <a:bodyPr wrap="square" rtlCol="0">
            <a:spAutoFit/>
          </a:bodyPr>
          <a:lstStyle/>
          <a:p>
            <a:pPr marL="177800" indent="-177800">
              <a:buFont typeface="Wingdings" pitchFamily="2" charset="2"/>
              <a:buChar char="Ø"/>
            </a:pPr>
            <a:r>
              <a:rPr lang="en-US" sz="1200" dirty="0"/>
              <a:t> </a:t>
            </a:r>
            <a:r>
              <a:rPr lang="en-US" sz="1200" dirty="0">
                <a:latin typeface="Arial Rounded MT Bold" panose="020F0704030504030204" pitchFamily="34" charset="0"/>
              </a:rPr>
              <a:t>Radiosonde data is compared with other model data.</a:t>
            </a:r>
          </a:p>
          <a:p>
            <a:pPr marL="177800" indent="-177800">
              <a:buFont typeface="Wingdings" pitchFamily="2" charset="2"/>
              <a:buChar char="Ø"/>
            </a:pPr>
            <a:r>
              <a:rPr lang="en-US" sz="1200" dirty="0">
                <a:latin typeface="Arial Rounded MT Bold" panose="020F0704030504030204" pitchFamily="34" charset="0"/>
              </a:rPr>
              <a:t> Among the profiles from different models, IMDAA suits best to radiosonde profile over Gadanki.</a:t>
            </a:r>
          </a:p>
          <a:p>
            <a:pPr marL="177800" indent="-177800">
              <a:buFont typeface="Wingdings" pitchFamily="2" charset="2"/>
              <a:buChar char="Ø"/>
            </a:pPr>
            <a:r>
              <a:rPr lang="en-US" sz="1200" dirty="0">
                <a:latin typeface="Arial Rounded MT Bold" panose="020F0704030504030204" pitchFamily="34" charset="0"/>
              </a:rPr>
              <a:t> CMIP6 profile  has more variation from radiosonde profile.</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303047479"/>
      </p:ext>
    </p:extLst>
  </p:cSld>
  <p:clrMapOvr>
    <a:masterClrMapping/>
  </p:clrMapOvr>
  <mc:AlternateContent xmlns:mc="http://schemas.openxmlformats.org/markup-compatibility/2006">
    <mc:Choice xmlns:p14="http://schemas.microsoft.com/office/powerpoint/2010/main" Requires="p14">
      <p:transition spd="slow" p14:dur="2000" advTm="5663"/>
    </mc:Choice>
    <mc:Fallback>
      <p:transition spd="slow" advTm="5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1324</Words>
  <Application>Microsoft Office PowerPoint</Application>
  <PresentationFormat>Widescreen</PresentationFormat>
  <Paragraphs>142</Paragraphs>
  <Slides>16</Slides>
  <Notes>1</Notes>
  <HiddenSlides>0</HiddenSlides>
  <MMClips>16</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6" baseType="lpstr">
      <vt:lpstr>Arial</vt:lpstr>
      <vt:lpstr>Arial Rounded MT Bold</vt:lpstr>
      <vt:lpstr>Calibri</vt:lpstr>
      <vt:lpstr>Calibri Light</vt:lpstr>
      <vt:lpstr>Century Schoolbook</vt:lpstr>
      <vt:lpstr>Courier New</vt:lpstr>
      <vt:lpstr>Times New Roman</vt:lpstr>
      <vt:lpstr>Wingdings</vt:lpstr>
      <vt:lpstr>Office Theme</vt:lpstr>
      <vt:lpstr>Equation</vt:lpstr>
      <vt:lpstr>            International Workshop on Stratosphere-Troposphere Interactions and Prediction of Monsoon weather Extreme's (STIPMEX) 02-07 June 2024 </vt:lpstr>
      <vt:lpstr>PowerPoint Presentation</vt:lpstr>
      <vt:lpstr>Tropical Easterly Jet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TEJ Analysis over Gadanki</dc:title>
  <dc:creator>HP</dc:creator>
  <cp:lastModifiedBy>HP</cp:lastModifiedBy>
  <cp:revision>79</cp:revision>
  <dcterms:created xsi:type="dcterms:W3CDTF">2024-05-13T04:42:50Z</dcterms:created>
  <dcterms:modified xsi:type="dcterms:W3CDTF">2024-05-22T13:51:54Z</dcterms:modified>
</cp:coreProperties>
</file>