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470025"/>
          </a:xfrm>
        </p:spPr>
        <p:txBody>
          <a:bodyPr>
            <a:noAutofit/>
          </a:bodyPr>
          <a:lstStyle/>
          <a:p>
            <a:r>
              <a:rPr lang="en-IN" sz="3200" dirty="0" smtClean="0">
                <a:solidFill>
                  <a:srgbClr val="CC3300"/>
                </a:solidFill>
                <a:latin typeface="Narkisim" pitchFamily="34" charset="-79"/>
                <a:cs typeface="Narkisim" pitchFamily="34" charset="-79"/>
              </a:rPr>
              <a:t>Sub daily to daily precipitation characteristics using Intensity, Duration, Frequency curves over the Mumbai region.</a:t>
            </a:r>
            <a:endParaRPr lang="en-IN" sz="3200" dirty="0">
              <a:solidFill>
                <a:srgbClr val="CC3300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267200"/>
            <a:ext cx="3581400" cy="1752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Sunil Kumar </a:t>
            </a:r>
            <a:r>
              <a:rPr lang="en-US" sz="2400" dirty="0" err="1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Khadgarai</a:t>
            </a:r>
            <a:r>
              <a:rPr lang="en-US" sz="2400" dirty="0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,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Subrata</a:t>
            </a:r>
            <a:r>
              <a:rPr lang="en-US" sz="2400" dirty="0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 Kumar Das,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G. </a:t>
            </a:r>
            <a:r>
              <a:rPr lang="en-US" sz="2400" dirty="0" err="1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Pandithurai</a:t>
            </a:r>
            <a:endParaRPr lang="en-US" sz="2400" dirty="0" smtClean="0">
              <a:solidFill>
                <a:schemeClr val="tx1"/>
              </a:solidFill>
              <a:latin typeface="Narkisim" pitchFamily="34" charset="-79"/>
              <a:cs typeface="Narkisim" pitchFamily="34" charset="-79"/>
            </a:endParaRPr>
          </a:p>
          <a:p>
            <a:r>
              <a:rPr lang="en-US" sz="2400" dirty="0" err="1" smtClean="0">
                <a:solidFill>
                  <a:schemeClr val="tx1"/>
                </a:solidFill>
                <a:latin typeface="Narkisim" pitchFamily="34" charset="-79"/>
                <a:cs typeface="Narkisim" pitchFamily="34" charset="-79"/>
              </a:rPr>
              <a:t>IITM,Pune</a:t>
            </a:r>
            <a:endParaRPr lang="en-IN" sz="2400" dirty="0">
              <a:solidFill>
                <a:schemeClr val="tx1"/>
              </a:solidFill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7" name="Picture 6" descr="STIPMEX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60956"/>
            <a:ext cx="1767844" cy="1767844"/>
          </a:xfrm>
          <a:prstGeom prst="rect">
            <a:avLst/>
          </a:prstGeom>
        </p:spPr>
      </p:pic>
      <p:pic>
        <p:nvPicPr>
          <p:cNvPr id="8" name="Picture 7" descr="IIT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76199"/>
            <a:ext cx="1828800" cy="1721223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38200" y="1301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IN" sz="28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Stratosphere-Troposphere Interactions </a:t>
            </a:r>
          </a:p>
          <a:p>
            <a:pPr lvl="0" algn="ctr">
              <a:spcBef>
                <a:spcPct val="0"/>
              </a:spcBef>
            </a:pPr>
            <a:r>
              <a:rPr lang="en-IN" sz="28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and Prediction of Monsoon</a:t>
            </a:r>
          </a:p>
          <a:p>
            <a:pPr lvl="0" algn="ctr">
              <a:spcBef>
                <a:spcPct val="0"/>
              </a:spcBef>
            </a:pPr>
            <a:r>
              <a:rPr lang="en-IN" sz="28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weather </a:t>
            </a:r>
            <a:r>
              <a:rPr lang="en-IN" sz="2800" dirty="0" err="1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EXtremes</a:t>
            </a:r>
            <a:r>
              <a:rPr lang="en-IN" sz="2800" dirty="0" smtClean="0">
                <a:solidFill>
                  <a:srgbClr val="0070C0"/>
                </a:solidFill>
                <a:latin typeface="Narkisim" pitchFamily="34" charset="-79"/>
                <a:cs typeface="Narkisim" pitchFamily="34" charset="-79"/>
              </a:rPr>
              <a:t> (STIPMEX)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Narkisim" pitchFamily="34" charset="-79"/>
              <a:ea typeface="+mj-ea"/>
              <a:cs typeface="Narkisi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Narkisim" pitchFamily="34" charset="-79"/>
                <a:cs typeface="Narkisim" pitchFamily="34" charset="-79"/>
              </a:rPr>
              <a:t>Datasets , Methodology </a:t>
            </a:r>
            <a:br>
              <a:rPr lang="en-US" sz="3200" dirty="0" smtClean="0">
                <a:latin typeface="Narkisim" pitchFamily="34" charset="-79"/>
                <a:cs typeface="Narkisim" pitchFamily="34" charset="-79"/>
              </a:rPr>
            </a:br>
            <a:r>
              <a:rPr lang="en-US" sz="3200" dirty="0" smtClean="0">
                <a:latin typeface="Narkisim" pitchFamily="34" charset="-79"/>
                <a:cs typeface="Narkisim" pitchFamily="34" charset="-79"/>
              </a:rPr>
              <a:t>And Results</a:t>
            </a:r>
            <a:endParaRPr lang="en-IN" sz="3200" dirty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Narkisim" pitchFamily="34" charset="-79"/>
                <a:cs typeface="Narkisim" pitchFamily="34" charset="-79"/>
              </a:rPr>
              <a:t>High resolution rainfall information by rain gauges in MESONET and GPM-IMERG is used to derive IDF curves and extreme hotspots in Mumbai.</a:t>
            </a:r>
          </a:p>
          <a:p>
            <a:r>
              <a:rPr lang="en-US" dirty="0" smtClean="0">
                <a:latin typeface="Narkisim" pitchFamily="34" charset="-79"/>
                <a:cs typeface="Narkisim" pitchFamily="34" charset="-79"/>
              </a:rPr>
              <a:t>Dataused:2019, 2021-2023</a:t>
            </a:r>
          </a:p>
          <a:p>
            <a:r>
              <a:rPr lang="en-US" dirty="0" smtClean="0">
                <a:latin typeface="Narkisim" pitchFamily="34" charset="-79"/>
                <a:cs typeface="Narkisim" pitchFamily="34" charset="-79"/>
              </a:rPr>
              <a:t>Spatial distribution of maximum rainfall intensity, frequency observed in different temporal distribution is used as proxy to identify extreme hotspots. </a:t>
            </a:r>
          </a:p>
          <a:p>
            <a:r>
              <a:rPr lang="en-US" dirty="0" smtClean="0">
                <a:latin typeface="Narkisim" pitchFamily="34" charset="-79"/>
                <a:cs typeface="Narkisim" pitchFamily="34" charset="-79"/>
              </a:rPr>
              <a:t>Generalized Extreme Value Distribution treatment to derive IDF curves.  </a:t>
            </a:r>
            <a:endParaRPr lang="en-IN" dirty="0"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Extreme Hotspots based on maximum rainfall intensity</a:t>
            </a:r>
            <a:endParaRPr lang="en-IN" sz="2800" dirty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2050" name="Picture 2" descr="C:\Users\Administrator\Dropbox\New folder\IDF\Graph1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7068" t="6734" r="2017"/>
          <a:stretch>
            <a:fillRect/>
          </a:stretch>
        </p:blipFill>
        <p:spPr bwMode="auto">
          <a:xfrm>
            <a:off x="66261" y="838200"/>
            <a:ext cx="3591339" cy="2763156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 rot="20752334">
            <a:off x="731729" y="1398835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51" name="Picture 3" descr="C:\Users\Administrator\Dropbox\New folder\IDF\Graph7.png"/>
          <p:cNvPicPr>
            <a:picLocks noChangeAspect="1" noChangeArrowheads="1"/>
          </p:cNvPicPr>
          <p:nvPr/>
        </p:nvPicPr>
        <p:blipFill>
          <a:blip r:embed="rId3" cstate="print"/>
          <a:srcRect l="13966" t="5556" r="2083"/>
          <a:stretch>
            <a:fillRect/>
          </a:stretch>
        </p:blipFill>
        <p:spPr bwMode="auto">
          <a:xfrm>
            <a:off x="3617955" y="820888"/>
            <a:ext cx="3316245" cy="2798056"/>
          </a:xfrm>
          <a:prstGeom prst="rect">
            <a:avLst/>
          </a:prstGeom>
          <a:noFill/>
        </p:spPr>
      </p:pic>
      <p:pic>
        <p:nvPicPr>
          <p:cNvPr id="2052" name="Picture 4" descr="C:\Users\Administrator\Dropbox\New folder\IDF\Graph8.png"/>
          <p:cNvPicPr>
            <a:picLocks noChangeAspect="1" noChangeArrowheads="1"/>
          </p:cNvPicPr>
          <p:nvPr/>
        </p:nvPicPr>
        <p:blipFill>
          <a:blip r:embed="rId4" cstate="print"/>
          <a:srcRect l="7292" t="6945" r="1042"/>
          <a:stretch>
            <a:fillRect/>
          </a:stretch>
        </p:blipFill>
        <p:spPr bwMode="auto">
          <a:xfrm>
            <a:off x="0" y="3796295"/>
            <a:ext cx="3621005" cy="2756905"/>
          </a:xfrm>
          <a:prstGeom prst="rect">
            <a:avLst/>
          </a:prstGeom>
          <a:noFill/>
        </p:spPr>
      </p:pic>
      <p:pic>
        <p:nvPicPr>
          <p:cNvPr id="2053" name="Picture 5" descr="C:\Users\Administrator\Dropbox\New folder\IDF\Graph9.png"/>
          <p:cNvPicPr>
            <a:picLocks noChangeAspect="1" noChangeArrowheads="1"/>
          </p:cNvPicPr>
          <p:nvPr/>
        </p:nvPicPr>
        <p:blipFill>
          <a:blip r:embed="rId5" cstate="print"/>
          <a:srcRect l="13966" t="5556"/>
          <a:stretch>
            <a:fillRect/>
          </a:stretch>
        </p:blipFill>
        <p:spPr bwMode="auto">
          <a:xfrm>
            <a:off x="3581400" y="3733800"/>
            <a:ext cx="3398528" cy="2798056"/>
          </a:xfrm>
          <a:prstGeom prst="rect">
            <a:avLst/>
          </a:prstGeom>
          <a:noFill/>
        </p:spPr>
      </p:pic>
      <p:sp>
        <p:nvSpPr>
          <p:cNvPr id="9" name="Oval 8"/>
          <p:cNvSpPr/>
          <p:nvPr/>
        </p:nvSpPr>
        <p:spPr>
          <a:xfrm rot="20752334">
            <a:off x="3992671" y="4392364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/>
          <p:cNvSpPr/>
          <p:nvPr/>
        </p:nvSpPr>
        <p:spPr>
          <a:xfrm rot="20752334">
            <a:off x="716071" y="4392364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/>
          <p:cNvSpPr/>
          <p:nvPr/>
        </p:nvSpPr>
        <p:spPr>
          <a:xfrm rot="20752334">
            <a:off x="4008329" y="1420564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54" name="Picture 6" descr="C:\Users\Administrator\Dropbox\New folder\IDF\Graph23.png"/>
          <p:cNvPicPr>
            <a:picLocks noChangeAspect="1" noChangeArrowheads="1"/>
          </p:cNvPicPr>
          <p:nvPr/>
        </p:nvPicPr>
        <p:blipFill>
          <a:blip r:embed="rId6" cstate="print"/>
          <a:srcRect l="13333" t="5556" r="10417"/>
          <a:stretch>
            <a:fillRect/>
          </a:stretch>
        </p:blipFill>
        <p:spPr bwMode="auto">
          <a:xfrm>
            <a:off x="6929718" y="1981200"/>
            <a:ext cx="2214282" cy="3048000"/>
          </a:xfrm>
          <a:prstGeom prst="rect">
            <a:avLst/>
          </a:prstGeom>
          <a:noFill/>
        </p:spPr>
      </p:pic>
      <p:sp>
        <p:nvSpPr>
          <p:cNvPr id="13" name="Oval 12"/>
          <p:cNvSpPr/>
          <p:nvPr/>
        </p:nvSpPr>
        <p:spPr>
          <a:xfrm rot="20752334">
            <a:off x="7284929" y="2639765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C:\Users\Administrator\Dropbox\New folder\IDF\Graph17.png"/>
          <p:cNvPicPr>
            <a:picLocks noChangeAspect="1" noChangeArrowheads="1"/>
          </p:cNvPicPr>
          <p:nvPr/>
        </p:nvPicPr>
        <p:blipFill>
          <a:blip r:embed="rId2" cstate="print"/>
          <a:srcRect l="10995" t="5556" r="4167"/>
          <a:stretch>
            <a:fillRect/>
          </a:stretch>
        </p:blipFill>
        <p:spPr bwMode="auto">
          <a:xfrm>
            <a:off x="3886200" y="783344"/>
            <a:ext cx="3351284" cy="2798056"/>
          </a:xfrm>
          <a:prstGeom prst="rect">
            <a:avLst/>
          </a:prstGeom>
          <a:noFill/>
        </p:spPr>
      </p:pic>
      <p:pic>
        <p:nvPicPr>
          <p:cNvPr id="5126" name="Picture 6" descr="C:\Users\Administrator\Dropbox\New folder\IDF\Graph18.png"/>
          <p:cNvPicPr>
            <a:picLocks noChangeAspect="1" noChangeArrowheads="1"/>
          </p:cNvPicPr>
          <p:nvPr/>
        </p:nvPicPr>
        <p:blipFill>
          <a:blip r:embed="rId3" cstate="print"/>
          <a:srcRect l="7292" t="5556" r="3125"/>
          <a:stretch>
            <a:fillRect/>
          </a:stretch>
        </p:blipFill>
        <p:spPr bwMode="auto">
          <a:xfrm>
            <a:off x="42678" y="838200"/>
            <a:ext cx="3538722" cy="2798056"/>
          </a:xfrm>
          <a:prstGeom prst="rect">
            <a:avLst/>
          </a:prstGeom>
          <a:noFill/>
        </p:spPr>
      </p:pic>
      <p:pic>
        <p:nvPicPr>
          <p:cNvPr id="5127" name="Picture 7" descr="C:\Users\Administrator\Dropbox\New folder\IDF\Graph19.png"/>
          <p:cNvPicPr>
            <a:picLocks noChangeAspect="1" noChangeArrowheads="1"/>
          </p:cNvPicPr>
          <p:nvPr/>
        </p:nvPicPr>
        <p:blipFill>
          <a:blip r:embed="rId4" cstate="print"/>
          <a:srcRect l="6250" t="5556" r="3125"/>
          <a:stretch>
            <a:fillRect/>
          </a:stretch>
        </p:blipFill>
        <p:spPr bwMode="auto">
          <a:xfrm>
            <a:off x="0" y="4059944"/>
            <a:ext cx="3579884" cy="2798056"/>
          </a:xfrm>
          <a:prstGeom prst="rect">
            <a:avLst/>
          </a:prstGeom>
          <a:noFill/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Narkisim" pitchFamily="34" charset="-79"/>
                <a:cs typeface="Narkisim" pitchFamily="34" charset="-79"/>
              </a:rPr>
              <a:t>Extreme Hotspots based on maximum rainfall frequency</a:t>
            </a:r>
            <a:endParaRPr lang="en-IN" sz="2800" dirty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5128" name="Picture 8" descr="C:\Users\Administrator\Dropbox\New folder\IDF\Graph16.png"/>
          <p:cNvPicPr>
            <a:picLocks noChangeAspect="1" noChangeArrowheads="1"/>
          </p:cNvPicPr>
          <p:nvPr/>
        </p:nvPicPr>
        <p:blipFill>
          <a:blip r:embed="rId5" cstate="print"/>
          <a:srcRect l="3125" t="4167" r="3125"/>
          <a:stretch>
            <a:fillRect/>
          </a:stretch>
        </p:blipFill>
        <p:spPr bwMode="auto">
          <a:xfrm>
            <a:off x="3688072" y="4018792"/>
            <a:ext cx="3703328" cy="2839208"/>
          </a:xfrm>
          <a:prstGeom prst="rect">
            <a:avLst/>
          </a:prstGeom>
          <a:noFill/>
        </p:spPr>
      </p:pic>
      <p:sp>
        <p:nvSpPr>
          <p:cNvPr id="12" name="Oval 11"/>
          <p:cNvSpPr/>
          <p:nvPr/>
        </p:nvSpPr>
        <p:spPr>
          <a:xfrm rot="20752334">
            <a:off x="731729" y="1344365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/>
          <p:cNvSpPr/>
          <p:nvPr/>
        </p:nvSpPr>
        <p:spPr>
          <a:xfrm rot="20752334">
            <a:off x="716071" y="4544765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/>
          <p:cNvSpPr/>
          <p:nvPr/>
        </p:nvSpPr>
        <p:spPr>
          <a:xfrm rot="20752334">
            <a:off x="4313129" y="1344365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ropbox\New folder\IDF\Graph24.png"/>
          <p:cNvPicPr>
            <a:picLocks noChangeAspect="1" noChangeArrowheads="1"/>
          </p:cNvPicPr>
          <p:nvPr/>
        </p:nvPicPr>
        <p:blipFill>
          <a:blip r:embed="rId2" cstate="print"/>
          <a:srcRect l="6250" t="6945"/>
          <a:stretch>
            <a:fillRect/>
          </a:stretch>
        </p:blipFill>
        <p:spPr bwMode="auto">
          <a:xfrm>
            <a:off x="0" y="533400"/>
            <a:ext cx="3703328" cy="2756905"/>
          </a:xfrm>
          <a:prstGeom prst="rect">
            <a:avLst/>
          </a:prstGeom>
          <a:noFill/>
        </p:spPr>
      </p:pic>
      <p:pic>
        <p:nvPicPr>
          <p:cNvPr id="4099" name="Picture 3" descr="C:\Users\Administrator\Dropbox\New folder\IDF\Graph26.png"/>
          <p:cNvPicPr>
            <a:picLocks noChangeAspect="1" noChangeArrowheads="1"/>
          </p:cNvPicPr>
          <p:nvPr/>
        </p:nvPicPr>
        <p:blipFill>
          <a:blip r:embed="rId3" cstate="print"/>
          <a:srcRect l="13542" t="6945"/>
          <a:stretch>
            <a:fillRect/>
          </a:stretch>
        </p:blipFill>
        <p:spPr bwMode="auto">
          <a:xfrm>
            <a:off x="3671322" y="533400"/>
            <a:ext cx="3415278" cy="2756905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 rot="20752334">
            <a:off x="731729" y="955340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/>
          <p:cNvSpPr/>
          <p:nvPr/>
        </p:nvSpPr>
        <p:spPr>
          <a:xfrm rot="20752334">
            <a:off x="4160729" y="1129469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0"/>
            <a:ext cx="822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arkisim" pitchFamily="34" charset="-79"/>
                <a:ea typeface="+mj-ea"/>
                <a:cs typeface="Narkisim" pitchFamily="34" charset="-79"/>
              </a:rPr>
              <a:t>Extreme Hotspots based on maximum rainfall frequency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arkisim" pitchFamily="34" charset="-79"/>
              <a:ea typeface="+mj-ea"/>
              <a:cs typeface="Narkisim" pitchFamily="34" charset="-79"/>
            </a:endParaRPr>
          </a:p>
        </p:txBody>
      </p:sp>
      <p:pic>
        <p:nvPicPr>
          <p:cNvPr id="4100" name="Picture 4" descr="C:\Users\Administrator\Dropbox\New folder\IDF\Graph20.png"/>
          <p:cNvPicPr>
            <a:picLocks noChangeAspect="1" noChangeArrowheads="1"/>
          </p:cNvPicPr>
          <p:nvPr/>
        </p:nvPicPr>
        <p:blipFill>
          <a:blip r:embed="rId4" cstate="print"/>
          <a:srcRect l="10417" t="6250" r="12500"/>
          <a:stretch>
            <a:fillRect/>
          </a:stretch>
        </p:blipFill>
        <p:spPr bwMode="auto">
          <a:xfrm>
            <a:off x="0" y="3340444"/>
            <a:ext cx="3886200" cy="1575486"/>
          </a:xfrm>
          <a:prstGeom prst="rect">
            <a:avLst/>
          </a:prstGeom>
          <a:noFill/>
        </p:spPr>
      </p:pic>
      <p:pic>
        <p:nvPicPr>
          <p:cNvPr id="4101" name="Picture 5" descr="C:\Users\Administrator\Dropbox\New folder\IDF\IDF Curves_GPM_IMERG-2000-2020_Gumbel.png"/>
          <p:cNvPicPr>
            <a:picLocks noChangeAspect="1" noChangeArrowheads="1"/>
          </p:cNvPicPr>
          <p:nvPr/>
        </p:nvPicPr>
        <p:blipFill>
          <a:blip r:embed="rId5" cstate="print"/>
          <a:srcRect l="3734" t="4531" r="8419" b="5760"/>
          <a:stretch>
            <a:fillRect/>
          </a:stretch>
        </p:blipFill>
        <p:spPr bwMode="auto">
          <a:xfrm>
            <a:off x="3820438" y="4267200"/>
            <a:ext cx="5323562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125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Sub daily to daily precipitation characteristics using Intensity, Duration, Frequency curves over the Mumbai region.</vt:lpstr>
      <vt:lpstr>Datasets , Methodology  And Results</vt:lpstr>
      <vt:lpstr>Extreme Hotspots based on maximum rainfall intensity</vt:lpstr>
      <vt:lpstr>Extreme Hotspots based on maximum rainfall frequency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daily to daily precipitation characteristics using Intensity, Duration, Frequency curves over the Mumbai region.</dc:title>
  <dc:creator>Administrator</dc:creator>
  <cp:lastModifiedBy>sunil kumar</cp:lastModifiedBy>
  <cp:revision>2</cp:revision>
  <dcterms:created xsi:type="dcterms:W3CDTF">2006-08-16T00:00:00Z</dcterms:created>
  <dcterms:modified xsi:type="dcterms:W3CDTF">2024-05-21T05:17:41Z</dcterms:modified>
</cp:coreProperties>
</file>