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Lst>
  <p:sldSz cx="30240288" cy="424799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9" d="100"/>
          <a:sy n="19" d="100"/>
        </p:scale>
        <p:origin x="30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AF22-509F-492F-AB5E-798E3E692E5C}"/>
              </a:ext>
            </a:extLst>
          </p:cNvPr>
          <p:cNvSpPr>
            <a:spLocks noGrp="1"/>
          </p:cNvSpPr>
          <p:nvPr>
            <p:ph type="ctrTitle"/>
          </p:nvPr>
        </p:nvSpPr>
        <p:spPr>
          <a:xfrm>
            <a:off x="3780036" y="6952156"/>
            <a:ext cx="22680216" cy="14789303"/>
          </a:xfrm>
        </p:spPr>
        <p:txBody>
          <a:bodyPr anchor="b"/>
          <a:lstStyle>
            <a:lvl1pPr algn="ctr">
              <a:defRPr sz="14882"/>
            </a:lvl1pPr>
          </a:lstStyle>
          <a:p>
            <a:r>
              <a:rPr lang="en-US"/>
              <a:t>Click to edit Master title style</a:t>
            </a:r>
            <a:endParaRPr lang="en-IN"/>
          </a:p>
        </p:txBody>
      </p:sp>
      <p:sp>
        <p:nvSpPr>
          <p:cNvPr id="3" name="Subtitle 2">
            <a:extLst>
              <a:ext uri="{FF2B5EF4-FFF2-40B4-BE49-F238E27FC236}">
                <a16:creationId xmlns:a16="http://schemas.microsoft.com/office/drawing/2014/main" id="{2156E353-1590-4544-A44A-51A3A5E35465}"/>
              </a:ext>
            </a:extLst>
          </p:cNvPr>
          <p:cNvSpPr>
            <a:spLocks noGrp="1"/>
          </p:cNvSpPr>
          <p:nvPr>
            <p:ph type="subTitle" idx="1"/>
          </p:nvPr>
        </p:nvSpPr>
        <p:spPr>
          <a:xfrm>
            <a:off x="3780036" y="22311791"/>
            <a:ext cx="22680216" cy="10256143"/>
          </a:xfrm>
        </p:spPr>
        <p:txBody>
          <a:bodyPr/>
          <a:lstStyle>
            <a:lvl1pPr marL="0" indent="0" algn="ctr">
              <a:buNone/>
              <a:defRPr sz="5953"/>
            </a:lvl1pPr>
            <a:lvl2pPr marL="1133993" indent="0" algn="ctr">
              <a:buNone/>
              <a:defRPr sz="4961"/>
            </a:lvl2pPr>
            <a:lvl3pPr marL="2267986" indent="0" algn="ctr">
              <a:buNone/>
              <a:defRPr sz="4465"/>
            </a:lvl3pPr>
            <a:lvl4pPr marL="3401979" indent="0" algn="ctr">
              <a:buNone/>
              <a:defRPr sz="3968"/>
            </a:lvl4pPr>
            <a:lvl5pPr marL="4535973" indent="0" algn="ctr">
              <a:buNone/>
              <a:defRPr sz="3968"/>
            </a:lvl5pPr>
            <a:lvl6pPr marL="5669966" indent="0" algn="ctr">
              <a:buNone/>
              <a:defRPr sz="3968"/>
            </a:lvl6pPr>
            <a:lvl7pPr marL="6803959" indent="0" algn="ctr">
              <a:buNone/>
              <a:defRPr sz="3968"/>
            </a:lvl7pPr>
            <a:lvl8pPr marL="7937952" indent="0" algn="ctr">
              <a:buNone/>
              <a:defRPr sz="3968"/>
            </a:lvl8pPr>
            <a:lvl9pPr marL="9071945" indent="0" algn="ctr">
              <a:buNone/>
              <a:defRPr sz="3968"/>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FFE6276-1F4E-4969-9CCB-A689A4CECA91}"/>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A351FF3C-1DEF-4E5B-A146-F70AE30BB6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99379C-1E5C-410D-B0D5-ABB80B18BABA}"/>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1070784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9706-8B2B-4F42-A373-342C5D69B24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AD1DFB-CA6D-4559-90E1-F1ED4F72F8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8A90BC-F5BD-4339-A3E9-B2BEB3F80CC7}"/>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628229C2-77F1-454E-9EBF-4A47E2F3B5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8B6066-2A19-4D74-879F-AB15E12B1DF7}"/>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229685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9F567-AC25-4CC2-AF1B-E9710C7F1F0E}"/>
              </a:ext>
            </a:extLst>
          </p:cNvPr>
          <p:cNvSpPr>
            <a:spLocks noGrp="1"/>
          </p:cNvSpPr>
          <p:nvPr>
            <p:ph type="title" orient="vert"/>
          </p:nvPr>
        </p:nvSpPr>
        <p:spPr>
          <a:xfrm>
            <a:off x="21640706" y="2261662"/>
            <a:ext cx="6520562" cy="35999763"/>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EC9700-0338-42CE-ABBF-CC9F6525D7BE}"/>
              </a:ext>
            </a:extLst>
          </p:cNvPr>
          <p:cNvSpPr>
            <a:spLocks noGrp="1"/>
          </p:cNvSpPr>
          <p:nvPr>
            <p:ph type="body" orient="vert" idx="1"/>
          </p:nvPr>
        </p:nvSpPr>
        <p:spPr>
          <a:xfrm>
            <a:off x="2079020"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3FDA8D-42ED-4D9B-BA6A-BF015DC32DB2}"/>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18CBCB32-0C6D-41C9-9F9F-47E1F6D474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19D58E-69FE-4469-9320-C8EF45B4AEF3}"/>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216689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8D2C-D0A1-4AC0-905D-6A56A0F5BD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8E36C6-3113-47EB-87A4-6E287D733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214377-B55F-4876-AD1A-36B979878B14}"/>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7723BDB8-9757-4FC1-BEED-8C725F6A8A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B8B1A5-F503-4B50-A8FC-42A9B9FAA7FF}"/>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150394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E814-FDAF-47CE-BD4E-755187794D37}"/>
              </a:ext>
            </a:extLst>
          </p:cNvPr>
          <p:cNvSpPr>
            <a:spLocks noGrp="1"/>
          </p:cNvSpPr>
          <p:nvPr>
            <p:ph type="title"/>
          </p:nvPr>
        </p:nvSpPr>
        <p:spPr>
          <a:xfrm>
            <a:off x="2063270" y="10590484"/>
            <a:ext cx="26082248" cy="17670461"/>
          </a:xfrm>
        </p:spPr>
        <p:txBody>
          <a:bodyPr anchor="b"/>
          <a:lstStyle>
            <a:lvl1pPr>
              <a:defRPr sz="14882"/>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5E13BEE-7D23-457A-9C4E-5130551DCBF5}"/>
              </a:ext>
            </a:extLst>
          </p:cNvPr>
          <p:cNvSpPr>
            <a:spLocks noGrp="1"/>
          </p:cNvSpPr>
          <p:nvPr>
            <p:ph type="body" idx="1"/>
          </p:nvPr>
        </p:nvSpPr>
        <p:spPr>
          <a:xfrm>
            <a:off x="2063270" y="28428115"/>
            <a:ext cx="26082248" cy="9292478"/>
          </a:xfrm>
        </p:spPr>
        <p:txBody>
          <a:bodyPr/>
          <a:lstStyle>
            <a:lvl1pPr marL="0" indent="0">
              <a:buNone/>
              <a:defRPr sz="5953">
                <a:solidFill>
                  <a:schemeClr val="tx1">
                    <a:tint val="75000"/>
                  </a:schemeClr>
                </a:solidFill>
              </a:defRPr>
            </a:lvl1pPr>
            <a:lvl2pPr marL="1133993" indent="0">
              <a:buNone/>
              <a:defRPr sz="4961">
                <a:solidFill>
                  <a:schemeClr val="tx1">
                    <a:tint val="75000"/>
                  </a:schemeClr>
                </a:solidFill>
              </a:defRPr>
            </a:lvl2pPr>
            <a:lvl3pPr marL="2267986" indent="0">
              <a:buNone/>
              <a:defRPr sz="4465">
                <a:solidFill>
                  <a:schemeClr val="tx1">
                    <a:tint val="75000"/>
                  </a:schemeClr>
                </a:solidFill>
              </a:defRPr>
            </a:lvl3pPr>
            <a:lvl4pPr marL="3401979" indent="0">
              <a:buNone/>
              <a:defRPr sz="3968">
                <a:solidFill>
                  <a:schemeClr val="tx1">
                    <a:tint val="75000"/>
                  </a:schemeClr>
                </a:solidFill>
              </a:defRPr>
            </a:lvl4pPr>
            <a:lvl5pPr marL="4535973" indent="0">
              <a:buNone/>
              <a:defRPr sz="3968">
                <a:solidFill>
                  <a:schemeClr val="tx1">
                    <a:tint val="75000"/>
                  </a:schemeClr>
                </a:solidFill>
              </a:defRPr>
            </a:lvl5pPr>
            <a:lvl6pPr marL="5669966" indent="0">
              <a:buNone/>
              <a:defRPr sz="3968">
                <a:solidFill>
                  <a:schemeClr val="tx1">
                    <a:tint val="75000"/>
                  </a:schemeClr>
                </a:solidFill>
              </a:defRPr>
            </a:lvl6pPr>
            <a:lvl7pPr marL="6803959" indent="0">
              <a:buNone/>
              <a:defRPr sz="3968">
                <a:solidFill>
                  <a:schemeClr val="tx1">
                    <a:tint val="75000"/>
                  </a:schemeClr>
                </a:solidFill>
              </a:defRPr>
            </a:lvl7pPr>
            <a:lvl8pPr marL="7937952" indent="0">
              <a:buNone/>
              <a:defRPr sz="3968">
                <a:solidFill>
                  <a:schemeClr val="tx1">
                    <a:tint val="75000"/>
                  </a:schemeClr>
                </a:solidFill>
              </a:defRPr>
            </a:lvl8pPr>
            <a:lvl9pPr marL="9071945" indent="0">
              <a:buNone/>
              <a:defRPr sz="396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24BE1-1EF2-409F-8D03-6B705AF866D4}"/>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F5731D23-2C81-4493-9F93-9B0EDDB8D4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6BA5EA-E5E4-40AB-A99B-84FD19240623}"/>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121589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02C2-9948-44DE-8CE5-06377C94A71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5DD1D48-D425-4B5A-8109-51F2EC2EF7B5}"/>
              </a:ext>
            </a:extLst>
          </p:cNvPr>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988D0F-2F9A-4F5D-A0F2-F162E0C3EEEF}"/>
              </a:ext>
            </a:extLst>
          </p:cNvPr>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8BAD6C-D574-43CB-8C30-9D22EF4D9145}"/>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6" name="Footer Placeholder 5">
            <a:extLst>
              <a:ext uri="{FF2B5EF4-FFF2-40B4-BE49-F238E27FC236}">
                <a16:creationId xmlns:a16="http://schemas.microsoft.com/office/drawing/2014/main" id="{C814B1AA-4F55-490E-A446-5FBF932424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BBFA093-B607-4638-B608-BE5DBC02153B}"/>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42235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1EFA-DC44-4265-B170-15A8E7F97358}"/>
              </a:ext>
            </a:extLst>
          </p:cNvPr>
          <p:cNvSpPr>
            <a:spLocks noGrp="1"/>
          </p:cNvSpPr>
          <p:nvPr>
            <p:ph type="title"/>
          </p:nvPr>
        </p:nvSpPr>
        <p:spPr>
          <a:xfrm>
            <a:off x="2082959" y="2261665"/>
            <a:ext cx="26082248" cy="821082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BE753-6F62-4097-A080-86D35D6E3985}"/>
              </a:ext>
            </a:extLst>
          </p:cNvPr>
          <p:cNvSpPr>
            <a:spLocks noGrp="1"/>
          </p:cNvSpPr>
          <p:nvPr>
            <p:ph type="body" idx="1"/>
          </p:nvPr>
        </p:nvSpPr>
        <p:spPr>
          <a:xfrm>
            <a:off x="2082960" y="10413482"/>
            <a:ext cx="12793058"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4" name="Content Placeholder 3">
            <a:extLst>
              <a:ext uri="{FF2B5EF4-FFF2-40B4-BE49-F238E27FC236}">
                <a16:creationId xmlns:a16="http://schemas.microsoft.com/office/drawing/2014/main" id="{BACEEFDD-666E-4424-9C3B-35AA39FA3CE9}"/>
              </a:ext>
            </a:extLst>
          </p:cNvPr>
          <p:cNvSpPr>
            <a:spLocks noGrp="1"/>
          </p:cNvSpPr>
          <p:nvPr>
            <p:ph sz="half" idx="2"/>
          </p:nvPr>
        </p:nvSpPr>
        <p:spPr>
          <a:xfrm>
            <a:off x="2082960" y="15516968"/>
            <a:ext cx="12793058"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EB36FB2-AE51-4053-BBAC-3AD90E021D72}"/>
              </a:ext>
            </a:extLst>
          </p:cNvPr>
          <p:cNvSpPr>
            <a:spLocks noGrp="1"/>
          </p:cNvSpPr>
          <p:nvPr>
            <p:ph type="body" sz="quarter" idx="3"/>
          </p:nvPr>
        </p:nvSpPr>
        <p:spPr>
          <a:xfrm>
            <a:off x="15309146" y="10413482"/>
            <a:ext cx="12856061"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6" name="Content Placeholder 5">
            <a:extLst>
              <a:ext uri="{FF2B5EF4-FFF2-40B4-BE49-F238E27FC236}">
                <a16:creationId xmlns:a16="http://schemas.microsoft.com/office/drawing/2014/main" id="{98B689CA-96FE-437A-82F5-8B5CED843EC1}"/>
              </a:ext>
            </a:extLst>
          </p:cNvPr>
          <p:cNvSpPr>
            <a:spLocks noGrp="1"/>
          </p:cNvSpPr>
          <p:nvPr>
            <p:ph sz="quarter" idx="4"/>
          </p:nvPr>
        </p:nvSpPr>
        <p:spPr>
          <a:xfrm>
            <a:off x="15309146"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E5DC14-EFA2-4413-A4CE-E7046B5402E9}"/>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8" name="Footer Placeholder 7">
            <a:extLst>
              <a:ext uri="{FF2B5EF4-FFF2-40B4-BE49-F238E27FC236}">
                <a16:creationId xmlns:a16="http://schemas.microsoft.com/office/drawing/2014/main" id="{FA939E8C-E485-4FF9-BB49-3F485CF58C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A295A96-E290-48E9-BCB9-B06F155B24AC}"/>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213417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84D5-CA4F-43D0-9599-E159A1BBEDD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3A9263F-7D5C-479F-B6F8-D545A762918F}"/>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4" name="Footer Placeholder 3">
            <a:extLst>
              <a:ext uri="{FF2B5EF4-FFF2-40B4-BE49-F238E27FC236}">
                <a16:creationId xmlns:a16="http://schemas.microsoft.com/office/drawing/2014/main" id="{8C2EAA61-89FB-4E9C-932B-260AB07BEDA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0BA32E3-7EFA-436A-9075-C065A5831E44}"/>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11353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511E7-FADF-4A24-91BD-69D3473E4330}"/>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3" name="Footer Placeholder 2">
            <a:extLst>
              <a:ext uri="{FF2B5EF4-FFF2-40B4-BE49-F238E27FC236}">
                <a16:creationId xmlns:a16="http://schemas.microsoft.com/office/drawing/2014/main" id="{6A360CAD-FD24-4FB9-A1C2-A6F7D4F8259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D20CF96-7CC4-4BD3-8F3B-9CA4AE06501A}"/>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8336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6104-F110-4355-A1DE-7E9D34B16D90}"/>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E98D5C-3386-4E6B-8125-A74F160BD4AC}"/>
              </a:ext>
            </a:extLst>
          </p:cNvPr>
          <p:cNvSpPr>
            <a:spLocks noGrp="1"/>
          </p:cNvSpPr>
          <p:nvPr>
            <p:ph idx="1"/>
          </p:nvPr>
        </p:nvSpPr>
        <p:spPr>
          <a:xfrm>
            <a:off x="12856061" y="6116324"/>
            <a:ext cx="15309146" cy="30188272"/>
          </a:xfrm>
        </p:spPr>
        <p:txBody>
          <a:bodyPr/>
          <a:lstStyle>
            <a:lvl1pPr>
              <a:defRPr sz="7937"/>
            </a:lvl1pPr>
            <a:lvl2pPr>
              <a:defRPr sz="6945"/>
            </a:lvl2pPr>
            <a:lvl3pPr>
              <a:defRPr sz="5953"/>
            </a:lvl3pPr>
            <a:lvl4pPr>
              <a:defRPr sz="4961"/>
            </a:lvl4pPr>
            <a:lvl5pPr>
              <a:defRPr sz="4961"/>
            </a:lvl5pPr>
            <a:lvl6pPr>
              <a:defRPr sz="4961"/>
            </a:lvl6pPr>
            <a:lvl7pPr>
              <a:defRPr sz="4961"/>
            </a:lvl7pPr>
            <a:lvl8pPr>
              <a:defRPr sz="4961"/>
            </a:lvl8pPr>
            <a:lvl9pPr>
              <a:defRPr sz="49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C8AFEA-5F14-4C7A-99E9-87A17DF83576}"/>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36FCF299-FF71-44E7-B9BA-B4034785613D}"/>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6" name="Footer Placeholder 5">
            <a:extLst>
              <a:ext uri="{FF2B5EF4-FFF2-40B4-BE49-F238E27FC236}">
                <a16:creationId xmlns:a16="http://schemas.microsoft.com/office/drawing/2014/main" id="{748F4300-63AD-417F-9553-86D748BE3E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0D29552-D176-4BAA-B9A6-113B593FE866}"/>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320522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BC16-94F7-4D7A-9C48-7C34ACC34ECC}"/>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736CE36-1133-4F33-8DCC-66ADC4C399DB}"/>
              </a:ext>
            </a:extLst>
          </p:cNvPr>
          <p:cNvSpPr>
            <a:spLocks noGrp="1"/>
          </p:cNvSpPr>
          <p:nvPr>
            <p:ph type="pic" idx="1"/>
          </p:nvPr>
        </p:nvSpPr>
        <p:spPr>
          <a:xfrm>
            <a:off x="12856061" y="6116324"/>
            <a:ext cx="15309146" cy="30188272"/>
          </a:xfrm>
        </p:spPr>
        <p:txBody>
          <a:bodyPr/>
          <a:lstStyle>
            <a:lvl1pPr marL="0" indent="0">
              <a:buNone/>
              <a:defRPr sz="7937"/>
            </a:lvl1pPr>
            <a:lvl2pPr marL="1133993" indent="0">
              <a:buNone/>
              <a:defRPr sz="6945"/>
            </a:lvl2pPr>
            <a:lvl3pPr marL="2267986" indent="0">
              <a:buNone/>
              <a:defRPr sz="5953"/>
            </a:lvl3pPr>
            <a:lvl4pPr marL="3401979" indent="0">
              <a:buNone/>
              <a:defRPr sz="4961"/>
            </a:lvl4pPr>
            <a:lvl5pPr marL="4535973" indent="0">
              <a:buNone/>
              <a:defRPr sz="4961"/>
            </a:lvl5pPr>
            <a:lvl6pPr marL="5669966" indent="0">
              <a:buNone/>
              <a:defRPr sz="4961"/>
            </a:lvl6pPr>
            <a:lvl7pPr marL="6803959" indent="0">
              <a:buNone/>
              <a:defRPr sz="4961"/>
            </a:lvl7pPr>
            <a:lvl8pPr marL="7937952" indent="0">
              <a:buNone/>
              <a:defRPr sz="4961"/>
            </a:lvl8pPr>
            <a:lvl9pPr marL="9071945" indent="0">
              <a:buNone/>
              <a:defRPr sz="4961"/>
            </a:lvl9pPr>
          </a:lstStyle>
          <a:p>
            <a:endParaRPr lang="en-IN"/>
          </a:p>
        </p:txBody>
      </p:sp>
      <p:sp>
        <p:nvSpPr>
          <p:cNvPr id="4" name="Text Placeholder 3">
            <a:extLst>
              <a:ext uri="{FF2B5EF4-FFF2-40B4-BE49-F238E27FC236}">
                <a16:creationId xmlns:a16="http://schemas.microsoft.com/office/drawing/2014/main" id="{BE166E22-DEF2-4B00-AB13-8594D2F41EE0}"/>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327BB779-D260-4C1E-BD9D-506E7155F800}"/>
              </a:ext>
            </a:extLst>
          </p:cNvPr>
          <p:cNvSpPr>
            <a:spLocks noGrp="1"/>
          </p:cNvSpPr>
          <p:nvPr>
            <p:ph type="dt" sz="half" idx="10"/>
          </p:nvPr>
        </p:nvSpPr>
        <p:spPr/>
        <p:txBody>
          <a:bodyPr/>
          <a:lstStyle/>
          <a:p>
            <a:fld id="{113F5751-49AC-4AEC-B42E-5E2A8E617EED}" type="datetimeFigureOut">
              <a:rPr lang="en-IN" smtClean="0"/>
              <a:t>20-05-2024</a:t>
            </a:fld>
            <a:endParaRPr lang="en-IN"/>
          </a:p>
        </p:txBody>
      </p:sp>
      <p:sp>
        <p:nvSpPr>
          <p:cNvPr id="6" name="Footer Placeholder 5">
            <a:extLst>
              <a:ext uri="{FF2B5EF4-FFF2-40B4-BE49-F238E27FC236}">
                <a16:creationId xmlns:a16="http://schemas.microsoft.com/office/drawing/2014/main" id="{50CCA126-8E94-4644-A7FA-07120F0FF7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C3A477-3D67-4866-8FD8-AF0DB3FF783F}"/>
              </a:ext>
            </a:extLst>
          </p:cNvPr>
          <p:cNvSpPr>
            <a:spLocks noGrp="1"/>
          </p:cNvSpPr>
          <p:nvPr>
            <p:ph type="sldNum" sz="quarter" idx="12"/>
          </p:nvPr>
        </p:nvSpPr>
        <p:spPr/>
        <p:txBody>
          <a:bodyPr/>
          <a:lstStyle/>
          <a:p>
            <a:fld id="{68C86FC2-A964-47AC-BF95-940E88069AC8}" type="slidenum">
              <a:rPr lang="en-IN" smtClean="0"/>
              <a:t>‹#›</a:t>
            </a:fld>
            <a:endParaRPr lang="en-IN"/>
          </a:p>
        </p:txBody>
      </p:sp>
    </p:spTree>
    <p:extLst>
      <p:ext uri="{BB962C8B-B14F-4D97-AF65-F5344CB8AC3E}">
        <p14:creationId xmlns:p14="http://schemas.microsoft.com/office/powerpoint/2010/main" val="220049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E2572-3743-429C-9C5E-958B12517BA9}"/>
              </a:ext>
            </a:extLst>
          </p:cNvPr>
          <p:cNvSpPr>
            <a:spLocks noGrp="1"/>
          </p:cNvSpPr>
          <p:nvPr>
            <p:ph type="title"/>
          </p:nvPr>
        </p:nvSpPr>
        <p:spPr>
          <a:xfrm>
            <a:off x="2079020" y="2261665"/>
            <a:ext cx="26082248" cy="821082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7535AC2-3826-4046-A166-F1C03B0E6D4F}"/>
              </a:ext>
            </a:extLst>
          </p:cNvPr>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751F96-DC0B-425E-9402-F585BF85E915}"/>
              </a:ext>
            </a:extLst>
          </p:cNvPr>
          <p:cNvSpPr>
            <a:spLocks noGrp="1"/>
          </p:cNvSpPr>
          <p:nvPr>
            <p:ph type="dt" sz="half" idx="2"/>
          </p:nvPr>
        </p:nvSpPr>
        <p:spPr>
          <a:xfrm>
            <a:off x="2079020" y="39372589"/>
            <a:ext cx="6804065" cy="2261662"/>
          </a:xfrm>
          <a:prstGeom prst="rect">
            <a:avLst/>
          </a:prstGeom>
        </p:spPr>
        <p:txBody>
          <a:bodyPr vert="horz" lIns="91440" tIns="45720" rIns="91440" bIns="45720" rtlCol="0" anchor="ctr"/>
          <a:lstStyle>
            <a:lvl1pPr algn="l">
              <a:defRPr sz="2976">
                <a:solidFill>
                  <a:schemeClr val="tx1">
                    <a:tint val="75000"/>
                  </a:schemeClr>
                </a:solidFill>
              </a:defRPr>
            </a:lvl1pPr>
          </a:lstStyle>
          <a:p>
            <a:fld id="{113F5751-49AC-4AEC-B42E-5E2A8E617EED}" type="datetimeFigureOut">
              <a:rPr lang="en-IN" smtClean="0"/>
              <a:t>20-05-2024</a:t>
            </a:fld>
            <a:endParaRPr lang="en-IN"/>
          </a:p>
        </p:txBody>
      </p:sp>
      <p:sp>
        <p:nvSpPr>
          <p:cNvPr id="5" name="Footer Placeholder 4">
            <a:extLst>
              <a:ext uri="{FF2B5EF4-FFF2-40B4-BE49-F238E27FC236}">
                <a16:creationId xmlns:a16="http://schemas.microsoft.com/office/drawing/2014/main" id="{AF401B36-6F8D-4D82-B184-B2145052618A}"/>
              </a:ext>
            </a:extLst>
          </p:cNvPr>
          <p:cNvSpPr>
            <a:spLocks noGrp="1"/>
          </p:cNvSpPr>
          <p:nvPr>
            <p:ph type="ftr" sz="quarter" idx="3"/>
          </p:nvPr>
        </p:nvSpPr>
        <p:spPr>
          <a:xfrm>
            <a:off x="10017096" y="39372589"/>
            <a:ext cx="10206097" cy="2261662"/>
          </a:xfrm>
          <a:prstGeom prst="rect">
            <a:avLst/>
          </a:prstGeom>
        </p:spPr>
        <p:txBody>
          <a:bodyPr vert="horz" lIns="91440" tIns="45720" rIns="91440" bIns="45720" rtlCol="0" anchor="ctr"/>
          <a:lstStyle>
            <a:lvl1pPr algn="ctr">
              <a:defRPr sz="2976">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77C690A-7827-48D5-8F21-EB73D85D03F4}"/>
              </a:ext>
            </a:extLst>
          </p:cNvPr>
          <p:cNvSpPr>
            <a:spLocks noGrp="1"/>
          </p:cNvSpPr>
          <p:nvPr>
            <p:ph type="sldNum" sz="quarter" idx="4"/>
          </p:nvPr>
        </p:nvSpPr>
        <p:spPr>
          <a:xfrm>
            <a:off x="21357203" y="39372589"/>
            <a:ext cx="6804065" cy="2261662"/>
          </a:xfrm>
          <a:prstGeom prst="rect">
            <a:avLst/>
          </a:prstGeom>
        </p:spPr>
        <p:txBody>
          <a:bodyPr vert="horz" lIns="91440" tIns="45720" rIns="91440" bIns="45720" rtlCol="0" anchor="ctr"/>
          <a:lstStyle>
            <a:lvl1pPr algn="r">
              <a:defRPr sz="2976">
                <a:solidFill>
                  <a:schemeClr val="tx1">
                    <a:tint val="75000"/>
                  </a:schemeClr>
                </a:solidFill>
              </a:defRPr>
            </a:lvl1pPr>
          </a:lstStyle>
          <a:p>
            <a:fld id="{68C86FC2-A964-47AC-BF95-940E88069AC8}" type="slidenum">
              <a:rPr lang="en-IN" smtClean="0"/>
              <a:t>‹#›</a:t>
            </a:fld>
            <a:endParaRPr lang="en-IN"/>
          </a:p>
        </p:txBody>
      </p:sp>
    </p:spTree>
    <p:extLst>
      <p:ext uri="{BB962C8B-B14F-4D97-AF65-F5344CB8AC3E}">
        <p14:creationId xmlns:p14="http://schemas.microsoft.com/office/powerpoint/2010/main" val="19850760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1029/2021GL094239" TargetMode="External"/><Relationship Id="rId11" Type="http://schemas.openxmlformats.org/officeDocument/2006/relationships/image" Target="../media/image7.png"/><Relationship Id="rId5" Type="http://schemas.openxmlformats.org/officeDocument/2006/relationships/hyperlink" Target="https://doi.org/10.1175/JAS-D-20-0050.1" TargetMode="External"/><Relationship Id="rId10" Type="http://schemas.openxmlformats.org/officeDocument/2006/relationships/image" Target="../media/image6.jpeg"/><Relationship Id="rId4" Type="http://schemas.openxmlformats.org/officeDocument/2006/relationships/hyperlink" Target="https://doi.org/10.1029/2019GL08310" TargetMode="Externa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39E7DD1-C22E-4258-A99A-00F60B826E11}"/>
              </a:ext>
            </a:extLst>
          </p:cNvPr>
          <p:cNvSpPr>
            <a:spLocks noChangeArrowheads="1"/>
          </p:cNvSpPr>
          <p:nvPr/>
        </p:nvSpPr>
        <p:spPr bwMode="auto">
          <a:xfrm>
            <a:off x="406401" y="356953"/>
            <a:ext cx="29369975" cy="4712572"/>
          </a:xfrm>
          <a:prstGeom prst="rect">
            <a:avLst/>
          </a:prstGeom>
          <a:solidFill>
            <a:srgbClr val="250EB2"/>
          </a:solidFill>
          <a:ln w="9525">
            <a:noFill/>
            <a:miter lim="800000"/>
          </a:ln>
          <a:effectLst/>
        </p:spPr>
        <p:txBody>
          <a:bodyPr lIns="70958" tIns="35480" rIns="70958" bIns="35480" anchor="ctr"/>
          <a:lstStyle>
            <a:defPPr>
              <a:defRPr kern="1200"/>
            </a:defPPr>
          </a:lstStyle>
          <a:p>
            <a:pPr algn="ctr" defTabSz="2433794"/>
            <a:endParaRPr lang="en-US" sz="2483">
              <a:solidFill>
                <a:schemeClr val="bg1"/>
              </a:solidFill>
            </a:endParaRPr>
          </a:p>
        </p:txBody>
      </p:sp>
      <p:sp>
        <p:nvSpPr>
          <p:cNvPr id="6" name="Text Placeholder 5">
            <a:extLst>
              <a:ext uri="{FF2B5EF4-FFF2-40B4-BE49-F238E27FC236}">
                <a16:creationId xmlns:a16="http://schemas.microsoft.com/office/drawing/2014/main" id="{BAAB23CE-2E5F-40E4-97F4-C3569F00F448}"/>
              </a:ext>
            </a:extLst>
          </p:cNvPr>
          <p:cNvSpPr txBox="1"/>
          <p:nvPr/>
        </p:nvSpPr>
        <p:spPr>
          <a:xfrm>
            <a:off x="3843000" y="560906"/>
            <a:ext cx="22739913" cy="151963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1946039">
              <a:lnSpc>
                <a:spcPct val="80000"/>
              </a:lnSpc>
              <a:spcBef>
                <a:spcPct val="20000"/>
              </a:spcBef>
              <a:defRPr/>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role of Mixed Rossby-Gravity Wave dynamics in enhancing </a:t>
            </a:r>
          </a:p>
          <a:p>
            <a:pPr algn="ctr" defTabSz="1946039">
              <a:lnSpc>
                <a:spcPct val="80000"/>
              </a:lnSpc>
              <a:spcBef>
                <a:spcPct val="20000"/>
              </a:spcBef>
              <a:defRPr/>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Prediction Skill of Indian Ocean MJO Convection Initiations</a:t>
            </a:r>
          </a:p>
          <a:p>
            <a:pPr algn="ctr" defTabSz="1946039">
              <a:lnSpc>
                <a:spcPct val="80000"/>
              </a:lnSpc>
              <a:spcBef>
                <a:spcPct val="20000"/>
              </a:spcBef>
              <a:defRPr/>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S2S Model Reforecasts</a:t>
            </a:r>
          </a:p>
        </p:txBody>
      </p:sp>
      <p:pic>
        <p:nvPicPr>
          <p:cNvPr id="7" name="Picture 6">
            <a:extLst>
              <a:ext uri="{FF2B5EF4-FFF2-40B4-BE49-F238E27FC236}">
                <a16:creationId xmlns:a16="http://schemas.microsoft.com/office/drawing/2014/main" id="{481C0258-2E09-4861-8D91-6E0CC58D1901}"/>
              </a:ext>
            </a:extLst>
          </p:cNvPr>
          <p:cNvPicPr/>
          <p:nvPr/>
        </p:nvPicPr>
        <p:blipFill rotWithShape="1">
          <a:blip r:embed="rId2" cstate="print">
            <a:extLst>
              <a:ext uri="{28A0092B-C50C-407E-A947-70E740481C1C}">
                <a14:useLocalDpi xmlns:a14="http://schemas.microsoft.com/office/drawing/2010/main" val="0"/>
              </a:ext>
            </a:extLst>
          </a:blip>
          <a:srcRect l="14741" t="9480" r="15398" b="8848"/>
          <a:stretch/>
        </p:blipFill>
        <p:spPr bwMode="auto">
          <a:xfrm>
            <a:off x="26250680" y="1112238"/>
            <a:ext cx="3204031" cy="283667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E24D61D-88CD-4AAA-9633-33C3437F3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62" y="1112238"/>
            <a:ext cx="3404012" cy="2836676"/>
          </a:xfrm>
          <a:prstGeom prst="rect">
            <a:avLst/>
          </a:prstGeom>
        </p:spPr>
      </p:pic>
      <p:sp>
        <p:nvSpPr>
          <p:cNvPr id="9" name="Text Placeholder 5">
            <a:extLst>
              <a:ext uri="{FF2B5EF4-FFF2-40B4-BE49-F238E27FC236}">
                <a16:creationId xmlns:a16="http://schemas.microsoft.com/office/drawing/2014/main" id="{652F19C8-E85E-467F-9A27-5C926064329F}"/>
              </a:ext>
            </a:extLst>
          </p:cNvPr>
          <p:cNvSpPr txBox="1"/>
          <p:nvPr/>
        </p:nvSpPr>
        <p:spPr>
          <a:xfrm>
            <a:off x="5767223" y="3509837"/>
            <a:ext cx="18922008" cy="1386277"/>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lnSpc>
                <a:spcPct val="80000"/>
              </a:lnSpc>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Daniel Simon*</a:t>
            </a:r>
            <a:r>
              <a:rPr lang="en-US" sz="3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Dr.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Neena</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Joseph Mani*, Dr.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Suhas</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Ettammal</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a:lnSpc>
                <a:spcPct val="80000"/>
              </a:lnSpc>
              <a:defRPr/>
            </a:pPr>
            <a:r>
              <a:rPr lang="en-US" sz="3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Indian Institute of Science Education and Research, Pune, India</a:t>
            </a:r>
          </a:p>
          <a:p>
            <a:pPr algn="ctr">
              <a:lnSpc>
                <a:spcPct val="80000"/>
              </a:lnSpc>
              <a:defRPr/>
            </a:pPr>
            <a:r>
              <a:rPr lang="en-US" sz="3200" i="1"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simon.daniel@students.iiserpune.ac.in</a:t>
            </a:r>
          </a:p>
        </p:txBody>
      </p:sp>
      <p:sp>
        <p:nvSpPr>
          <p:cNvPr id="10" name="Rectangle 10">
            <a:extLst>
              <a:ext uri="{FF2B5EF4-FFF2-40B4-BE49-F238E27FC236}">
                <a16:creationId xmlns:a16="http://schemas.microsoft.com/office/drawing/2014/main" id="{6C0C498E-C3A3-4B3B-96B1-34D8DC7BE8CA}"/>
              </a:ext>
            </a:extLst>
          </p:cNvPr>
          <p:cNvSpPr>
            <a:spLocks noChangeArrowheads="1"/>
          </p:cNvSpPr>
          <p:nvPr/>
        </p:nvSpPr>
        <p:spPr bwMode="auto">
          <a:xfrm>
            <a:off x="375902" y="5544087"/>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Introduction</a:t>
            </a:r>
          </a:p>
        </p:txBody>
      </p:sp>
      <p:sp>
        <p:nvSpPr>
          <p:cNvPr id="11" name="TextBox 10">
            <a:extLst>
              <a:ext uri="{FF2B5EF4-FFF2-40B4-BE49-F238E27FC236}">
                <a16:creationId xmlns:a16="http://schemas.microsoft.com/office/drawing/2014/main" id="{6C7A8D24-9E09-4313-B267-FD2D3B0C9BDE}"/>
              </a:ext>
            </a:extLst>
          </p:cNvPr>
          <p:cNvSpPr txBox="1"/>
          <p:nvPr/>
        </p:nvSpPr>
        <p:spPr>
          <a:xfrm>
            <a:off x="371572" y="6432067"/>
            <a:ext cx="9315068" cy="6924973"/>
          </a:xfrm>
          <a:prstGeom prst="rect">
            <a:avLst/>
          </a:prstGeom>
          <a:noFill/>
        </p:spPr>
        <p:txBody>
          <a:bodyPr wrap="square" rtlCol="0">
            <a:spAutoFit/>
          </a:bodyPr>
          <a:lstStyle/>
          <a:p>
            <a:pPr marL="193543" indent="-193543" algn="just">
              <a:buFont typeface="Arial" panose="020B0604020202020204" pitchFamily="34" charset="0"/>
              <a:buChar char="•"/>
            </a:pPr>
            <a:r>
              <a:rPr lang="en-US" sz="2500" dirty="0">
                <a:latin typeface="Times New Roman" panose="02020603050405020304" pitchFamily="18" charset="0"/>
                <a:ea typeface="DejaVu Sans"/>
                <a:cs typeface="Times New Roman" panose="02020603050405020304" pitchFamily="18" charset="0"/>
              </a:rPr>
              <a:t>The Madden Julian oscillation(MJO) with the 30-90 day periodicity is associated with </a:t>
            </a:r>
            <a:r>
              <a:rPr lang="en-US" sz="2500" dirty="0">
                <a:solidFill>
                  <a:srgbClr val="FF0000"/>
                </a:solidFill>
                <a:latin typeface="Times New Roman" panose="02020603050405020304" pitchFamily="18" charset="0"/>
                <a:ea typeface="DejaVu Sans"/>
                <a:cs typeface="Times New Roman" panose="02020603050405020304" pitchFamily="18" charset="0"/>
              </a:rPr>
              <a:t>eastward propagating </a:t>
            </a:r>
            <a:r>
              <a:rPr lang="en-US" sz="2500" dirty="0">
                <a:latin typeface="Times New Roman" panose="02020603050405020304" pitchFamily="18" charset="0"/>
                <a:ea typeface="DejaVu Sans"/>
                <a:cs typeface="Times New Roman" panose="02020603050405020304" pitchFamily="18" charset="0"/>
              </a:rPr>
              <a:t>band of </a:t>
            </a:r>
            <a:r>
              <a:rPr lang="en-US" sz="2500" dirty="0">
                <a:solidFill>
                  <a:srgbClr val="FF0000"/>
                </a:solidFill>
                <a:latin typeface="Times New Roman" panose="02020603050405020304" pitchFamily="18" charset="0"/>
                <a:ea typeface="DejaVu Sans"/>
                <a:cs typeface="Times New Roman" panose="02020603050405020304" pitchFamily="18" charset="0"/>
              </a:rPr>
              <a:t>precipitation and cloudiness over the tropical regions </a:t>
            </a:r>
            <a:r>
              <a:rPr lang="en-US" sz="2500" dirty="0">
                <a:latin typeface="Times New Roman" panose="02020603050405020304" pitchFamily="18" charset="0"/>
                <a:ea typeface="DejaVu Sans"/>
                <a:cs typeface="Times New Roman" panose="02020603050405020304" pitchFamily="18" charset="0"/>
              </a:rPr>
              <a:t>which influences the tropical and extratropical weather.</a:t>
            </a:r>
          </a:p>
          <a:p>
            <a:pPr marL="193543" indent="-193543" algn="just">
              <a:buFont typeface="Arial" panose="020B0604020202020204" pitchFamily="34" charset="0"/>
              <a:buChar char="•"/>
            </a:pPr>
            <a:endParaRPr lang="en-US" sz="2500" dirty="0">
              <a:latin typeface="Times New Roman" panose="02020603050405020304" pitchFamily="18" charset="0"/>
              <a:ea typeface="DejaVu Sans"/>
              <a:cs typeface="Times New Roman" panose="02020603050405020304" pitchFamily="18" charset="0"/>
            </a:endParaRPr>
          </a:p>
          <a:p>
            <a:pPr marL="193543" indent="-193543" algn="just">
              <a:buFont typeface="Arial" panose="020B0604020202020204" pitchFamily="34" charset="0"/>
              <a:buChar char="•"/>
            </a:pPr>
            <a:r>
              <a:rPr lang="en-US" sz="2500" dirty="0">
                <a:latin typeface="Times New Roman" panose="02020603050405020304" pitchFamily="18" charset="0"/>
                <a:ea typeface="DejaVu Sans"/>
                <a:cs typeface="Times New Roman" panose="02020603050405020304" pitchFamily="18" charset="0"/>
              </a:rPr>
              <a:t>Recent studies suggest that the MJO can be considered a moisture mode. However, they also emphasize that dry equatorial wave dynamics can be crucial for MJO initiation and propagation</a:t>
            </a:r>
          </a:p>
          <a:p>
            <a:pPr marL="193543" indent="-193543" algn="just">
              <a:buFont typeface="Arial" panose="020B0604020202020204" pitchFamily="34" charset="0"/>
              <a:buChar char="•"/>
            </a:pPr>
            <a:endParaRPr lang="en-US" sz="2500" dirty="0">
              <a:latin typeface="Times New Roman" panose="02020603050405020304" pitchFamily="18" charset="0"/>
              <a:ea typeface="DejaVu Sans"/>
              <a:cs typeface="Times New Roman" panose="02020603050405020304" pitchFamily="18" charset="0"/>
            </a:endParaRPr>
          </a:p>
          <a:p>
            <a:pPr marL="193543" indent="-193543" algn="just">
              <a:buFont typeface="Arial" panose="020B0604020202020204" pitchFamily="34" charset="0"/>
              <a:buChar char="•"/>
            </a:pPr>
            <a:r>
              <a:rPr lang="en-US" sz="2500" dirty="0">
                <a:latin typeface="Times New Roman" panose="02020603050405020304" pitchFamily="18" charset="0"/>
                <a:ea typeface="DejaVu Sans"/>
                <a:cs typeface="Times New Roman" panose="02020603050405020304" pitchFamily="18" charset="0"/>
              </a:rPr>
              <a:t>Emerging research indicates that MRG wave packets can initiate the MJO convection over the Indian Ocean(</a:t>
            </a:r>
            <a:r>
              <a:rPr lang="fi-FI" sz="2500" dirty="0">
                <a:latin typeface="Times New Roman" panose="02020603050405020304" pitchFamily="18" charset="0"/>
                <a:ea typeface="DejaVu Sans"/>
                <a:cs typeface="Times New Roman" panose="02020603050405020304" pitchFamily="18" charset="0"/>
              </a:rPr>
              <a:t>Takasuka et al. 2019, Takasuka et al. 2020, Takasuka et al. 2021</a:t>
            </a:r>
            <a:r>
              <a:rPr lang="en-US" sz="2500" dirty="0">
                <a:latin typeface="Sans serif"/>
                <a:ea typeface="DejaVu Sans"/>
              </a:rPr>
              <a:t>)</a:t>
            </a:r>
          </a:p>
          <a:p>
            <a:pPr algn="just"/>
            <a:endParaRPr lang="en-US" sz="2400" dirty="0">
              <a:latin typeface="Sans serif"/>
              <a:ea typeface="DejaVu Sans"/>
            </a:endParaRPr>
          </a:p>
          <a:p>
            <a:pPr marL="193543" indent="-193543" algn="just">
              <a:buFont typeface="Arial" panose="020B0604020202020204" pitchFamily="34" charset="0"/>
              <a:buChar char="•"/>
            </a:pPr>
            <a:endParaRPr lang="en-US" sz="2400" dirty="0">
              <a:latin typeface="Sans serif"/>
              <a:ea typeface="DejaVu Sans"/>
            </a:endParaRPr>
          </a:p>
          <a:p>
            <a:pPr marL="193543" indent="-193543" algn="just">
              <a:buFont typeface="Arial" panose="020B0604020202020204" pitchFamily="34" charset="0"/>
              <a:buChar char="•"/>
            </a:pPr>
            <a:endParaRPr lang="en-US" sz="2400" dirty="0">
              <a:latin typeface="Sans serif"/>
              <a:ea typeface="DejaVu Sans"/>
            </a:endParaRPr>
          </a:p>
          <a:p>
            <a:pPr marL="193543" indent="-193543" algn="just">
              <a:buFont typeface="Arial" panose="020B0604020202020204" pitchFamily="34" charset="0"/>
              <a:buChar char="•"/>
            </a:pPr>
            <a:endParaRPr lang="en-US" sz="2400" dirty="0">
              <a:latin typeface="Sans serif"/>
              <a:ea typeface="DejaVu Sans"/>
            </a:endParaRPr>
          </a:p>
          <a:p>
            <a:pPr marL="193543" indent="-193543" algn="just">
              <a:buFont typeface="Arial" panose="020B0604020202020204" pitchFamily="34" charset="0"/>
              <a:buChar char="•"/>
            </a:pPr>
            <a:endParaRPr lang="en-US" sz="2400" dirty="0">
              <a:latin typeface="Sans serif"/>
              <a:ea typeface="DejaVu Sans"/>
            </a:endParaRPr>
          </a:p>
          <a:p>
            <a:pPr marL="193543" indent="-193543" algn="just">
              <a:buFont typeface="Arial" panose="020B0604020202020204" pitchFamily="34" charset="0"/>
              <a:buChar char="•"/>
            </a:pPr>
            <a:endParaRPr lang="en-IN" sz="2400" dirty="0">
              <a:latin typeface="Sans serif"/>
            </a:endParaRPr>
          </a:p>
        </p:txBody>
      </p:sp>
      <p:sp>
        <p:nvSpPr>
          <p:cNvPr id="13" name="Rectangle 10">
            <a:extLst>
              <a:ext uri="{FF2B5EF4-FFF2-40B4-BE49-F238E27FC236}">
                <a16:creationId xmlns:a16="http://schemas.microsoft.com/office/drawing/2014/main" id="{B6CF74A6-F47E-400C-9189-B88820778A09}"/>
              </a:ext>
            </a:extLst>
          </p:cNvPr>
          <p:cNvSpPr>
            <a:spLocks noChangeArrowheads="1"/>
          </p:cNvSpPr>
          <p:nvPr/>
        </p:nvSpPr>
        <p:spPr bwMode="auto">
          <a:xfrm>
            <a:off x="388602" y="19684722"/>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Hypothesis</a:t>
            </a:r>
          </a:p>
        </p:txBody>
      </p:sp>
      <p:sp>
        <p:nvSpPr>
          <p:cNvPr id="14" name="TextBox 13">
            <a:extLst>
              <a:ext uri="{FF2B5EF4-FFF2-40B4-BE49-F238E27FC236}">
                <a16:creationId xmlns:a16="http://schemas.microsoft.com/office/drawing/2014/main" id="{9859C338-C9CD-439C-AF60-8BAE7C93B4B4}"/>
              </a:ext>
            </a:extLst>
          </p:cNvPr>
          <p:cNvSpPr txBox="1"/>
          <p:nvPr/>
        </p:nvSpPr>
        <p:spPr>
          <a:xfrm>
            <a:off x="566368" y="41338729"/>
            <a:ext cx="9309321" cy="861774"/>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Most MRG events occur 3 or more days before MJO initiation, west of the MJO initiation location.</a:t>
            </a:r>
          </a:p>
        </p:txBody>
      </p:sp>
      <p:sp>
        <p:nvSpPr>
          <p:cNvPr id="15" name="Rectangle 10">
            <a:extLst>
              <a:ext uri="{FF2B5EF4-FFF2-40B4-BE49-F238E27FC236}">
                <a16:creationId xmlns:a16="http://schemas.microsoft.com/office/drawing/2014/main" id="{6A2A7753-C042-480B-BEBB-A7237CD2D54F}"/>
              </a:ext>
            </a:extLst>
          </p:cNvPr>
          <p:cNvSpPr>
            <a:spLocks noChangeArrowheads="1"/>
          </p:cNvSpPr>
          <p:nvPr/>
        </p:nvSpPr>
        <p:spPr bwMode="auto">
          <a:xfrm>
            <a:off x="388602" y="21654425"/>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Data and methods</a:t>
            </a:r>
          </a:p>
        </p:txBody>
      </p:sp>
      <p:sp>
        <p:nvSpPr>
          <p:cNvPr id="16" name="TextBox 15">
            <a:extLst>
              <a:ext uri="{FF2B5EF4-FFF2-40B4-BE49-F238E27FC236}">
                <a16:creationId xmlns:a16="http://schemas.microsoft.com/office/drawing/2014/main" id="{4D6255E0-D85D-44D9-BB21-A187B7531817}"/>
              </a:ext>
            </a:extLst>
          </p:cNvPr>
          <p:cNvSpPr txBox="1"/>
          <p:nvPr/>
        </p:nvSpPr>
        <p:spPr>
          <a:xfrm>
            <a:off x="680668" y="23187671"/>
            <a:ext cx="9309321" cy="1272143"/>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OLR MJO index(OMI; </a:t>
            </a:r>
            <a:r>
              <a:rPr lang="en-US" sz="2500" dirty="0" err="1">
                <a:latin typeface="Times New Roman" panose="02020603050405020304" pitchFamily="18" charset="0"/>
                <a:cs typeface="Times New Roman" panose="02020603050405020304" pitchFamily="18" charset="0"/>
              </a:rPr>
              <a:t>Kiladis</a:t>
            </a:r>
            <a:r>
              <a:rPr lang="en-US" sz="2500" dirty="0">
                <a:latin typeface="Times New Roman" panose="02020603050405020304" pitchFamily="18" charset="0"/>
                <a:cs typeface="Times New Roman" panose="02020603050405020304" pitchFamily="18" charset="0"/>
              </a:rPr>
              <a:t> et al. 2014) is used for the identification of Indian Ocean MJO convective initiations.</a:t>
            </a:r>
          </a:p>
          <a:p>
            <a:pPr marL="167839" indent="-165197" algn="just">
              <a:spcBef>
                <a:spcPts val="181"/>
              </a:spcBef>
              <a:buClr>
                <a:srgbClr val="333333"/>
              </a:buClr>
              <a:buFont typeface="Arial"/>
              <a:buChar char="•"/>
            </a:pPr>
            <a:endParaRPr lang="en-US" sz="2500" dirty="0">
              <a:latin typeface="Sans serif"/>
            </a:endParaRPr>
          </a:p>
        </p:txBody>
      </p:sp>
      <p:sp>
        <p:nvSpPr>
          <p:cNvPr id="17" name="TextBox 16">
            <a:extLst>
              <a:ext uri="{FF2B5EF4-FFF2-40B4-BE49-F238E27FC236}">
                <a16:creationId xmlns:a16="http://schemas.microsoft.com/office/drawing/2014/main" id="{80CECA32-0A6D-4B6E-80C1-206E46659161}"/>
              </a:ext>
            </a:extLst>
          </p:cNvPr>
          <p:cNvSpPr txBox="1"/>
          <p:nvPr/>
        </p:nvSpPr>
        <p:spPr>
          <a:xfrm>
            <a:off x="490203" y="22580404"/>
            <a:ext cx="6122136"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a. </a:t>
            </a:r>
            <a:r>
              <a:rPr lang="en-IN" sz="2800" b="1" u="sng" dirty="0">
                <a:effectLst>
                  <a:outerShdw blurRad="38100" dist="38100" dir="2700000" algn="tl">
                    <a:srgbClr val="000000">
                      <a:alpha val="43137"/>
                    </a:srgbClr>
                  </a:outerShdw>
                </a:effectLst>
              </a:rPr>
              <a:t>MJO initiation identification</a:t>
            </a:r>
          </a:p>
        </p:txBody>
      </p:sp>
      <p:sp>
        <p:nvSpPr>
          <p:cNvPr id="18" name="TextBox 17">
            <a:extLst>
              <a:ext uri="{FF2B5EF4-FFF2-40B4-BE49-F238E27FC236}">
                <a16:creationId xmlns:a16="http://schemas.microsoft.com/office/drawing/2014/main" id="{2FBE56E2-A6C2-48CC-9588-85731B1FCF88}"/>
              </a:ext>
            </a:extLst>
          </p:cNvPr>
          <p:cNvSpPr txBox="1"/>
          <p:nvPr/>
        </p:nvSpPr>
        <p:spPr>
          <a:xfrm>
            <a:off x="710417" y="18873586"/>
            <a:ext cx="8849420" cy="646331"/>
          </a:xfrm>
          <a:prstGeom prst="rect">
            <a:avLst/>
          </a:prstGeom>
          <a:noFill/>
        </p:spPr>
        <p:txBody>
          <a:bodyPr wrap="square" rtlCol="0">
            <a:spAutoFit/>
          </a:bodyPr>
          <a:lstStyle/>
          <a:p>
            <a:r>
              <a:rPr lang="en-AU" altLang="en-US" b="1" i="1" dirty="0"/>
              <a:t>Figure 1</a:t>
            </a:r>
            <a:r>
              <a:rPr lang="en-AU" altLang="en-US" i="1" dirty="0"/>
              <a:t>: </a:t>
            </a:r>
            <a:r>
              <a:rPr lang="en-AU" altLang="en-US" b="1" i="1" dirty="0"/>
              <a:t>Schematic diagram showing how the MRG leads to Indian Ocean MJO initiation and propagation</a:t>
            </a:r>
            <a:endParaRPr lang="en-IN" b="1" dirty="0"/>
          </a:p>
        </p:txBody>
      </p:sp>
      <p:sp>
        <p:nvSpPr>
          <p:cNvPr id="20" name="TextBox 19">
            <a:extLst>
              <a:ext uri="{FF2B5EF4-FFF2-40B4-BE49-F238E27FC236}">
                <a16:creationId xmlns:a16="http://schemas.microsoft.com/office/drawing/2014/main" id="{B18971BB-C4A8-463A-A9AB-21B23B6B418F}"/>
              </a:ext>
            </a:extLst>
          </p:cNvPr>
          <p:cNvSpPr txBox="1"/>
          <p:nvPr/>
        </p:nvSpPr>
        <p:spPr>
          <a:xfrm>
            <a:off x="10370273" y="23640590"/>
            <a:ext cx="9582866" cy="5298886"/>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ECMWF, UKMO and NCEP captures the MJO and MRG wave features relatively well compared to CMA(Zhao et al.2015, </a:t>
            </a:r>
            <a:r>
              <a:rPr lang="en-US" sz="2500" dirty="0" err="1">
                <a:latin typeface="Times New Roman" panose="02020603050405020304" pitchFamily="18" charset="0"/>
                <a:cs typeface="Times New Roman" panose="02020603050405020304" pitchFamily="18" charset="0"/>
              </a:rPr>
              <a:t>Janiga</a:t>
            </a:r>
            <a:r>
              <a:rPr lang="en-US" sz="2500" dirty="0">
                <a:latin typeface="Times New Roman" panose="02020603050405020304" pitchFamily="18" charset="0"/>
                <a:cs typeface="Times New Roman" panose="02020603050405020304" pitchFamily="18" charset="0"/>
              </a:rPr>
              <a:t> et al.2023, Yang et al.2023)</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ECMWF, UKMO and NCEP show high skill of MJO initiation when preceded by MRG, compared to scenarios without preceding MRG.</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CMA Model: Contrasting Results.</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skill in predicting MJO initiation with preceding MRG is higher for ECMWF, UKMO and NCEP.</a:t>
            </a:r>
          </a:p>
          <a:p>
            <a:pPr marL="167839" indent="-165197" algn="just">
              <a:spcBef>
                <a:spcPts val="181"/>
              </a:spcBef>
              <a:buClr>
                <a:srgbClr val="333333"/>
              </a:buClr>
              <a:buFont typeface="Arial"/>
              <a:buChar char="•"/>
            </a:pPr>
            <a:endParaRPr lang="en-US" sz="2500" dirty="0">
              <a:solidFill>
                <a:srgbClr val="333333"/>
              </a:solidFill>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endParaRPr lang="en-US" sz="2500" dirty="0">
              <a:solidFill>
                <a:srgbClr val="333333"/>
              </a:solidFill>
              <a:latin typeface="Times New Roman" panose="02020603050405020304" pitchFamily="18" charset="0"/>
              <a:cs typeface="Times New Roman" panose="02020603050405020304" pitchFamily="18" charset="0"/>
            </a:endParaRPr>
          </a:p>
        </p:txBody>
      </p:sp>
      <p:sp>
        <p:nvSpPr>
          <p:cNvPr id="21" name="Rectangle 10">
            <a:extLst>
              <a:ext uri="{FF2B5EF4-FFF2-40B4-BE49-F238E27FC236}">
                <a16:creationId xmlns:a16="http://schemas.microsoft.com/office/drawing/2014/main" id="{53C7DC3F-17C7-4A15-A11C-6CA76F0C6A41}"/>
              </a:ext>
            </a:extLst>
          </p:cNvPr>
          <p:cNvSpPr>
            <a:spLocks noChangeArrowheads="1"/>
          </p:cNvSpPr>
          <p:nvPr/>
        </p:nvSpPr>
        <p:spPr bwMode="auto">
          <a:xfrm>
            <a:off x="10351200" y="5544087"/>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Data and methods</a:t>
            </a:r>
          </a:p>
        </p:txBody>
      </p:sp>
      <p:sp>
        <p:nvSpPr>
          <p:cNvPr id="22" name="TextBox 21">
            <a:extLst>
              <a:ext uri="{FF2B5EF4-FFF2-40B4-BE49-F238E27FC236}">
                <a16:creationId xmlns:a16="http://schemas.microsoft.com/office/drawing/2014/main" id="{C8F316F9-BEF9-40C5-9499-55EA2E31D991}"/>
              </a:ext>
            </a:extLst>
          </p:cNvPr>
          <p:cNvSpPr txBox="1"/>
          <p:nvPr/>
        </p:nvSpPr>
        <p:spPr>
          <a:xfrm>
            <a:off x="10356153" y="7114445"/>
            <a:ext cx="9140725" cy="861774"/>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models part of the </a:t>
            </a:r>
            <a:r>
              <a:rPr lang="en-US" sz="2500" dirty="0" err="1">
                <a:latin typeface="Times New Roman" panose="02020603050405020304" pitchFamily="18" charset="0"/>
                <a:cs typeface="Times New Roman" panose="02020603050405020304" pitchFamily="18" charset="0"/>
              </a:rPr>
              <a:t>Subseasonal</a:t>
            </a:r>
            <a:r>
              <a:rPr lang="en-US" sz="2500" dirty="0">
                <a:latin typeface="Times New Roman" panose="02020603050405020304" pitchFamily="18" charset="0"/>
                <a:cs typeface="Times New Roman" panose="02020603050405020304" pitchFamily="18" charset="0"/>
              </a:rPr>
              <a:t> to Seasonal (S2S) prediction project are utilized to examine the hypothesis</a:t>
            </a:r>
            <a:endParaRPr lang="en-US" sz="2500" dirty="0">
              <a:solidFill>
                <a:srgbClr val="FF0000"/>
              </a:solidFill>
              <a:latin typeface="Times New Roman" panose="02020603050405020304" pitchFamily="18" charset="0"/>
              <a:cs typeface="Times New Roman" panose="02020603050405020304" pitchFamily="18" charset="0"/>
            </a:endParaRPr>
          </a:p>
        </p:txBody>
      </p:sp>
      <p:sp>
        <p:nvSpPr>
          <p:cNvPr id="23" name="Rectangle 10">
            <a:extLst>
              <a:ext uri="{FF2B5EF4-FFF2-40B4-BE49-F238E27FC236}">
                <a16:creationId xmlns:a16="http://schemas.microsoft.com/office/drawing/2014/main" id="{E7A46D01-6055-4F1E-8932-EBD8F3A9AB18}"/>
              </a:ext>
            </a:extLst>
          </p:cNvPr>
          <p:cNvSpPr>
            <a:spLocks noChangeArrowheads="1"/>
          </p:cNvSpPr>
          <p:nvPr/>
        </p:nvSpPr>
        <p:spPr bwMode="auto">
          <a:xfrm>
            <a:off x="10415252" y="14668762"/>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Results</a:t>
            </a:r>
          </a:p>
        </p:txBody>
      </p:sp>
      <p:sp>
        <p:nvSpPr>
          <p:cNvPr id="24" name="TextBox 23">
            <a:extLst>
              <a:ext uri="{FF2B5EF4-FFF2-40B4-BE49-F238E27FC236}">
                <a16:creationId xmlns:a16="http://schemas.microsoft.com/office/drawing/2014/main" id="{6DB7149E-A3E5-418C-8E19-DE511F7A2E2C}"/>
              </a:ext>
            </a:extLst>
          </p:cNvPr>
          <p:cNvSpPr txBox="1"/>
          <p:nvPr/>
        </p:nvSpPr>
        <p:spPr>
          <a:xfrm>
            <a:off x="10439281" y="38986050"/>
            <a:ext cx="8916511" cy="3272691"/>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ECMWF and UKMO: Accurately capture MJO initiation with realistic location and strength.</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NCEP: Captures initiation with its location but underestimates strength.</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CMA: Captures initiation but underestimates convective strength and exhibits westward shift in convection region.</a:t>
            </a:r>
          </a:p>
        </p:txBody>
      </p:sp>
      <p:sp>
        <p:nvSpPr>
          <p:cNvPr id="25" name="TextBox 24">
            <a:extLst>
              <a:ext uri="{FF2B5EF4-FFF2-40B4-BE49-F238E27FC236}">
                <a16:creationId xmlns:a16="http://schemas.microsoft.com/office/drawing/2014/main" id="{54E61D19-0052-411E-9F62-76F729678A87}"/>
              </a:ext>
            </a:extLst>
          </p:cNvPr>
          <p:cNvSpPr txBox="1"/>
          <p:nvPr/>
        </p:nvSpPr>
        <p:spPr>
          <a:xfrm>
            <a:off x="20680451" y="6550924"/>
            <a:ext cx="8185494"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c. </a:t>
            </a:r>
            <a:r>
              <a:rPr lang="en-IN" sz="2800" b="1" u="sng" dirty="0">
                <a:effectLst>
                  <a:outerShdw blurRad="38100" dist="38100" dir="2700000" algn="tl">
                    <a:srgbClr val="000000">
                      <a:alpha val="43137"/>
                    </a:srgbClr>
                  </a:outerShdw>
                </a:effectLst>
              </a:rPr>
              <a:t>Synoptic scale moistening and circulation in models</a:t>
            </a:r>
          </a:p>
        </p:txBody>
      </p:sp>
      <p:sp>
        <p:nvSpPr>
          <p:cNvPr id="29" name="Rectangle 10">
            <a:extLst>
              <a:ext uri="{FF2B5EF4-FFF2-40B4-BE49-F238E27FC236}">
                <a16:creationId xmlns:a16="http://schemas.microsoft.com/office/drawing/2014/main" id="{CBF4801D-E1E7-4F31-8355-CC02F29FF2E7}"/>
              </a:ext>
            </a:extLst>
          </p:cNvPr>
          <p:cNvSpPr>
            <a:spLocks noChangeArrowheads="1"/>
          </p:cNvSpPr>
          <p:nvPr/>
        </p:nvSpPr>
        <p:spPr bwMode="auto">
          <a:xfrm>
            <a:off x="20454602" y="5544087"/>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Results</a:t>
            </a:r>
          </a:p>
        </p:txBody>
      </p:sp>
      <p:sp>
        <p:nvSpPr>
          <p:cNvPr id="31" name="TextBox 30">
            <a:extLst>
              <a:ext uri="{FF2B5EF4-FFF2-40B4-BE49-F238E27FC236}">
                <a16:creationId xmlns:a16="http://schemas.microsoft.com/office/drawing/2014/main" id="{ED2D9F9D-1FE0-429D-BACC-962D92BD6481}"/>
              </a:ext>
            </a:extLst>
          </p:cNvPr>
          <p:cNvSpPr txBox="1"/>
          <p:nvPr/>
        </p:nvSpPr>
        <p:spPr>
          <a:xfrm>
            <a:off x="20680451" y="22564291"/>
            <a:ext cx="9206159" cy="6812121"/>
          </a:xfrm>
          <a:prstGeom prst="rect">
            <a:avLst/>
          </a:prstGeom>
          <a:noFill/>
        </p:spPr>
        <p:txBody>
          <a:bodyPr wrap="square" rtlCol="0">
            <a:spAutoFit/>
          </a:bodyPr>
          <a:lstStyle/>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study validates the hypothesis put forward by </a:t>
            </a:r>
            <a:r>
              <a:rPr lang="en-US" sz="2500" dirty="0" err="1">
                <a:latin typeface="Times New Roman" panose="02020603050405020304" pitchFamily="18" charset="0"/>
                <a:cs typeface="Times New Roman" panose="02020603050405020304" pitchFamily="18" charset="0"/>
              </a:rPr>
              <a:t>Takasuka</a:t>
            </a:r>
            <a:r>
              <a:rPr lang="en-US" sz="2500" dirty="0">
                <a:latin typeface="Times New Roman" panose="02020603050405020304" pitchFamily="18" charset="0"/>
                <a:cs typeface="Times New Roman" panose="02020603050405020304" pitchFamily="18" charset="0"/>
              </a:rPr>
              <a:t> et al. that MJO initiations with precursor MRG exhibit higher skill.</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convective initiation skill of the Indian Ocean MJO and its relationship with MRG activity are investigated in this study using four </a:t>
            </a:r>
            <a:r>
              <a:rPr lang="en-US" sz="2500" dirty="0" err="1">
                <a:latin typeface="Times New Roman" panose="02020603050405020304" pitchFamily="18" charset="0"/>
                <a:cs typeface="Times New Roman" panose="02020603050405020304" pitchFamily="18" charset="0"/>
              </a:rPr>
              <a:t>Subseasonal</a:t>
            </a:r>
            <a:r>
              <a:rPr lang="en-US" sz="2500" dirty="0">
                <a:latin typeface="Times New Roman" panose="02020603050405020304" pitchFamily="18" charset="0"/>
                <a:cs typeface="Times New Roman" panose="02020603050405020304" pitchFamily="18" charset="0"/>
              </a:rPr>
              <a:t> to Seasonal (S2S) prediction models (CMA, ECMWF, UKMO, and NCEP).</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Models (ECMWF, UKMO, NCEP) capturing the MRG associated moistening demonstrate superior skill in predicting MJO initiation with preceding MRG, outperforming the model (CMA) lacking MRG associated moistening.</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models capturing MRG associated moistening also show high skill in predicting MJO initiations with preceding MRG compared to when it is absent.</a:t>
            </a:r>
          </a:p>
        </p:txBody>
      </p:sp>
      <p:sp>
        <p:nvSpPr>
          <p:cNvPr id="32" name="Rectangle 10">
            <a:extLst>
              <a:ext uri="{FF2B5EF4-FFF2-40B4-BE49-F238E27FC236}">
                <a16:creationId xmlns:a16="http://schemas.microsoft.com/office/drawing/2014/main" id="{038895B6-F603-4838-AB59-F02B5DCAFB93}"/>
              </a:ext>
            </a:extLst>
          </p:cNvPr>
          <p:cNvSpPr>
            <a:spLocks noChangeArrowheads="1"/>
          </p:cNvSpPr>
          <p:nvPr/>
        </p:nvSpPr>
        <p:spPr bwMode="auto">
          <a:xfrm>
            <a:off x="20454602" y="21624755"/>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Conclusions</a:t>
            </a:r>
          </a:p>
        </p:txBody>
      </p:sp>
      <p:sp>
        <p:nvSpPr>
          <p:cNvPr id="33" name="TextBox 32">
            <a:extLst>
              <a:ext uri="{FF2B5EF4-FFF2-40B4-BE49-F238E27FC236}">
                <a16:creationId xmlns:a16="http://schemas.microsoft.com/office/drawing/2014/main" id="{ABDF5E06-A4B9-4010-AD9E-C6E3D5AC9E68}"/>
              </a:ext>
            </a:extLst>
          </p:cNvPr>
          <p:cNvSpPr txBox="1"/>
          <p:nvPr/>
        </p:nvSpPr>
        <p:spPr>
          <a:xfrm>
            <a:off x="20760005" y="30978476"/>
            <a:ext cx="9232483" cy="9791398"/>
          </a:xfrm>
          <a:prstGeom prst="rect">
            <a:avLst/>
          </a:prstGeom>
          <a:noFill/>
        </p:spPr>
        <p:txBody>
          <a:bodyPr wrap="square" rtlCol="0">
            <a:spAutoFit/>
          </a:bodyPr>
          <a:lstStyle/>
          <a:p>
            <a:pPr marL="167839" indent="-165197" algn="just">
              <a:spcBef>
                <a:spcPts val="181"/>
              </a:spcBef>
              <a:tabLst>
                <a:tab pos="0" algn="l"/>
              </a:tabLst>
            </a:pPr>
            <a:r>
              <a:rPr lang="en-US" sz="2400" b="1" dirty="0">
                <a:solidFill>
                  <a:srgbClr val="000000"/>
                </a:solidFill>
                <a:latin typeface="Sans serif"/>
                <a:ea typeface="DejaVu Sans"/>
              </a:rPr>
              <a:t>Acknowledgements:</a:t>
            </a:r>
            <a:endParaRPr lang="en-IN" sz="2400" b="1" dirty="0">
              <a:latin typeface="Sans serif"/>
            </a:endParaRPr>
          </a:p>
          <a:p>
            <a:pPr marL="167839" indent="-165197" algn="just">
              <a:spcBef>
                <a:spcPts val="181"/>
              </a:spcBef>
              <a:tabLst>
                <a:tab pos="0" algn="l"/>
              </a:tabLst>
            </a:pPr>
            <a:r>
              <a:rPr lang="en-US" sz="2400" dirty="0">
                <a:latin typeface="Sans serif"/>
                <a:ea typeface="DejaVu Sans"/>
              </a:rPr>
              <a:t>Author acknowledges the DST-INSPIRE research fellowship(grant no. IF180142).</a:t>
            </a:r>
            <a:endParaRPr lang="en-IN" sz="2400" dirty="0">
              <a:latin typeface="Sans serif"/>
            </a:endParaRPr>
          </a:p>
          <a:p>
            <a:pPr marL="167839" indent="-165197" algn="just">
              <a:spcBef>
                <a:spcPts val="181"/>
              </a:spcBef>
              <a:tabLst>
                <a:tab pos="0" algn="l"/>
              </a:tabLst>
            </a:pPr>
            <a:endParaRPr lang="en-IN" sz="2000" dirty="0">
              <a:latin typeface="Sans serif"/>
            </a:endParaRPr>
          </a:p>
          <a:p>
            <a:pPr marL="167839" indent="-165197" algn="just">
              <a:spcBef>
                <a:spcPts val="181"/>
              </a:spcBef>
              <a:tabLst>
                <a:tab pos="0" algn="l"/>
              </a:tabLst>
            </a:pPr>
            <a:r>
              <a:rPr lang="en-US" sz="2400" b="1" dirty="0">
                <a:latin typeface="Sans serif"/>
                <a:ea typeface="DejaVu Sans"/>
              </a:rPr>
              <a:t>References: </a:t>
            </a:r>
          </a:p>
          <a:p>
            <a:pPr marL="167839" indent="-165197" algn="just">
              <a:spcBef>
                <a:spcPts val="181"/>
              </a:spcBef>
              <a:tabLst>
                <a:tab pos="0" algn="l"/>
              </a:tabLst>
            </a:pPr>
            <a:endParaRPr lang="en-IN" sz="2000" dirty="0">
              <a:latin typeface="Sans serif"/>
            </a:endParaRPr>
          </a:p>
          <a:p>
            <a:pPr marL="167839" indent="-165197" algn="just">
              <a:lnSpc>
                <a:spcPct val="90000"/>
              </a:lnSpc>
              <a:spcBef>
                <a:spcPts val="181"/>
              </a:spcBef>
              <a:tabLst>
                <a:tab pos="0" algn="l"/>
              </a:tabLst>
            </a:pPr>
            <a:r>
              <a:rPr lang="en-US" sz="2000" dirty="0" err="1">
                <a:latin typeface="Sans serif"/>
                <a:ea typeface="DejaVu Sans"/>
              </a:rPr>
              <a:t>Takasuka</a:t>
            </a:r>
            <a:r>
              <a:rPr lang="en-US" sz="2000" dirty="0">
                <a:latin typeface="Sans serif"/>
                <a:ea typeface="DejaVu Sans"/>
              </a:rPr>
              <a:t>, D., Satoh, M., &amp; Yokoi, S. (2019). Observational evidence of mixed Rossby-gravity waves as a driving force for the MJO convective initiation and propagation. Geophysical Research Letters, 46, 5546–5555. </a:t>
            </a:r>
            <a:r>
              <a:rPr lang="en-US" sz="2000" dirty="0">
                <a:latin typeface="Sans serif"/>
                <a:ea typeface="DejaVu Sans"/>
                <a:hlinkClick r:id="rId4"/>
              </a:rPr>
              <a:t>https://doi.org/10.1029/2019GL08310</a:t>
            </a:r>
            <a:r>
              <a:rPr lang="en-US" sz="2000" dirty="0">
                <a:latin typeface="Sans serif"/>
                <a:ea typeface="DejaVu Sans"/>
              </a:rPr>
              <a:t>.</a:t>
            </a:r>
          </a:p>
          <a:p>
            <a:pPr marL="167839" indent="-165197" algn="just">
              <a:lnSpc>
                <a:spcPct val="90000"/>
              </a:lnSpc>
              <a:spcBef>
                <a:spcPts val="181"/>
              </a:spcBef>
              <a:tabLst>
                <a:tab pos="0" algn="l"/>
              </a:tabLst>
            </a:pPr>
            <a:endParaRPr lang="en-US" sz="2000" dirty="0">
              <a:latin typeface="Sans serif"/>
              <a:ea typeface="DejaVu Sans"/>
            </a:endParaRPr>
          </a:p>
          <a:p>
            <a:pPr marL="167839" indent="-165197" algn="just">
              <a:lnSpc>
                <a:spcPct val="90000"/>
              </a:lnSpc>
              <a:spcBef>
                <a:spcPts val="181"/>
              </a:spcBef>
              <a:tabLst>
                <a:tab pos="0" algn="l"/>
              </a:tabLst>
            </a:pPr>
            <a:r>
              <a:rPr lang="en-US" sz="2000" dirty="0" err="1">
                <a:latin typeface="Sans serif"/>
                <a:ea typeface="DejaVu Sans"/>
              </a:rPr>
              <a:t>Takasuka</a:t>
            </a:r>
            <a:r>
              <a:rPr lang="en-US" sz="2000" dirty="0">
                <a:latin typeface="Sans serif"/>
                <a:ea typeface="DejaVu Sans"/>
              </a:rPr>
              <a:t>, D., &amp; Satoh, M. (2020). Dynamical roles of mixed Rossby-gravity waves in driving convective initiation and propagation of the Madden–Julian oscillation: General views. Journal of the Atmospheric Sciences, 77(12), 4211–4231. </a:t>
            </a:r>
            <a:r>
              <a:rPr lang="en-US" sz="2000" dirty="0">
                <a:latin typeface="Sans serif"/>
                <a:ea typeface="DejaVu Sans"/>
                <a:hlinkClick r:id="rId5"/>
              </a:rPr>
              <a:t>https://doi.org/10.1175/JAS-D-20-0050.1</a:t>
            </a:r>
            <a:endParaRPr lang="en-US" sz="2000" dirty="0">
              <a:latin typeface="Sans serif"/>
              <a:ea typeface="DejaVu Sans"/>
            </a:endParaRPr>
          </a:p>
          <a:p>
            <a:pPr marL="167839" indent="-165197" algn="just">
              <a:lnSpc>
                <a:spcPct val="90000"/>
              </a:lnSpc>
              <a:spcBef>
                <a:spcPts val="181"/>
              </a:spcBef>
              <a:tabLst>
                <a:tab pos="0" algn="l"/>
              </a:tabLst>
            </a:pPr>
            <a:endParaRPr lang="en-US" sz="2000" dirty="0">
              <a:latin typeface="Sans serif"/>
              <a:ea typeface="DejaVu Sans"/>
            </a:endParaRPr>
          </a:p>
          <a:p>
            <a:pPr marL="167839" indent="-165197" algn="just">
              <a:lnSpc>
                <a:spcPct val="90000"/>
              </a:lnSpc>
              <a:spcBef>
                <a:spcPts val="181"/>
              </a:spcBef>
              <a:tabLst>
                <a:tab pos="0" algn="l"/>
              </a:tabLst>
            </a:pPr>
            <a:r>
              <a:rPr lang="en-US" sz="2000" dirty="0" err="1">
                <a:latin typeface="Sans serif"/>
              </a:rPr>
              <a:t>Takasuka</a:t>
            </a:r>
            <a:r>
              <a:rPr lang="en-US" sz="2000" dirty="0">
                <a:latin typeface="Sans serif"/>
              </a:rPr>
              <a:t>, D., </a:t>
            </a:r>
            <a:r>
              <a:rPr lang="en-US" sz="2000" dirty="0" err="1">
                <a:latin typeface="Sans serif"/>
              </a:rPr>
              <a:t>Kohyama</a:t>
            </a:r>
            <a:r>
              <a:rPr lang="en-US" sz="2000" dirty="0">
                <a:latin typeface="Sans serif"/>
              </a:rPr>
              <a:t>, T., Miura, H., &amp; Suematsu, T. (2021). MJO initiation triggered by amplification of upper-tropospheric dry mixed Rossby-gravity waves. Geophysical Research Letters, 48, e2021GL094239. </a:t>
            </a:r>
            <a:r>
              <a:rPr lang="en-US" sz="2000" dirty="0">
                <a:latin typeface="Sans serif"/>
                <a:hlinkClick r:id="rId6"/>
              </a:rPr>
              <a:t>https://doi.org/10.1029/2021GL094239</a:t>
            </a:r>
            <a:endParaRPr lang="en-US" sz="2000" dirty="0">
              <a:latin typeface="Sans serif"/>
            </a:endParaRPr>
          </a:p>
          <a:p>
            <a:pPr marL="167839" indent="-165197" algn="just">
              <a:lnSpc>
                <a:spcPct val="90000"/>
              </a:lnSpc>
              <a:spcBef>
                <a:spcPts val="181"/>
              </a:spcBef>
              <a:tabLst>
                <a:tab pos="0" algn="l"/>
              </a:tabLst>
            </a:pPr>
            <a:endParaRPr lang="en-US" sz="2000" dirty="0">
              <a:latin typeface="Sans serif"/>
            </a:endParaRPr>
          </a:p>
          <a:p>
            <a:pPr marL="167839" indent="-165197" algn="just">
              <a:lnSpc>
                <a:spcPct val="90000"/>
              </a:lnSpc>
              <a:spcBef>
                <a:spcPts val="181"/>
              </a:spcBef>
              <a:tabLst>
                <a:tab pos="0" algn="l"/>
              </a:tabLst>
            </a:pPr>
            <a:r>
              <a:rPr lang="en-US" sz="2000" dirty="0" err="1">
                <a:latin typeface="Sans serif"/>
              </a:rPr>
              <a:t>Kiladis</a:t>
            </a:r>
            <a:r>
              <a:rPr lang="en-US" sz="2000" dirty="0">
                <a:latin typeface="Sans serif"/>
              </a:rPr>
              <a:t> G.N., J. Dias, K.H. Straub, M.C Wheeler, S.N. </a:t>
            </a:r>
            <a:r>
              <a:rPr lang="en-US" sz="2000" dirty="0" err="1">
                <a:latin typeface="Sans serif"/>
              </a:rPr>
              <a:t>Tulich</a:t>
            </a:r>
            <a:r>
              <a:rPr lang="en-US" sz="2000" dirty="0">
                <a:latin typeface="Sans serif"/>
              </a:rPr>
              <a:t>, K. Kikuchi, K.M. </a:t>
            </a:r>
            <a:r>
              <a:rPr lang="en-US" sz="2000" dirty="0" err="1">
                <a:latin typeface="Sans serif"/>
              </a:rPr>
              <a:t>Weickmann</a:t>
            </a:r>
            <a:r>
              <a:rPr lang="en-US" sz="2000" dirty="0">
                <a:latin typeface="Sans serif"/>
              </a:rPr>
              <a:t>, M.J. </a:t>
            </a:r>
            <a:r>
              <a:rPr lang="en-US" sz="2000" dirty="0" err="1">
                <a:latin typeface="Sans serif"/>
              </a:rPr>
              <a:t>Ventrice</a:t>
            </a:r>
            <a:r>
              <a:rPr lang="en-US" sz="2000" dirty="0">
                <a:latin typeface="Sans serif"/>
              </a:rPr>
              <a:t> . A comparison of OLR and circulation based indices for tracking the MJO. Monthly Weather Review, May 2014, 142 1697-1715.</a:t>
            </a:r>
          </a:p>
          <a:p>
            <a:pPr marL="167839" indent="-165197" algn="just">
              <a:lnSpc>
                <a:spcPct val="90000"/>
              </a:lnSpc>
              <a:spcBef>
                <a:spcPts val="181"/>
              </a:spcBef>
              <a:tabLst>
                <a:tab pos="0" algn="l"/>
              </a:tabLst>
            </a:pPr>
            <a:endParaRPr lang="en-US" sz="2000" dirty="0">
              <a:latin typeface="Sans serif"/>
            </a:endParaRPr>
          </a:p>
          <a:p>
            <a:pPr marL="167839" indent="-165197" algn="just">
              <a:lnSpc>
                <a:spcPct val="90000"/>
              </a:lnSpc>
              <a:spcBef>
                <a:spcPts val="181"/>
              </a:spcBef>
              <a:tabLst>
                <a:tab pos="0" algn="l"/>
              </a:tabLst>
            </a:pPr>
            <a:r>
              <a:rPr lang="en-US" sz="2000" dirty="0">
                <a:latin typeface="Sans serif"/>
              </a:rPr>
              <a:t>Yang, G., Feng, X., &amp; Hodges, K. (2023). Seasonal and interannual variation of equatorial waves in ERA5 and GloSea5. Quarterly Journal of the Royal Meteorological Society, 149(752), 1109–1134. Portico. https://doi.org/10.1002/qj.4460</a:t>
            </a:r>
          </a:p>
          <a:p>
            <a:pPr marL="167839" indent="-165197" algn="just">
              <a:lnSpc>
                <a:spcPct val="90000"/>
              </a:lnSpc>
              <a:spcBef>
                <a:spcPts val="181"/>
              </a:spcBef>
              <a:tabLst>
                <a:tab pos="0" algn="l"/>
              </a:tabLst>
            </a:pPr>
            <a:endParaRPr lang="en-US" sz="2000" dirty="0">
              <a:latin typeface="Sans serif"/>
            </a:endParaRPr>
          </a:p>
          <a:p>
            <a:pPr marL="167839" indent="-165197" algn="just">
              <a:lnSpc>
                <a:spcPct val="90000"/>
              </a:lnSpc>
              <a:spcBef>
                <a:spcPts val="181"/>
              </a:spcBef>
              <a:tabLst>
                <a:tab pos="0" algn="l"/>
              </a:tabLst>
            </a:pPr>
            <a:r>
              <a:rPr lang="en-US" sz="2000" dirty="0" err="1">
                <a:latin typeface="Sans serif"/>
              </a:rPr>
              <a:t>Janiga</a:t>
            </a:r>
            <a:r>
              <a:rPr lang="en-US" sz="2000" dirty="0">
                <a:latin typeface="Sans serif"/>
              </a:rPr>
              <a:t>, M. A., C. J. Schreck, J. A. </a:t>
            </a:r>
            <a:r>
              <a:rPr lang="en-US" sz="2000" dirty="0" err="1">
                <a:latin typeface="Sans serif"/>
              </a:rPr>
              <a:t>Ridout</a:t>
            </a:r>
            <a:r>
              <a:rPr lang="en-US" sz="2000" dirty="0">
                <a:latin typeface="Sans serif"/>
              </a:rPr>
              <a:t>, M. </a:t>
            </a:r>
            <a:r>
              <a:rPr lang="en-US" sz="2000" dirty="0" err="1">
                <a:latin typeface="Sans serif"/>
              </a:rPr>
              <a:t>Flatau</a:t>
            </a:r>
            <a:r>
              <a:rPr lang="en-US" sz="2000" dirty="0">
                <a:latin typeface="Sans serif"/>
              </a:rPr>
              <a:t>, N. P. Barton, E. J. Metzger, and C. A. Reynolds, 2018: </a:t>
            </a:r>
            <a:r>
              <a:rPr lang="en-US" sz="2000" dirty="0" err="1">
                <a:latin typeface="Sans serif"/>
              </a:rPr>
              <a:t>Subseasonal</a:t>
            </a:r>
            <a:r>
              <a:rPr lang="en-US" sz="2000" dirty="0">
                <a:latin typeface="Sans serif"/>
              </a:rPr>
              <a:t> Forecasts of Convectively Coupled Equatorial Waves and the MJO: Activity and Predictive Skill. Mon. Wea. Rev., 146, 2337–2360, https://doi.org/10.1175/MWR-D-17-0261.1.</a:t>
            </a:r>
          </a:p>
          <a:p>
            <a:pPr marL="167839" indent="-165197" algn="just">
              <a:lnSpc>
                <a:spcPct val="90000"/>
              </a:lnSpc>
              <a:spcBef>
                <a:spcPts val="181"/>
              </a:spcBef>
              <a:tabLst>
                <a:tab pos="0" algn="l"/>
              </a:tabLst>
            </a:pPr>
            <a:endParaRPr lang="en-IN" sz="2400" dirty="0">
              <a:latin typeface="Sans serif"/>
            </a:endParaRPr>
          </a:p>
        </p:txBody>
      </p:sp>
      <p:sp>
        <p:nvSpPr>
          <p:cNvPr id="34" name="Rectangle 10">
            <a:extLst>
              <a:ext uri="{FF2B5EF4-FFF2-40B4-BE49-F238E27FC236}">
                <a16:creationId xmlns:a16="http://schemas.microsoft.com/office/drawing/2014/main" id="{1B785450-1FDE-40E8-9F82-5ED2C7A0857B}"/>
              </a:ext>
            </a:extLst>
          </p:cNvPr>
          <p:cNvSpPr>
            <a:spLocks noChangeArrowheads="1"/>
          </p:cNvSpPr>
          <p:nvPr/>
        </p:nvSpPr>
        <p:spPr bwMode="auto">
          <a:xfrm>
            <a:off x="20505402" y="29849239"/>
            <a:ext cx="9537887" cy="793298"/>
          </a:xfrm>
          <a:prstGeom prst="rect">
            <a:avLst/>
          </a:prstGeom>
          <a:solidFill>
            <a:srgbClr val="250EB2"/>
          </a:solidFill>
          <a:ln w="12700">
            <a:noFill/>
            <a:miter lim="800000"/>
          </a:ln>
        </p:spPr>
        <p:txBody>
          <a:bodyPr wrap="none" lIns="141915" tIns="37844" rIns="141915" bIns="35470" anchor="ctr" anchorCtr="0"/>
          <a:lstStyle>
            <a:defPPr>
              <a:defRPr kern="1200"/>
            </a:defPPr>
          </a:lstStyle>
          <a:p>
            <a:pPr algn="ctr" defTabSz="2433186">
              <a:defRPr/>
            </a:pPr>
            <a:r>
              <a:rPr lang="en-US" sz="3200" b="1" dirty="0">
                <a:solidFill>
                  <a:schemeClr val="bg1"/>
                </a:solidFill>
                <a:latin typeface="Nunito" panose="00000500000000000000" pitchFamily="2" charset="0"/>
              </a:rPr>
              <a:t>Acknowledgements &amp; References</a:t>
            </a:r>
          </a:p>
        </p:txBody>
      </p:sp>
      <p:pic>
        <p:nvPicPr>
          <p:cNvPr id="35" name="Picture 2">
            <a:extLst>
              <a:ext uri="{FF2B5EF4-FFF2-40B4-BE49-F238E27FC236}">
                <a16:creationId xmlns:a16="http://schemas.microsoft.com/office/drawing/2014/main" id="{E456226D-59E5-4CB6-973F-DBE7E14684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10" y="11372894"/>
            <a:ext cx="8796901" cy="748229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90D0FFC-A0DC-4A53-828E-1D5E4857340D}"/>
              </a:ext>
            </a:extLst>
          </p:cNvPr>
          <p:cNvSpPr txBox="1"/>
          <p:nvPr/>
        </p:nvSpPr>
        <p:spPr>
          <a:xfrm>
            <a:off x="388602" y="20134645"/>
            <a:ext cx="9298038" cy="1272143"/>
          </a:xfrm>
          <a:prstGeom prst="rect">
            <a:avLst/>
          </a:prstGeom>
          <a:noFill/>
        </p:spPr>
        <p:txBody>
          <a:bodyPr wrap="square" rtlCol="0">
            <a:spAutoFit/>
          </a:bodyPr>
          <a:lstStyle/>
          <a:p>
            <a:pPr marL="167839" indent="-165197" algn="just">
              <a:spcBef>
                <a:spcPts val="181"/>
              </a:spcBef>
              <a:buClr>
                <a:srgbClr val="333333"/>
              </a:buClr>
              <a:buFont typeface="Arial"/>
              <a:buChar char="•"/>
            </a:pPr>
            <a:endParaRPr lang="en-US" sz="2500" dirty="0">
              <a:solidFill>
                <a:srgbClr val="FF0000"/>
              </a:solidFill>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b="1" dirty="0">
                <a:latin typeface="Times New Roman" panose="02020603050405020304" pitchFamily="18" charset="0"/>
                <a:cs typeface="Times New Roman" panose="02020603050405020304" pitchFamily="18" charset="0"/>
              </a:rPr>
              <a:t>MJO initiations which are initiated by MRG mechanism may have larger predictability</a:t>
            </a:r>
            <a:r>
              <a:rPr lang="en-US" sz="2500" dirty="0">
                <a:latin typeface="Times New Roman" panose="02020603050405020304" pitchFamily="18" charset="0"/>
                <a:cs typeface="Times New Roman" panose="02020603050405020304" pitchFamily="18" charset="0"/>
              </a:rPr>
              <a:t>.</a:t>
            </a:r>
            <a:endParaRPr lang="en-US" sz="2500" dirty="0">
              <a:solidFill>
                <a:srgbClr val="FF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1FB3B1F3-9172-41F7-9957-3B1ACE449C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761" y="24248065"/>
            <a:ext cx="9173183" cy="341054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0947E4F-DEE6-40BD-B955-6F0CACB1BD19}"/>
              </a:ext>
            </a:extLst>
          </p:cNvPr>
          <p:cNvSpPr txBox="1"/>
          <p:nvPr/>
        </p:nvSpPr>
        <p:spPr>
          <a:xfrm>
            <a:off x="406401" y="29865513"/>
            <a:ext cx="6122136"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b. </a:t>
            </a:r>
            <a:r>
              <a:rPr lang="en-IN" sz="2800" b="1" u="sng" dirty="0">
                <a:effectLst>
                  <a:outerShdw blurRad="38100" dist="38100" dir="2700000" algn="tl">
                    <a:srgbClr val="000000">
                      <a:alpha val="43137"/>
                    </a:srgbClr>
                  </a:outerShdw>
                </a:effectLst>
              </a:rPr>
              <a:t>MRG event identification method </a:t>
            </a:r>
          </a:p>
        </p:txBody>
      </p:sp>
      <p:sp>
        <p:nvSpPr>
          <p:cNvPr id="39" name="TextBox 38">
            <a:extLst>
              <a:ext uri="{FF2B5EF4-FFF2-40B4-BE49-F238E27FC236}">
                <a16:creationId xmlns:a16="http://schemas.microsoft.com/office/drawing/2014/main" id="{87E238C6-72BD-4AF0-8E6B-73485134E894}"/>
              </a:ext>
            </a:extLst>
          </p:cNvPr>
          <p:cNvSpPr txBox="1"/>
          <p:nvPr/>
        </p:nvSpPr>
        <p:spPr>
          <a:xfrm>
            <a:off x="650188" y="30472780"/>
            <a:ext cx="9309321" cy="2015936"/>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Lower tropospheric MRG wave events in dynamical fields are identified using Empirical Mode Decomposition (EMD). This method provides event dates, duration, and location, using ERA 5 reanalysis data from 1979-2021, with 6-hourly data. Identification is primarily done using equatorial meridional winds.</a:t>
            </a:r>
          </a:p>
        </p:txBody>
      </p:sp>
      <p:pic>
        <p:nvPicPr>
          <p:cNvPr id="40" name="Picture 2">
            <a:extLst>
              <a:ext uri="{FF2B5EF4-FFF2-40B4-BE49-F238E27FC236}">
                <a16:creationId xmlns:a16="http://schemas.microsoft.com/office/drawing/2014/main" id="{32DB8C2B-89B3-4312-BA31-F1D80B8087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2735" y="35866002"/>
            <a:ext cx="5759319" cy="461842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4B374F8-400B-4BB5-840B-FA7878369FE7}"/>
              </a:ext>
            </a:extLst>
          </p:cNvPr>
          <p:cNvSpPr txBox="1"/>
          <p:nvPr/>
        </p:nvSpPr>
        <p:spPr>
          <a:xfrm flipH="1">
            <a:off x="2261530" y="35459509"/>
            <a:ext cx="6207552" cy="400110"/>
          </a:xfrm>
          <a:prstGeom prst="rect">
            <a:avLst/>
          </a:prstGeom>
          <a:noFill/>
        </p:spPr>
        <p:txBody>
          <a:bodyPr wrap="square" rtlCol="0">
            <a:spAutoFit/>
          </a:bodyPr>
          <a:lstStyle/>
          <a:p>
            <a:r>
              <a:rPr lang="en-US" sz="2000" b="1" dirty="0">
                <a:solidFill>
                  <a:srgbClr val="7030A0"/>
                </a:solidFill>
              </a:rPr>
              <a:t>Occurrence of MRG Events Relative to MJO Initiation. </a:t>
            </a:r>
            <a:endParaRPr lang="en-IN" sz="2000" b="1" dirty="0">
              <a:solidFill>
                <a:srgbClr val="7030A0"/>
              </a:solidFill>
            </a:endParaRPr>
          </a:p>
        </p:txBody>
      </p:sp>
      <p:sp>
        <p:nvSpPr>
          <p:cNvPr id="42" name="TextBox 41">
            <a:extLst>
              <a:ext uri="{FF2B5EF4-FFF2-40B4-BE49-F238E27FC236}">
                <a16:creationId xmlns:a16="http://schemas.microsoft.com/office/drawing/2014/main" id="{1D9E8BEC-4EB5-4D7C-893E-4892E9F590B5}"/>
              </a:ext>
            </a:extLst>
          </p:cNvPr>
          <p:cNvSpPr txBox="1"/>
          <p:nvPr/>
        </p:nvSpPr>
        <p:spPr>
          <a:xfrm>
            <a:off x="375921" y="32791596"/>
            <a:ext cx="9614068"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c. </a:t>
            </a:r>
            <a:r>
              <a:rPr lang="en-IN" sz="2800" b="1" u="sng" dirty="0">
                <a:effectLst>
                  <a:outerShdw blurRad="38100" dist="38100" dir="2700000" algn="tl">
                    <a:srgbClr val="000000">
                      <a:alpha val="43137"/>
                    </a:srgbClr>
                  </a:outerShdw>
                </a:effectLst>
              </a:rPr>
              <a:t>Identifying MJO initiations with preceding MRG activity </a:t>
            </a:r>
          </a:p>
        </p:txBody>
      </p:sp>
      <p:sp>
        <p:nvSpPr>
          <p:cNvPr id="43" name="TextBox 42">
            <a:extLst>
              <a:ext uri="{FF2B5EF4-FFF2-40B4-BE49-F238E27FC236}">
                <a16:creationId xmlns:a16="http://schemas.microsoft.com/office/drawing/2014/main" id="{C2C118AF-69C2-4AE8-95CC-5E84EFD3AFF3}"/>
              </a:ext>
            </a:extLst>
          </p:cNvPr>
          <p:cNvSpPr txBox="1"/>
          <p:nvPr/>
        </p:nvSpPr>
        <p:spPr>
          <a:xfrm>
            <a:off x="641479" y="33472884"/>
            <a:ext cx="9309321" cy="2067233"/>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MRG activity in the 10 days preceding the MJO initiation over the 30-95 E domain is identified.</a:t>
            </a:r>
          </a:p>
          <a:p>
            <a:pPr marL="167839" indent="-165197" algn="just">
              <a:spcBef>
                <a:spcPts val="181"/>
              </a:spcBef>
              <a:buClr>
                <a:srgbClr val="333333"/>
              </a:buClr>
              <a:buFont typeface="Arial"/>
              <a:buChar char="•"/>
            </a:pPr>
            <a:endParaRPr lang="en-US" sz="25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16(39%) MJO initiations were identified with preceding MRG activity.</a:t>
            </a:r>
          </a:p>
        </p:txBody>
      </p:sp>
      <p:sp>
        <p:nvSpPr>
          <p:cNvPr id="44" name="TextBox 43">
            <a:extLst>
              <a:ext uri="{FF2B5EF4-FFF2-40B4-BE49-F238E27FC236}">
                <a16:creationId xmlns:a16="http://schemas.microsoft.com/office/drawing/2014/main" id="{D78D5168-AB36-4BE2-B32E-2E1BECFDCFDC}"/>
              </a:ext>
            </a:extLst>
          </p:cNvPr>
          <p:cNvSpPr txBox="1"/>
          <p:nvPr/>
        </p:nvSpPr>
        <p:spPr>
          <a:xfrm>
            <a:off x="817097" y="27623524"/>
            <a:ext cx="8849420" cy="646331"/>
          </a:xfrm>
          <a:prstGeom prst="rect">
            <a:avLst/>
          </a:prstGeom>
          <a:noFill/>
        </p:spPr>
        <p:txBody>
          <a:bodyPr wrap="square" rtlCol="0">
            <a:spAutoFit/>
          </a:bodyPr>
          <a:lstStyle/>
          <a:p>
            <a:r>
              <a:rPr lang="en-US" altLang="en-US" b="1" i="1" dirty="0"/>
              <a:t>Figure 1:  20-90 day filtered OLR composites for a) Winter Western Indian Ocean initiations(13S-3S &amp; 55-75E), b)  Winter Eastern Indian Ocean initiations(5S-5N &amp; 75-95E)</a:t>
            </a:r>
            <a:endParaRPr lang="en-IN" dirty="0"/>
          </a:p>
        </p:txBody>
      </p:sp>
      <p:sp>
        <p:nvSpPr>
          <p:cNvPr id="45" name="TextBox 44">
            <a:extLst>
              <a:ext uri="{FF2B5EF4-FFF2-40B4-BE49-F238E27FC236}">
                <a16:creationId xmlns:a16="http://schemas.microsoft.com/office/drawing/2014/main" id="{0A6D1B80-2C83-4D11-95A0-E4CE3BED083A}"/>
              </a:ext>
            </a:extLst>
          </p:cNvPr>
          <p:cNvSpPr txBox="1"/>
          <p:nvPr/>
        </p:nvSpPr>
        <p:spPr>
          <a:xfrm>
            <a:off x="817097" y="40561980"/>
            <a:ext cx="8849420" cy="646331"/>
          </a:xfrm>
          <a:prstGeom prst="rect">
            <a:avLst/>
          </a:prstGeom>
          <a:noFill/>
        </p:spPr>
        <p:txBody>
          <a:bodyPr wrap="square" rtlCol="0">
            <a:spAutoFit/>
          </a:bodyPr>
          <a:lstStyle/>
          <a:p>
            <a:r>
              <a:rPr lang="en-US" altLang="en-US" b="1" i="1" dirty="0"/>
              <a:t>Figure 3:  Diagram showing the occurrence of MRG events relative to MJO initiation. Different colors represent MRG events relative to the MJO initiation day and location</a:t>
            </a:r>
            <a:endParaRPr lang="en-IN" dirty="0"/>
          </a:p>
        </p:txBody>
      </p:sp>
      <p:sp>
        <p:nvSpPr>
          <p:cNvPr id="46" name="TextBox 45">
            <a:extLst>
              <a:ext uri="{FF2B5EF4-FFF2-40B4-BE49-F238E27FC236}">
                <a16:creationId xmlns:a16="http://schemas.microsoft.com/office/drawing/2014/main" id="{BDE3D1A0-A4D1-41BC-A24A-4653634CBC1F}"/>
              </a:ext>
            </a:extLst>
          </p:cNvPr>
          <p:cNvSpPr txBox="1"/>
          <p:nvPr/>
        </p:nvSpPr>
        <p:spPr>
          <a:xfrm>
            <a:off x="10544245" y="6496067"/>
            <a:ext cx="6122136"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a. </a:t>
            </a:r>
            <a:r>
              <a:rPr lang="en-IN" sz="2800" b="1" u="sng" dirty="0">
                <a:effectLst>
                  <a:outerShdw blurRad="38100" dist="38100" dir="2700000" algn="tl">
                    <a:srgbClr val="000000">
                      <a:alpha val="43137"/>
                    </a:srgbClr>
                  </a:outerShdw>
                </a:effectLst>
              </a:rPr>
              <a:t>S2S model details</a:t>
            </a:r>
          </a:p>
        </p:txBody>
      </p:sp>
      <p:graphicFrame>
        <p:nvGraphicFramePr>
          <p:cNvPr id="47" name="Table 46">
            <a:extLst>
              <a:ext uri="{FF2B5EF4-FFF2-40B4-BE49-F238E27FC236}">
                <a16:creationId xmlns:a16="http://schemas.microsoft.com/office/drawing/2014/main" id="{AEE00856-E2D1-4F27-9828-77C944B247DA}"/>
              </a:ext>
            </a:extLst>
          </p:cNvPr>
          <p:cNvGraphicFramePr>
            <a:graphicFrameLocks noGrp="1"/>
          </p:cNvGraphicFramePr>
          <p:nvPr>
            <p:extLst>
              <p:ext uri="{D42A27DB-BD31-4B8C-83A1-F6EECF244321}">
                <p14:modId xmlns:p14="http://schemas.microsoft.com/office/powerpoint/2010/main" val="85465996"/>
              </p:ext>
            </p:extLst>
          </p:nvPr>
        </p:nvGraphicFramePr>
        <p:xfrm>
          <a:off x="11170784" y="8550009"/>
          <a:ext cx="7501720" cy="5598540"/>
        </p:xfrm>
        <a:graphic>
          <a:graphicData uri="http://schemas.openxmlformats.org/drawingml/2006/table">
            <a:tbl>
              <a:tblPr/>
              <a:tblGrid>
                <a:gridCol w="1659341">
                  <a:extLst>
                    <a:ext uri="{9D8B030D-6E8A-4147-A177-3AD203B41FA5}">
                      <a16:colId xmlns:a16="http://schemas.microsoft.com/office/drawing/2014/main" val="2413440993"/>
                    </a:ext>
                  </a:extLst>
                </a:gridCol>
                <a:gridCol w="1228299">
                  <a:extLst>
                    <a:ext uri="{9D8B030D-6E8A-4147-A177-3AD203B41FA5}">
                      <a16:colId xmlns:a16="http://schemas.microsoft.com/office/drawing/2014/main" val="3054770688"/>
                    </a:ext>
                  </a:extLst>
                </a:gridCol>
                <a:gridCol w="1244423">
                  <a:extLst>
                    <a:ext uri="{9D8B030D-6E8A-4147-A177-3AD203B41FA5}">
                      <a16:colId xmlns:a16="http://schemas.microsoft.com/office/drawing/2014/main" val="4211962837"/>
                    </a:ext>
                  </a:extLst>
                </a:gridCol>
                <a:gridCol w="685741">
                  <a:extLst>
                    <a:ext uri="{9D8B030D-6E8A-4147-A177-3AD203B41FA5}">
                      <a16:colId xmlns:a16="http://schemas.microsoft.com/office/drawing/2014/main" val="63317155"/>
                    </a:ext>
                  </a:extLst>
                </a:gridCol>
                <a:gridCol w="1231217">
                  <a:extLst>
                    <a:ext uri="{9D8B030D-6E8A-4147-A177-3AD203B41FA5}">
                      <a16:colId xmlns:a16="http://schemas.microsoft.com/office/drawing/2014/main" val="1759097527"/>
                    </a:ext>
                  </a:extLst>
                </a:gridCol>
                <a:gridCol w="1452699">
                  <a:extLst>
                    <a:ext uri="{9D8B030D-6E8A-4147-A177-3AD203B41FA5}">
                      <a16:colId xmlns:a16="http://schemas.microsoft.com/office/drawing/2014/main" val="11235345"/>
                    </a:ext>
                  </a:extLst>
                </a:gridCol>
              </a:tblGrid>
              <a:tr h="504955">
                <a:tc rowSpan="2">
                  <a:txBody>
                    <a:bodyPr/>
                    <a:lstStyle/>
                    <a:p>
                      <a:pPr algn="ctr" rtl="0" fontAlgn="t">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Model</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tcPr>
                </a:tc>
                <a:tc rowSpan="2">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Reforecast period</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rowSpan="2">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Reforecast frequency</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rowSpan="2">
                  <a:txBody>
                    <a:bodyPr/>
                    <a:lstStyle/>
                    <a:p>
                      <a:pPr algn="ctr" rtl="0" fontAlgn="t">
                        <a:spcBef>
                          <a:spcPts val="0"/>
                        </a:spcBef>
                        <a:spcAft>
                          <a:spcPts val="0"/>
                        </a:spcAft>
                      </a:pPr>
                      <a:r>
                        <a:rPr lang="en-IN" sz="1800" b="1" i="0" u="none" strike="noStrike" dirty="0" err="1">
                          <a:solidFill>
                            <a:schemeClr val="tx1"/>
                          </a:solidFill>
                          <a:effectLst/>
                          <a:latin typeface="Times New Roman" panose="02020603050405020304" pitchFamily="18" charset="0"/>
                          <a:cs typeface="Times New Roman" panose="02020603050405020304" pitchFamily="18" charset="0"/>
                        </a:rPr>
                        <a:t>Ens</a:t>
                      </a:r>
                      <a:r>
                        <a:rPr lang="en-IN" sz="1800" b="1" i="0" u="none" strike="noStrike" dirty="0">
                          <a:solidFill>
                            <a:schemeClr val="tx1"/>
                          </a:solidFill>
                          <a:effectLst/>
                          <a:latin typeface="Times New Roman" panose="02020603050405020304" pitchFamily="18" charset="0"/>
                          <a:cs typeface="Times New Roman" panose="02020603050405020304" pitchFamily="18" charset="0"/>
                        </a:rPr>
                        <a:t> size</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gridSpan="2">
                  <a:txBody>
                    <a:bodyPr/>
                    <a:lstStyle/>
                    <a:p>
                      <a:pPr algn="ctr" rtl="0" fontAlgn="t">
                        <a:spcBef>
                          <a:spcPts val="0"/>
                        </a:spcBef>
                        <a:spcAft>
                          <a:spcPts val="0"/>
                        </a:spcAft>
                      </a:pPr>
                      <a:r>
                        <a:rPr lang="en-US" sz="1800" b="1" i="0" u="none" strike="noStrike" dirty="0">
                          <a:solidFill>
                            <a:srgbClr val="000000"/>
                          </a:solidFill>
                          <a:effectLst/>
                          <a:latin typeface="Times New Roman" panose="02020603050405020304" pitchFamily="18" charset="0"/>
                          <a:cs typeface="Times New Roman" panose="02020603050405020304" pitchFamily="18" charset="0"/>
                        </a:rPr>
                        <a:t>No. of initiations(-2 to 2 day range)</a:t>
                      </a:r>
                      <a:endParaRPr lang="en-US" sz="1800" dirty="0">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600801509"/>
                  </a:ext>
                </a:extLst>
              </a:tr>
              <a:tr h="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With MRG</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Without MRG</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70444377"/>
                  </a:ext>
                </a:extLst>
              </a:tr>
              <a:tr h="1003675">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CMA</a:t>
                      </a:r>
                      <a:endParaRPr lang="en-IN" sz="1800" b="1" dirty="0">
                        <a:solidFill>
                          <a:schemeClr val="tx1"/>
                        </a:solidFill>
                        <a:effectLst/>
                        <a:latin typeface="Times New Roman" panose="02020603050405020304" pitchFamily="18" charset="0"/>
                        <a:cs typeface="Times New Roman" panose="02020603050405020304" pitchFamily="18" charset="0"/>
                      </a:endParaRPr>
                    </a:p>
                    <a:p>
                      <a:pPr algn="ctr" rtl="0" fontAlgn="t">
                        <a:spcBef>
                          <a:spcPts val="0"/>
                        </a:spcBef>
                        <a:spcAft>
                          <a:spcPts val="0"/>
                        </a:spcAft>
                      </a:pPr>
                      <a:r>
                        <a:rPr lang="en-IN" sz="1800" b="0" i="0" u="none" strike="noStrike" dirty="0">
                          <a:solidFill>
                            <a:schemeClr val="tx1"/>
                          </a:solidFill>
                          <a:effectLst/>
                          <a:latin typeface="Times New Roman" panose="02020603050405020304" pitchFamily="18" charset="0"/>
                          <a:cs typeface="Times New Roman" panose="02020603050405020304" pitchFamily="18" charset="0"/>
                        </a:rPr>
                        <a:t>(BCC_CSM1.2)</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1994-2014</a:t>
                      </a:r>
                      <a:endParaRPr lang="en-IN" sz="1800" b="1">
                        <a:solidFill>
                          <a:schemeClr val="tx1"/>
                        </a:solidFill>
                        <a:effectLst/>
                        <a:latin typeface="Times New Roman" panose="02020603050405020304" pitchFamily="18" charset="0"/>
                        <a:cs typeface="Times New Roman" panose="02020603050405020304" pitchFamily="18" charset="0"/>
                      </a:endParaRPr>
                    </a:p>
                    <a:p>
                      <a:pPr fontAlgn="t"/>
                      <a:br>
                        <a:rPr lang="en-IN" sz="1800" b="1">
                          <a:solidFill>
                            <a:schemeClr val="tx1"/>
                          </a:solidFill>
                          <a:effectLst/>
                          <a:latin typeface="Times New Roman" panose="02020603050405020304" pitchFamily="18" charset="0"/>
                          <a:cs typeface="Times New Roman" panose="02020603050405020304" pitchFamily="18" charset="0"/>
                        </a:rPr>
                      </a:br>
                      <a:br>
                        <a:rPr lang="en-IN" sz="1800" b="1">
                          <a:solidFill>
                            <a:schemeClr val="tx1"/>
                          </a:solidFill>
                          <a:effectLst/>
                          <a:latin typeface="Times New Roman" panose="02020603050405020304" pitchFamily="18" charset="0"/>
                          <a:cs typeface="Times New Roman" panose="02020603050405020304" pitchFamily="18" charset="0"/>
                        </a:rPr>
                      </a:b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daily</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4</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25</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80</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8848894"/>
                  </a:ext>
                </a:extLst>
              </a:tr>
              <a:tr h="779251">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ECMWF</a:t>
                      </a:r>
                      <a:endParaRPr lang="en-IN" sz="1800" b="1" dirty="0">
                        <a:solidFill>
                          <a:schemeClr val="tx1"/>
                        </a:solidFill>
                        <a:effectLst/>
                        <a:latin typeface="Times New Roman" panose="02020603050405020304" pitchFamily="18" charset="0"/>
                        <a:cs typeface="Times New Roman" panose="02020603050405020304" pitchFamily="18" charset="0"/>
                      </a:endParaRPr>
                    </a:p>
                    <a:p>
                      <a:pPr algn="ctr" rtl="0" fontAlgn="t">
                        <a:spcBef>
                          <a:spcPts val="0"/>
                        </a:spcBef>
                        <a:spcAft>
                          <a:spcPts val="0"/>
                        </a:spcAft>
                      </a:pPr>
                      <a:r>
                        <a:rPr lang="en-IN" sz="1800" b="0" i="0" u="none" strike="noStrike" dirty="0">
                          <a:solidFill>
                            <a:schemeClr val="tx1"/>
                          </a:solidFill>
                          <a:effectLst/>
                          <a:latin typeface="Times New Roman" panose="02020603050405020304" pitchFamily="18" charset="0"/>
                          <a:cs typeface="Times New Roman" panose="02020603050405020304" pitchFamily="18" charset="0"/>
                        </a:rPr>
                        <a:t>(CY43R1)</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1998-2016</a:t>
                      </a:r>
                      <a:endParaRPr lang="en-IN" sz="1800" b="1">
                        <a:solidFill>
                          <a:schemeClr val="tx1"/>
                        </a:solidFill>
                        <a:effectLst/>
                        <a:latin typeface="Times New Roman" panose="02020603050405020304" pitchFamily="18" charset="0"/>
                        <a:cs typeface="Times New Roman" panose="02020603050405020304" pitchFamily="18" charset="0"/>
                      </a:endParaRPr>
                    </a:p>
                    <a:p>
                      <a:pPr fontAlgn="t"/>
                      <a:br>
                        <a:rPr lang="en-IN" sz="1800" b="1">
                          <a:solidFill>
                            <a:schemeClr val="tx1"/>
                          </a:solidFill>
                          <a:effectLst/>
                          <a:latin typeface="Times New Roman" panose="02020603050405020304" pitchFamily="18" charset="0"/>
                          <a:cs typeface="Times New Roman" panose="02020603050405020304" pitchFamily="18" charset="0"/>
                        </a:rPr>
                      </a:b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2/week</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11</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15</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10</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617860586"/>
                  </a:ext>
                </a:extLst>
              </a:tr>
              <a:tr h="779251">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UKMO</a:t>
                      </a:r>
                      <a:endParaRPr lang="en-IN" sz="1800" b="1" dirty="0">
                        <a:solidFill>
                          <a:schemeClr val="tx1"/>
                        </a:solidFill>
                        <a:effectLst/>
                        <a:latin typeface="Times New Roman" panose="02020603050405020304" pitchFamily="18" charset="0"/>
                        <a:cs typeface="Times New Roman" panose="02020603050405020304" pitchFamily="18" charset="0"/>
                      </a:endParaRPr>
                    </a:p>
                    <a:p>
                      <a:pPr algn="ctr" rtl="0" fontAlgn="t">
                        <a:spcBef>
                          <a:spcPts val="0"/>
                        </a:spcBef>
                        <a:spcAft>
                          <a:spcPts val="0"/>
                        </a:spcAft>
                      </a:pPr>
                      <a:r>
                        <a:rPr lang="en-IN" sz="1800" b="0" i="0" u="none" strike="noStrike" dirty="0">
                          <a:solidFill>
                            <a:schemeClr val="tx1"/>
                          </a:solidFill>
                          <a:effectLst/>
                          <a:latin typeface="Times New Roman" panose="02020603050405020304" pitchFamily="18" charset="0"/>
                          <a:cs typeface="Times New Roman" panose="02020603050405020304" pitchFamily="18" charset="0"/>
                        </a:rPr>
                        <a:t>(GloSea5)</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1993-2015</a:t>
                      </a:r>
                      <a:endParaRPr lang="en-IN" sz="1800" b="1">
                        <a:solidFill>
                          <a:schemeClr val="tx1"/>
                        </a:solidFill>
                        <a:effectLst/>
                        <a:latin typeface="Times New Roman" panose="02020603050405020304" pitchFamily="18" charset="0"/>
                        <a:cs typeface="Times New Roman" panose="02020603050405020304" pitchFamily="18" charset="0"/>
                      </a:endParaRPr>
                    </a:p>
                    <a:p>
                      <a:pPr fontAlgn="t"/>
                      <a:br>
                        <a:rPr lang="en-IN" sz="1800" b="1">
                          <a:solidFill>
                            <a:schemeClr val="tx1"/>
                          </a:solidFill>
                          <a:effectLst/>
                          <a:latin typeface="Times New Roman" panose="02020603050405020304" pitchFamily="18" charset="0"/>
                          <a:cs typeface="Times New Roman" panose="02020603050405020304" pitchFamily="18" charset="0"/>
                        </a:rPr>
                      </a:b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4/month</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7</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5</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15</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224428374"/>
                  </a:ext>
                </a:extLst>
              </a:tr>
              <a:tr h="779251">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NCEP</a:t>
                      </a:r>
                      <a:endParaRPr lang="en-IN" sz="1800" b="1" dirty="0">
                        <a:solidFill>
                          <a:schemeClr val="tx1"/>
                        </a:solidFill>
                        <a:effectLst/>
                        <a:latin typeface="Times New Roman" panose="02020603050405020304" pitchFamily="18" charset="0"/>
                        <a:cs typeface="Times New Roman" panose="02020603050405020304" pitchFamily="18" charset="0"/>
                      </a:endParaRPr>
                    </a:p>
                    <a:p>
                      <a:pPr algn="ctr" rtl="0" fontAlgn="t">
                        <a:spcBef>
                          <a:spcPts val="0"/>
                        </a:spcBef>
                        <a:spcAft>
                          <a:spcPts val="0"/>
                        </a:spcAft>
                      </a:pPr>
                      <a:r>
                        <a:rPr lang="en-IN" sz="1800" b="0" i="0" u="none" strike="noStrike" dirty="0">
                          <a:solidFill>
                            <a:schemeClr val="tx1"/>
                          </a:solidFill>
                          <a:effectLst/>
                          <a:latin typeface="Times New Roman" panose="02020603050405020304" pitchFamily="18" charset="0"/>
                          <a:cs typeface="Times New Roman" panose="02020603050405020304" pitchFamily="18" charset="0"/>
                        </a:rPr>
                        <a:t>(CFSv2)</a:t>
                      </a:r>
                      <a:endParaRPr lang="en-IN" sz="1800"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1999-2010</a:t>
                      </a:r>
                      <a:endParaRPr lang="en-IN" sz="1800" b="1">
                        <a:solidFill>
                          <a:schemeClr val="tx1"/>
                        </a:solidFill>
                        <a:effectLst/>
                        <a:latin typeface="Times New Roman" panose="02020603050405020304" pitchFamily="18" charset="0"/>
                        <a:cs typeface="Times New Roman" panose="02020603050405020304" pitchFamily="18" charset="0"/>
                      </a:endParaRPr>
                    </a:p>
                    <a:p>
                      <a:pPr fontAlgn="t"/>
                      <a:br>
                        <a:rPr lang="en-IN" sz="1800" b="1">
                          <a:solidFill>
                            <a:schemeClr val="tx1"/>
                          </a:solidFill>
                          <a:effectLst/>
                          <a:latin typeface="Times New Roman" panose="02020603050405020304" pitchFamily="18" charset="0"/>
                          <a:cs typeface="Times New Roman" panose="02020603050405020304" pitchFamily="18" charset="0"/>
                        </a:rPr>
                      </a:b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daily</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4</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a:solidFill>
                            <a:schemeClr val="tx1"/>
                          </a:solidFill>
                          <a:effectLst/>
                          <a:latin typeface="Times New Roman" panose="02020603050405020304" pitchFamily="18" charset="0"/>
                          <a:cs typeface="Times New Roman" panose="02020603050405020304" pitchFamily="18" charset="0"/>
                        </a:rPr>
                        <a:t>15</a:t>
                      </a:r>
                      <a:endParaRPr lang="en-IN" sz="1800" b="1">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IN" sz="1800" b="1" i="0" u="none" strike="noStrike" dirty="0">
                          <a:solidFill>
                            <a:schemeClr val="tx1"/>
                          </a:solidFill>
                          <a:effectLst/>
                          <a:latin typeface="Times New Roman" panose="02020603050405020304" pitchFamily="18" charset="0"/>
                          <a:cs typeface="Times New Roman" panose="02020603050405020304" pitchFamily="18" charset="0"/>
                        </a:rPr>
                        <a:t>35</a:t>
                      </a:r>
                      <a:endParaRPr lang="en-IN" sz="1800" b="1" dirty="0">
                        <a:solidFill>
                          <a:schemeClr val="tx1"/>
                        </a:solidFill>
                        <a:effectLst/>
                        <a:latin typeface="Times New Roman" panose="02020603050405020304" pitchFamily="18" charset="0"/>
                        <a:cs typeface="Times New Roman" panose="02020603050405020304" pitchFamily="18" charset="0"/>
                      </a:endParaRPr>
                    </a:p>
                  </a:txBody>
                  <a:tcPr marL="77925" marR="77925" marT="77925" marB="77925">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49085454"/>
                  </a:ext>
                </a:extLst>
              </a:tr>
            </a:tbl>
          </a:graphicData>
        </a:graphic>
      </p:graphicFrame>
      <p:sp>
        <p:nvSpPr>
          <p:cNvPr id="48" name="TextBox 47">
            <a:extLst>
              <a:ext uri="{FF2B5EF4-FFF2-40B4-BE49-F238E27FC236}">
                <a16:creationId xmlns:a16="http://schemas.microsoft.com/office/drawing/2014/main" id="{3B4CC15E-D621-4027-BD0B-EACB8A4286B0}"/>
              </a:ext>
            </a:extLst>
          </p:cNvPr>
          <p:cNvSpPr txBox="1"/>
          <p:nvPr/>
        </p:nvSpPr>
        <p:spPr>
          <a:xfrm>
            <a:off x="650189" y="28466649"/>
            <a:ext cx="9309321" cy="1246495"/>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500" dirty="0">
                <a:latin typeface="Times New Roman" panose="02020603050405020304" pitchFamily="18" charset="0"/>
                <a:cs typeface="Times New Roman" panose="02020603050405020304" pitchFamily="18" charset="0"/>
              </a:rPr>
              <a:t>The method successfully identified 27 Western and 14 Eastern Indian Ocean MJO convective initiations during the 1979-2021 winter (NDJFM) period.</a:t>
            </a:r>
          </a:p>
        </p:txBody>
      </p:sp>
      <p:sp>
        <p:nvSpPr>
          <p:cNvPr id="49" name="TextBox 48">
            <a:extLst>
              <a:ext uri="{FF2B5EF4-FFF2-40B4-BE49-F238E27FC236}">
                <a16:creationId xmlns:a16="http://schemas.microsoft.com/office/drawing/2014/main" id="{F8835D69-2E3E-403C-A913-0B8C22C2989B}"/>
              </a:ext>
            </a:extLst>
          </p:cNvPr>
          <p:cNvSpPr txBox="1"/>
          <p:nvPr/>
        </p:nvSpPr>
        <p:spPr>
          <a:xfrm>
            <a:off x="10661250" y="15617341"/>
            <a:ext cx="9140725" cy="954107"/>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a. </a:t>
            </a:r>
            <a:r>
              <a:rPr lang="en-US" sz="2800" b="1" u="sng" dirty="0">
                <a:effectLst>
                  <a:outerShdw blurRad="38100" dist="38100" dir="2700000" algn="tl">
                    <a:srgbClr val="000000">
                      <a:alpha val="43137"/>
                    </a:srgbClr>
                  </a:outerShdw>
                </a:effectLst>
              </a:rPr>
              <a:t>Dependence of MJO Initiation Skill on MRG Activity in S2S Models</a:t>
            </a:r>
            <a:endParaRPr lang="en-IN" sz="2800" b="1" u="sng" dirty="0">
              <a:effectLst>
                <a:outerShdw blurRad="38100" dist="38100" dir="2700000" algn="tl">
                  <a:srgbClr val="000000">
                    <a:alpha val="43137"/>
                  </a:srgbClr>
                </a:outerShdw>
              </a:effectLst>
            </a:endParaRPr>
          </a:p>
        </p:txBody>
      </p:sp>
      <p:pic>
        <p:nvPicPr>
          <p:cNvPr id="51" name="Picture 8">
            <a:extLst>
              <a:ext uri="{FF2B5EF4-FFF2-40B4-BE49-F238E27FC236}">
                <a16:creationId xmlns:a16="http://schemas.microsoft.com/office/drawing/2014/main" id="{BFDB90A5-285D-4561-A777-60BB54A099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67850" y="16900444"/>
            <a:ext cx="6428285" cy="450299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A78930E-CB76-461E-8D4B-1533BBF401A5}"/>
              </a:ext>
            </a:extLst>
          </p:cNvPr>
          <p:cNvSpPr txBox="1"/>
          <p:nvPr/>
        </p:nvSpPr>
        <p:spPr>
          <a:xfrm>
            <a:off x="10590568" y="21470774"/>
            <a:ext cx="8849420" cy="1477328"/>
          </a:xfrm>
          <a:prstGeom prst="rect">
            <a:avLst/>
          </a:prstGeom>
          <a:noFill/>
        </p:spPr>
        <p:txBody>
          <a:bodyPr wrap="square" rtlCol="0">
            <a:spAutoFit/>
          </a:bodyPr>
          <a:lstStyle/>
          <a:p>
            <a:r>
              <a:rPr lang="en-US" altLang="en-US" b="1" i="1" dirty="0"/>
              <a:t>Figure 4:  Bivariate Correlation of MJO Initiation Predicted One Week in Advance. The correlation is shown for cases with Precursor MRG (in Red) and cases without MRG (in Green). The vertical black line represents the 95% confidence interval of the bivariate correlation</a:t>
            </a:r>
          </a:p>
          <a:p>
            <a:endParaRPr lang="en-IN" dirty="0"/>
          </a:p>
        </p:txBody>
      </p:sp>
      <p:sp>
        <p:nvSpPr>
          <p:cNvPr id="50" name="TextBox 49">
            <a:extLst>
              <a:ext uri="{FF2B5EF4-FFF2-40B4-BE49-F238E27FC236}">
                <a16:creationId xmlns:a16="http://schemas.microsoft.com/office/drawing/2014/main" id="{7E39DDC1-BC32-46F0-8376-118F73753113}"/>
              </a:ext>
            </a:extLst>
          </p:cNvPr>
          <p:cNvSpPr txBox="1"/>
          <p:nvPr/>
        </p:nvSpPr>
        <p:spPr>
          <a:xfrm>
            <a:off x="14309722" y="17069494"/>
            <a:ext cx="2343955" cy="369332"/>
          </a:xfrm>
          <a:prstGeom prst="rect">
            <a:avLst/>
          </a:prstGeom>
          <a:noFill/>
        </p:spPr>
        <p:txBody>
          <a:bodyPr wrap="square" rtlCol="0">
            <a:spAutoFit/>
          </a:bodyPr>
          <a:lstStyle/>
          <a:p>
            <a:r>
              <a:rPr lang="en-IN" sz="1800" b="0" i="0" u="none" strike="noStrike" dirty="0">
                <a:solidFill>
                  <a:srgbClr val="0000FF"/>
                </a:solidFill>
                <a:effectLst/>
                <a:latin typeface="Arial" panose="020B0604020202020204" pitchFamily="34" charset="0"/>
              </a:rPr>
              <a:t>7th lead day skill</a:t>
            </a:r>
            <a:endParaRPr lang="en-IN" dirty="0"/>
          </a:p>
        </p:txBody>
      </p:sp>
      <p:sp>
        <p:nvSpPr>
          <p:cNvPr id="53" name="TextBox 52">
            <a:extLst>
              <a:ext uri="{FF2B5EF4-FFF2-40B4-BE49-F238E27FC236}">
                <a16:creationId xmlns:a16="http://schemas.microsoft.com/office/drawing/2014/main" id="{F7A2544A-0E58-4C0C-BBDA-43FA156AFF4C}"/>
              </a:ext>
            </a:extLst>
          </p:cNvPr>
          <p:cNvSpPr txBox="1"/>
          <p:nvPr/>
        </p:nvSpPr>
        <p:spPr>
          <a:xfrm>
            <a:off x="10668176" y="28337387"/>
            <a:ext cx="9140725" cy="523220"/>
          </a:xfrm>
          <a:prstGeom prst="rect">
            <a:avLst/>
          </a:prstGeom>
          <a:noFill/>
        </p:spPr>
        <p:txBody>
          <a:bodyPr wrap="square" rtlCol="0">
            <a:spAutoFit/>
          </a:bodyPr>
          <a:lstStyle/>
          <a:p>
            <a:r>
              <a:rPr lang="en-IN" sz="2800" b="1" dirty="0">
                <a:effectLst>
                  <a:outerShdw blurRad="38100" dist="38100" dir="2700000" algn="tl">
                    <a:srgbClr val="000000">
                      <a:alpha val="43137"/>
                    </a:srgbClr>
                  </a:outerShdw>
                </a:effectLst>
              </a:rPr>
              <a:t>b. </a:t>
            </a:r>
            <a:r>
              <a:rPr lang="en-US" sz="2800" b="1" u="sng" dirty="0">
                <a:effectLst>
                  <a:outerShdw blurRad="38100" dist="38100" dir="2700000" algn="tl">
                    <a:srgbClr val="000000">
                      <a:alpha val="43137"/>
                    </a:srgbClr>
                  </a:outerShdw>
                </a:effectLst>
              </a:rPr>
              <a:t>MJO initiation representation in S2S models</a:t>
            </a:r>
            <a:endParaRPr lang="en-IN" sz="2800" b="1" u="sng" dirty="0">
              <a:effectLst>
                <a:outerShdw blurRad="38100" dist="38100" dir="2700000" algn="tl">
                  <a:srgbClr val="000000">
                    <a:alpha val="43137"/>
                  </a:srgbClr>
                </a:outerShdw>
              </a:effectLst>
            </a:endParaRPr>
          </a:p>
        </p:txBody>
      </p:sp>
      <p:pic>
        <p:nvPicPr>
          <p:cNvPr id="1028" name="Picture 4">
            <a:extLst>
              <a:ext uri="{FF2B5EF4-FFF2-40B4-BE49-F238E27FC236}">
                <a16:creationId xmlns:a16="http://schemas.microsoft.com/office/drawing/2014/main" id="{80770345-A5B9-4469-8BCF-963D07CBBB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6500" y="29060294"/>
            <a:ext cx="7505700" cy="84963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E618AC78-A86C-4616-867D-C4A6CAC75BB0}"/>
              </a:ext>
            </a:extLst>
          </p:cNvPr>
          <p:cNvSpPr txBox="1"/>
          <p:nvPr/>
        </p:nvSpPr>
        <p:spPr>
          <a:xfrm>
            <a:off x="10716163" y="37704978"/>
            <a:ext cx="8849420" cy="1200329"/>
          </a:xfrm>
          <a:prstGeom prst="rect">
            <a:avLst/>
          </a:prstGeom>
          <a:noFill/>
        </p:spPr>
        <p:txBody>
          <a:bodyPr wrap="square" rtlCol="0">
            <a:spAutoFit/>
          </a:bodyPr>
          <a:lstStyle/>
          <a:p>
            <a:r>
              <a:rPr lang="en-US" altLang="en-US" b="1" i="1" dirty="0"/>
              <a:t>Figure 5: MJO Convective Initiation cases in S2S Models: ROMI Recreated OLR (Left) vs. Observed OMI Recreated OLR (Right). Model reforecasts with initiation on the 7th lead day are considered. The initiation cases considered for individual models are labeled above the respective diagrams.</a:t>
            </a:r>
          </a:p>
        </p:txBody>
      </p:sp>
      <p:pic>
        <p:nvPicPr>
          <p:cNvPr id="1030" name="Picture 6">
            <a:extLst>
              <a:ext uri="{FF2B5EF4-FFF2-40B4-BE49-F238E27FC236}">
                <a16:creationId xmlns:a16="http://schemas.microsoft.com/office/drawing/2014/main" id="{FA829A88-C4D6-444F-866E-7D94AF11C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91525" y="7391400"/>
            <a:ext cx="8477250" cy="839152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E7768018-E37C-4248-ACC7-6E1CC0BEAB85}"/>
              </a:ext>
            </a:extLst>
          </p:cNvPr>
          <p:cNvSpPr txBox="1"/>
          <p:nvPr/>
        </p:nvSpPr>
        <p:spPr>
          <a:xfrm>
            <a:off x="20953768" y="15994534"/>
            <a:ext cx="8849420" cy="1477328"/>
          </a:xfrm>
          <a:prstGeom prst="rect">
            <a:avLst/>
          </a:prstGeom>
          <a:noFill/>
        </p:spPr>
        <p:txBody>
          <a:bodyPr wrap="square" rtlCol="0">
            <a:spAutoFit/>
          </a:bodyPr>
          <a:lstStyle/>
          <a:p>
            <a:r>
              <a:rPr lang="en-US" altLang="en-US" b="1" i="1" dirty="0"/>
              <a:t>Figure 6: The left panel displays synoptic-scale specific humidity (shade) summed over the 850-700 </a:t>
            </a:r>
            <a:r>
              <a:rPr lang="en-US" altLang="en-US" b="1" i="1" dirty="0" err="1"/>
              <a:t>hPa</a:t>
            </a:r>
            <a:r>
              <a:rPr lang="en-US" altLang="en-US" b="1" i="1" dirty="0"/>
              <a:t> levels and winds (vectors) averaged over the given levels in S2S models.  The right panel showcases observed 3-10 day filtered specific humidity and winds. Lead days for model reforecasts are specified above each plot, with initiation cases labeled for individual models. </a:t>
            </a:r>
            <a:endParaRPr lang="en-IN" dirty="0"/>
          </a:p>
        </p:txBody>
      </p:sp>
      <p:sp>
        <p:nvSpPr>
          <p:cNvPr id="58" name="TextBox 57">
            <a:extLst>
              <a:ext uri="{FF2B5EF4-FFF2-40B4-BE49-F238E27FC236}">
                <a16:creationId xmlns:a16="http://schemas.microsoft.com/office/drawing/2014/main" id="{29E79524-7BE0-4168-9EA5-5F55BFF5780E}"/>
              </a:ext>
            </a:extLst>
          </p:cNvPr>
          <p:cNvSpPr txBox="1"/>
          <p:nvPr/>
        </p:nvSpPr>
        <p:spPr>
          <a:xfrm>
            <a:off x="21091525" y="17650238"/>
            <a:ext cx="8771768" cy="3149580"/>
          </a:xfrm>
          <a:prstGeom prst="rect">
            <a:avLst/>
          </a:prstGeom>
          <a:noFill/>
        </p:spPr>
        <p:txBody>
          <a:bodyPr wrap="square" rtlCol="0">
            <a:spAutoFit/>
          </a:bodyPr>
          <a:lstStyle/>
          <a:p>
            <a:pPr marL="167839" indent="-165197" algn="just">
              <a:spcBef>
                <a:spcPts val="181"/>
              </a:spcBef>
              <a:buClr>
                <a:srgbClr val="333333"/>
              </a:buClr>
              <a:buFont typeface="Arial"/>
              <a:buChar char="•"/>
            </a:pPr>
            <a:r>
              <a:rPr lang="en-US" sz="2400" dirty="0">
                <a:latin typeface="Times New Roman" panose="02020603050405020304" pitchFamily="18" charset="0"/>
                <a:cs typeface="Times New Roman" panose="02020603050405020304" pitchFamily="18" charset="0"/>
              </a:rPr>
              <a:t>ECMWF effectively captures the moistening over the Western Equatorial Indian Ocean (WEIO).</a:t>
            </a:r>
          </a:p>
          <a:p>
            <a:pPr marL="167839" indent="-165197" algn="just">
              <a:spcBef>
                <a:spcPts val="181"/>
              </a:spcBef>
              <a:buClr>
                <a:srgbClr val="333333"/>
              </a:buClr>
              <a:buFont typeface="Arial"/>
              <a:buChar char="•"/>
            </a:pPr>
            <a:endParaRPr lang="en-US" sz="24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400" dirty="0">
                <a:latin typeface="Times New Roman" panose="02020603050405020304" pitchFamily="18" charset="0"/>
                <a:cs typeface="Times New Roman" panose="02020603050405020304" pitchFamily="18" charset="0"/>
              </a:rPr>
              <a:t>UKMO and NCEO successfully capture the moistening over the northeastern Indian Ocean.</a:t>
            </a:r>
          </a:p>
          <a:p>
            <a:pPr marL="167839" indent="-165197" algn="just">
              <a:spcBef>
                <a:spcPts val="181"/>
              </a:spcBef>
              <a:buClr>
                <a:srgbClr val="333333"/>
              </a:buClr>
              <a:buFont typeface="Arial"/>
              <a:buChar char="•"/>
            </a:pPr>
            <a:endParaRPr lang="en-US" sz="2400" dirty="0">
              <a:latin typeface="Times New Roman" panose="02020603050405020304" pitchFamily="18" charset="0"/>
              <a:cs typeface="Times New Roman" panose="02020603050405020304" pitchFamily="18" charset="0"/>
            </a:endParaRPr>
          </a:p>
          <a:p>
            <a:pPr marL="167839" indent="-165197" algn="just">
              <a:spcBef>
                <a:spcPts val="181"/>
              </a:spcBef>
              <a:buClr>
                <a:srgbClr val="333333"/>
              </a:buClr>
              <a:buFont typeface="Arial"/>
              <a:buChar char="•"/>
            </a:pPr>
            <a:r>
              <a:rPr lang="en-US" sz="2400" dirty="0">
                <a:latin typeface="Times New Roman" panose="02020603050405020304" pitchFamily="18" charset="0"/>
                <a:cs typeface="Times New Roman" panose="02020603050405020304" pitchFamily="18" charset="0"/>
              </a:rPr>
              <a:t>CMA, however, underestimates the moistening over the northeastern Indian Ocean</a:t>
            </a:r>
          </a:p>
        </p:txBody>
      </p:sp>
      <p:sp>
        <p:nvSpPr>
          <p:cNvPr id="54" name="TextBox 53">
            <a:extLst>
              <a:ext uri="{FF2B5EF4-FFF2-40B4-BE49-F238E27FC236}">
                <a16:creationId xmlns:a16="http://schemas.microsoft.com/office/drawing/2014/main" id="{32564211-E2F3-4F92-838E-10E4AECC07BE}"/>
              </a:ext>
            </a:extLst>
          </p:cNvPr>
          <p:cNvSpPr txBox="1"/>
          <p:nvPr/>
        </p:nvSpPr>
        <p:spPr>
          <a:xfrm>
            <a:off x="5789797" y="18416328"/>
            <a:ext cx="6053064" cy="415498"/>
          </a:xfrm>
          <a:prstGeom prst="rect">
            <a:avLst/>
          </a:prstGeom>
          <a:noFill/>
        </p:spPr>
        <p:txBody>
          <a:bodyPr wrap="square" rtlCol="0">
            <a:spAutoFit/>
          </a:bodyPr>
          <a:lstStyle/>
          <a:p>
            <a:r>
              <a:rPr lang="en-US" sz="2100" dirty="0"/>
              <a:t> </a:t>
            </a:r>
            <a:r>
              <a:rPr lang="en-US" sz="2100" b="1" dirty="0">
                <a:solidFill>
                  <a:srgbClr val="00B0F0"/>
                </a:solidFill>
              </a:rPr>
              <a:t>Taken from </a:t>
            </a:r>
            <a:r>
              <a:rPr lang="en-US" sz="2100" b="1" dirty="0" err="1">
                <a:solidFill>
                  <a:srgbClr val="00B0F0"/>
                </a:solidFill>
              </a:rPr>
              <a:t>Takasuka</a:t>
            </a:r>
            <a:r>
              <a:rPr lang="en-US" sz="2100" b="1" dirty="0">
                <a:solidFill>
                  <a:srgbClr val="00B0F0"/>
                </a:solidFill>
              </a:rPr>
              <a:t> et al. 2020</a:t>
            </a:r>
            <a:endParaRPr lang="en-IN" sz="2100" b="1" dirty="0">
              <a:solidFill>
                <a:srgbClr val="00B0F0"/>
              </a:solidFill>
            </a:endParaRPr>
          </a:p>
        </p:txBody>
      </p:sp>
    </p:spTree>
    <p:extLst>
      <p:ext uri="{BB962C8B-B14F-4D97-AF65-F5344CB8AC3E}">
        <p14:creationId xmlns:p14="http://schemas.microsoft.com/office/powerpoint/2010/main" val="36565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TotalTime>
  <Words>1387</Words>
  <Application>Microsoft Office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Nunito</vt:lpstr>
      <vt:lpstr>Open Sans</vt:lpstr>
      <vt:lpstr>Sans serif</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cp:lastModifiedBy>
  <cp:revision>5</cp:revision>
  <dcterms:created xsi:type="dcterms:W3CDTF">2024-05-19T08:12:35Z</dcterms:created>
  <dcterms:modified xsi:type="dcterms:W3CDTF">2024-05-20T16:44:43Z</dcterms:modified>
</cp:coreProperties>
</file>