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B43B-A735-1753-BCE3-5D8F14D08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2F79A9F-3712-AE6E-8A9F-185FFEB91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5EE74B5-3AF2-B846-30C2-8009DC369ABC}"/>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5" name="Footer Placeholder 4">
            <a:extLst>
              <a:ext uri="{FF2B5EF4-FFF2-40B4-BE49-F238E27FC236}">
                <a16:creationId xmlns:a16="http://schemas.microsoft.com/office/drawing/2014/main" id="{1927D441-2D16-3892-4613-63ECDD2550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64205C-47AA-4769-4652-F5B32F6F6E44}"/>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49481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EB96-618F-9877-C59C-4801BEC521A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7DC730A-A79B-1EE5-AA5F-E1768681FA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BA7EC5-8AB1-07EC-23C0-DC9D0DC318F7}"/>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5" name="Footer Placeholder 4">
            <a:extLst>
              <a:ext uri="{FF2B5EF4-FFF2-40B4-BE49-F238E27FC236}">
                <a16:creationId xmlns:a16="http://schemas.microsoft.com/office/drawing/2014/main" id="{E63BEE8F-43A2-D7F7-7CFC-5C650E7DE1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9F2706-39EA-1F02-47F7-454E3890C150}"/>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189644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1630D-4C8E-E779-DA99-05676C3822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307C5A-B10D-51BD-2AF6-52EFF579D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CF11D5-F409-7553-FA12-75E657404588}"/>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5" name="Footer Placeholder 4">
            <a:extLst>
              <a:ext uri="{FF2B5EF4-FFF2-40B4-BE49-F238E27FC236}">
                <a16:creationId xmlns:a16="http://schemas.microsoft.com/office/drawing/2014/main" id="{1BB24651-FDEB-299D-8190-811E55A56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9AF17E-579F-E99A-63CD-2C6E48C59122}"/>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313849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0E42-46B1-96BB-26D8-1931BE0341E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C0FB51-EE15-A7B4-2E33-0DAA8875DA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11C5CB-A5B8-1141-BE2E-2A3803F92AEF}"/>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5" name="Footer Placeholder 4">
            <a:extLst>
              <a:ext uri="{FF2B5EF4-FFF2-40B4-BE49-F238E27FC236}">
                <a16:creationId xmlns:a16="http://schemas.microsoft.com/office/drawing/2014/main" id="{B11DA975-AE79-BD62-B9C0-C111349648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9B6EE3-60F4-C37C-8C72-B00EF2EDA3E7}"/>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28439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CB24-F2DB-346D-2D29-1F1AE26353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2A4BB7C-FA86-3B79-87CC-9602054D1F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DF304-C482-F0D2-A447-9F0C568B6641}"/>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5" name="Footer Placeholder 4">
            <a:extLst>
              <a:ext uri="{FF2B5EF4-FFF2-40B4-BE49-F238E27FC236}">
                <a16:creationId xmlns:a16="http://schemas.microsoft.com/office/drawing/2014/main" id="{A90EA640-14EA-F2C4-AE59-AFF7F151FE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F831D4-00DA-9D90-E82B-A5FE1AE3FB0A}"/>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410181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49D75-DD19-964A-AD11-FDEEA0DC552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424684-6D68-C007-7020-07A05929D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DD38031-9E41-0255-E140-84E2F0EB4F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CCB7BFB-1CA4-4CF7-0597-B4AB846BB9AE}"/>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6" name="Footer Placeholder 5">
            <a:extLst>
              <a:ext uri="{FF2B5EF4-FFF2-40B4-BE49-F238E27FC236}">
                <a16:creationId xmlns:a16="http://schemas.microsoft.com/office/drawing/2014/main" id="{6CC238EC-2747-CC5C-126F-4A010EB2A5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0725DC-7CB0-E93A-9BE5-BBCE0ADA8C9A}"/>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355056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56B3-89BE-EF23-ACB3-28AE4C46BF3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0CF36F8-BE7B-B8D2-FA66-DA838B91EA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91284D-EF2A-70BD-92A4-22946374A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6AD2548-BC11-763E-122A-3DB6AE18A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F9073-CD2A-D1FD-C9AE-1F06811F4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714325C-75F7-15C5-E834-86BCBD29B90E}"/>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8" name="Footer Placeholder 7">
            <a:extLst>
              <a:ext uri="{FF2B5EF4-FFF2-40B4-BE49-F238E27FC236}">
                <a16:creationId xmlns:a16="http://schemas.microsoft.com/office/drawing/2014/main" id="{BC2EE4A0-508E-D2DE-6439-8675C906FEA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A414384-8F34-98C6-B080-92CA47686689}"/>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109399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E16B-63EA-93F6-47B6-F74793C884F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6BAC330-FBAF-9AB1-09AC-615C95EE30FC}"/>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4" name="Footer Placeholder 3">
            <a:extLst>
              <a:ext uri="{FF2B5EF4-FFF2-40B4-BE49-F238E27FC236}">
                <a16:creationId xmlns:a16="http://schemas.microsoft.com/office/drawing/2014/main" id="{83A619D3-8AE1-CB51-D79E-E10D54781F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45AECFB-6173-8E60-BA17-A524BAA83D17}"/>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152146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2BAB7F-3C35-86CB-71F4-C9CE55930C6E}"/>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3" name="Footer Placeholder 2">
            <a:extLst>
              <a:ext uri="{FF2B5EF4-FFF2-40B4-BE49-F238E27FC236}">
                <a16:creationId xmlns:a16="http://schemas.microsoft.com/office/drawing/2014/main" id="{2B0271B2-E994-3B75-A8FE-1BE07820B7B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0E133AE-AB7F-31E6-D4FC-D854248DD8B9}"/>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321639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1819-CD90-F644-C5B5-395AC21DC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CAE0763-3E22-BA12-0236-AEE5D6E2F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13D1AC1-B230-78B7-1207-970E49AA2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C7BA1-7E5F-A4B1-262F-6FC50CAD795B}"/>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6" name="Footer Placeholder 5">
            <a:extLst>
              <a:ext uri="{FF2B5EF4-FFF2-40B4-BE49-F238E27FC236}">
                <a16:creationId xmlns:a16="http://schemas.microsoft.com/office/drawing/2014/main" id="{169BD595-F7D7-5587-E2A1-64F88A1A01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A8EAC31-9CE4-AF1B-A794-E5CF509943B4}"/>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84980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34AF-9DBA-2395-6385-0C5E33F01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B9923C3-F521-4EBE-56D5-007E29841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17F2CD7-5830-3438-FD32-BDE6FEA54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BEE25-3964-1312-82B2-C96731E627F3}"/>
              </a:ext>
            </a:extLst>
          </p:cNvPr>
          <p:cNvSpPr>
            <a:spLocks noGrp="1"/>
          </p:cNvSpPr>
          <p:nvPr>
            <p:ph type="dt" sz="half" idx="10"/>
          </p:nvPr>
        </p:nvSpPr>
        <p:spPr/>
        <p:txBody>
          <a:bodyPr/>
          <a:lstStyle/>
          <a:p>
            <a:fld id="{91D29B77-3E50-4B74-ABF8-CDA0C859D5E9}" type="datetimeFigureOut">
              <a:rPr lang="en-IN" smtClean="0"/>
              <a:t>20-05-2024</a:t>
            </a:fld>
            <a:endParaRPr lang="en-IN"/>
          </a:p>
        </p:txBody>
      </p:sp>
      <p:sp>
        <p:nvSpPr>
          <p:cNvPr id="6" name="Footer Placeholder 5">
            <a:extLst>
              <a:ext uri="{FF2B5EF4-FFF2-40B4-BE49-F238E27FC236}">
                <a16:creationId xmlns:a16="http://schemas.microsoft.com/office/drawing/2014/main" id="{528C6B82-F9A0-58C8-B178-6E99E3B9FE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AE4E737-036E-7D54-CDFA-B1F36BC337A2}"/>
              </a:ext>
            </a:extLst>
          </p:cNvPr>
          <p:cNvSpPr>
            <a:spLocks noGrp="1"/>
          </p:cNvSpPr>
          <p:nvPr>
            <p:ph type="sldNum" sz="quarter" idx="12"/>
          </p:nvPr>
        </p:nvSpPr>
        <p:spPr/>
        <p:txBody>
          <a:bodyPr/>
          <a:lstStyle/>
          <a:p>
            <a:fld id="{44ED621A-A12C-4FCF-A812-B320779A3C6F}" type="slidenum">
              <a:rPr lang="en-IN" smtClean="0"/>
              <a:t>‹#›</a:t>
            </a:fld>
            <a:endParaRPr lang="en-IN"/>
          </a:p>
        </p:txBody>
      </p:sp>
    </p:spTree>
    <p:extLst>
      <p:ext uri="{BB962C8B-B14F-4D97-AF65-F5344CB8AC3E}">
        <p14:creationId xmlns:p14="http://schemas.microsoft.com/office/powerpoint/2010/main" val="144552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30404-638D-F273-C013-E1706590C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A74E72-2921-2CB6-221F-B0F1D9190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58A5B4-6E5E-2C2E-5729-2219FE34B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D29B77-3E50-4B74-ABF8-CDA0C859D5E9}" type="datetimeFigureOut">
              <a:rPr lang="en-IN" smtClean="0"/>
              <a:t>20-05-2024</a:t>
            </a:fld>
            <a:endParaRPr lang="en-IN"/>
          </a:p>
        </p:txBody>
      </p:sp>
      <p:sp>
        <p:nvSpPr>
          <p:cNvPr id="5" name="Footer Placeholder 4">
            <a:extLst>
              <a:ext uri="{FF2B5EF4-FFF2-40B4-BE49-F238E27FC236}">
                <a16:creationId xmlns:a16="http://schemas.microsoft.com/office/drawing/2014/main" id="{54A47BD8-05CA-D5D1-2D0A-E3A89E4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3DA1B72-FE02-E601-BD8F-0F86E3A5C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ED621A-A12C-4FCF-A812-B320779A3C6F}" type="slidenum">
              <a:rPr lang="en-IN" smtClean="0"/>
              <a:t>‹#›</a:t>
            </a:fld>
            <a:endParaRPr lang="en-IN"/>
          </a:p>
        </p:txBody>
      </p:sp>
    </p:spTree>
    <p:extLst>
      <p:ext uri="{BB962C8B-B14F-4D97-AF65-F5344CB8AC3E}">
        <p14:creationId xmlns:p14="http://schemas.microsoft.com/office/powerpoint/2010/main" val="72018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76A6-4F01-F636-2C1B-B2BDF2854D99}"/>
              </a:ext>
            </a:extLst>
          </p:cNvPr>
          <p:cNvSpPr>
            <a:spLocks noGrp="1"/>
          </p:cNvSpPr>
          <p:nvPr>
            <p:ph type="ctrTitle"/>
          </p:nvPr>
        </p:nvSpPr>
        <p:spPr>
          <a:xfrm>
            <a:off x="1641990" y="1494657"/>
            <a:ext cx="9144000" cy="2387600"/>
          </a:xfrm>
        </p:spPr>
        <p:txBody>
          <a:bodyPr>
            <a:noAutofit/>
          </a:bodyPr>
          <a:lstStyle/>
          <a:p>
            <a:r>
              <a:rPr lang="en-US" sz="4000" dirty="0"/>
              <a:t>Stratospheric Impacts of an Extreme Australian Bushfire Event: A Multi-Satellite Analysis</a:t>
            </a:r>
            <a:br>
              <a:rPr lang="en-US" sz="4000" dirty="0"/>
            </a:br>
            <a:r>
              <a:rPr lang="en-US" sz="1800" b="1" i="1" dirty="0"/>
              <a:t>Presenter: Prasanth. S, CAOS, IISc, India</a:t>
            </a:r>
            <a:br>
              <a:rPr lang="en-US" sz="1800" b="1" i="1" dirty="0"/>
            </a:br>
            <a:r>
              <a:rPr lang="en-US" sz="1800" b="1" i="1" dirty="0"/>
              <a:t>Email: prasanthphy57@gmail.com</a:t>
            </a:r>
            <a:endParaRPr lang="en-IN" sz="4000" b="1" i="1" dirty="0"/>
          </a:p>
        </p:txBody>
      </p:sp>
      <p:sp>
        <p:nvSpPr>
          <p:cNvPr id="3" name="Subtitle 2">
            <a:extLst>
              <a:ext uri="{FF2B5EF4-FFF2-40B4-BE49-F238E27FC236}">
                <a16:creationId xmlns:a16="http://schemas.microsoft.com/office/drawing/2014/main" id="{8B46C1A9-FB8D-4860-A5EE-B6BDBBA71046}"/>
              </a:ext>
            </a:extLst>
          </p:cNvPr>
          <p:cNvSpPr>
            <a:spLocks noGrp="1"/>
          </p:cNvSpPr>
          <p:nvPr>
            <p:ph type="subTitle" idx="1"/>
          </p:nvPr>
        </p:nvSpPr>
        <p:spPr>
          <a:xfrm>
            <a:off x="619432" y="3882257"/>
            <a:ext cx="11169445" cy="2975743"/>
          </a:xfrm>
        </p:spPr>
        <p:txBody>
          <a:bodyPr>
            <a:normAutofit fontScale="92500" lnSpcReduction="10000"/>
          </a:bodyPr>
          <a:lstStyle/>
          <a:p>
            <a:r>
              <a:rPr lang="en-IN" sz="1800" dirty="0"/>
              <a:t>S. Prasanth</a:t>
            </a:r>
            <a:r>
              <a:rPr lang="en-IN" sz="1800" baseline="30000" dirty="0"/>
              <a:t>1,2, </a:t>
            </a:r>
            <a:r>
              <a:rPr lang="en-IN" sz="1800" dirty="0"/>
              <a:t>N. Anand</a:t>
            </a:r>
            <a:r>
              <a:rPr lang="en-IN" sz="1800" baseline="30000" dirty="0"/>
              <a:t>3</a:t>
            </a:r>
            <a:r>
              <a:rPr lang="en-IN" sz="1800" dirty="0"/>
              <a:t>, k. Sunilkumar</a:t>
            </a:r>
            <a:r>
              <a:rPr lang="en-IN" sz="1800" baseline="30000" dirty="0"/>
              <a:t>2</a:t>
            </a:r>
            <a:r>
              <a:rPr lang="en-IN" sz="1800" dirty="0"/>
              <a:t>, K. Arun</a:t>
            </a:r>
            <a:r>
              <a:rPr lang="en-IN" sz="1800" baseline="30000" dirty="0"/>
              <a:t>1</a:t>
            </a:r>
            <a:r>
              <a:rPr lang="en-IN" sz="1800" dirty="0"/>
              <a:t>, S. Jose</a:t>
            </a:r>
            <a:r>
              <a:rPr lang="en-IN" sz="1800" baseline="30000" dirty="0"/>
              <a:t>5</a:t>
            </a:r>
            <a:r>
              <a:rPr lang="en-IN" sz="1800" dirty="0"/>
              <a:t>, S. K. Satheesh</a:t>
            </a:r>
            <a:r>
              <a:rPr lang="en-IN" sz="1800" baseline="30000" dirty="0"/>
              <a:t>2,4,6</a:t>
            </a:r>
            <a:r>
              <a:rPr lang="en-IN" sz="1800" dirty="0"/>
              <a:t>, and K. K. Moorthy</a:t>
            </a:r>
            <a:r>
              <a:rPr lang="en-IN" sz="1800" baseline="30000" dirty="0"/>
              <a:t>4</a:t>
            </a:r>
          </a:p>
          <a:p>
            <a:pPr algn="l"/>
            <a:endParaRPr lang="en-IN" sz="1800" baseline="30000" dirty="0"/>
          </a:p>
          <a:p>
            <a:pPr algn="l"/>
            <a:r>
              <a:rPr lang="en-IN" sz="1800" baseline="30000" dirty="0"/>
              <a:t>1</a:t>
            </a:r>
            <a:r>
              <a:rPr lang="en-IN" sz="1800" dirty="0"/>
              <a:t>Department of Physics and Electronics, Christ University, Bengaluru, Karnataka, India</a:t>
            </a:r>
          </a:p>
          <a:p>
            <a:pPr algn="l"/>
            <a:r>
              <a:rPr lang="en-IN" sz="1800" baseline="30000" dirty="0"/>
              <a:t>2</a:t>
            </a:r>
            <a:r>
              <a:rPr lang="en-IN" sz="1800" dirty="0"/>
              <a:t>Centre for Atmospheric and Oceanic Sciences, Indian Institute of Science, Bengaluru, Karnataka, India</a:t>
            </a:r>
          </a:p>
          <a:p>
            <a:pPr algn="l"/>
            <a:r>
              <a:rPr lang="en-IN" sz="1800" baseline="30000" dirty="0"/>
              <a:t>3</a:t>
            </a:r>
            <a:r>
              <a:rPr lang="en-IN" sz="1800" dirty="0"/>
              <a:t>School of Earth, Environmental and Sustainability Sciences, Indian Institute of Science Education and Research Thiruvananthapuram, Kerala, India </a:t>
            </a:r>
          </a:p>
          <a:p>
            <a:pPr algn="l"/>
            <a:r>
              <a:rPr lang="en-IN" sz="1800" baseline="30000" dirty="0"/>
              <a:t>4</a:t>
            </a:r>
            <a:r>
              <a:rPr lang="en-IN" sz="1800" dirty="0"/>
              <a:t>Divecha Centre for Climate Change, Indian Institute of Science, Bengaluru, Karnataka, India</a:t>
            </a:r>
            <a:endParaRPr lang="en-IN" sz="1800" baseline="30000" dirty="0"/>
          </a:p>
          <a:p>
            <a:pPr algn="l"/>
            <a:r>
              <a:rPr lang="en-IN" sz="1800" baseline="30000" dirty="0"/>
              <a:t>5</a:t>
            </a:r>
            <a:r>
              <a:rPr lang="en-IN" sz="1800" dirty="0"/>
              <a:t>Department of Physics, Newman College, Thodupuzha, Kerala, India</a:t>
            </a:r>
          </a:p>
          <a:p>
            <a:pPr algn="l"/>
            <a:r>
              <a:rPr lang="en-IN" sz="1800" baseline="30000" dirty="0"/>
              <a:t>6</a:t>
            </a:r>
            <a:r>
              <a:rPr lang="en-IN" sz="1800" dirty="0"/>
              <a:t>DST-Centre of Excellence in Climate Change, Indian Institute of Science, Bengaluru, Karnataka, India</a:t>
            </a:r>
          </a:p>
          <a:p>
            <a:endParaRPr lang="en-IN" sz="1800" dirty="0"/>
          </a:p>
        </p:txBody>
      </p:sp>
      <p:pic>
        <p:nvPicPr>
          <p:cNvPr id="5" name="Picture 4">
            <a:extLst>
              <a:ext uri="{FF2B5EF4-FFF2-40B4-BE49-F238E27FC236}">
                <a16:creationId xmlns:a16="http://schemas.microsoft.com/office/drawing/2014/main" id="{6B5ABD95-72AA-60F9-1B09-C65F7713A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947" y="29497"/>
            <a:ext cx="1622323" cy="1622323"/>
          </a:xfrm>
          <a:prstGeom prst="rect">
            <a:avLst/>
          </a:prstGeom>
        </p:spPr>
      </p:pic>
      <p:pic>
        <p:nvPicPr>
          <p:cNvPr id="7" name="Picture 6" descr="A logo with a star and a candle&#10;&#10;Description automatically generated">
            <a:extLst>
              <a:ext uri="{FF2B5EF4-FFF2-40B4-BE49-F238E27FC236}">
                <a16:creationId xmlns:a16="http://schemas.microsoft.com/office/drawing/2014/main" id="{26AA4BFF-987B-5DDC-9E79-60613A160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2324" cy="162232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E1D3669F-B048-1FB2-FD7B-6E45D1609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4202" y="-306079"/>
            <a:ext cx="3377299" cy="2387600"/>
          </a:xfrm>
          <a:prstGeom prst="rect">
            <a:avLst/>
          </a:prstGeom>
        </p:spPr>
      </p:pic>
    </p:spTree>
    <p:extLst>
      <p:ext uri="{BB962C8B-B14F-4D97-AF65-F5344CB8AC3E}">
        <p14:creationId xmlns:p14="http://schemas.microsoft.com/office/powerpoint/2010/main" val="205292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515A-ACDD-4559-2F5D-6DFB6A587F91}"/>
              </a:ext>
            </a:extLst>
          </p:cNvPr>
          <p:cNvSpPr>
            <a:spLocks noGrp="1"/>
          </p:cNvSpPr>
          <p:nvPr>
            <p:ph type="title"/>
          </p:nvPr>
        </p:nvSpPr>
        <p:spPr>
          <a:xfrm>
            <a:off x="838200" y="109486"/>
            <a:ext cx="10515600" cy="549275"/>
          </a:xfrm>
        </p:spPr>
        <p:txBody>
          <a:bodyPr>
            <a:normAutofit fontScale="90000"/>
          </a:bodyPr>
          <a:lstStyle/>
          <a:p>
            <a:pPr algn="ctr"/>
            <a:r>
              <a:rPr lang="en-US" dirty="0"/>
              <a:t>Introduction</a:t>
            </a:r>
            <a:endParaRPr lang="en-IN" dirty="0"/>
          </a:p>
        </p:txBody>
      </p:sp>
      <p:sp>
        <p:nvSpPr>
          <p:cNvPr id="3" name="Content Placeholder 2">
            <a:extLst>
              <a:ext uri="{FF2B5EF4-FFF2-40B4-BE49-F238E27FC236}">
                <a16:creationId xmlns:a16="http://schemas.microsoft.com/office/drawing/2014/main" id="{6889014A-AE0A-D639-82C9-A686BD6372D1}"/>
              </a:ext>
            </a:extLst>
          </p:cNvPr>
          <p:cNvSpPr>
            <a:spLocks noGrp="1"/>
          </p:cNvSpPr>
          <p:nvPr>
            <p:ph idx="1"/>
          </p:nvPr>
        </p:nvSpPr>
        <p:spPr>
          <a:xfrm>
            <a:off x="541020" y="658762"/>
            <a:ext cx="10812780" cy="5932538"/>
          </a:xfrm>
        </p:spPr>
        <p:txBody>
          <a:bodyPr>
            <a:normAutofit fontScale="92500" lnSpcReduction="20000"/>
          </a:bodyPr>
          <a:lstStyle/>
          <a:p>
            <a:pPr algn="just">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Australia faced a catastrophic extreme bushfire event during 2019/2020, an event widely recognized as the Black Summer event. </a:t>
            </a:r>
            <a:r>
              <a:rPr lang="en-US" sz="2400" dirty="0" err="1">
                <a:latin typeface="Calibri" panose="020F0502020204030204" pitchFamily="34" charset="0"/>
                <a:ea typeface="Calibri" panose="020F0502020204030204" pitchFamily="34" charset="0"/>
                <a:cs typeface="Calibri" panose="020F0502020204030204" pitchFamily="34" charset="0"/>
              </a:rPr>
              <a:t>Pyrocumulonimubus</a:t>
            </a:r>
            <a:r>
              <a:rPr lang="en-US" sz="2400" dirty="0">
                <a:latin typeface="Calibri" panose="020F0502020204030204" pitchFamily="34" charset="0"/>
                <a:ea typeface="Calibri" panose="020F0502020204030204" pitchFamily="34" charset="0"/>
                <a:cs typeface="Calibri" panose="020F0502020204030204" pitchFamily="34" charset="0"/>
              </a:rPr>
              <a:t> clouds released by the event injected a surplus amount of aerosols into the lower stratosphere. These aerosols provided surface area for heterogeneous chlorine activation reaction which led to additional ozone loss during 2020.</a:t>
            </a:r>
          </a:p>
          <a:p>
            <a:pPr algn="just">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Along with the aerosols, polar stratospheric clouds (PSC) are also known for participating in the ozone depletion process. Despite that, the influence of bushfire aerosols on PSCs is not studied extensively so far. In the context of climate change, the rise in greenhouse gases is expected to increase the frequency of this kind of extreme wildfire events through troposphere warming (IPCC AR6, 2023; Mansoor et al., 2022). Simultaneously, stratospheric cooling is anticipated to expand PSC coverage (</a:t>
            </a:r>
            <a:r>
              <a:rPr lang="en-US" sz="2400" dirty="0" err="1">
                <a:latin typeface="Calibri" panose="020F0502020204030204" pitchFamily="34" charset="0"/>
                <a:ea typeface="Calibri" panose="020F0502020204030204" pitchFamily="34" charset="0"/>
                <a:cs typeface="Calibri" panose="020F0502020204030204" pitchFamily="34" charset="0"/>
              </a:rPr>
              <a:t>Robrecht</a:t>
            </a:r>
            <a:r>
              <a:rPr lang="en-US" sz="2400" dirty="0">
                <a:latin typeface="Calibri" panose="020F0502020204030204" pitchFamily="34" charset="0"/>
                <a:ea typeface="Calibri" panose="020F0502020204030204" pitchFamily="34" charset="0"/>
                <a:cs typeface="Calibri" panose="020F0502020204030204" pitchFamily="34" charset="0"/>
              </a:rPr>
              <a:t> et al., 2019). Together, these factors could significantly impact the ozone recovery process. Hence understanding the influence of the extreme bushfire event on PSC dynamics is vital for predicting the ozone recovery.</a:t>
            </a:r>
          </a:p>
          <a:p>
            <a:pPr algn="just">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Therefore, this study aims to investigate the anomalies in stratospheric chemistry and PSC dynamics caused by the Black Summer event using satellite observations. Specifically, we will examine the impact of the event on aerosol loading in the lower stratosphere, focusing on HNO</a:t>
            </a:r>
            <a:r>
              <a:rPr lang="en-US" sz="2400" baseline="-25000" dirty="0">
                <a:latin typeface="Calibri" panose="020F0502020204030204" pitchFamily="34" charset="0"/>
                <a:ea typeface="Calibri" panose="020F0502020204030204" pitchFamily="34" charset="0"/>
                <a:cs typeface="Calibri" panose="020F0502020204030204" pitchFamily="34" charset="0"/>
              </a:rPr>
              <a:t>3</a:t>
            </a:r>
            <a:r>
              <a:rPr lang="en-US" sz="2400" dirty="0">
                <a:latin typeface="Calibri" panose="020F0502020204030204" pitchFamily="34" charset="0"/>
                <a:ea typeface="Calibri" panose="020F0502020204030204" pitchFamily="34" charset="0"/>
                <a:cs typeface="Calibri" panose="020F0502020204030204" pitchFamily="34" charset="0"/>
              </a:rPr>
              <a:t> and H</a:t>
            </a:r>
            <a:r>
              <a:rPr lang="en-US" sz="2400" baseline="-25000" dirty="0">
                <a:latin typeface="Calibri" panose="020F0502020204030204" pitchFamily="34" charset="0"/>
                <a:ea typeface="Calibri" panose="020F0502020204030204" pitchFamily="34" charset="0"/>
                <a:cs typeface="Calibri" panose="020F0502020204030204" pitchFamily="34" charset="0"/>
              </a:rPr>
              <a:t>2</a:t>
            </a:r>
            <a:r>
              <a:rPr lang="en-US" sz="2400" dirty="0">
                <a:latin typeface="Calibri" panose="020F0502020204030204" pitchFamily="34" charset="0"/>
                <a:ea typeface="Calibri" panose="020F0502020204030204" pitchFamily="34" charset="0"/>
                <a:cs typeface="Calibri" panose="020F0502020204030204" pitchFamily="34" charset="0"/>
              </a:rPr>
              <a:t>O at high latitudes due to their importance as constituents of PSCs.</a:t>
            </a:r>
          </a:p>
          <a:p>
            <a:pPr algn="just">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This research will provide valuable insights into the intricate interactions between extreme wildfire events, stratospheric chemistry, and PSC dynamics.</a:t>
            </a:r>
          </a:p>
        </p:txBody>
      </p:sp>
    </p:spTree>
    <p:extLst>
      <p:ext uri="{BB962C8B-B14F-4D97-AF65-F5344CB8AC3E}">
        <p14:creationId xmlns:p14="http://schemas.microsoft.com/office/powerpoint/2010/main" val="10606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F413-E90D-E422-E54F-03D5651C8D9D}"/>
              </a:ext>
            </a:extLst>
          </p:cNvPr>
          <p:cNvSpPr>
            <a:spLocks noGrp="1"/>
          </p:cNvSpPr>
          <p:nvPr>
            <p:ph type="title"/>
          </p:nvPr>
        </p:nvSpPr>
        <p:spPr>
          <a:xfrm>
            <a:off x="838200" y="0"/>
            <a:ext cx="10515600" cy="1325563"/>
          </a:xfrm>
        </p:spPr>
        <p:txBody>
          <a:bodyPr/>
          <a:lstStyle/>
          <a:p>
            <a:pPr algn="ctr"/>
            <a:r>
              <a:rPr lang="en-US" dirty="0"/>
              <a:t>Data and Methods</a:t>
            </a:r>
            <a:endParaRPr lang="en-IN" dirty="0"/>
          </a:p>
        </p:txBody>
      </p:sp>
      <p:sp>
        <p:nvSpPr>
          <p:cNvPr id="3" name="Content Placeholder 2">
            <a:extLst>
              <a:ext uri="{FF2B5EF4-FFF2-40B4-BE49-F238E27FC236}">
                <a16:creationId xmlns:a16="http://schemas.microsoft.com/office/drawing/2014/main" id="{4D83EA9A-1FE4-035E-F9A2-7CFCB8DA53DA}"/>
              </a:ext>
            </a:extLst>
          </p:cNvPr>
          <p:cNvSpPr>
            <a:spLocks noGrp="1"/>
          </p:cNvSpPr>
          <p:nvPr>
            <p:ph idx="1"/>
          </p:nvPr>
        </p:nvSpPr>
        <p:spPr>
          <a:xfrm>
            <a:off x="497840" y="1120878"/>
            <a:ext cx="11251708" cy="5368412"/>
          </a:xfrm>
        </p:spPr>
        <p:txBody>
          <a:bodyPr>
            <a:normAutofit/>
          </a:bodyPr>
          <a:lstStyle/>
          <a:p>
            <a:pPr marL="0" indent="0" algn="just">
              <a:buNone/>
            </a:pPr>
            <a:r>
              <a:rPr lang="en-US" b="1" i="1" dirty="0"/>
              <a:t>Data used in the present study:</a:t>
            </a:r>
          </a:p>
          <a:p>
            <a:pPr marL="0" indent="0" algn="just">
              <a:buNone/>
            </a:pPr>
            <a:endParaRPr lang="en-US" b="1" i="1" dirty="0"/>
          </a:p>
          <a:p>
            <a:pPr algn="just"/>
            <a:r>
              <a:rPr lang="en-US" dirty="0"/>
              <a:t>The aerosol extinction coefficient at 745 nm (C</a:t>
            </a:r>
            <a:r>
              <a:rPr lang="en-US" baseline="-25000" dirty="0"/>
              <a:t>ext</a:t>
            </a:r>
            <a:r>
              <a:rPr lang="en-US" dirty="0"/>
              <a:t> ) is obtained from the Ozone Monitoring Profiler Suite (OMPS) on board Suomi NPP. </a:t>
            </a:r>
          </a:p>
          <a:p>
            <a:pPr algn="just"/>
            <a:r>
              <a:rPr lang="en-US" dirty="0"/>
              <a:t>The gas phase mixing ratios of H</a:t>
            </a:r>
            <a:r>
              <a:rPr lang="en-US" baseline="-25000" dirty="0"/>
              <a:t>2</a:t>
            </a:r>
            <a:r>
              <a:rPr lang="en-US" dirty="0"/>
              <a:t>O, HNO</a:t>
            </a:r>
            <a:r>
              <a:rPr lang="en-US" baseline="-25000" dirty="0"/>
              <a:t>3</a:t>
            </a:r>
            <a:r>
              <a:rPr lang="en-US" dirty="0"/>
              <a:t>, and N</a:t>
            </a:r>
            <a:r>
              <a:rPr lang="en-US" baseline="-25000" dirty="0"/>
              <a:t>2</a:t>
            </a:r>
            <a:r>
              <a:rPr lang="en-US" dirty="0"/>
              <a:t>O are obtained from the Atmospheric Chemistry Experiment-FTS (ACE-FTS) onboard </a:t>
            </a:r>
            <a:r>
              <a:rPr lang="en-US" dirty="0" err="1"/>
              <a:t>SciSat</a:t>
            </a:r>
            <a:r>
              <a:rPr lang="en-US" dirty="0"/>
              <a:t>. </a:t>
            </a:r>
          </a:p>
          <a:p>
            <a:pPr algn="just"/>
            <a:r>
              <a:rPr lang="en-US" dirty="0"/>
              <a:t>Polar Stratospheric Clouds (PSC) areal coverage is obtained from the Cloud-Aerosol Lidar with Orthogonal Polarization (CALIOP Lidar) onboard the Cloud-Aerosol Lidar and Infrared Pathfinder Satellite (CALIPSO).</a:t>
            </a:r>
          </a:p>
          <a:p>
            <a:pPr marL="0" indent="0" algn="just">
              <a:buNone/>
            </a:pPr>
            <a:endParaRPr lang="en-US" dirty="0"/>
          </a:p>
        </p:txBody>
      </p:sp>
    </p:spTree>
    <p:extLst>
      <p:ext uri="{BB962C8B-B14F-4D97-AF65-F5344CB8AC3E}">
        <p14:creationId xmlns:p14="http://schemas.microsoft.com/office/powerpoint/2010/main" val="65425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772F-A611-CE6E-C49A-4C91EE77B54C}"/>
              </a:ext>
            </a:extLst>
          </p:cNvPr>
          <p:cNvSpPr>
            <a:spLocks noGrp="1"/>
          </p:cNvSpPr>
          <p:nvPr>
            <p:ph type="title"/>
          </p:nvPr>
        </p:nvSpPr>
        <p:spPr>
          <a:xfrm>
            <a:off x="942666" y="0"/>
            <a:ext cx="10515600" cy="1325563"/>
          </a:xfrm>
        </p:spPr>
        <p:txBody>
          <a:bodyPr/>
          <a:lstStyle/>
          <a:p>
            <a:pPr algn="ctr"/>
            <a:r>
              <a:rPr lang="en-US" dirty="0"/>
              <a:t>Data and Methods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4FFFC8-34C6-D890-467F-08054D12FD9D}"/>
                  </a:ext>
                </a:extLst>
              </p:cNvPr>
              <p:cNvSpPr>
                <a:spLocks noGrp="1"/>
              </p:cNvSpPr>
              <p:nvPr>
                <p:ph idx="1"/>
              </p:nvPr>
            </p:nvSpPr>
            <p:spPr>
              <a:xfrm>
                <a:off x="838198" y="1160207"/>
                <a:ext cx="10724535" cy="5037701"/>
              </a:xfrm>
            </p:spPr>
            <p:txBody>
              <a:bodyPr>
                <a:normAutofit/>
              </a:bodyPr>
              <a:lstStyle/>
              <a:p>
                <a:pPr marL="0" indent="0" algn="just">
                  <a:buNone/>
                </a:pPr>
                <a:r>
                  <a:rPr lang="en-US" sz="2200" b="1" i="1" dirty="0"/>
                  <a:t>Estimation of anomaly and standardized anomaly:</a:t>
                </a:r>
              </a:p>
              <a:p>
                <a:pPr marL="0" indent="0" algn="just">
                  <a:buNone/>
                </a:pPr>
                <a:endParaRPr lang="en-US" sz="2200" b="1" i="1" dirty="0"/>
              </a:p>
              <a:p>
                <a:pPr marL="0" indent="0" algn="just">
                  <a:buNone/>
                </a:pPr>
                <a:r>
                  <a:rPr lang="en-US" sz="2200" dirty="0"/>
                  <a:t>Anomaly (Δ) in aerosol extinction coefficient (C</a:t>
                </a:r>
                <a:r>
                  <a:rPr lang="en-US" sz="2200" baseline="-25000" dirty="0"/>
                  <a:t>ext</a:t>
                </a:r>
                <a:r>
                  <a:rPr lang="en-US" sz="2200" dirty="0"/>
                  <a:t> at 745 nm), H</a:t>
                </a:r>
                <a:r>
                  <a:rPr lang="en-US" sz="2200" baseline="-25000" dirty="0"/>
                  <a:t>2</a:t>
                </a:r>
                <a:r>
                  <a:rPr lang="en-US" sz="2200" dirty="0"/>
                  <a:t>O and HNO</a:t>
                </a:r>
                <a:r>
                  <a:rPr lang="en-US" sz="2200" baseline="-25000" dirty="0"/>
                  <a:t>3</a:t>
                </a:r>
                <a:r>
                  <a:rPr lang="en-US" sz="2200" dirty="0"/>
                  <a:t> mixing ratio and PSC areal coverage are estimated as follows,</a:t>
                </a:r>
              </a:p>
              <a:p>
                <a:pPr marL="0" indent="0" algn="just">
                  <a:buNone/>
                </a:pPr>
                <a:r>
                  <a:rPr lang="en-US" sz="2200" dirty="0"/>
                  <a:t>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𝑋</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𝑋</m:t>
                        </m:r>
                      </m:e>
                      <m:sub>
                        <m:r>
                          <a:rPr lang="en-US" sz="2200" b="0" i="1" smtClean="0">
                            <a:latin typeface="Cambria Math" panose="02040503050406030204" pitchFamily="18" charset="0"/>
                            <a:ea typeface="Cambria Math" panose="02040503050406030204" pitchFamily="18" charset="0"/>
                          </a:rPr>
                          <m:t>2020</m:t>
                        </m:r>
                      </m:sub>
                    </m:sSub>
                    <m:r>
                      <a:rPr lang="en-US" sz="2200" b="0" i="1" smtClean="0">
                        <a:latin typeface="Cambria Math" panose="02040503050406030204" pitchFamily="18" charset="0"/>
                        <a:ea typeface="Cambria Math" panose="02040503050406030204" pitchFamily="18" charset="0"/>
                      </a:rPr>
                      <m:t>− </m:t>
                    </m:r>
                    <m:acc>
                      <m:accPr>
                        <m:chr m:val="̅"/>
                        <m:ctrlPr>
                          <a:rPr lang="en-US" sz="2200" b="0" i="1" smtClean="0">
                            <a:latin typeface="Cambria Math" panose="02040503050406030204" pitchFamily="18" charset="0"/>
                            <a:ea typeface="Cambria Math" panose="02040503050406030204" pitchFamily="18" charset="0"/>
                          </a:rPr>
                        </m:ctrlPr>
                      </m:accPr>
                      <m:e>
                        <m:r>
                          <a:rPr lang="en-US" sz="2200" b="0" i="1" smtClean="0">
                            <a:latin typeface="Cambria Math" panose="02040503050406030204" pitchFamily="18" charset="0"/>
                            <a:ea typeface="Cambria Math" panose="02040503050406030204" pitchFamily="18" charset="0"/>
                          </a:rPr>
                          <m:t>𝑋</m:t>
                        </m:r>
                      </m:e>
                    </m:acc>
                  </m:oMath>
                </a14:m>
                <a:endParaRPr lang="en-US" sz="2200" dirty="0"/>
              </a:p>
              <a:p>
                <a:pPr marL="0" indent="0" algn="just">
                  <a:buNone/>
                </a:pPr>
                <a:r>
                  <a:rPr lang="en-US" sz="2200" dirty="0"/>
                  <a:t>Where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𝑋</m:t>
                    </m:r>
                  </m:oMath>
                </a14:m>
                <a:r>
                  <a:rPr lang="en-US" sz="2200" dirty="0"/>
                  <a:t>’ is the daily anomaly of quantity ‘</a:t>
                </a:r>
                <a14:m>
                  <m:oMath xmlns:m="http://schemas.openxmlformats.org/officeDocument/2006/math">
                    <m:r>
                      <a:rPr lang="en-US" sz="2200" b="0" i="1" smtClean="0">
                        <a:latin typeface="Cambria Math" panose="02040503050406030204" pitchFamily="18" charset="0"/>
                      </a:rPr>
                      <m:t>𝑋</m:t>
                    </m:r>
                  </m:oMath>
                </a14:m>
                <a:r>
                  <a:rPr lang="en-US" sz="2200" dirty="0"/>
                  <a:t>’, ‘</a:t>
                </a:r>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𝑋</m:t>
                        </m:r>
                      </m:e>
                      <m:sub>
                        <m:r>
                          <a:rPr lang="en-US" sz="2200" b="0" i="1" smtClean="0">
                            <a:latin typeface="Cambria Math" panose="02040503050406030204" pitchFamily="18" charset="0"/>
                            <a:ea typeface="Cambria Math" panose="02040503050406030204" pitchFamily="18" charset="0"/>
                          </a:rPr>
                          <m:t>2020</m:t>
                        </m:r>
                      </m:sub>
                    </m:sSub>
                  </m:oMath>
                </a14:m>
                <a:r>
                  <a:rPr lang="en-US" sz="2200" dirty="0"/>
                  <a:t> ’ is the daily mean, and  ‘</a:t>
                </a:r>
                <a14:m>
                  <m:oMath xmlns:m="http://schemas.openxmlformats.org/officeDocument/2006/math">
                    <m:acc>
                      <m:accPr>
                        <m:chr m:val="̅"/>
                        <m:ctrlPr>
                          <a:rPr lang="en-US" sz="2200" b="0" i="1" smtClean="0">
                            <a:latin typeface="Cambria Math" panose="02040503050406030204" pitchFamily="18" charset="0"/>
                            <a:ea typeface="Cambria Math" panose="02040503050406030204" pitchFamily="18" charset="0"/>
                          </a:rPr>
                        </m:ctrlPr>
                      </m:accPr>
                      <m:e>
                        <m:r>
                          <a:rPr lang="en-US" sz="2200" b="0" i="1" smtClean="0">
                            <a:latin typeface="Cambria Math" panose="02040503050406030204" pitchFamily="18" charset="0"/>
                            <a:ea typeface="Cambria Math" panose="02040503050406030204" pitchFamily="18" charset="0"/>
                          </a:rPr>
                          <m:t>𝑋</m:t>
                        </m:r>
                      </m:e>
                    </m:acc>
                  </m:oMath>
                </a14:m>
                <a:r>
                  <a:rPr lang="en-US" sz="2200" dirty="0"/>
                  <a:t> ’ is the daily background mean which is constructed by averaging daily values of ‘ </a:t>
                </a:r>
                <a14:m>
                  <m:oMath xmlns:m="http://schemas.openxmlformats.org/officeDocument/2006/math">
                    <m:r>
                      <a:rPr lang="en-US" sz="2200" b="0" i="1" smtClean="0">
                        <a:latin typeface="Cambria Math" panose="02040503050406030204" pitchFamily="18" charset="0"/>
                      </a:rPr>
                      <m:t>𝑋</m:t>
                    </m:r>
                  </m:oMath>
                </a14:m>
                <a:r>
                  <a:rPr lang="en-US" sz="2200" dirty="0"/>
                  <a:t>’ during the period 2009 to 2019 for H</a:t>
                </a:r>
                <a:r>
                  <a:rPr lang="en-US" sz="2200" baseline="-25000" dirty="0"/>
                  <a:t>2</a:t>
                </a:r>
                <a:r>
                  <a:rPr lang="en-US" sz="2200" dirty="0"/>
                  <a:t>O and HNO</a:t>
                </a:r>
                <a:r>
                  <a:rPr lang="en-US" sz="2200" baseline="-25000" dirty="0"/>
                  <a:t>3</a:t>
                </a:r>
                <a:r>
                  <a:rPr lang="en-US" sz="2200" dirty="0"/>
                  <a:t> mixing ratio, and PSC areal coverage, and during the period 2012 to 2019 for C</a:t>
                </a:r>
                <a:r>
                  <a:rPr lang="en-US" sz="2200" baseline="-25000" dirty="0"/>
                  <a:t>ext</a:t>
                </a:r>
                <a:r>
                  <a:rPr lang="en-US" sz="2200" dirty="0"/>
                  <a:t>. The year 2015 is excluded while constructing the background mean to avoid the effects of the </a:t>
                </a:r>
                <a:r>
                  <a:rPr lang="en-US" sz="2200" dirty="0" err="1"/>
                  <a:t>Calbuco</a:t>
                </a:r>
                <a:r>
                  <a:rPr lang="en-US" sz="2200" dirty="0"/>
                  <a:t> eruption 2015.</a:t>
                </a:r>
              </a:p>
              <a:p>
                <a:pPr marL="0" indent="0" algn="just">
                  <a:buNone/>
                </a:pPr>
                <a:r>
                  <a:rPr lang="en-US" sz="2200" dirty="0"/>
                  <a:t>The standardized anomaly (SA) is estimated as follows,</a:t>
                </a:r>
              </a:p>
              <a:p>
                <a:pPr marL="0" indent="0" algn="just">
                  <a:buNone/>
                </a:pPr>
                <a:r>
                  <a:rPr lang="en-US" sz="2200" dirty="0"/>
                  <a:t>				</a:t>
                </a:r>
                <a14:m>
                  <m:oMath xmlns:m="http://schemas.openxmlformats.org/officeDocument/2006/math">
                    <m:r>
                      <a:rPr lang="en-US" sz="2200" b="0" i="1" smtClean="0">
                        <a:latin typeface="Cambria Math" panose="02040503050406030204" pitchFamily="18" charset="0"/>
                      </a:rPr>
                      <m:t>𝑆𝐴</m:t>
                    </m:r>
                    <m:r>
                      <a:rPr lang="en-US" sz="2200" b="0" i="1" smtClean="0">
                        <a:latin typeface="Cambria Math" panose="02040503050406030204" pitchFamily="18" charset="0"/>
                      </a:rPr>
                      <m:t> </m:t>
                    </m:r>
                    <m:r>
                      <a:rPr lang="en-US" sz="2200" b="0" i="1" smtClean="0">
                        <a:latin typeface="Cambria Math" panose="02040503050406030204" pitchFamily="18" charset="0"/>
                      </a:rPr>
                      <m:t>𝑋</m:t>
                    </m:r>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𝑋</m:t>
                        </m:r>
                      </m:num>
                      <m:den>
                        <m:r>
                          <a:rPr lang="en-US" sz="2200" b="0" i="1" smtClean="0">
                            <a:latin typeface="Cambria Math" panose="02040503050406030204" pitchFamily="18" charset="0"/>
                            <a:ea typeface="Cambria Math" panose="02040503050406030204" pitchFamily="18" charset="0"/>
                          </a:rPr>
                          <m:t>𝜎</m:t>
                        </m:r>
                        <m:r>
                          <a:rPr lang="en-US" sz="2200" b="0" i="1" smtClean="0">
                            <a:latin typeface="Cambria Math" panose="02040503050406030204" pitchFamily="18" charset="0"/>
                            <a:ea typeface="Cambria Math" panose="02040503050406030204" pitchFamily="18" charset="0"/>
                          </a:rPr>
                          <m:t>𝑋</m:t>
                        </m:r>
                      </m:den>
                    </m:f>
                  </m:oMath>
                </a14:m>
                <a:endParaRPr lang="en-US" sz="2200" dirty="0"/>
              </a:p>
              <a:p>
                <a:pPr marL="0" indent="0" algn="just">
                  <a:buNone/>
                </a:pPr>
                <a:r>
                  <a:rPr lang="en-US" sz="2200" dirty="0"/>
                  <a:t>Where ‘</a:t>
                </a:r>
                <a14:m>
                  <m:oMath xmlns:m="http://schemas.openxmlformats.org/officeDocument/2006/math">
                    <m:r>
                      <a:rPr lang="en-US" sz="2200" b="0" i="1" smtClean="0">
                        <a:latin typeface="Cambria Math" panose="02040503050406030204" pitchFamily="18" charset="0"/>
                        <a:ea typeface="Cambria Math" panose="02040503050406030204" pitchFamily="18" charset="0"/>
                      </a:rPr>
                      <m:t>𝜎</m:t>
                    </m:r>
                    <m:r>
                      <a:rPr lang="en-US" sz="2200" b="0" i="1" smtClean="0">
                        <a:latin typeface="Cambria Math" panose="02040503050406030204" pitchFamily="18" charset="0"/>
                        <a:ea typeface="Cambria Math" panose="02040503050406030204" pitchFamily="18" charset="0"/>
                      </a:rPr>
                      <m:t>𝑋</m:t>
                    </m:r>
                  </m:oMath>
                </a14:m>
                <a:r>
                  <a:rPr lang="en-US" sz="2200" dirty="0"/>
                  <a:t> ’ is the standard deviation of quantity ‘</a:t>
                </a:r>
                <a14:m>
                  <m:oMath xmlns:m="http://schemas.openxmlformats.org/officeDocument/2006/math">
                    <m:r>
                      <a:rPr lang="en-US" sz="2200" b="0" i="1" smtClean="0">
                        <a:latin typeface="Cambria Math" panose="02040503050406030204" pitchFamily="18" charset="0"/>
                        <a:ea typeface="Cambria Math" panose="02040503050406030204" pitchFamily="18" charset="0"/>
                      </a:rPr>
                      <m:t>𝑋</m:t>
                    </m:r>
                  </m:oMath>
                </a14:m>
                <a:r>
                  <a:rPr lang="en-US" sz="2200" dirty="0"/>
                  <a:t>’.</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354FFFC8-34C6-D890-467F-08054D12FD9D}"/>
                  </a:ext>
                </a:extLst>
              </p:cNvPr>
              <p:cNvSpPr>
                <a:spLocks noGrp="1" noRot="1" noChangeAspect="1" noMove="1" noResize="1" noEditPoints="1" noAdjustHandles="1" noChangeArrowheads="1" noChangeShapeType="1" noTextEdit="1"/>
              </p:cNvSpPr>
              <p:nvPr>
                <p:ph idx="1"/>
              </p:nvPr>
            </p:nvSpPr>
            <p:spPr>
              <a:xfrm>
                <a:off x="838198" y="1160207"/>
                <a:ext cx="10724535" cy="5037701"/>
              </a:xfrm>
              <a:blipFill>
                <a:blip r:embed="rId2"/>
                <a:stretch>
                  <a:fillRect l="-682" t="-1451" r="-682" b="-2418"/>
                </a:stretch>
              </a:blipFill>
            </p:spPr>
            <p:txBody>
              <a:bodyPr/>
              <a:lstStyle/>
              <a:p>
                <a:r>
                  <a:rPr lang="en-IN">
                    <a:noFill/>
                  </a:rPr>
                  <a:t> </a:t>
                </a:r>
              </a:p>
            </p:txBody>
          </p:sp>
        </mc:Fallback>
      </mc:AlternateContent>
    </p:spTree>
    <p:extLst>
      <p:ext uri="{BB962C8B-B14F-4D97-AF65-F5344CB8AC3E}">
        <p14:creationId xmlns:p14="http://schemas.microsoft.com/office/powerpoint/2010/main" val="6665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FE75-EA4C-B16B-DFB0-1F195A008E6E}"/>
              </a:ext>
            </a:extLst>
          </p:cNvPr>
          <p:cNvSpPr>
            <a:spLocks noGrp="1"/>
          </p:cNvSpPr>
          <p:nvPr>
            <p:ph type="title"/>
          </p:nvPr>
        </p:nvSpPr>
        <p:spPr>
          <a:xfrm>
            <a:off x="838200" y="76259"/>
            <a:ext cx="10515600" cy="686927"/>
          </a:xfrm>
        </p:spPr>
        <p:txBody>
          <a:bodyPr>
            <a:normAutofit fontScale="90000"/>
          </a:bodyPr>
          <a:lstStyle/>
          <a:p>
            <a:pPr algn="ctr"/>
            <a:r>
              <a:rPr lang="en-US" dirty="0"/>
              <a:t>Results and Discussion</a:t>
            </a:r>
            <a:endParaRPr lang="en-IN" dirty="0"/>
          </a:p>
        </p:txBody>
      </p:sp>
      <p:pic>
        <p:nvPicPr>
          <p:cNvPr id="5" name="Content Placeholder 4">
            <a:extLst>
              <a:ext uri="{FF2B5EF4-FFF2-40B4-BE49-F238E27FC236}">
                <a16:creationId xmlns:a16="http://schemas.microsoft.com/office/drawing/2014/main" id="{016760D2-3D7B-E204-E64C-81C8449CFDA6}"/>
              </a:ext>
            </a:extLst>
          </p:cNvPr>
          <p:cNvPicPr>
            <a:picLocks noGrp="1" noChangeAspect="1"/>
          </p:cNvPicPr>
          <p:nvPr>
            <p:ph idx="1"/>
          </p:nvPr>
        </p:nvPicPr>
        <p:blipFill>
          <a:blip r:embed="rId2"/>
          <a:stretch>
            <a:fillRect/>
          </a:stretch>
        </p:blipFill>
        <p:spPr>
          <a:xfrm>
            <a:off x="427763" y="1336503"/>
            <a:ext cx="5745831" cy="5445238"/>
          </a:xfrm>
        </p:spPr>
      </p:pic>
      <p:sp>
        <p:nvSpPr>
          <p:cNvPr id="6" name="TextBox 5">
            <a:extLst>
              <a:ext uri="{FF2B5EF4-FFF2-40B4-BE49-F238E27FC236}">
                <a16:creationId xmlns:a16="http://schemas.microsoft.com/office/drawing/2014/main" id="{7353AE08-2F63-7799-CBDE-FD9677C0FB7A}"/>
              </a:ext>
            </a:extLst>
          </p:cNvPr>
          <p:cNvSpPr txBox="1"/>
          <p:nvPr/>
        </p:nvSpPr>
        <p:spPr>
          <a:xfrm>
            <a:off x="586444" y="910168"/>
            <a:ext cx="11174300" cy="369332"/>
          </a:xfrm>
          <a:prstGeom prst="rect">
            <a:avLst/>
          </a:prstGeom>
          <a:noFill/>
        </p:spPr>
        <p:txBody>
          <a:bodyPr wrap="square" rtlCol="0">
            <a:spAutoFit/>
          </a:bodyPr>
          <a:lstStyle/>
          <a:p>
            <a:pPr algn="l"/>
            <a:r>
              <a:rPr lang="en-US" sz="1800" b="1" i="1" u="none" strike="noStrike" baseline="0" dirty="0">
                <a:latin typeface="CairoFont-3-0"/>
              </a:rPr>
              <a:t>Increased aerosol loading and nitric acid production</a:t>
            </a:r>
            <a:endParaRPr lang="en-IN" b="1" i="1" dirty="0"/>
          </a:p>
        </p:txBody>
      </p:sp>
      <p:sp>
        <p:nvSpPr>
          <p:cNvPr id="9" name="TextBox 8">
            <a:extLst>
              <a:ext uri="{FF2B5EF4-FFF2-40B4-BE49-F238E27FC236}">
                <a16:creationId xmlns:a16="http://schemas.microsoft.com/office/drawing/2014/main" id="{40C58EFF-49FD-8D3E-9FAA-DA3EF566387B}"/>
              </a:ext>
            </a:extLst>
          </p:cNvPr>
          <p:cNvSpPr txBox="1"/>
          <p:nvPr/>
        </p:nvSpPr>
        <p:spPr>
          <a:xfrm>
            <a:off x="5916500" y="877193"/>
            <a:ext cx="6000197" cy="5940088"/>
          </a:xfrm>
          <a:prstGeom prst="rect">
            <a:avLst/>
          </a:prstGeom>
          <a:noFill/>
        </p:spPr>
        <p:txBody>
          <a:bodyPr wrap="square">
            <a:spAutoFit/>
          </a:bodyPr>
          <a:lstStyle/>
          <a:p>
            <a:pPr algn="just"/>
            <a:r>
              <a:rPr lang="en-US" sz="1800" b="0" i="0" u="none" strike="noStrike" baseline="0" dirty="0">
                <a:latin typeface="CairoFont-4-0"/>
              </a:rPr>
              <a:t>The background mean of aerosol extinction coefficient (C</a:t>
            </a:r>
            <a:r>
              <a:rPr lang="en-US" sz="1800" b="0" i="0" u="none" strike="noStrike" baseline="-25000" dirty="0">
                <a:latin typeface="CairoFont-4-0"/>
              </a:rPr>
              <a:t>ext</a:t>
            </a:r>
            <a:r>
              <a:rPr lang="en-US" sz="1800" b="0" i="0" u="none" strike="noStrike" dirty="0">
                <a:latin typeface="CairoFont-4-0"/>
              </a:rPr>
              <a:t>)</a:t>
            </a:r>
            <a:r>
              <a:rPr lang="en-US" sz="1800" b="0" i="0" u="none" strike="noStrike" baseline="0" dirty="0">
                <a:latin typeface="CairoFont-4-0"/>
              </a:rPr>
              <a:t> remains ~1.25×10</a:t>
            </a:r>
            <a:r>
              <a:rPr lang="en-US" baseline="30000" dirty="0">
                <a:latin typeface="CairoFont-4-0"/>
              </a:rPr>
              <a:t>-4</a:t>
            </a:r>
            <a:r>
              <a:rPr lang="en-US" sz="1800" b="0" i="0" u="none" strike="noStrike" baseline="0" dirty="0">
                <a:latin typeface="CairoFont-4-0"/>
              </a:rPr>
              <a:t> km between February to May. But since early 2020, the C</a:t>
            </a:r>
            <a:r>
              <a:rPr lang="en-US" sz="1800" b="0" i="0" u="none" strike="noStrike" baseline="-25000" dirty="0">
                <a:latin typeface="CairoFont-4-0"/>
              </a:rPr>
              <a:t>ext </a:t>
            </a:r>
            <a:r>
              <a:rPr lang="en-US" sz="1800" b="0" i="0" u="none" strike="noStrike" baseline="0" dirty="0">
                <a:latin typeface="CairoFont-4-0"/>
              </a:rPr>
              <a:t>gradually increasing and eventually peaked at 2.4×10</a:t>
            </a:r>
            <a:r>
              <a:rPr lang="en-US" sz="1800" b="0" i="0" u="none" strike="noStrike" baseline="30000" dirty="0">
                <a:latin typeface="CairoFont-4-0"/>
              </a:rPr>
              <a:t>-4</a:t>
            </a:r>
            <a:r>
              <a:rPr lang="en-US" sz="1800" b="0" i="0" u="none" strike="noStrike" baseline="0" dirty="0">
                <a:latin typeface="CairoFont-4-0"/>
              </a:rPr>
              <a:t> km by April 2020. It could be attributed to the coupled effect of the transportation of more aerosols from the mid-to-high latitude and aerosol aging process where bushfire aerosols coated with stratospheric sulfate aerosols result in increased size and </a:t>
            </a:r>
            <a:r>
              <a:rPr lang="en-IN" sz="1800" b="0" i="0" u="none" strike="noStrike" baseline="0" dirty="0">
                <a:latin typeface="CairoFont-4-0"/>
              </a:rPr>
              <a:t>extinction coefficient.</a:t>
            </a:r>
          </a:p>
          <a:p>
            <a:pPr algn="just"/>
            <a:endParaRPr lang="en-IN" sz="1800" b="0" i="0" u="none" strike="noStrike" baseline="0" dirty="0">
              <a:latin typeface="CairoFont-4-0"/>
            </a:endParaRPr>
          </a:p>
          <a:p>
            <a:pPr algn="just"/>
            <a:r>
              <a:rPr lang="en-US" sz="1800" b="0" i="0" u="none" strike="noStrike" baseline="0" dirty="0">
                <a:latin typeface="CairoFont-4-0"/>
              </a:rPr>
              <a:t>The simultaneous production and depletion of the HNO</a:t>
            </a:r>
            <a:r>
              <a:rPr lang="en-US" sz="1800" b="0" i="0" u="none" strike="noStrike" baseline="-25000" dirty="0">
                <a:latin typeface="CairoFont-4-0"/>
              </a:rPr>
              <a:t>3</a:t>
            </a:r>
            <a:r>
              <a:rPr lang="en-US" sz="1800" b="0" i="0" u="none" strike="noStrike" baseline="0" dirty="0">
                <a:latin typeface="CairoFont-4-0"/>
              </a:rPr>
              <a:t> and N</a:t>
            </a:r>
            <a:r>
              <a:rPr lang="en-US" sz="1800" b="0" i="0" u="none" strike="noStrike" baseline="-25000" dirty="0">
                <a:latin typeface="CairoFont-4-0"/>
              </a:rPr>
              <a:t>2</a:t>
            </a:r>
            <a:r>
              <a:rPr lang="en-US" sz="1800" b="0" i="0" u="none" strike="noStrike" baseline="0" dirty="0">
                <a:latin typeface="CairoFont-4-0"/>
              </a:rPr>
              <a:t>O mixing ratio exceeded the respective one standard</a:t>
            </a:r>
          </a:p>
          <a:p>
            <a:pPr algn="just"/>
            <a:r>
              <a:rPr lang="en-US" sz="1800" b="0" i="0" u="none" strike="noStrike" baseline="0" dirty="0">
                <a:latin typeface="CairoFont-4-0"/>
              </a:rPr>
              <a:t>deviation and confirms that the HNO</a:t>
            </a:r>
            <a:r>
              <a:rPr lang="en-US" sz="1800" b="0" i="0" u="none" strike="noStrike" baseline="-25000" dirty="0">
                <a:latin typeface="CairoFont-4-0"/>
              </a:rPr>
              <a:t>3</a:t>
            </a:r>
            <a:r>
              <a:rPr lang="en-US" sz="1800" b="0" i="0" u="none" strike="noStrike" baseline="0" dirty="0">
                <a:latin typeface="CairoFont-4-0"/>
              </a:rPr>
              <a:t> is produced through the N</a:t>
            </a:r>
            <a:r>
              <a:rPr lang="en-US" sz="1800" b="0" i="0" u="none" strike="noStrike" baseline="-25000" dirty="0">
                <a:latin typeface="CairoFont-4-0"/>
              </a:rPr>
              <a:t>2</a:t>
            </a:r>
            <a:r>
              <a:rPr lang="en-US" sz="1800" b="0" i="0" u="none" strike="noStrike" baseline="0" dirty="0">
                <a:latin typeface="CairoFont-4-0"/>
              </a:rPr>
              <a:t>O</a:t>
            </a:r>
            <a:r>
              <a:rPr lang="en-US" sz="1800" b="0" i="0" u="none" strike="noStrike" baseline="-25000" dirty="0">
                <a:latin typeface="CairoFont-4-0"/>
              </a:rPr>
              <a:t>5</a:t>
            </a:r>
            <a:r>
              <a:rPr lang="en-US" sz="1800" b="0" i="0" u="none" strike="noStrike" baseline="0" dirty="0">
                <a:latin typeface="CairoFont-4-0"/>
              </a:rPr>
              <a:t> hydrolysis process. The reaction can be written as</a:t>
            </a:r>
          </a:p>
          <a:p>
            <a:pPr algn="just"/>
            <a:r>
              <a:rPr lang="en-IN" sz="1800" b="0" i="0" u="none" strike="noStrike" baseline="0" dirty="0">
                <a:latin typeface="CairoFont-4-0"/>
              </a:rPr>
              <a:t>follows,</a:t>
            </a:r>
          </a:p>
          <a:p>
            <a:pPr algn="ctr"/>
            <a:r>
              <a:rPr lang="en-IN" sz="2000" b="0" i="0" u="none" strike="noStrike" baseline="0" dirty="0">
                <a:latin typeface="CairoFont-7-0"/>
              </a:rPr>
              <a:t>N</a:t>
            </a:r>
            <a:r>
              <a:rPr lang="en-IN" sz="1200" b="0" i="0" u="none" strike="noStrike" baseline="0" dirty="0">
                <a:latin typeface="CairoFont-6-0"/>
              </a:rPr>
              <a:t>2</a:t>
            </a:r>
            <a:r>
              <a:rPr lang="en-IN" sz="2000" b="0" i="0" u="none" strike="noStrike" baseline="0" dirty="0">
                <a:latin typeface="CairoFont-7-0"/>
              </a:rPr>
              <a:t>O</a:t>
            </a:r>
            <a:r>
              <a:rPr lang="en-IN" sz="1200" b="0" i="0" u="none" strike="noStrike" baseline="0" dirty="0">
                <a:latin typeface="CairoFont-6-0"/>
              </a:rPr>
              <a:t>5 </a:t>
            </a:r>
            <a:r>
              <a:rPr lang="en-IN" sz="2000" b="0" i="0" u="none" strike="noStrike" baseline="0" dirty="0">
                <a:latin typeface="CairoFont-6-0"/>
              </a:rPr>
              <a:t>+ </a:t>
            </a:r>
            <a:r>
              <a:rPr lang="en-IN" sz="2000" b="0" i="0" u="none" strike="noStrike" baseline="0" dirty="0">
                <a:latin typeface="CairoFont-7-0"/>
              </a:rPr>
              <a:t>H</a:t>
            </a:r>
            <a:r>
              <a:rPr lang="en-IN" sz="1200" b="0" i="0" u="none" strike="noStrike" baseline="0" dirty="0">
                <a:latin typeface="CairoFont-6-0"/>
              </a:rPr>
              <a:t>2</a:t>
            </a:r>
            <a:r>
              <a:rPr lang="en-IN" sz="2000" b="0" i="0" u="none" strike="noStrike" baseline="0" dirty="0">
                <a:latin typeface="CairoFont-7-0"/>
              </a:rPr>
              <a:t>O </a:t>
            </a:r>
            <a:r>
              <a:rPr lang="en-IN" sz="2000" b="0" i="0" u="none" strike="noStrike" baseline="0" dirty="0">
                <a:latin typeface="CairoFont-6-1"/>
              </a:rPr>
              <a:t>→ </a:t>
            </a:r>
            <a:r>
              <a:rPr lang="en-IN" sz="2000" b="0" i="0" u="none" strike="noStrike" baseline="0" dirty="0">
                <a:latin typeface="CairoFont-6-0"/>
              </a:rPr>
              <a:t>2</a:t>
            </a:r>
            <a:r>
              <a:rPr lang="en-IN" sz="2000" b="0" i="0" u="none" strike="noStrike" baseline="0" dirty="0">
                <a:latin typeface="CairoFont-7-0"/>
              </a:rPr>
              <a:t>HNO</a:t>
            </a:r>
            <a:r>
              <a:rPr lang="en-IN" sz="1200" b="0" i="0" u="none" strike="noStrike" baseline="0" dirty="0">
                <a:latin typeface="CairoFont-6-0"/>
              </a:rPr>
              <a:t>3</a:t>
            </a:r>
          </a:p>
          <a:p>
            <a:pPr algn="just"/>
            <a:endParaRPr lang="en-US" sz="1800" b="0" i="0" u="none" strike="noStrike" baseline="0" dirty="0">
              <a:latin typeface="CairoFont-4-0"/>
            </a:endParaRPr>
          </a:p>
          <a:p>
            <a:pPr algn="just"/>
            <a:r>
              <a:rPr lang="en-US" sz="1800" b="0" i="0" u="none" strike="noStrike" baseline="0" dirty="0">
                <a:latin typeface="CairoFont-4-0"/>
              </a:rPr>
              <a:t>Further, though the hydrolysis process also results in the depletion of gas phase H</a:t>
            </a:r>
            <a:r>
              <a:rPr lang="en-US" sz="1800" b="0" i="0" u="none" strike="noStrike" baseline="-25000" dirty="0">
                <a:latin typeface="CairoFont-4-0"/>
              </a:rPr>
              <a:t>2</a:t>
            </a:r>
            <a:r>
              <a:rPr lang="en-US" sz="1800" b="0" i="0" u="none" strike="noStrike" baseline="0" dirty="0">
                <a:latin typeface="CairoFont-4-0"/>
              </a:rPr>
              <a:t>O, the H</a:t>
            </a:r>
            <a:r>
              <a:rPr lang="en-US" sz="1800" b="0" i="0" u="none" strike="noStrike" baseline="-25000" dirty="0">
                <a:latin typeface="CairoFont-4-0"/>
              </a:rPr>
              <a:t>2</a:t>
            </a:r>
            <a:r>
              <a:rPr lang="en-US" sz="1800" b="0" i="0" u="none" strike="noStrike" baseline="0" dirty="0">
                <a:latin typeface="CairoFont-4-0"/>
              </a:rPr>
              <a:t>O mixing ratio remained</a:t>
            </a:r>
          </a:p>
          <a:p>
            <a:pPr algn="just"/>
            <a:r>
              <a:rPr lang="en-US" sz="1800" b="0" i="0" u="none" strike="noStrike" baseline="0" dirty="0">
                <a:latin typeface="CairoFont-4-0"/>
              </a:rPr>
              <a:t>within one standard deviation which could be due to the relatively high abundance of the H</a:t>
            </a:r>
            <a:r>
              <a:rPr lang="en-US" sz="1800" b="0" i="0" u="none" strike="noStrike" baseline="-25000" dirty="0">
                <a:latin typeface="CairoFont-4-0"/>
              </a:rPr>
              <a:t>2</a:t>
            </a:r>
            <a:r>
              <a:rPr lang="en-US" sz="1800" b="0" i="0" u="none" strike="noStrike" baseline="0" dirty="0">
                <a:latin typeface="CairoFont-4-0"/>
              </a:rPr>
              <a:t>O in the lower stratosphere.</a:t>
            </a:r>
            <a:endParaRPr lang="en-IN" dirty="0"/>
          </a:p>
        </p:txBody>
      </p:sp>
    </p:spTree>
    <p:extLst>
      <p:ext uri="{BB962C8B-B14F-4D97-AF65-F5344CB8AC3E}">
        <p14:creationId xmlns:p14="http://schemas.microsoft.com/office/powerpoint/2010/main" val="285372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A1E2-57BE-2EAD-0D12-5E3E810F003A}"/>
              </a:ext>
            </a:extLst>
          </p:cNvPr>
          <p:cNvSpPr>
            <a:spLocks noGrp="1"/>
          </p:cNvSpPr>
          <p:nvPr>
            <p:ph type="title"/>
          </p:nvPr>
        </p:nvSpPr>
        <p:spPr>
          <a:xfrm>
            <a:off x="915794" y="0"/>
            <a:ext cx="10515600" cy="745461"/>
          </a:xfrm>
        </p:spPr>
        <p:txBody>
          <a:bodyPr/>
          <a:lstStyle/>
          <a:p>
            <a:pPr algn="ctr"/>
            <a:r>
              <a:rPr lang="en-US" dirty="0"/>
              <a:t>Results and Discussion</a:t>
            </a:r>
            <a:endParaRPr lang="en-IN" dirty="0"/>
          </a:p>
        </p:txBody>
      </p:sp>
      <p:pic>
        <p:nvPicPr>
          <p:cNvPr id="5" name="Content Placeholder 4">
            <a:extLst>
              <a:ext uri="{FF2B5EF4-FFF2-40B4-BE49-F238E27FC236}">
                <a16:creationId xmlns:a16="http://schemas.microsoft.com/office/drawing/2014/main" id="{D248714B-F47A-26DD-4EE2-11C5F7D9D81E}"/>
              </a:ext>
            </a:extLst>
          </p:cNvPr>
          <p:cNvPicPr>
            <a:picLocks noGrp="1" noChangeAspect="1"/>
          </p:cNvPicPr>
          <p:nvPr>
            <p:ph idx="1"/>
          </p:nvPr>
        </p:nvPicPr>
        <p:blipFill>
          <a:blip r:embed="rId2"/>
          <a:stretch>
            <a:fillRect/>
          </a:stretch>
        </p:blipFill>
        <p:spPr>
          <a:xfrm>
            <a:off x="1538748" y="945764"/>
            <a:ext cx="9114504" cy="4966472"/>
          </a:xfrm>
        </p:spPr>
      </p:pic>
      <p:sp>
        <p:nvSpPr>
          <p:cNvPr id="6" name="TextBox 5">
            <a:extLst>
              <a:ext uri="{FF2B5EF4-FFF2-40B4-BE49-F238E27FC236}">
                <a16:creationId xmlns:a16="http://schemas.microsoft.com/office/drawing/2014/main" id="{676E9123-1A1F-C657-F07E-F80C75545DDC}"/>
              </a:ext>
            </a:extLst>
          </p:cNvPr>
          <p:cNvSpPr txBox="1"/>
          <p:nvPr/>
        </p:nvSpPr>
        <p:spPr>
          <a:xfrm>
            <a:off x="508850" y="684027"/>
            <a:ext cx="11174300" cy="369332"/>
          </a:xfrm>
          <a:prstGeom prst="rect">
            <a:avLst/>
          </a:prstGeom>
          <a:noFill/>
        </p:spPr>
        <p:txBody>
          <a:bodyPr wrap="square" rtlCol="0">
            <a:spAutoFit/>
          </a:bodyPr>
          <a:lstStyle/>
          <a:p>
            <a:pPr algn="ctr"/>
            <a:r>
              <a:rPr lang="en-US" sz="1800" b="1" i="1" u="none" strike="noStrike" baseline="0" dirty="0">
                <a:latin typeface="CairoFont-3-0"/>
              </a:rPr>
              <a:t>Enhanced areal coverage of ice polar stratospheric clouds (PSC)</a:t>
            </a:r>
            <a:endParaRPr lang="en-IN" b="1" i="1" dirty="0"/>
          </a:p>
        </p:txBody>
      </p:sp>
      <p:sp>
        <p:nvSpPr>
          <p:cNvPr id="7" name="TextBox 6">
            <a:extLst>
              <a:ext uri="{FF2B5EF4-FFF2-40B4-BE49-F238E27FC236}">
                <a16:creationId xmlns:a16="http://schemas.microsoft.com/office/drawing/2014/main" id="{1913BC2A-300A-B036-28A2-2B2E309CF7A5}"/>
              </a:ext>
            </a:extLst>
          </p:cNvPr>
          <p:cNvSpPr txBox="1"/>
          <p:nvPr/>
        </p:nvSpPr>
        <p:spPr>
          <a:xfrm>
            <a:off x="508850" y="5989307"/>
            <a:ext cx="11174300" cy="369332"/>
          </a:xfrm>
          <a:prstGeom prst="rect">
            <a:avLst/>
          </a:prstGeom>
          <a:noFill/>
        </p:spPr>
        <p:txBody>
          <a:bodyPr wrap="square" rtlCol="0">
            <a:spAutoFit/>
          </a:bodyPr>
          <a:lstStyle/>
          <a:p>
            <a:pPr algn="ctr"/>
            <a:r>
              <a:rPr lang="en-US" b="1" dirty="0">
                <a:latin typeface="CairoFont-3-0"/>
              </a:rPr>
              <a:t>LNAT: </a:t>
            </a:r>
            <a:r>
              <a:rPr lang="en-US" dirty="0">
                <a:latin typeface="CairoFont-3-0"/>
              </a:rPr>
              <a:t>Liquid Nitric Acid Trihydrate;</a:t>
            </a:r>
            <a:r>
              <a:rPr lang="en-US" b="1" dirty="0">
                <a:latin typeface="CairoFont-3-0"/>
              </a:rPr>
              <a:t> ENAT: </a:t>
            </a:r>
            <a:r>
              <a:rPr lang="en-US" dirty="0">
                <a:latin typeface="CairoFont-3-0"/>
              </a:rPr>
              <a:t>Enhanced Nitric Acid Trihydrate;</a:t>
            </a:r>
            <a:r>
              <a:rPr lang="en-US" b="1" dirty="0">
                <a:latin typeface="CairoFont-3-0"/>
              </a:rPr>
              <a:t> STS: </a:t>
            </a:r>
            <a:r>
              <a:rPr lang="en-US" i="1" dirty="0">
                <a:latin typeface="CairoFont-3-0"/>
              </a:rPr>
              <a:t>Supercooled Ternary Solution</a:t>
            </a:r>
            <a:endParaRPr lang="en-IN" i="1" dirty="0"/>
          </a:p>
        </p:txBody>
      </p:sp>
    </p:spTree>
    <p:extLst>
      <p:ext uri="{BB962C8B-B14F-4D97-AF65-F5344CB8AC3E}">
        <p14:creationId xmlns:p14="http://schemas.microsoft.com/office/powerpoint/2010/main" val="380635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A162-7312-D0CE-3AB8-CECA0DC90E3A}"/>
              </a:ext>
            </a:extLst>
          </p:cNvPr>
          <p:cNvSpPr>
            <a:spLocks noGrp="1"/>
          </p:cNvSpPr>
          <p:nvPr>
            <p:ph type="title"/>
          </p:nvPr>
        </p:nvSpPr>
        <p:spPr>
          <a:xfrm>
            <a:off x="838200" y="365125"/>
            <a:ext cx="10515600" cy="696759"/>
          </a:xfrm>
        </p:spPr>
        <p:txBody>
          <a:bodyPr>
            <a:normAutofit/>
          </a:bodyPr>
          <a:lstStyle/>
          <a:p>
            <a:pPr algn="ctr"/>
            <a:r>
              <a:rPr lang="en-US" dirty="0"/>
              <a:t>Enhanced areal coverage of ice PSC</a:t>
            </a:r>
            <a:endParaRPr lang="en-IN" dirty="0"/>
          </a:p>
        </p:txBody>
      </p:sp>
      <p:sp>
        <p:nvSpPr>
          <p:cNvPr id="3" name="Content Placeholder 2">
            <a:extLst>
              <a:ext uri="{FF2B5EF4-FFF2-40B4-BE49-F238E27FC236}">
                <a16:creationId xmlns:a16="http://schemas.microsoft.com/office/drawing/2014/main" id="{53E9BA37-ADC6-4B8C-9B67-49F54A78F164}"/>
              </a:ext>
            </a:extLst>
          </p:cNvPr>
          <p:cNvSpPr>
            <a:spLocks noGrp="1"/>
          </p:cNvSpPr>
          <p:nvPr>
            <p:ph idx="1"/>
          </p:nvPr>
        </p:nvSpPr>
        <p:spPr>
          <a:xfrm>
            <a:off x="838200" y="1524000"/>
            <a:ext cx="10515600" cy="4652963"/>
          </a:xfrm>
        </p:spPr>
        <p:txBody>
          <a:bodyPr>
            <a:normAutofit/>
          </a:bodyPr>
          <a:lstStyle/>
          <a:p>
            <a:pPr algn="just"/>
            <a:r>
              <a:rPr lang="en-US" dirty="0"/>
              <a:t>The Ice, ENAT, and STS PSCs exhibited more than three standard deviations. The increase in HNO -containing PSCs</a:t>
            </a:r>
          </a:p>
          <a:p>
            <a:pPr algn="just"/>
            <a:r>
              <a:rPr lang="en-US" dirty="0"/>
              <a:t>(ENAT and STS) can be attributed to the increased surface area provided by the bushfire aerosols and the production of HNO</a:t>
            </a:r>
            <a:r>
              <a:rPr lang="en-US" baseline="-25000" dirty="0"/>
              <a:t>3</a:t>
            </a:r>
            <a:r>
              <a:rPr lang="en-US" dirty="0"/>
              <a:t> through the N</a:t>
            </a:r>
            <a:r>
              <a:rPr lang="en-US" baseline="-25000" dirty="0"/>
              <a:t>2</a:t>
            </a:r>
            <a:r>
              <a:rPr lang="en-US" dirty="0"/>
              <a:t>O</a:t>
            </a:r>
            <a:r>
              <a:rPr lang="en-US" baseline="-25000" dirty="0"/>
              <a:t>5</a:t>
            </a:r>
            <a:r>
              <a:rPr lang="en-US" dirty="0"/>
              <a:t> hydrolysis process.</a:t>
            </a:r>
          </a:p>
          <a:p>
            <a:pPr algn="just"/>
            <a:r>
              <a:rPr lang="en-US" dirty="0"/>
              <a:t>However, the LNAT areal coverage remains within one standard deviation and ice areal coverage exceeded three standard deviations.</a:t>
            </a:r>
          </a:p>
          <a:p>
            <a:pPr algn="just"/>
            <a:r>
              <a:rPr lang="en-US" dirty="0"/>
              <a:t>We hypothesize that it is possibly due to the rapid conversion of these LNAT into ice PSC through the nucleation process.</a:t>
            </a:r>
            <a:endParaRPr lang="en-IN" dirty="0"/>
          </a:p>
        </p:txBody>
      </p:sp>
    </p:spTree>
    <p:extLst>
      <p:ext uri="{BB962C8B-B14F-4D97-AF65-F5344CB8AC3E}">
        <p14:creationId xmlns:p14="http://schemas.microsoft.com/office/powerpoint/2010/main" val="9742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78F7-4AC5-D1A5-8E34-64AEFCDABF1F}"/>
              </a:ext>
            </a:extLst>
          </p:cNvPr>
          <p:cNvSpPr>
            <a:spLocks noGrp="1"/>
          </p:cNvSpPr>
          <p:nvPr>
            <p:ph type="title"/>
          </p:nvPr>
        </p:nvSpPr>
        <p:spPr>
          <a:xfrm>
            <a:off x="747252" y="197976"/>
            <a:ext cx="10515600" cy="696759"/>
          </a:xfrm>
        </p:spPr>
        <p:txBody>
          <a:bodyPr/>
          <a:lstStyle/>
          <a:p>
            <a:pPr algn="ctr"/>
            <a:r>
              <a:rPr lang="en-US" dirty="0"/>
              <a:t>Conclusion</a:t>
            </a:r>
            <a:endParaRPr lang="en-IN" dirty="0"/>
          </a:p>
        </p:txBody>
      </p:sp>
      <p:sp>
        <p:nvSpPr>
          <p:cNvPr id="3" name="Content Placeholder 2">
            <a:extLst>
              <a:ext uri="{FF2B5EF4-FFF2-40B4-BE49-F238E27FC236}">
                <a16:creationId xmlns:a16="http://schemas.microsoft.com/office/drawing/2014/main" id="{C0214510-C2D9-FFC1-498B-06CC086168B3}"/>
              </a:ext>
            </a:extLst>
          </p:cNvPr>
          <p:cNvSpPr>
            <a:spLocks noGrp="1"/>
          </p:cNvSpPr>
          <p:nvPr>
            <p:ph idx="1"/>
          </p:nvPr>
        </p:nvSpPr>
        <p:spPr>
          <a:xfrm>
            <a:off x="838200" y="1061884"/>
            <a:ext cx="10606548" cy="5430991"/>
          </a:xfrm>
        </p:spPr>
        <p:txBody>
          <a:bodyPr>
            <a:normAutofit/>
          </a:bodyPr>
          <a:lstStyle/>
          <a:p>
            <a:pPr algn="l"/>
            <a:r>
              <a:rPr lang="en-US" sz="2400" b="0" i="0" u="none" strike="noStrike" baseline="0" dirty="0">
                <a:latin typeface="Calibri (body)"/>
              </a:rPr>
              <a:t>The Black Summer event increased the lower stratospheric aerosol loading in early 2020. These aerosols promoted the N</a:t>
            </a:r>
            <a:r>
              <a:rPr lang="en-US" sz="2400" b="0" i="0" u="none" strike="noStrike" baseline="-25000" dirty="0">
                <a:latin typeface="Calibri (body)"/>
              </a:rPr>
              <a:t>2</a:t>
            </a:r>
            <a:r>
              <a:rPr lang="en-US" sz="2400" b="0" i="0" u="none" strike="noStrike" baseline="0" dirty="0">
                <a:latin typeface="Calibri (body)"/>
              </a:rPr>
              <a:t>O</a:t>
            </a:r>
            <a:r>
              <a:rPr lang="en-US" sz="2400" b="0" i="0" u="none" strike="noStrike" baseline="-25000" dirty="0">
                <a:latin typeface="Calibri (body)"/>
              </a:rPr>
              <a:t>5</a:t>
            </a:r>
            <a:r>
              <a:rPr lang="en-US" sz="2400" b="0" i="0" u="none" strike="noStrike" baseline="0" dirty="0">
                <a:latin typeface="Calibri (body)"/>
              </a:rPr>
              <a:t> hydrolysis process which significantly increased the production of gas-phase HNO</a:t>
            </a:r>
            <a:r>
              <a:rPr lang="en-US" sz="2400" b="0" i="0" u="none" strike="noStrike" baseline="-25000" dirty="0">
                <a:latin typeface="Calibri (body)"/>
              </a:rPr>
              <a:t>3</a:t>
            </a:r>
            <a:r>
              <a:rPr lang="en-US" sz="2400" b="0" i="0" u="none" strike="noStrike" baseline="0" dirty="0">
                <a:latin typeface="Calibri (body)"/>
              </a:rPr>
              <a:t>.</a:t>
            </a:r>
          </a:p>
          <a:p>
            <a:pPr algn="l"/>
            <a:r>
              <a:rPr lang="en-US" sz="2400" b="0" i="0" u="none" strike="noStrike" baseline="0" dirty="0">
                <a:latin typeface="Calibri (body)"/>
              </a:rPr>
              <a:t>This was expected to increase the HNO</a:t>
            </a:r>
            <a:r>
              <a:rPr lang="en-US" sz="2400" b="0" i="0" u="none" strike="noStrike" baseline="-25000" dirty="0">
                <a:latin typeface="Calibri (body)"/>
              </a:rPr>
              <a:t>3</a:t>
            </a:r>
            <a:r>
              <a:rPr lang="en-US" sz="2400" b="0" i="0" u="none" strike="noStrike" baseline="0" dirty="0">
                <a:latin typeface="Calibri (body)"/>
              </a:rPr>
              <a:t> containing Polar Stratospheric Cloud (PSC) known as Liquid Nitric Acid Trihydrate (LNAT). However, in contrast, LNAT areal coverage remained within one standard deviation, but the water ice PSC areal coverage exceeded three standard deviations.</a:t>
            </a:r>
          </a:p>
          <a:p>
            <a:pPr algn="l"/>
            <a:r>
              <a:rPr lang="en-US" sz="2400" b="0" i="0" u="none" strike="noStrike" baseline="0" dirty="0">
                <a:latin typeface="Calibri (body)"/>
              </a:rPr>
              <a:t>We find that HNO</a:t>
            </a:r>
            <a:r>
              <a:rPr lang="en-US" sz="2400" b="0" i="0" u="none" strike="noStrike" baseline="-25000" dirty="0">
                <a:latin typeface="Calibri (body)"/>
              </a:rPr>
              <a:t>3</a:t>
            </a:r>
            <a:r>
              <a:rPr lang="en-US" sz="2400" b="0" i="0" u="none" strike="noStrike" baseline="0" dirty="0">
                <a:latin typeface="Calibri (body)"/>
              </a:rPr>
              <a:t> condensed on the bushfire aerosols, leading to the formation of LNAT. However, it subsequently acted as nuclei for the formation of ice PSCs. The rapid conversion from LNAT to ice PSCs resulted in an anomalously high areal coverage of ice PSCs.</a:t>
            </a:r>
          </a:p>
          <a:p>
            <a:pPr algn="l"/>
            <a:r>
              <a:rPr lang="en-US" sz="2400" b="0" i="0" u="none" strike="noStrike" baseline="0" dirty="0">
                <a:latin typeface="Calibri (body)"/>
              </a:rPr>
              <a:t>We conclude that the intrusion of aerosols into the stratosphere due to an extreme bushfire event can significantly influence the stratospheric chemistry and PSC dynamics.</a:t>
            </a:r>
            <a:endParaRPr lang="en-IN" sz="3600" dirty="0">
              <a:latin typeface="Calibri (body)"/>
            </a:endParaRPr>
          </a:p>
        </p:txBody>
      </p:sp>
    </p:spTree>
    <p:extLst>
      <p:ext uri="{BB962C8B-B14F-4D97-AF65-F5344CB8AC3E}">
        <p14:creationId xmlns:p14="http://schemas.microsoft.com/office/powerpoint/2010/main" val="423951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1151</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CairoFont-3-0</vt:lpstr>
      <vt:lpstr>CairoFont-4-0</vt:lpstr>
      <vt:lpstr>CairoFont-6-0</vt:lpstr>
      <vt:lpstr>CairoFont-6-1</vt:lpstr>
      <vt:lpstr>CairoFont-7-0</vt:lpstr>
      <vt:lpstr>Calibri</vt:lpstr>
      <vt:lpstr>Calibri (body)</vt:lpstr>
      <vt:lpstr>Cambria Math</vt:lpstr>
      <vt:lpstr>Office Theme</vt:lpstr>
      <vt:lpstr>Stratospheric Impacts of an Extreme Australian Bushfire Event: A Multi-Satellite Analysis Presenter: Prasanth. S, CAOS, IISc, India Email: prasanthphy57@gmail.com</vt:lpstr>
      <vt:lpstr>Introduction</vt:lpstr>
      <vt:lpstr>Data and Methods</vt:lpstr>
      <vt:lpstr>Data and Methods</vt:lpstr>
      <vt:lpstr>Results and Discussion</vt:lpstr>
      <vt:lpstr>Results and Discussion</vt:lpstr>
      <vt:lpstr>Enhanced areal coverage of ice PSC</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Stratospheric Impacts of an Extreme Australian Bushfire Event: A Multi-Satellite Analysis</dc:title>
  <dc:creator>Prasanth S</dc:creator>
  <cp:lastModifiedBy>Prasanth S</cp:lastModifiedBy>
  <cp:revision>21</cp:revision>
  <dcterms:created xsi:type="dcterms:W3CDTF">2024-05-20T06:49:12Z</dcterms:created>
  <dcterms:modified xsi:type="dcterms:W3CDTF">2024-05-20T11:16:57Z</dcterms:modified>
</cp:coreProperties>
</file>