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58" r:id="rId3"/>
    <p:sldId id="296" r:id="rId4"/>
    <p:sldId id="297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4C2A3-41C9-41D0-903B-3A5A775D0D4C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36A3-0127-492C-8E8F-EE5045B4EE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29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18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97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3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2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61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47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09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65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73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22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2BF-28B9-4906-B932-55D5FF9E2C68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34CE-785E-4DC6-B2B2-5867F294A4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7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" y="1127464"/>
            <a:ext cx="12055151" cy="5246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2144" y="46655"/>
            <a:ext cx="1205832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polarimetric radar analysis of pre-monsoon deep convective systems and a hail-producing event observed in the monsoon core zone</a:t>
            </a:r>
            <a:endParaRPr lang="en-US" sz="3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121" y="1650756"/>
            <a:ext cx="106327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 Abhijeet</a:t>
            </a:r>
            <a:r>
              <a:rPr lang="en-US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*,1,2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Sachin M. Deshpande</a:t>
            </a:r>
            <a:r>
              <a:rPr lang="en-US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G. Pandithurai</a:t>
            </a:r>
            <a:r>
              <a:rPr lang="en-US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6" algn="just"/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Indian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Tropical Meteorology (IITM),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</a:p>
          <a:p>
            <a:pPr lvl="6"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Atmospheric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Testbed (ART), Silkheda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AA4C1-61B0-A3B3-6C0A-1644FD7FF09F}"/>
              </a:ext>
            </a:extLst>
          </p:cNvPr>
          <p:cNvSpPr txBox="1"/>
          <p:nvPr/>
        </p:nvSpPr>
        <p:spPr>
          <a:xfrm>
            <a:off x="2696101" y="3284068"/>
            <a:ext cx="6154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email: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abhijeetkrbhu11@gmail.com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06640" y="4339192"/>
            <a:ext cx="5843948" cy="1482124"/>
            <a:chOff x="2922050" y="4143883"/>
            <a:chExt cx="5843948" cy="1482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050" y="4155712"/>
              <a:ext cx="1440000" cy="144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" t="3808" r="3686" b="3687"/>
            <a:stretch/>
          </p:blipFill>
          <p:spPr>
            <a:xfrm>
              <a:off x="5085057" y="4150007"/>
              <a:ext cx="1476000" cy="147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998" y="4143883"/>
              <a:ext cx="1440000" cy="1440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5313" y="6432986"/>
            <a:ext cx="120551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02-07 June 2024                                  </a:t>
            </a:r>
            <a:r>
              <a:rPr lang="en-IN" b="1" dirty="0">
                <a:solidFill>
                  <a:srgbClr val="FF0000"/>
                </a:solidFill>
              </a:rPr>
              <a:t>		</a:t>
            </a:r>
            <a:r>
              <a:rPr lang="en-IN" b="1" dirty="0" smtClean="0">
                <a:solidFill>
                  <a:srgbClr val="FF0000"/>
                </a:solidFill>
              </a:rPr>
              <a:t>       STIPMEX-2024				                        IITM-Pune.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67733" y="77932"/>
            <a:ext cx="12056533" cy="1088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/>
          <p:cNvSpPr/>
          <p:nvPr/>
        </p:nvSpPr>
        <p:spPr>
          <a:xfrm>
            <a:off x="65315" y="2267339"/>
            <a:ext cx="7763069" cy="4118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65285" y="74630"/>
            <a:ext cx="234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80" y="1214296"/>
            <a:ext cx="7769525" cy="1000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Thunderstorms</a:t>
            </a: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lightning activity have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an 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</a:t>
            </a: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India</a:t>
            </a: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pre-monsoon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driven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intense and deep </a:t>
            </a: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convection. </a:t>
            </a:r>
            <a:endParaRPr lang="en-IN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690" y="148301"/>
            <a:ext cx="9812866" cy="3770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characteristics features of hail-producing pre-monsoon clouds in the monsoon core zone</a:t>
            </a: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45" y="499391"/>
            <a:ext cx="12027160" cy="6617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microphysical characteristics of hail-storm observed over Bhopal using C-band dual-polarization radar in the pre-monsoon months.</a:t>
            </a:r>
            <a:endParaRPr lang="en-US" sz="185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0254" y="1216241"/>
            <a:ext cx="4236643" cy="51658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7599" r="2884"/>
          <a:stretch/>
        </p:blipFill>
        <p:spPr bwMode="auto">
          <a:xfrm>
            <a:off x="7933992" y="1324325"/>
            <a:ext cx="4139704" cy="19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9451555" y="1482750"/>
            <a:ext cx="914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ngs"/>
              </a:rPr>
              <a:t>CFADs</a:t>
            </a:r>
            <a:endParaRPr lang="en-IN" b="1" dirty="0">
              <a:solidFill>
                <a:srgbClr val="C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82811" y="3068950"/>
            <a:ext cx="2331588" cy="3290175"/>
            <a:chOff x="7860522" y="900454"/>
            <a:chExt cx="2331588" cy="329017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" t="5696" r="7493"/>
            <a:stretch/>
          </p:blipFill>
          <p:spPr bwMode="auto">
            <a:xfrm>
              <a:off x="7876053" y="900454"/>
              <a:ext cx="2316057" cy="162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" t="5396" r="7292"/>
            <a:stretch/>
          </p:blipFill>
          <p:spPr bwMode="auto">
            <a:xfrm>
              <a:off x="7860522" y="2570629"/>
              <a:ext cx="2324065" cy="162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242593" y="2485615"/>
            <a:ext cx="217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ngs"/>
              </a:rPr>
              <a:t>Probability distribution of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MS Minngs"/>
              </a:rPr>
              <a:t>ETH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1" y="2652260"/>
            <a:ext cx="32190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height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&gt;35-dBZ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&gt;50-dBZ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around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13km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11km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respectively.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Multiple peaks</a:t>
            </a:r>
            <a:r>
              <a:rPr lang="en-US" dirty="0" smtClean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of ETHs at &gt;35dBZ and &gt;50dBZ.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&gt;55dBZ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lower heights.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Z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&gt;50BZ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8km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may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 hail stones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surface (Lemon 1980).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13" y="6442311"/>
            <a:ext cx="120458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02-07 June 2024                                  </a:t>
            </a:r>
            <a:r>
              <a:rPr lang="en-IN" b="1" dirty="0">
                <a:solidFill>
                  <a:srgbClr val="FF0000"/>
                </a:solidFill>
              </a:rPr>
              <a:t>		</a:t>
            </a:r>
            <a:r>
              <a:rPr lang="en-IN" b="1" dirty="0" smtClean="0">
                <a:solidFill>
                  <a:srgbClr val="FF0000"/>
                </a:solidFill>
              </a:rPr>
              <a:t>       STIPMEX-2024				                    IITM-Pune.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66434" y="2629901"/>
            <a:ext cx="2125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ngs"/>
              </a:rPr>
              <a:t>Occurrence of dBZ</a:t>
            </a:r>
            <a:endParaRPr lang="en-IN" b="1" dirty="0">
              <a:solidFill>
                <a:srgbClr val="C0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77528" y="3046763"/>
            <a:ext cx="1913643" cy="3306971"/>
            <a:chOff x="2995466" y="3052811"/>
            <a:chExt cx="1913643" cy="330697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5468" r="2433"/>
            <a:stretch/>
          </p:blipFill>
          <p:spPr bwMode="auto">
            <a:xfrm>
              <a:off x="3006044" y="3052811"/>
              <a:ext cx="1903065" cy="162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" t="5556" r="1523" b="987"/>
            <a:stretch/>
          </p:blipFill>
          <p:spPr>
            <a:xfrm>
              <a:off x="2995466" y="4739782"/>
              <a:ext cx="1913183" cy="1620000"/>
            </a:xfrm>
            <a:prstGeom prst="rect">
              <a:avLst/>
            </a:prstGeom>
          </p:spPr>
        </p:pic>
      </p:grpSp>
      <p:sp>
        <p:nvSpPr>
          <p:cNvPr id="70" name="Rectangle 69"/>
          <p:cNvSpPr/>
          <p:nvPr/>
        </p:nvSpPr>
        <p:spPr>
          <a:xfrm>
            <a:off x="1630783" y="2221845"/>
            <a:ext cx="396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ea typeface="MS Minngs"/>
              </a:rPr>
              <a:t>Characteristics of pre-monsoon clouds</a:t>
            </a:r>
            <a:endParaRPr lang="en-IN" b="1" u="sng" dirty="0"/>
          </a:p>
        </p:txBody>
      </p:sp>
      <p:sp>
        <p:nvSpPr>
          <p:cNvPr id="72" name="TextBox 71"/>
          <p:cNvSpPr txBox="1"/>
          <p:nvPr/>
        </p:nvSpPr>
        <p:spPr>
          <a:xfrm>
            <a:off x="7921687" y="3303022"/>
            <a:ext cx="4142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CFADs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combined 12 rain events.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occurrence frequency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 km altitude, suggesting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convective updraft within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 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riming/accretion</a:t>
            </a:r>
            <a:r>
              <a:rPr lang="en-US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 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the 5 km altitude suggests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of the rimmed particles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718043" y="4441371"/>
            <a:ext cx="5402423" cy="1903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Rectangle 31"/>
          <p:cNvSpPr/>
          <p:nvPr/>
        </p:nvSpPr>
        <p:spPr>
          <a:xfrm>
            <a:off x="60230" y="886404"/>
            <a:ext cx="6583619" cy="5458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5" y="55980"/>
            <a:ext cx="1205515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hailstorm event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Bhopal on 30 April 2023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deep convective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using C-band dual-polarization radar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807126" y="1906121"/>
            <a:ext cx="3734404" cy="4320000"/>
            <a:chOff x="1269924" y="3594559"/>
            <a:chExt cx="5016157" cy="58027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7217" r="8" b="14911"/>
            <a:stretch/>
          </p:blipFill>
          <p:spPr bwMode="auto">
            <a:xfrm>
              <a:off x="1269924" y="3594559"/>
              <a:ext cx="5007660" cy="13359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" t="7624" r="975" b="15398"/>
            <a:stretch/>
          </p:blipFill>
          <p:spPr bwMode="auto">
            <a:xfrm>
              <a:off x="1276367" y="6408620"/>
              <a:ext cx="5005078" cy="13206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" t="7473" r="872" b="15499"/>
            <a:stretch/>
          </p:blipFill>
          <p:spPr bwMode="auto">
            <a:xfrm>
              <a:off x="1271013" y="5007175"/>
              <a:ext cx="5010429" cy="13214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8" t="7520" r="2380" b="66"/>
            <a:stretch/>
          </p:blipFill>
          <p:spPr bwMode="auto">
            <a:xfrm>
              <a:off x="1276362" y="7811842"/>
              <a:ext cx="5009719" cy="15854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" y="1226741"/>
            <a:ext cx="2520000" cy="201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5622" r="6437" b="326"/>
          <a:stretch/>
        </p:blipFill>
        <p:spPr bwMode="auto">
          <a:xfrm>
            <a:off x="122997" y="3803131"/>
            <a:ext cx="2520000" cy="2420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5313" y="6432986"/>
            <a:ext cx="120551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02-07 June 2024                                  </a:t>
            </a:r>
            <a:r>
              <a:rPr lang="en-IN" b="1" dirty="0">
                <a:solidFill>
                  <a:srgbClr val="FF0000"/>
                </a:solidFill>
              </a:rPr>
              <a:t>		</a:t>
            </a:r>
            <a:r>
              <a:rPr lang="en-IN" b="1" dirty="0" smtClean="0">
                <a:solidFill>
                  <a:srgbClr val="FF0000"/>
                </a:solidFill>
              </a:rPr>
              <a:t>       STIPMEX-2024				                        IITM-Pune.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0626" y="3191067"/>
            <a:ext cx="24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of Hydrometeor classes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5708" y="4408678"/>
            <a:ext cx="342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conclusions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8429" y="908175"/>
            <a:ext cx="2957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Time-height variation of the polarimetric parameters of the tracked cell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76" y="855302"/>
            <a:ext cx="264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tracked cell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1727" y="4823943"/>
            <a:ext cx="5338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of melting of small hail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observed below 4 km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~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&gt;45dBZ,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&gt;1.2dB,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&gt;0.5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/km, and ρ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&lt;0.95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observed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melted water-coated hail/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graupel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at the surface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7737" r="8434" b="881"/>
          <a:stretch/>
        </p:blipFill>
        <p:spPr>
          <a:xfrm>
            <a:off x="7141028" y="1532707"/>
            <a:ext cx="4256656" cy="2705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4606" y="91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hydrometeors present during the hail spell over Bhopal on 30/04/2023 14:00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13524" r="18849" b="4970"/>
          <a:stretch/>
        </p:blipFill>
        <p:spPr>
          <a:xfrm>
            <a:off x="4404419" y="1026637"/>
            <a:ext cx="2849878" cy="39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8521" y="4988674"/>
            <a:ext cx="411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Hail sample collected over Bhopal on 30 April 2023 at ~14:00 IST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3" y="6432986"/>
            <a:ext cx="120551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02-07 June 2024                                  </a:t>
            </a:r>
            <a:r>
              <a:rPr lang="en-IN" b="1" dirty="0">
                <a:solidFill>
                  <a:srgbClr val="FF0000"/>
                </a:solidFill>
              </a:rPr>
              <a:t>		</a:t>
            </a:r>
            <a:r>
              <a:rPr lang="en-IN" b="1" dirty="0" smtClean="0">
                <a:solidFill>
                  <a:srgbClr val="FF0000"/>
                </a:solidFill>
              </a:rPr>
              <a:t>       STIPMEX-2024				                        IITM-Pune.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740" y="6027939"/>
            <a:ext cx="488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details please visit to the poster.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4" descr="thank you slide.png"/>
          <p:cNvPicPr/>
          <p:nvPr/>
        </p:nvPicPr>
        <p:blipFill>
          <a:blip r:embed="rId2"/>
          <a:srcRect l="27634" t="20342" r="10243" b="12009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6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417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MS Minngs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iitmartci4</dc:creator>
  <cp:lastModifiedBy>Abhi</cp:lastModifiedBy>
  <cp:revision>145</cp:revision>
  <dcterms:created xsi:type="dcterms:W3CDTF">2023-12-29T09:52:02Z</dcterms:created>
  <dcterms:modified xsi:type="dcterms:W3CDTF">2024-05-20T16:07:28Z</dcterms:modified>
</cp:coreProperties>
</file>