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0240288"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Nasreen Akter" initials="D" lastIdx="1" clrIdx="0">
    <p:extLst>
      <p:ext uri="{19B8F6BF-5375-455C-9EA6-DF929625EA0E}">
        <p15:presenceInfo xmlns:p15="http://schemas.microsoft.com/office/powerpoint/2012/main" userId="S::nasreenakter@phy.buet.ac.bd::c750631c-6d5a-47e0-9e24-963132fd40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9" autoAdjust="0"/>
    <p:restoredTop sz="94660" autoAdjust="0"/>
  </p:normalViewPr>
  <p:slideViewPr>
    <p:cSldViewPr snapToGrid="0">
      <p:cViewPr>
        <p:scale>
          <a:sx n="43" d="100"/>
          <a:sy n="43" d="100"/>
        </p:scale>
        <p:origin x="-444" y="-6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8" d="100"/>
        <a:sy n="168" d="100"/>
      </p:scale>
      <p:origin x="0" y="-654"/>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6952156"/>
            <a:ext cx="25704245" cy="14789303"/>
          </a:xfrm>
        </p:spPr>
        <p:txBody>
          <a:bodyPr anchor="b"/>
          <a:lstStyle>
            <a:lvl1pPr algn="ctr">
              <a:defRPr sz="19843"/>
            </a:lvl1pPr>
          </a:lstStyle>
          <a:p>
            <a:r>
              <a:rPr lang="en-US"/>
              <a:t>Click to edit Master title style</a:t>
            </a:r>
            <a:endParaRPr lang="en-US" dirty="0"/>
          </a:p>
        </p:txBody>
      </p:sp>
      <p:sp>
        <p:nvSpPr>
          <p:cNvPr id="3" name="Subtitle 2"/>
          <p:cNvSpPr>
            <a:spLocks noGrp="1"/>
          </p:cNvSpPr>
          <p:nvPr>
            <p:ph type="subTitle" idx="1"/>
          </p:nvPr>
        </p:nvSpPr>
        <p:spPr>
          <a:xfrm>
            <a:off x="3780036" y="22311791"/>
            <a:ext cx="22680216" cy="10256143"/>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26514-7F36-48D1-880D-B38AA3F51F6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334162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26514-7F36-48D1-880D-B38AA3F51F6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94232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61662"/>
            <a:ext cx="6520562" cy="35999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9021" y="2261662"/>
            <a:ext cx="19183683" cy="3599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26514-7F36-48D1-880D-B38AA3F51F6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308318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26514-7F36-48D1-880D-B38AA3F51F6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16651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3272" y="10590491"/>
            <a:ext cx="26082248" cy="17670461"/>
          </a:xfrm>
        </p:spPr>
        <p:txBody>
          <a:bodyPr anchor="b"/>
          <a:lstStyle>
            <a:lvl1pPr>
              <a:defRPr sz="19843"/>
            </a:lvl1pPr>
          </a:lstStyle>
          <a:p>
            <a:r>
              <a:rPr lang="en-US"/>
              <a:t>Click to edit Master title style</a:t>
            </a:r>
            <a:endParaRPr lang="en-US" dirty="0"/>
          </a:p>
        </p:txBody>
      </p:sp>
      <p:sp>
        <p:nvSpPr>
          <p:cNvPr id="3" name="Text Placeholder 2"/>
          <p:cNvSpPr>
            <a:spLocks noGrp="1"/>
          </p:cNvSpPr>
          <p:nvPr>
            <p:ph type="body" idx="1"/>
          </p:nvPr>
        </p:nvSpPr>
        <p:spPr>
          <a:xfrm>
            <a:off x="2063272" y="28428121"/>
            <a:ext cx="26082248" cy="9292478"/>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026514-7F36-48D1-880D-B38AA3F51F6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17529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9020"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09146"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26514-7F36-48D1-880D-B38AA3F51F6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13101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61671"/>
            <a:ext cx="26082248" cy="82108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2962" y="10413482"/>
            <a:ext cx="12793057"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Click to edit Master text styles</a:t>
            </a:r>
          </a:p>
        </p:txBody>
      </p:sp>
      <p:sp>
        <p:nvSpPr>
          <p:cNvPr id="4" name="Content Placeholder 3"/>
          <p:cNvSpPr>
            <a:spLocks noGrp="1"/>
          </p:cNvSpPr>
          <p:nvPr>
            <p:ph sz="half" idx="2"/>
          </p:nvPr>
        </p:nvSpPr>
        <p:spPr>
          <a:xfrm>
            <a:off x="2082962" y="15516968"/>
            <a:ext cx="12793057"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09148" y="10413482"/>
            <a:ext cx="12856061"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Click to edit Master text styles</a:t>
            </a:r>
          </a:p>
        </p:txBody>
      </p:sp>
      <p:sp>
        <p:nvSpPr>
          <p:cNvPr id="6" name="Content Placeholder 5"/>
          <p:cNvSpPr>
            <a:spLocks noGrp="1"/>
          </p:cNvSpPr>
          <p:nvPr>
            <p:ph sz="quarter" idx="4"/>
          </p:nvPr>
        </p:nvSpPr>
        <p:spPr>
          <a:xfrm>
            <a:off x="15309148" y="15516968"/>
            <a:ext cx="12856061"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26514-7F36-48D1-880D-B38AA3F51F6E}"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82214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26514-7F36-48D1-880D-B38AA3F51F6E}"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61055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26514-7F36-48D1-880D-B38AA3F51F6E}"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359246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Content Placeholder 2"/>
          <p:cNvSpPr>
            <a:spLocks noGrp="1"/>
          </p:cNvSpPr>
          <p:nvPr>
            <p:ph idx="1"/>
          </p:nvPr>
        </p:nvSpPr>
        <p:spPr>
          <a:xfrm>
            <a:off x="12856061" y="6116330"/>
            <a:ext cx="15309146" cy="3018827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Click to edit Master text styles</a:t>
            </a:r>
          </a:p>
        </p:txBody>
      </p:sp>
      <p:sp>
        <p:nvSpPr>
          <p:cNvPr id="5" name="Date Placeholder 4"/>
          <p:cNvSpPr>
            <a:spLocks noGrp="1"/>
          </p:cNvSpPr>
          <p:nvPr>
            <p:ph type="dt" sz="half" idx="10"/>
          </p:nvPr>
        </p:nvSpPr>
        <p:spPr/>
        <p:txBody>
          <a:bodyPr/>
          <a:lstStyle/>
          <a:p>
            <a:fld id="{9E026514-7F36-48D1-880D-B38AA3F51F6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2724750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56061" y="6116330"/>
            <a:ext cx="15309146" cy="3018827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en-US"/>
              <a:t>Click icon to add picture</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Click to edit Master text styles</a:t>
            </a:r>
          </a:p>
        </p:txBody>
      </p:sp>
      <p:sp>
        <p:nvSpPr>
          <p:cNvPr id="5" name="Date Placeholder 4"/>
          <p:cNvSpPr>
            <a:spLocks noGrp="1"/>
          </p:cNvSpPr>
          <p:nvPr>
            <p:ph type="dt" sz="half" idx="10"/>
          </p:nvPr>
        </p:nvSpPr>
        <p:spPr/>
        <p:txBody>
          <a:bodyPr/>
          <a:lstStyle/>
          <a:p>
            <a:fld id="{9E026514-7F36-48D1-880D-B38AA3F51F6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B8739-A087-4FCD-BD9D-D2C34946DA49}" type="slidenum">
              <a:rPr lang="en-US" smtClean="0"/>
              <a:t>‹#›</a:t>
            </a:fld>
            <a:endParaRPr lang="en-US"/>
          </a:p>
        </p:txBody>
      </p:sp>
    </p:spTree>
    <p:extLst>
      <p:ext uri="{BB962C8B-B14F-4D97-AF65-F5344CB8AC3E}">
        <p14:creationId xmlns:p14="http://schemas.microsoft.com/office/powerpoint/2010/main" val="249212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61671"/>
            <a:ext cx="26082248" cy="8210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9020" y="39372595"/>
            <a:ext cx="6804065" cy="2261662"/>
          </a:xfrm>
          <a:prstGeom prst="rect">
            <a:avLst/>
          </a:prstGeom>
        </p:spPr>
        <p:txBody>
          <a:bodyPr vert="horz" lIns="91440" tIns="45720" rIns="91440" bIns="45720" rtlCol="0" anchor="ctr"/>
          <a:lstStyle>
            <a:lvl1pPr algn="l">
              <a:defRPr sz="3969">
                <a:solidFill>
                  <a:schemeClr val="tx1">
                    <a:tint val="75000"/>
                  </a:schemeClr>
                </a:solidFill>
              </a:defRPr>
            </a:lvl1pPr>
          </a:lstStyle>
          <a:p>
            <a:fld id="{9E026514-7F36-48D1-880D-B38AA3F51F6E}" type="datetimeFigureOut">
              <a:rPr lang="en-US" smtClean="0"/>
              <a:t>5/20/2024</a:t>
            </a:fld>
            <a:endParaRPr lang="en-US"/>
          </a:p>
        </p:txBody>
      </p:sp>
      <p:sp>
        <p:nvSpPr>
          <p:cNvPr id="5" name="Footer Placeholder 4"/>
          <p:cNvSpPr>
            <a:spLocks noGrp="1"/>
          </p:cNvSpPr>
          <p:nvPr>
            <p:ph type="ftr" sz="quarter" idx="3"/>
          </p:nvPr>
        </p:nvSpPr>
        <p:spPr>
          <a:xfrm>
            <a:off x="10017096" y="39372595"/>
            <a:ext cx="10206097" cy="2261662"/>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57203" y="39372595"/>
            <a:ext cx="6804065" cy="2261662"/>
          </a:xfrm>
          <a:prstGeom prst="rect">
            <a:avLst/>
          </a:prstGeom>
        </p:spPr>
        <p:txBody>
          <a:bodyPr vert="horz" lIns="91440" tIns="45720" rIns="91440" bIns="45720" rtlCol="0" anchor="ctr"/>
          <a:lstStyle>
            <a:lvl1pPr algn="r">
              <a:defRPr sz="3969">
                <a:solidFill>
                  <a:schemeClr val="tx1">
                    <a:tint val="75000"/>
                  </a:schemeClr>
                </a:solidFill>
              </a:defRPr>
            </a:lvl1pPr>
          </a:lstStyle>
          <a:p>
            <a:fld id="{315B8739-A087-4FCD-BD9D-D2C34946DA49}" type="slidenum">
              <a:rPr lang="en-US" smtClean="0"/>
              <a:t>‹#›</a:t>
            </a:fld>
            <a:endParaRPr lang="en-US"/>
          </a:p>
        </p:txBody>
      </p:sp>
    </p:spTree>
    <p:extLst>
      <p:ext uri="{BB962C8B-B14F-4D97-AF65-F5344CB8AC3E}">
        <p14:creationId xmlns:p14="http://schemas.microsoft.com/office/powerpoint/2010/main" val="23629634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154840" y="1559383"/>
            <a:ext cx="17799959" cy="2219838"/>
          </a:xfrm>
          <a:prstGeom prst="rect">
            <a:avLst/>
          </a:prstGeom>
          <a:noFill/>
          <a:ln>
            <a:noFill/>
          </a:ln>
        </p:spPr>
        <p:txBody>
          <a:bodyPr wrap="square" rtlCol="0">
            <a:spAutoFit/>
          </a:bodyPr>
          <a:lstStyle/>
          <a:p>
            <a:pPr>
              <a:lnSpc>
                <a:spcPct val="150000"/>
              </a:lnSpc>
            </a:pPr>
            <a:r>
              <a:rPr lang="en-US" sz="3200" b="1" i="1" dirty="0">
                <a:solidFill>
                  <a:schemeClr val="accent1">
                    <a:lumMod val="50000"/>
                  </a:schemeClr>
                </a:solidFill>
                <a:effectLst/>
                <a:latin typeface="Times New Roman" panose="02020603050405020304" pitchFamily="18" charset="0"/>
                <a:cs typeface="Times New Roman" panose="02020603050405020304" pitchFamily="18" charset="0"/>
              </a:rPr>
              <a:t>International workshop on Stratosphere-Troposphere Interactions and Prediction of Monsoon weather Extremes (STIPMEX) </a:t>
            </a:r>
            <a:r>
              <a:rPr lang="en-US" sz="3200" b="1" i="1" dirty="0">
                <a:solidFill>
                  <a:schemeClr val="accent1">
                    <a:lumMod val="50000"/>
                  </a:schemeClr>
                </a:solidFill>
                <a:latin typeface="Times New Roman" panose="02020603050405020304" pitchFamily="18" charset="0"/>
                <a:cs typeface="Times New Roman" panose="02020603050405020304" pitchFamily="18" charset="0"/>
              </a:rPr>
              <a:t>Organized by Indian Institute Tropical Meteorology </a:t>
            </a:r>
          </a:p>
          <a:p>
            <a:pPr>
              <a:lnSpc>
                <a:spcPct val="150000"/>
              </a:lnSpc>
            </a:pPr>
            <a:r>
              <a:rPr lang="en-US" sz="3200" b="1" i="1" dirty="0">
                <a:solidFill>
                  <a:schemeClr val="accent1">
                    <a:lumMod val="50000"/>
                  </a:schemeClr>
                </a:solidFill>
                <a:latin typeface="Times New Roman" panose="02020603050405020304" pitchFamily="18" charset="0"/>
                <a:cs typeface="Times New Roman" panose="02020603050405020304" pitchFamily="18" charset="0"/>
              </a:rPr>
              <a:t>2- 7 June, 2024                               </a:t>
            </a:r>
          </a:p>
        </p:txBody>
      </p:sp>
      <p:sp>
        <p:nvSpPr>
          <p:cNvPr id="6" name="TextBox 5"/>
          <p:cNvSpPr txBox="1"/>
          <p:nvPr/>
        </p:nvSpPr>
        <p:spPr>
          <a:xfrm>
            <a:off x="4455968" y="3791025"/>
            <a:ext cx="21694025" cy="2687915"/>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rtl="0">
              <a:spcBef>
                <a:spcPts val="0"/>
              </a:spcBef>
              <a:spcAft>
                <a:spcPts val="1000"/>
              </a:spcAft>
            </a:pPr>
            <a:r>
              <a:rPr lang="en-US" sz="4400" b="1" i="0" u="none" strike="noStrike" dirty="0">
                <a:solidFill>
                  <a:srgbClr val="000000"/>
                </a:solidFill>
                <a:effectLst/>
                <a:latin typeface="Times New Roman" panose="02020603050405020304" pitchFamily="18" charset="0"/>
                <a:cs typeface="Times New Roman" panose="02020603050405020304" pitchFamily="18" charset="0"/>
              </a:rPr>
              <a:t>Transport of water vapor associated with monsoon rainfall over Bangladesh</a:t>
            </a:r>
          </a:p>
          <a:p>
            <a:pPr algn="ctr" rtl="0">
              <a:spcBef>
                <a:spcPts val="0"/>
              </a:spcBef>
              <a:spcAft>
                <a:spcPts val="1000"/>
              </a:spcAft>
            </a:pPr>
            <a:r>
              <a:rPr lang="en-US" sz="3200" i="1" dirty="0">
                <a:solidFill>
                  <a:srgbClr val="000000"/>
                </a:solidFill>
                <a:latin typeface="Times New Roman" panose="02020603050405020304" pitchFamily="18" charset="0"/>
                <a:cs typeface="Times New Roman" panose="02020603050405020304" pitchFamily="18" charset="0"/>
              </a:rPr>
              <a:t>Sakia Shabnam Kader</a:t>
            </a:r>
            <a:endParaRPr lang="en-US" sz="3200" i="1" dirty="0">
              <a:effectLst/>
              <a:latin typeface="Times New Roman" panose="02020603050405020304" pitchFamily="18" charset="0"/>
              <a:cs typeface="Times New Roman" panose="02020603050405020304" pitchFamily="18" charset="0"/>
            </a:endParaRPr>
          </a:p>
          <a:p>
            <a:pPr algn="ctr"/>
            <a:r>
              <a:rPr lang="en-US" sz="3200" i="1" dirty="0">
                <a:latin typeface="Times New Roman" panose="02020603050405020304" pitchFamily="18" charset="0"/>
                <a:ea typeface="Calibri" panose="020F0502020204030204" pitchFamily="34" charset="0"/>
                <a:cs typeface="Times New Roman" panose="02020603050405020304" pitchFamily="18" charset="0"/>
              </a:rPr>
              <a:t>Department of Computer Science &amp; Engineering, Daffodil International University, Dhaka</a:t>
            </a:r>
            <a:r>
              <a:rPr lang="en-US" sz="3200" i="1">
                <a:latin typeface="Times New Roman" panose="02020603050405020304" pitchFamily="18" charset="0"/>
                <a:ea typeface="Calibri" panose="020F0502020204030204" pitchFamily="34" charset="0"/>
                <a:cs typeface="Times New Roman" panose="02020603050405020304" pitchFamily="18" charset="0"/>
              </a:rPr>
              <a:t>, Bangladesh.</a:t>
            </a:r>
            <a:endParaRPr lang="en-US" sz="3200" i="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sakiakader28@gmail.com</a:t>
            </a:r>
          </a:p>
        </p:txBody>
      </p:sp>
      <p:sp>
        <p:nvSpPr>
          <p:cNvPr id="7" name="Rectangle: Rounded Corners 6">
            <a:extLst>
              <a:ext uri="{FF2B5EF4-FFF2-40B4-BE49-F238E27FC236}">
                <a16:creationId xmlns:a16="http://schemas.microsoft.com/office/drawing/2014/main" id="{F62E3554-EA6D-4C36-9B69-F918ABAB7DE7}"/>
              </a:ext>
            </a:extLst>
          </p:cNvPr>
          <p:cNvSpPr>
            <a:spLocks noChangeAspect="1"/>
          </p:cNvSpPr>
          <p:nvPr/>
        </p:nvSpPr>
        <p:spPr>
          <a:xfrm>
            <a:off x="1830785" y="6690550"/>
            <a:ext cx="13550926" cy="504748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8BAB7D0F-929B-4BE2-8A5A-BFC72E802436}"/>
              </a:ext>
            </a:extLst>
          </p:cNvPr>
          <p:cNvSpPr>
            <a:spLocks noChangeAspect="1"/>
          </p:cNvSpPr>
          <p:nvPr/>
        </p:nvSpPr>
        <p:spPr>
          <a:xfrm>
            <a:off x="1786968" y="15002570"/>
            <a:ext cx="13638562" cy="3624549"/>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14405" algn="just">
              <a:spcBef>
                <a:spcPts val="240"/>
              </a:spcBef>
              <a:spcAft>
                <a:spcPts val="240"/>
              </a:spcAft>
            </a:pPr>
            <a:r>
              <a:rPr lang="en-US"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p>
        </p:txBody>
      </p:sp>
      <p:sp>
        <p:nvSpPr>
          <p:cNvPr id="22" name="Rectangle: Rounded Corners 21">
            <a:extLst>
              <a:ext uri="{FF2B5EF4-FFF2-40B4-BE49-F238E27FC236}">
                <a16:creationId xmlns:a16="http://schemas.microsoft.com/office/drawing/2014/main" id="{679B9F31-ADCF-40CA-B273-CE6B93EBDEBA}"/>
              </a:ext>
            </a:extLst>
          </p:cNvPr>
          <p:cNvSpPr>
            <a:spLocks noChangeAspect="1"/>
          </p:cNvSpPr>
          <p:nvPr/>
        </p:nvSpPr>
        <p:spPr>
          <a:xfrm>
            <a:off x="1708237" y="32296845"/>
            <a:ext cx="13594744" cy="844533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799"/>
          </a:p>
        </p:txBody>
      </p:sp>
      <p:sp>
        <p:nvSpPr>
          <p:cNvPr id="23" name="Rectangle: Rounded Corners 22">
            <a:extLst>
              <a:ext uri="{FF2B5EF4-FFF2-40B4-BE49-F238E27FC236}">
                <a16:creationId xmlns:a16="http://schemas.microsoft.com/office/drawing/2014/main" id="{731A428F-BB44-49DC-8AEA-CA469F7EE81A}"/>
              </a:ext>
            </a:extLst>
          </p:cNvPr>
          <p:cNvSpPr>
            <a:spLocks noChangeAspect="1"/>
          </p:cNvSpPr>
          <p:nvPr/>
        </p:nvSpPr>
        <p:spPr>
          <a:xfrm>
            <a:off x="1786967" y="24174980"/>
            <a:ext cx="13594744" cy="7976951"/>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799" dirty="0"/>
          </a:p>
        </p:txBody>
      </p:sp>
      <p:sp>
        <p:nvSpPr>
          <p:cNvPr id="24" name="Rectangle: Rounded Corners 23">
            <a:extLst>
              <a:ext uri="{FF2B5EF4-FFF2-40B4-BE49-F238E27FC236}">
                <a16:creationId xmlns:a16="http://schemas.microsoft.com/office/drawing/2014/main" id="{81AB36FD-BC0C-4B48-97B4-2044595E461E}"/>
              </a:ext>
            </a:extLst>
          </p:cNvPr>
          <p:cNvSpPr>
            <a:spLocks noChangeAspect="1"/>
          </p:cNvSpPr>
          <p:nvPr/>
        </p:nvSpPr>
        <p:spPr>
          <a:xfrm>
            <a:off x="1830785" y="18753236"/>
            <a:ext cx="13594744" cy="5276831"/>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algn="just" rtl="0">
              <a:spcBef>
                <a:spcPts val="1200"/>
              </a:spcBef>
              <a:spcAft>
                <a:spcPts val="1200"/>
              </a:spcAft>
            </a:pPr>
            <a:endParaRPr lang="en-US" sz="1800" b="1" i="0" u="none" strike="noStrike" dirty="0">
              <a:solidFill>
                <a:srgbClr val="000000"/>
              </a:solidFill>
              <a:effectLst/>
              <a:latin typeface="Times New Roman" panose="02020603050405020304" pitchFamily="18" charset="0"/>
            </a:endParaRPr>
          </a:p>
          <a:p>
            <a:pPr marL="457200" algn="just" rtl="0">
              <a:spcBef>
                <a:spcPts val="1200"/>
              </a:spcBef>
              <a:spcAft>
                <a:spcPts val="1200"/>
              </a:spcAft>
            </a:pPr>
            <a:endParaRPr lang="en-US" b="1" dirty="0">
              <a:solidFill>
                <a:srgbClr val="000000"/>
              </a:solidFill>
              <a:latin typeface="Times New Roman" panose="02020603050405020304" pitchFamily="18" charset="0"/>
            </a:endParaRPr>
          </a:p>
          <a:p>
            <a:br>
              <a:rPr lang="en-US" dirty="0"/>
            </a:br>
            <a:endParaRPr lang="en-US" sz="1800" b="0" i="0" u="none" strike="noStrike" dirty="0">
              <a:solidFill>
                <a:srgbClr val="000000"/>
              </a:solidFill>
              <a:effectLst/>
              <a:latin typeface="Times New Roman" panose="02020603050405020304" pitchFamily="18" charset="0"/>
            </a:endParaRPr>
          </a:p>
        </p:txBody>
      </p:sp>
      <p:sp>
        <p:nvSpPr>
          <p:cNvPr id="71" name="Rectangle: Rounded Corners 70">
            <a:extLst>
              <a:ext uri="{FF2B5EF4-FFF2-40B4-BE49-F238E27FC236}">
                <a16:creationId xmlns:a16="http://schemas.microsoft.com/office/drawing/2014/main" id="{B67BEF74-E592-4E5A-9ECC-57EA51FE6A87}"/>
              </a:ext>
            </a:extLst>
          </p:cNvPr>
          <p:cNvSpPr>
            <a:spLocks noChangeAspect="1"/>
          </p:cNvSpPr>
          <p:nvPr/>
        </p:nvSpPr>
        <p:spPr>
          <a:xfrm>
            <a:off x="15612885" y="15380813"/>
            <a:ext cx="13488637" cy="1000874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799"/>
          </a:p>
        </p:txBody>
      </p:sp>
      <p:sp>
        <p:nvSpPr>
          <p:cNvPr id="15" name="TextBox 14">
            <a:extLst>
              <a:ext uri="{FF2B5EF4-FFF2-40B4-BE49-F238E27FC236}">
                <a16:creationId xmlns:a16="http://schemas.microsoft.com/office/drawing/2014/main" id="{C92CBF64-0032-4ED2-AB42-20EFDFECD914}"/>
              </a:ext>
            </a:extLst>
          </p:cNvPr>
          <p:cNvSpPr txBox="1"/>
          <p:nvPr/>
        </p:nvSpPr>
        <p:spPr>
          <a:xfrm>
            <a:off x="16129094" y="32181225"/>
            <a:ext cx="12401011" cy="5907899"/>
          </a:xfrm>
          <a:prstGeom prst="rect">
            <a:avLst/>
          </a:prstGeom>
          <a:noFill/>
        </p:spPr>
        <p:txBody>
          <a:bodyPr wrap="square" rtlCol="0">
            <a:spAutoFit/>
          </a:bodyPr>
          <a:lstStyle/>
          <a:p>
            <a:pPr algn="ctr">
              <a:lnSpc>
                <a:spcPct val="107000"/>
              </a:lnSpc>
              <a:spcAft>
                <a:spcPts val="801"/>
              </a:spcAft>
            </a:pPr>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7. REFERENCES</a:t>
            </a:r>
            <a:endParaRPr lang="en-US" sz="2000" u="sng"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rtl="0">
              <a:spcBef>
                <a:spcPts val="1200"/>
              </a:spcBef>
              <a:spcAft>
                <a:spcPts val="1200"/>
              </a:spcAft>
              <a:buFont typeface="+mj-lt"/>
              <a:buAutoNum type="arabicPeriod"/>
            </a:pPr>
            <a:endParaRPr lang="en-US" sz="1800" b="0" i="0" u="none" strike="noStrike" dirty="0">
              <a:effectLst/>
              <a:latin typeface="Times New Roman" panose="02020603050405020304" pitchFamily="18" charset="0"/>
            </a:endParaRPr>
          </a:p>
          <a:p>
            <a:pPr marL="342900" indent="-342900" algn="just" rtl="0">
              <a:spcBef>
                <a:spcPts val="1200"/>
              </a:spcBef>
              <a:spcAft>
                <a:spcPts val="1200"/>
              </a:spcAft>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Xu, K., Zhong, L., Ma, Y., Zou, M., &amp; Huang, Z. (2020).</a:t>
            </a:r>
            <a:r>
              <a:rPr lang="en-US" sz="2400" b="0" i="0" dirty="0">
                <a:solidFill>
                  <a:srgbClr val="040C28"/>
                </a:solidFill>
                <a:effectLst/>
                <a:latin typeface="Times New Roman" panose="02020603050405020304" pitchFamily="18" charset="0"/>
                <a:cs typeface="Times New Roman" panose="02020603050405020304" pitchFamily="18" charset="0"/>
              </a:rPr>
              <a:t> </a:t>
            </a:r>
            <a:r>
              <a:rPr lang="en-US" sz="2400" b="0" i="1" dirty="0" err="1">
                <a:solidFill>
                  <a:srgbClr val="040C28"/>
                </a:solidFill>
                <a:effectLst/>
                <a:latin typeface="Times New Roman" panose="02020603050405020304" pitchFamily="18" charset="0"/>
                <a:cs typeface="Times New Roman" panose="02020603050405020304" pitchFamily="18" charset="0"/>
              </a:rPr>
              <a:t>Theor</a:t>
            </a:r>
            <a:r>
              <a:rPr lang="en-US" sz="2400" b="0" i="1" dirty="0">
                <a:solidFill>
                  <a:srgbClr val="040C28"/>
                </a:solidFill>
                <a:effectLst/>
                <a:latin typeface="Times New Roman" panose="02020603050405020304" pitchFamily="18" charset="0"/>
                <a:cs typeface="Times New Roman" panose="02020603050405020304" pitchFamily="18" charset="0"/>
              </a:rPr>
              <a:t>.</a:t>
            </a:r>
            <a:r>
              <a:rPr lang="en-US" sz="2400" b="0" i="1" dirty="0">
                <a:solidFill>
                  <a:srgbClr val="202124"/>
                </a:solidFill>
                <a:effectLst/>
                <a:latin typeface="Times New Roman" panose="02020603050405020304" pitchFamily="18" charset="0"/>
                <a:cs typeface="Times New Roman" panose="02020603050405020304" pitchFamily="18" charset="0"/>
              </a:rPr>
              <a:t> </a:t>
            </a:r>
            <a:r>
              <a:rPr lang="en-US" sz="2400" b="0" i="1" dirty="0">
                <a:solidFill>
                  <a:srgbClr val="040C28"/>
                </a:solidFill>
                <a:effectLst/>
                <a:latin typeface="Times New Roman" panose="02020603050405020304" pitchFamily="18" charset="0"/>
                <a:cs typeface="Times New Roman" panose="02020603050405020304" pitchFamily="18" charset="0"/>
              </a:rPr>
              <a:t>Appl.</a:t>
            </a:r>
            <a:r>
              <a:rPr lang="en-US" sz="2400" b="0" i="1" dirty="0">
                <a:solidFill>
                  <a:srgbClr val="202124"/>
                </a:solidFill>
                <a:effectLst/>
                <a:latin typeface="Times New Roman" panose="02020603050405020304" pitchFamily="18" charset="0"/>
                <a:cs typeface="Times New Roman" panose="02020603050405020304" pitchFamily="18" charset="0"/>
              </a:rPr>
              <a:t> </a:t>
            </a:r>
            <a:r>
              <a:rPr lang="en-US" sz="2400" b="0" i="1" dirty="0" err="1">
                <a:solidFill>
                  <a:srgbClr val="040C28"/>
                </a:solidFill>
                <a:effectLst/>
                <a:latin typeface="Times New Roman" panose="02020603050405020304" pitchFamily="18" charset="0"/>
                <a:cs typeface="Times New Roman" panose="02020603050405020304" pitchFamily="18" charset="0"/>
              </a:rPr>
              <a:t>Climatol</a:t>
            </a:r>
            <a:r>
              <a:rPr lang="en-US" sz="2400" b="0" i="1" u="none" strike="noStrike" dirty="0">
                <a:effectLst/>
                <a:latin typeface="Times New Roman" panose="02020603050405020304" pitchFamily="18" charset="0"/>
                <a:cs typeface="Times New Roman" panose="02020603050405020304" pitchFamily="18" charset="0"/>
              </a:rPr>
              <a:t>, 140</a:t>
            </a:r>
            <a:r>
              <a:rPr lang="en-US" sz="2400" b="0" i="0" u="none" strike="noStrike" dirty="0">
                <a:effectLst/>
                <a:latin typeface="Times New Roman" panose="02020603050405020304" pitchFamily="18" charset="0"/>
                <a:cs typeface="Times New Roman" panose="02020603050405020304" pitchFamily="18" charset="0"/>
              </a:rPr>
              <a:t>, 1031-1042.</a:t>
            </a:r>
          </a:p>
          <a:p>
            <a:pPr marL="342900" indent="-342900" algn="just" rtl="0">
              <a:spcBef>
                <a:spcPts val="1200"/>
              </a:spcBef>
              <a:spcAft>
                <a:spcPts val="1200"/>
              </a:spcAft>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Patel, V. K., &amp; </a:t>
            </a:r>
            <a:r>
              <a:rPr lang="en-US" sz="2400" b="0" i="0" u="none" strike="noStrike" dirty="0" err="1">
                <a:effectLst/>
                <a:latin typeface="Times New Roman" panose="02020603050405020304" pitchFamily="18" charset="0"/>
                <a:cs typeface="Times New Roman" panose="02020603050405020304" pitchFamily="18" charset="0"/>
              </a:rPr>
              <a:t>Kuttippurath</a:t>
            </a:r>
            <a:r>
              <a:rPr lang="en-US" sz="2400" b="0" i="0" u="none" strike="noStrike" dirty="0">
                <a:effectLst/>
                <a:latin typeface="Times New Roman" panose="02020603050405020304" pitchFamily="18" charset="0"/>
                <a:cs typeface="Times New Roman" panose="02020603050405020304" pitchFamily="18" charset="0"/>
              </a:rPr>
              <a:t>, J. (2023). </a:t>
            </a:r>
            <a:r>
              <a:rPr lang="en-US" sz="2400" b="0" i="1" u="none" strike="noStrike" dirty="0">
                <a:effectLst/>
                <a:latin typeface="Times New Roman" panose="02020603050405020304" pitchFamily="18" charset="0"/>
                <a:cs typeface="Times New Roman" panose="02020603050405020304" pitchFamily="18" charset="0"/>
              </a:rPr>
              <a:t>Ocean-Land-Atmos. Res.</a:t>
            </a:r>
            <a:r>
              <a:rPr lang="en-US" sz="2400" b="0" i="0" u="none" strike="noStrike" dirty="0">
                <a:effectLst/>
                <a:latin typeface="Times New Roman" panose="02020603050405020304" pitchFamily="18" charset="0"/>
                <a:cs typeface="Times New Roman" panose="02020603050405020304" pitchFamily="18" charset="0"/>
              </a:rPr>
              <a:t>, </a:t>
            </a:r>
            <a:r>
              <a:rPr lang="en-US" sz="2400" b="0" i="1" u="none" strike="noStrike" dirty="0">
                <a:effectLst/>
                <a:latin typeface="Times New Roman" panose="02020603050405020304" pitchFamily="18" charset="0"/>
                <a:cs typeface="Times New Roman" panose="02020603050405020304" pitchFamily="18" charset="0"/>
              </a:rPr>
              <a:t>2</a:t>
            </a:r>
            <a:r>
              <a:rPr lang="en-US" sz="2400" b="0" i="0" u="none" strike="noStrike" dirty="0">
                <a:effectLst/>
                <a:latin typeface="Times New Roman" panose="02020603050405020304" pitchFamily="18" charset="0"/>
                <a:cs typeface="Times New Roman" panose="02020603050405020304" pitchFamily="18" charset="0"/>
              </a:rPr>
              <a:t>, 0015.</a:t>
            </a:r>
          </a:p>
          <a:p>
            <a:pPr marL="342900" indent="-342900" algn="just" rtl="0">
              <a:spcBef>
                <a:spcPts val="1200"/>
              </a:spcBef>
              <a:spcAft>
                <a:spcPts val="1200"/>
              </a:spcAft>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Chen, T. C. (1985). </a:t>
            </a:r>
            <a:r>
              <a:rPr lang="en-US" sz="2400" b="0" i="1" u="none" strike="noStrike" dirty="0">
                <a:effectLst/>
                <a:latin typeface="Times New Roman" panose="02020603050405020304" pitchFamily="18" charset="0"/>
                <a:cs typeface="Times New Roman" panose="02020603050405020304" pitchFamily="18" charset="0"/>
              </a:rPr>
              <a:t>Mon. Weather Rev</a:t>
            </a:r>
            <a:r>
              <a:rPr lang="en-US" sz="2400" dirty="0">
                <a:latin typeface="Times New Roman" panose="02020603050405020304" pitchFamily="18" charset="0"/>
                <a:cs typeface="Times New Roman" panose="02020603050405020304" pitchFamily="18" charset="0"/>
              </a:rPr>
              <a:t>.</a:t>
            </a:r>
            <a:r>
              <a:rPr lang="en-US" sz="2400" b="0" i="0" u="none" strike="noStrike" dirty="0">
                <a:effectLst/>
                <a:latin typeface="Times New Roman" panose="02020603050405020304" pitchFamily="18" charset="0"/>
                <a:cs typeface="Times New Roman" panose="02020603050405020304" pitchFamily="18" charset="0"/>
              </a:rPr>
              <a:t> </a:t>
            </a:r>
            <a:r>
              <a:rPr lang="en-US" sz="2400" b="0" i="1" u="none" strike="noStrike" dirty="0">
                <a:effectLst/>
                <a:latin typeface="Times New Roman" panose="02020603050405020304" pitchFamily="18" charset="0"/>
                <a:cs typeface="Times New Roman" panose="02020603050405020304" pitchFamily="18" charset="0"/>
              </a:rPr>
              <a:t>113</a:t>
            </a:r>
            <a:r>
              <a:rPr lang="en-US" sz="2400" b="0" i="0" u="none" strike="noStrike" dirty="0">
                <a:effectLst/>
                <a:latin typeface="Times New Roman" panose="02020603050405020304" pitchFamily="18" charset="0"/>
                <a:cs typeface="Times New Roman" panose="02020603050405020304" pitchFamily="18" charset="0"/>
              </a:rPr>
              <a:t>(10), 1801-1819.</a:t>
            </a:r>
          </a:p>
          <a:p>
            <a:pPr marL="342900" indent="-342900" algn="just" rtl="0">
              <a:spcBef>
                <a:spcPts val="1200"/>
              </a:spcBef>
              <a:spcAft>
                <a:spcPts val="1200"/>
              </a:spcAft>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Adams, D. K., Gutman, S. I., Holub, K. L., &amp; Pereira, D. S. (2013).</a:t>
            </a:r>
            <a:r>
              <a:rPr lang="en-US" sz="2400" b="0" i="0"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Geophys</a:t>
            </a:r>
            <a:r>
              <a:rPr lang="en-US" sz="2400" b="0" i="1" dirty="0">
                <a:effectLst/>
                <a:latin typeface="Times New Roman" panose="02020603050405020304" pitchFamily="18" charset="0"/>
                <a:cs typeface="Times New Roman" panose="02020603050405020304" pitchFamily="18" charset="0"/>
              </a:rPr>
              <a:t>. Res. Lett.</a:t>
            </a:r>
            <a:r>
              <a:rPr lang="en-US" sz="2400" b="0" i="0" u="none" strike="noStrike" dirty="0">
                <a:effectLst/>
                <a:latin typeface="Times New Roman" panose="02020603050405020304" pitchFamily="18" charset="0"/>
                <a:cs typeface="Times New Roman" panose="02020603050405020304" pitchFamily="18" charset="0"/>
              </a:rPr>
              <a:t>, </a:t>
            </a:r>
            <a:r>
              <a:rPr lang="en-US" sz="2400" b="0" i="1" u="none" strike="noStrike" dirty="0">
                <a:effectLst/>
                <a:latin typeface="Times New Roman" panose="02020603050405020304" pitchFamily="18" charset="0"/>
                <a:cs typeface="Times New Roman" panose="02020603050405020304" pitchFamily="18" charset="0"/>
              </a:rPr>
              <a:t>40</a:t>
            </a:r>
            <a:r>
              <a:rPr lang="en-US" sz="2400" b="0" i="0" u="none" strike="noStrike" dirty="0">
                <a:effectLst/>
                <a:latin typeface="Times New Roman" panose="02020603050405020304" pitchFamily="18" charset="0"/>
                <a:cs typeface="Times New Roman" panose="02020603050405020304" pitchFamily="18" charset="0"/>
              </a:rPr>
              <a:t>(11), 2818-2823.</a:t>
            </a:r>
          </a:p>
          <a:p>
            <a:pPr marL="342900" indent="-342900" algn="just">
              <a:spcBef>
                <a:spcPts val="1200"/>
              </a:spcBef>
              <a:spcAft>
                <a:spcPts val="1200"/>
              </a:spcAft>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Teale, N., &amp; Robinson, D. A. (2020</a:t>
            </a:r>
            <a:r>
              <a:rPr lang="en-US" sz="2400" b="0" i="1" u="none" strike="noStrike" dirty="0">
                <a:effectLst/>
                <a:latin typeface="Times New Roman" panose="02020603050405020304" pitchFamily="18" charset="0"/>
                <a:cs typeface="Times New Roman" panose="02020603050405020304" pitchFamily="18" charset="0"/>
              </a:rPr>
              <a:t>). </a:t>
            </a:r>
            <a:r>
              <a:rPr lang="en-US" sz="2400" b="0" i="1" dirty="0">
                <a:effectLst/>
                <a:latin typeface="Times New Roman" panose="02020603050405020304" pitchFamily="18" charset="0"/>
                <a:cs typeface="Times New Roman" panose="02020603050405020304" pitchFamily="18" charset="0"/>
              </a:rPr>
              <a:t>J. </a:t>
            </a:r>
            <a:r>
              <a:rPr lang="en-US" sz="2400" b="0" i="1" dirty="0" err="1">
                <a:effectLst/>
                <a:latin typeface="Times New Roman" panose="02020603050405020304" pitchFamily="18" charset="0"/>
                <a:cs typeface="Times New Roman" panose="02020603050405020304" pitchFamily="18" charset="0"/>
              </a:rPr>
              <a:t>Hydrometeorol</a:t>
            </a:r>
            <a:r>
              <a:rPr lang="en-US" sz="2400" b="0" i="0" u="none" strike="noStrike" dirty="0">
                <a:effectLst/>
                <a:latin typeface="Times New Roman" panose="02020603050405020304" pitchFamily="18" charset="0"/>
                <a:cs typeface="Times New Roman" panose="02020603050405020304" pitchFamily="18" charset="0"/>
              </a:rPr>
              <a:t>, </a:t>
            </a:r>
            <a:r>
              <a:rPr lang="en-US" sz="2400" b="0" i="1" u="none" strike="noStrike" dirty="0">
                <a:effectLst/>
                <a:latin typeface="Times New Roman" panose="02020603050405020304" pitchFamily="18" charset="0"/>
                <a:cs typeface="Times New Roman" panose="02020603050405020304" pitchFamily="18" charset="0"/>
              </a:rPr>
              <a:t>21</a:t>
            </a:r>
            <a:r>
              <a:rPr lang="en-US" sz="2400" b="0" i="0" u="none" strike="noStrike" dirty="0">
                <a:effectLst/>
                <a:latin typeface="Times New Roman" panose="02020603050405020304" pitchFamily="18" charset="0"/>
                <a:cs typeface="Times New Roman" panose="02020603050405020304" pitchFamily="18" charset="0"/>
              </a:rPr>
              <a:t>(9), 2123-2138.]</a:t>
            </a:r>
            <a:endParaRPr lang="en-US" sz="2400" b="0" dirty="0">
              <a:effectLst/>
              <a:latin typeface="Times New Roman" panose="02020603050405020304" pitchFamily="18" charset="0"/>
              <a:cs typeface="Times New Roman" panose="02020603050405020304" pitchFamily="18" charset="0"/>
            </a:endParaRPr>
          </a:p>
          <a:p>
            <a:pPr marL="342900" indent="-342900" algn="just" rtl="0">
              <a:spcBef>
                <a:spcPts val="1200"/>
              </a:spcBef>
              <a:spcAft>
                <a:spcPts val="1200"/>
              </a:spcAft>
              <a:buFont typeface="+mj-lt"/>
              <a:buAutoNum type="arabicPeriod"/>
            </a:pPr>
            <a:endParaRPr lang="en-US" sz="1600" b="0" dirty="0">
              <a:effectLst/>
            </a:endParaRPr>
          </a:p>
          <a:p>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endParaRPr lang="en-US" sz="1799" b="1" dirty="0">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FA7E350-524B-441D-8DB0-D73B2950C9EC}"/>
              </a:ext>
            </a:extLst>
          </p:cNvPr>
          <p:cNvSpPr/>
          <p:nvPr/>
        </p:nvSpPr>
        <p:spPr>
          <a:xfrm>
            <a:off x="15550963" y="32103545"/>
            <a:ext cx="13630141" cy="581320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9" name="TextBox 18">
            <a:extLst>
              <a:ext uri="{FF2B5EF4-FFF2-40B4-BE49-F238E27FC236}">
                <a16:creationId xmlns:a16="http://schemas.microsoft.com/office/drawing/2014/main" id="{99B4E624-4758-46B9-A591-352FE404D81C}"/>
              </a:ext>
            </a:extLst>
          </p:cNvPr>
          <p:cNvSpPr txBox="1"/>
          <p:nvPr/>
        </p:nvSpPr>
        <p:spPr>
          <a:xfrm>
            <a:off x="20612596" y="25850345"/>
            <a:ext cx="3200417" cy="400110"/>
          </a:xfrm>
          <a:prstGeom prst="rect">
            <a:avLst/>
          </a:prstGeom>
          <a:noFill/>
        </p:spPr>
        <p:txBody>
          <a:bodyPr wrap="square" rtlCol="0">
            <a:spAutoFit/>
          </a:bodyPr>
          <a:lstStyle/>
          <a:p>
            <a:r>
              <a:rPr lang="en-US" sz="1799" b="1" dirty="0">
                <a:latin typeface="Times New Roman" panose="02020603050405020304" pitchFamily="18" charset="0"/>
                <a:cs typeface="Times New Roman" panose="02020603050405020304" pitchFamily="18" charset="0"/>
              </a:rPr>
              <a:t>	</a:t>
            </a:r>
            <a:r>
              <a:rPr lang="en-US" sz="2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CONCLUSION </a:t>
            </a:r>
          </a:p>
        </p:txBody>
      </p:sp>
      <p:sp>
        <p:nvSpPr>
          <p:cNvPr id="26" name="Rectangle: Rounded Corners 25">
            <a:extLst>
              <a:ext uri="{FF2B5EF4-FFF2-40B4-BE49-F238E27FC236}">
                <a16:creationId xmlns:a16="http://schemas.microsoft.com/office/drawing/2014/main" id="{2440CB21-C09A-46EA-A3C4-15337F95A850}"/>
              </a:ext>
            </a:extLst>
          </p:cNvPr>
          <p:cNvSpPr>
            <a:spLocks noChangeAspect="1"/>
          </p:cNvSpPr>
          <p:nvPr/>
        </p:nvSpPr>
        <p:spPr>
          <a:xfrm>
            <a:off x="15581873" y="6486188"/>
            <a:ext cx="13599231" cy="878031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799"/>
          </a:p>
        </p:txBody>
      </p:sp>
      <p:sp>
        <p:nvSpPr>
          <p:cNvPr id="3" name="Rectangle: Rounded Corners 2">
            <a:extLst>
              <a:ext uri="{FF2B5EF4-FFF2-40B4-BE49-F238E27FC236}">
                <a16:creationId xmlns:a16="http://schemas.microsoft.com/office/drawing/2014/main" id="{9F59D0EC-3100-4D4A-B326-1751102243E4}"/>
              </a:ext>
            </a:extLst>
          </p:cNvPr>
          <p:cNvSpPr/>
          <p:nvPr/>
        </p:nvSpPr>
        <p:spPr>
          <a:xfrm>
            <a:off x="15610122" y="25659627"/>
            <a:ext cx="13488637" cy="613335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4" name="Rectangle: Rounded Corners 113">
            <a:extLst>
              <a:ext uri="{FF2B5EF4-FFF2-40B4-BE49-F238E27FC236}">
                <a16:creationId xmlns:a16="http://schemas.microsoft.com/office/drawing/2014/main" id="{E1DA4784-25F7-4D3C-B35D-FBE32847E4EE}"/>
              </a:ext>
            </a:extLst>
          </p:cNvPr>
          <p:cNvSpPr/>
          <p:nvPr/>
        </p:nvSpPr>
        <p:spPr>
          <a:xfrm>
            <a:off x="1843887" y="11882953"/>
            <a:ext cx="13599231" cy="298227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5" name="TextBox 114">
            <a:extLst>
              <a:ext uri="{FF2B5EF4-FFF2-40B4-BE49-F238E27FC236}">
                <a16:creationId xmlns:a16="http://schemas.microsoft.com/office/drawing/2014/main" id="{5514C5B5-54AA-4A52-A652-4DDF380C6AFA}"/>
              </a:ext>
            </a:extLst>
          </p:cNvPr>
          <p:cNvSpPr txBox="1"/>
          <p:nvPr/>
        </p:nvSpPr>
        <p:spPr>
          <a:xfrm>
            <a:off x="2005546" y="11929438"/>
            <a:ext cx="13401737" cy="2800767"/>
          </a:xfrm>
          <a:prstGeom prst="rect">
            <a:avLst/>
          </a:prstGeom>
          <a:noFill/>
        </p:spPr>
        <p:txBody>
          <a:bodyPr wrap="square" rtlCol="0">
            <a:spAutoFit/>
          </a:bodyPr>
          <a:lstStyle/>
          <a:p>
            <a:pPr algn="ctr"/>
            <a:r>
              <a:rPr lang="en-US" sz="22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OBJECTIVES</a:t>
            </a:r>
            <a:endParaRPr lang="en-US" sz="22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rtl="0" fontAlgn="base">
              <a:spcBef>
                <a:spcPts val="1200"/>
              </a:spcBef>
              <a:spcAft>
                <a:spcPts val="0"/>
              </a:spcAft>
              <a:buFont typeface="+mj-lt"/>
              <a:buAutoNum type="arabicPeriod"/>
            </a:pPr>
            <a:r>
              <a:rPr lang="en-US" sz="2400" b="0" i="0" u="none" strike="noStrike" dirty="0">
                <a:solidFill>
                  <a:srgbClr val="000000"/>
                </a:solidFill>
                <a:effectLst/>
                <a:latin typeface="Times New Roman" panose="02020603050405020304" pitchFamily="18" charset="0"/>
              </a:rPr>
              <a:t>To study the spatial variation of vertical eastward integral of water vapor flux for 30 years in the zonal direction.</a:t>
            </a:r>
          </a:p>
          <a:p>
            <a:pPr algn="just" rtl="0" fontAlgn="base">
              <a:spcBef>
                <a:spcPts val="0"/>
              </a:spcBef>
              <a:spcAft>
                <a:spcPts val="0"/>
              </a:spcAft>
              <a:buFont typeface="+mj-lt"/>
              <a:buAutoNum type="arabicPeriod"/>
            </a:pPr>
            <a:r>
              <a:rPr lang="en-US" sz="2400" b="0" i="0" u="none" strike="noStrike" dirty="0">
                <a:solidFill>
                  <a:srgbClr val="000000"/>
                </a:solidFill>
                <a:effectLst/>
                <a:latin typeface="Times New Roman" panose="02020603050405020304" pitchFamily="18" charset="0"/>
              </a:rPr>
              <a:t>To observe the spatial variation of vertical northward integral of water vapor flux for 30 years in the meridional direction.</a:t>
            </a:r>
          </a:p>
          <a:p>
            <a:pPr algn="just" rtl="0" fontAlgn="base">
              <a:spcBef>
                <a:spcPts val="0"/>
              </a:spcBef>
              <a:spcAft>
                <a:spcPts val="0"/>
              </a:spcAft>
              <a:buFont typeface="+mj-lt"/>
              <a:buAutoNum type="arabicPeriod"/>
            </a:pPr>
            <a:r>
              <a:rPr lang="en-US" sz="2400" b="0" i="0" u="none" strike="noStrike" dirty="0">
                <a:solidFill>
                  <a:srgbClr val="000000"/>
                </a:solidFill>
                <a:effectLst/>
                <a:latin typeface="Times New Roman" panose="02020603050405020304" pitchFamily="18" charset="0"/>
              </a:rPr>
              <a:t>To present the spatial variation of tendency of vertical integral of water vapor flux for 30 years.</a:t>
            </a:r>
          </a:p>
          <a:p>
            <a:pPr algn="just" rtl="0" fontAlgn="base">
              <a:spcBef>
                <a:spcPts val="0"/>
              </a:spcBef>
              <a:spcAft>
                <a:spcPts val="1200"/>
              </a:spcAft>
              <a:buFont typeface="+mj-lt"/>
              <a:buAutoNum type="arabicPeriod"/>
            </a:pPr>
            <a:r>
              <a:rPr lang="en-US" sz="2400" b="0" i="0" u="none" strike="noStrike" dirty="0">
                <a:solidFill>
                  <a:srgbClr val="000000"/>
                </a:solidFill>
                <a:effectLst/>
                <a:latin typeface="Times New Roman" panose="02020603050405020304" pitchFamily="18" charset="0"/>
              </a:rPr>
              <a:t>To present the spatial variation of convective rain rate for 30 years.</a:t>
            </a:r>
          </a:p>
        </p:txBody>
      </p:sp>
      <p:sp>
        <p:nvSpPr>
          <p:cNvPr id="116" name="TextBox 115">
            <a:extLst>
              <a:ext uri="{FF2B5EF4-FFF2-40B4-BE49-F238E27FC236}">
                <a16:creationId xmlns:a16="http://schemas.microsoft.com/office/drawing/2014/main" id="{CB1A61B4-3A6E-4A43-B488-DA462D5AC3BF}"/>
              </a:ext>
            </a:extLst>
          </p:cNvPr>
          <p:cNvSpPr txBox="1"/>
          <p:nvPr/>
        </p:nvSpPr>
        <p:spPr>
          <a:xfrm>
            <a:off x="2005546" y="15135705"/>
            <a:ext cx="13343311" cy="3708579"/>
          </a:xfrm>
          <a:prstGeom prst="rect">
            <a:avLst/>
          </a:prstGeom>
          <a:noFill/>
        </p:spPr>
        <p:txBody>
          <a:bodyPr wrap="square" rtlCol="0">
            <a:spAutoFit/>
          </a:bodyPr>
          <a:lstStyle/>
          <a:p>
            <a:pPr marL="914405" algn="just">
              <a:spcBef>
                <a:spcPts val="240"/>
              </a:spcBef>
              <a:spcAft>
                <a:spcPts val="240"/>
              </a:spcAft>
            </a:pPr>
            <a:r>
              <a:rPr lang="en-US" sz="1799"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 DATA  AND METHODS</a:t>
            </a:r>
          </a:p>
          <a:p>
            <a:pPr marL="914405" algn="just">
              <a:spcBef>
                <a:spcPts val="240"/>
              </a:spcBef>
              <a:spcAft>
                <a:spcPts val="240"/>
              </a:spcAft>
            </a:pPr>
            <a:endParaRPr lang="en-US" sz="2200" b="1" u="sng"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971555" indent="-685804" algn="just"/>
            <a:r>
              <a:rPr lang="en-US" sz="24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Data: </a:t>
            </a:r>
            <a:r>
              <a:rPr lang="en-US" sz="2400" b="0" i="0" u="none" strike="noStrike" dirty="0">
                <a:solidFill>
                  <a:srgbClr val="000000"/>
                </a:solidFill>
                <a:effectLst/>
                <a:latin typeface="Times New Roman" panose="02020603050405020304" pitchFamily="18" charset="0"/>
              </a:rPr>
              <a:t>The moisture budget monthly data has been derived from ERA5 reanalysis which are taken from European Centre for Medium-Range Weather Forecasts (ECMWF) in the resolution 0.25°x 0.25°.</a:t>
            </a:r>
            <a:endParaRPr lang="en-US" sz="24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971555" indent="-685804" algn="just">
              <a:lnSpc>
                <a:spcPct val="150000"/>
              </a:lnSpc>
            </a:pPr>
            <a:r>
              <a:rPr lang="en-US" sz="24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Study Period: </a:t>
            </a:r>
            <a:r>
              <a:rPr lang="en-US" sz="2400" dirty="0">
                <a:latin typeface="Times New Roman" panose="02020603050405020304" pitchFamily="18" charset="0"/>
                <a:ea typeface="Calibri" panose="020F0502020204030204" pitchFamily="34" charset="0"/>
                <a:cs typeface="Times New Roman" panose="02020603050405020304" pitchFamily="18" charset="0"/>
              </a:rPr>
              <a:t>1990- 2019 (June-September)</a:t>
            </a:r>
          </a:p>
          <a:p>
            <a:pPr marL="971555" indent="-685804" algn="just">
              <a:lnSpc>
                <a:spcPct val="150000"/>
              </a:lnSpc>
            </a:pPr>
            <a:r>
              <a:rPr lang="en-US" sz="24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Study Area: </a:t>
            </a:r>
            <a:r>
              <a:rPr lang="en-US" sz="2400" dirty="0">
                <a:latin typeface="Times New Roman" panose="02020603050405020304" pitchFamily="18" charset="0"/>
                <a:ea typeface="Calibri" panose="020F0502020204030204" pitchFamily="34" charset="0"/>
                <a:cs typeface="Times New Roman" panose="02020603050405020304" pitchFamily="18" charset="0"/>
              </a:rPr>
              <a:t>Bangladesh (20°N-27°N and 87°E-93°E)</a:t>
            </a:r>
          </a:p>
          <a:p>
            <a:pPr marL="971555" indent="-685804" algn="just"/>
            <a:r>
              <a:rPr lang="en-US" sz="24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Methods: </a:t>
            </a:r>
            <a:r>
              <a:rPr lang="en-US" sz="2400" dirty="0">
                <a:latin typeface="Times New Roman" panose="02020603050405020304" pitchFamily="18" charset="0"/>
                <a:ea typeface="Calibri" panose="020F0502020204030204" pitchFamily="34" charset="0"/>
                <a:cs typeface="Times New Roman" panose="02020603050405020304" pitchFamily="18" charset="0"/>
              </a:rPr>
              <a:t>Grid Analysis and Display System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GrADS</a:t>
            </a:r>
            <a:r>
              <a:rPr lang="en-US" sz="2400">
                <a:latin typeface="Times New Roman" panose="02020603050405020304" pitchFamily="18" charset="0"/>
                <a:ea typeface="Calibri" panose="020F0502020204030204" pitchFamily="34" charset="0"/>
                <a:cs typeface="Times New Roman" panose="02020603050405020304" pitchFamily="18" charset="0"/>
              </a:rPr>
              <a:t>) is </a:t>
            </a:r>
            <a:r>
              <a:rPr lang="en-US" sz="2400" dirty="0">
                <a:latin typeface="Times New Roman" panose="02020603050405020304" pitchFamily="18" charset="0"/>
                <a:ea typeface="Calibri" panose="020F0502020204030204" pitchFamily="34" charset="0"/>
                <a:cs typeface="Times New Roman" panose="02020603050405020304" pitchFamily="18" charset="0"/>
              </a:rPr>
              <a:t>used for visualizing and analyzing the data</a:t>
            </a:r>
            <a:r>
              <a:rPr lang="en-US" sz="24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in a Linux based platform.</a:t>
            </a:r>
          </a:p>
          <a:p>
            <a:endParaRPr lang="en-US" sz="1799" dirty="0"/>
          </a:p>
        </p:txBody>
      </p:sp>
      <p:sp>
        <p:nvSpPr>
          <p:cNvPr id="117" name="TextBox 116">
            <a:extLst>
              <a:ext uri="{FF2B5EF4-FFF2-40B4-BE49-F238E27FC236}">
                <a16:creationId xmlns:a16="http://schemas.microsoft.com/office/drawing/2014/main" id="{0E237815-565A-4819-8601-7CEDD3746F3B}"/>
              </a:ext>
            </a:extLst>
          </p:cNvPr>
          <p:cNvSpPr txBox="1"/>
          <p:nvPr/>
        </p:nvSpPr>
        <p:spPr>
          <a:xfrm>
            <a:off x="1843887" y="6665498"/>
            <a:ext cx="13276256" cy="4401077"/>
          </a:xfrm>
          <a:prstGeom prst="rect">
            <a:avLst/>
          </a:prstGeom>
          <a:noFill/>
        </p:spPr>
        <p:txBody>
          <a:bodyPr wrap="square" rtlCol="0">
            <a:spAutoFit/>
          </a:bodyPr>
          <a:lstStyle/>
          <a:p>
            <a:pPr algn="ctr"/>
            <a:r>
              <a:rPr lang="en-US" sz="22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1.INTRODUCTION</a:t>
            </a:r>
          </a:p>
          <a:p>
            <a:pPr algn="ctr"/>
            <a:endParaRPr lang="en-US" sz="1799" b="1" dirty="0">
              <a:solidFill>
                <a:srgbClr val="C00000"/>
              </a:solidFill>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Atmospheric water vapor transport is the most important part of the atmospheric branch of the hydrological cycle that contributes to the function of water bodies, evaporation, and precipitation.  Advection of water vapor plays the most significant role to form precipitation in the monsoon season. The climate of Bangladesh can be influenced by the Asian Monsoon which follows the seasonal reversal of surface winds and a distinct seasonality of precipitation. The long term variability of the atmospheric water budget is affected by the fluctuations  in the moisture flux which causes the changes in the monsoon activity.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Water vapor is one of the dominant factors that is connected with the net radiative cooling of the troposphere which initiates the convective process. The cloud cycle carries a large portion of this content of water mass which is carried as ice and liquid droplets. Proper</a:t>
            </a:r>
            <a:r>
              <a:rPr lang="en-US" sz="2400" dirty="0">
                <a:solidFill>
                  <a:srgbClr val="222222"/>
                </a:solidFill>
                <a:latin typeface="Times New Roman" panose="02020603050405020304" pitchFamily="18" charset="0"/>
                <a:cs typeface="Times New Roman" panose="02020603050405020304" pitchFamily="18" charset="0"/>
              </a:rPr>
              <a:t> assessment</a:t>
            </a:r>
            <a:r>
              <a:rPr lang="en-US" sz="2400" b="0" i="0" dirty="0">
                <a:solidFill>
                  <a:srgbClr val="222222"/>
                </a:solidFill>
                <a:effectLst/>
                <a:latin typeface="Times New Roman" panose="02020603050405020304" pitchFamily="18" charset="0"/>
                <a:cs typeface="Times New Roman" panose="02020603050405020304" pitchFamily="18" charset="0"/>
              </a:rPr>
              <a:t> of water vapor transport can be more effective in studying their influence on weather and climate.</a:t>
            </a:r>
            <a:endParaRPr lang="en-US" sz="2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D64BFCC-E1A5-6E6F-62C5-0B9F4B3A7366}"/>
              </a:ext>
            </a:extLst>
          </p:cNvPr>
          <p:cNvSpPr txBox="1"/>
          <p:nvPr/>
        </p:nvSpPr>
        <p:spPr>
          <a:xfrm>
            <a:off x="5395553" y="24369292"/>
            <a:ext cx="5666504" cy="430887"/>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			</a:t>
            </a:r>
            <a:r>
              <a:rPr lang="en-US" sz="22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RESULT AND DISCUSSION</a:t>
            </a:r>
          </a:p>
        </p:txBody>
      </p:sp>
      <p:sp>
        <p:nvSpPr>
          <p:cNvPr id="16" name="TextBox 15">
            <a:extLst>
              <a:ext uri="{FF2B5EF4-FFF2-40B4-BE49-F238E27FC236}">
                <a16:creationId xmlns:a16="http://schemas.microsoft.com/office/drawing/2014/main" id="{6FC61362-6AC6-1F58-C99D-179D62CAE68F}"/>
              </a:ext>
            </a:extLst>
          </p:cNvPr>
          <p:cNvSpPr txBox="1"/>
          <p:nvPr/>
        </p:nvSpPr>
        <p:spPr>
          <a:xfrm>
            <a:off x="3750020" y="24997020"/>
            <a:ext cx="9764554" cy="707758"/>
          </a:xfrm>
          <a:prstGeom prst="rect">
            <a:avLst/>
          </a:prstGeom>
          <a:noFill/>
        </p:spPr>
        <p:txBody>
          <a:bodyPr wrap="square" rtlCol="0">
            <a:spAutoFit/>
          </a:bodyPr>
          <a:lstStyle/>
          <a:p>
            <a:r>
              <a:rPr lang="en-US" sz="2000" b="1" dirty="0">
                <a:solidFill>
                  <a:srgbClr val="000099"/>
                </a:solidFill>
                <a:latin typeface="Times New Roman" panose="02020603050405020304" pitchFamily="18" charset="0"/>
                <a:cs typeface="Times New Roman" panose="02020603050405020304" pitchFamily="18" charset="0"/>
              </a:rPr>
              <a:t>(</a:t>
            </a:r>
            <a:r>
              <a:rPr lang="en-US" sz="2000" b="1" dirty="0" err="1">
                <a:solidFill>
                  <a:srgbClr val="000099"/>
                </a:solidFill>
                <a:latin typeface="Times New Roman" panose="02020603050405020304" pitchFamily="18" charset="0"/>
                <a:cs typeface="Times New Roman" panose="02020603050405020304" pitchFamily="18" charset="0"/>
              </a:rPr>
              <a:t>i</a:t>
            </a:r>
            <a:r>
              <a:rPr lang="en-US" sz="2000" b="1" dirty="0">
                <a:solidFill>
                  <a:srgbClr val="000099"/>
                </a:solidFill>
                <a:latin typeface="Times New Roman" panose="02020603050405020304" pitchFamily="18" charset="0"/>
                <a:cs typeface="Times New Roman" panose="02020603050405020304" pitchFamily="18" charset="0"/>
              </a:rPr>
              <a:t>) </a:t>
            </a:r>
            <a:r>
              <a:rPr lang="en-US" sz="2200" b="1" dirty="0">
                <a:solidFill>
                  <a:srgbClr val="000099"/>
                </a:solidFill>
                <a:latin typeface="Times New Roman" panose="02020603050405020304" pitchFamily="18" charset="0"/>
                <a:cs typeface="Times New Roman" panose="02020603050405020304" pitchFamily="18" charset="0"/>
              </a:rPr>
              <a:t>Spatial </a:t>
            </a:r>
            <a:r>
              <a:rPr lang="en-US" sz="2200" b="1" i="0" u="none" strike="noStrike" dirty="0">
                <a:solidFill>
                  <a:srgbClr val="000099"/>
                </a:solidFill>
                <a:effectLst/>
                <a:latin typeface="Times New Roman" panose="02020603050405020304" pitchFamily="18" charset="0"/>
              </a:rPr>
              <a:t>variation of vertical eastward integral of water vapor flux for 30 years</a:t>
            </a:r>
            <a:endParaRPr lang="en-US" sz="2200" b="1" dirty="0">
              <a:solidFill>
                <a:srgbClr val="000099"/>
              </a:solidFill>
              <a:latin typeface="Times New Roman" panose="02020603050405020304" pitchFamily="18" charset="0"/>
              <a:cs typeface="Times New Roman" panose="02020603050405020304" pitchFamily="18" charset="0"/>
            </a:endParaRPr>
          </a:p>
          <a:p>
            <a:endParaRPr lang="en-US" sz="1799" dirty="0">
              <a:solidFill>
                <a:srgbClr val="000099"/>
              </a:solidFill>
            </a:endParaRPr>
          </a:p>
        </p:txBody>
      </p:sp>
      <p:pic>
        <p:nvPicPr>
          <p:cNvPr id="31" name="Picture 30">
            <a:extLst>
              <a:ext uri="{FF2B5EF4-FFF2-40B4-BE49-F238E27FC236}">
                <a16:creationId xmlns:a16="http://schemas.microsoft.com/office/drawing/2014/main" id="{BCD9906D-A5D3-98FA-5889-AA3F1C6ED0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75"/>
          <a:stretch/>
        </p:blipFill>
        <p:spPr>
          <a:xfrm>
            <a:off x="2397207" y="25703354"/>
            <a:ext cx="3270685" cy="2847693"/>
          </a:xfrm>
          <a:prstGeom prst="rect">
            <a:avLst/>
          </a:prstGeom>
        </p:spPr>
      </p:pic>
      <p:pic>
        <p:nvPicPr>
          <p:cNvPr id="36" name="Picture 35">
            <a:extLst>
              <a:ext uri="{FF2B5EF4-FFF2-40B4-BE49-F238E27FC236}">
                <a16:creationId xmlns:a16="http://schemas.microsoft.com/office/drawing/2014/main" id="{68D29BD5-D570-BF62-E913-2DBC041A9E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15"/>
          <a:stretch/>
        </p:blipFill>
        <p:spPr>
          <a:xfrm>
            <a:off x="5154840" y="25659627"/>
            <a:ext cx="3434439" cy="2964862"/>
          </a:xfrm>
          <a:prstGeom prst="rect">
            <a:avLst/>
          </a:prstGeom>
        </p:spPr>
      </p:pic>
      <p:pic>
        <p:nvPicPr>
          <p:cNvPr id="39" name="Picture 38">
            <a:extLst>
              <a:ext uri="{FF2B5EF4-FFF2-40B4-BE49-F238E27FC236}">
                <a16:creationId xmlns:a16="http://schemas.microsoft.com/office/drawing/2014/main" id="{6E2F7A73-25E6-007B-DCC5-DA25D028481C}"/>
              </a:ext>
            </a:extLst>
          </p:cNvPr>
          <p:cNvPicPr>
            <a:picLocks noChangeAspect="1"/>
          </p:cNvPicPr>
          <p:nvPr/>
        </p:nvPicPr>
        <p:blipFill rotWithShape="1">
          <a:blip r:embed="rId4">
            <a:extLst>
              <a:ext uri="{28A0092B-C50C-407E-A947-70E740481C1C}">
                <a14:useLocalDpi xmlns:a14="http://schemas.microsoft.com/office/drawing/2010/main" val="0"/>
              </a:ext>
            </a:extLst>
          </a:blip>
          <a:srcRect l="8949"/>
          <a:stretch/>
        </p:blipFill>
        <p:spPr>
          <a:xfrm>
            <a:off x="2316201" y="28601789"/>
            <a:ext cx="3434439" cy="2913839"/>
          </a:xfrm>
          <a:prstGeom prst="rect">
            <a:avLst/>
          </a:prstGeom>
        </p:spPr>
      </p:pic>
      <p:pic>
        <p:nvPicPr>
          <p:cNvPr id="44" name="Picture 43">
            <a:extLst>
              <a:ext uri="{FF2B5EF4-FFF2-40B4-BE49-F238E27FC236}">
                <a16:creationId xmlns:a16="http://schemas.microsoft.com/office/drawing/2014/main" id="{A88F7C0E-F9E0-44F3-2013-11318550292D}"/>
              </a:ext>
            </a:extLst>
          </p:cNvPr>
          <p:cNvPicPr>
            <a:picLocks noChangeAspect="1"/>
          </p:cNvPicPr>
          <p:nvPr/>
        </p:nvPicPr>
        <p:blipFill rotWithShape="1">
          <a:blip r:embed="rId5">
            <a:extLst>
              <a:ext uri="{28A0092B-C50C-407E-A947-70E740481C1C}">
                <a14:useLocalDpi xmlns:a14="http://schemas.microsoft.com/office/drawing/2010/main" val="0"/>
              </a:ext>
            </a:extLst>
          </a:blip>
          <a:srcRect l="10062"/>
          <a:stretch/>
        </p:blipFill>
        <p:spPr>
          <a:xfrm>
            <a:off x="5200239" y="28557846"/>
            <a:ext cx="3541317" cy="3041740"/>
          </a:xfrm>
          <a:prstGeom prst="rect">
            <a:avLst/>
          </a:prstGeom>
        </p:spPr>
      </p:pic>
      <p:sp>
        <p:nvSpPr>
          <p:cNvPr id="45" name="TextBox 44">
            <a:extLst>
              <a:ext uri="{FF2B5EF4-FFF2-40B4-BE49-F238E27FC236}">
                <a16:creationId xmlns:a16="http://schemas.microsoft.com/office/drawing/2014/main" id="{E1DE857F-E3F2-84D2-D451-AE0265A25BCF}"/>
              </a:ext>
            </a:extLst>
          </p:cNvPr>
          <p:cNvSpPr txBox="1"/>
          <p:nvPr/>
        </p:nvSpPr>
        <p:spPr>
          <a:xfrm>
            <a:off x="8741556" y="25552095"/>
            <a:ext cx="6585294" cy="6124754"/>
          </a:xfrm>
          <a:prstGeom prst="rect">
            <a:avLst/>
          </a:prstGeom>
          <a:noFill/>
        </p:spPr>
        <p:txBody>
          <a:bodyPr wrap="square" rtlCol="0">
            <a:spAutoFit/>
          </a:bodyPr>
          <a:lstStyle/>
          <a:p>
            <a:pPr algn="just" rtl="0">
              <a:spcBef>
                <a:spcPts val="1200"/>
              </a:spcBef>
              <a:spcAft>
                <a:spcPts val="1200"/>
              </a:spcAft>
            </a:pPr>
            <a:r>
              <a:rPr lang="en-US" sz="2400" b="0" i="0" u="none" strike="noStrike" dirty="0">
                <a:effectLst/>
                <a:latin typeface="Times New Roman" panose="02020603050405020304" pitchFamily="18" charset="0"/>
                <a:cs typeface="Times New Roman" panose="02020603050405020304" pitchFamily="18" charset="0"/>
              </a:rPr>
              <a:t>The water vapor transport is significant in the eastward direction over most of the parts of the country in June. The vertical integration of eastward water vapor flux on the boundary of northwestern Bangladesh has the same characteristics in July and August. In September, the westward transport is prominent all over the country.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algn="just" rtl="0">
              <a:spcBef>
                <a:spcPts val="1200"/>
              </a:spcBef>
              <a:spcAft>
                <a:spcPts val="1200"/>
              </a:spcAft>
            </a:pPr>
            <a:r>
              <a:rPr lang="en-US" sz="2400" b="0" i="0" u="none" strike="noStrike" dirty="0">
                <a:effectLst/>
                <a:latin typeface="Times New Roman" panose="02020603050405020304" pitchFamily="18" charset="0"/>
              </a:rPr>
              <a:t>The transport of water vapor can be influenced by the atmospheric circulation at the low level. The tropical easterlies affects the water vapor flow in the westward direction  and the midlatitude westerlies originates the movement of water vapor in the eastward direction</a:t>
            </a:r>
            <a:r>
              <a:rPr lang="en-US" sz="2400" b="1" i="0" u="none" strike="noStrike" dirty="0">
                <a:effectLst/>
                <a:latin typeface="Times New Roman" panose="02020603050405020304" pitchFamily="18" charset="0"/>
              </a:rPr>
              <a:t>.(Chen, 1985)</a:t>
            </a:r>
          </a:p>
          <a:p>
            <a:pPr algn="just" rtl="0">
              <a:spcBef>
                <a:spcPts val="1200"/>
              </a:spcBef>
              <a:spcAft>
                <a:spcPts val="1200"/>
              </a:spcAft>
            </a:pPr>
            <a:endParaRPr lang="en-US" sz="16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37086281-7A00-3AD4-A61B-DE91F17D20CD}"/>
              </a:ext>
            </a:extLst>
          </p:cNvPr>
          <p:cNvSpPr txBox="1"/>
          <p:nvPr/>
        </p:nvSpPr>
        <p:spPr>
          <a:xfrm>
            <a:off x="2397206" y="31522952"/>
            <a:ext cx="7708085"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 1: Spatial </a:t>
            </a:r>
            <a:r>
              <a:rPr lang="en-US" sz="1600" b="1" i="0" u="none" strike="noStrike" dirty="0">
                <a:effectLst/>
                <a:latin typeface="Times New Roman" panose="02020603050405020304" pitchFamily="18" charset="0"/>
                <a:cs typeface="Times New Roman" panose="02020603050405020304" pitchFamily="18" charset="0"/>
              </a:rPr>
              <a:t>variation of vertical eastward integral of water vapor flux for 30 years</a:t>
            </a:r>
            <a:endParaRPr lang="en-US" sz="1600" b="1"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E00A23A3-6B50-2F09-A062-A607107A36E1}"/>
              </a:ext>
            </a:extLst>
          </p:cNvPr>
          <p:cNvSpPr txBox="1"/>
          <p:nvPr/>
        </p:nvSpPr>
        <p:spPr>
          <a:xfrm>
            <a:off x="3774585" y="32546180"/>
            <a:ext cx="10691446" cy="707758"/>
          </a:xfrm>
          <a:prstGeom prst="rect">
            <a:avLst/>
          </a:prstGeom>
          <a:noFill/>
        </p:spPr>
        <p:txBody>
          <a:bodyPr wrap="square" rtlCol="0">
            <a:spAutoFit/>
          </a:bodyPr>
          <a:lstStyle/>
          <a:p>
            <a:r>
              <a:rPr lang="en-US" sz="2200" b="1" dirty="0">
                <a:solidFill>
                  <a:srgbClr val="000099"/>
                </a:solidFill>
                <a:latin typeface="Times New Roman" panose="02020603050405020304" pitchFamily="18" charset="0"/>
                <a:cs typeface="Times New Roman" panose="02020603050405020304" pitchFamily="18" charset="0"/>
              </a:rPr>
              <a:t>(ii) Spatial </a:t>
            </a:r>
            <a:r>
              <a:rPr lang="en-US" sz="2200" b="1" i="0" u="none" strike="noStrike" dirty="0">
                <a:solidFill>
                  <a:srgbClr val="000099"/>
                </a:solidFill>
                <a:effectLst/>
                <a:latin typeface="Times New Roman" panose="02020603050405020304" pitchFamily="18" charset="0"/>
              </a:rPr>
              <a:t>variation of vertical </a:t>
            </a:r>
            <a:r>
              <a:rPr lang="en-US" sz="2200" b="1" dirty="0">
                <a:solidFill>
                  <a:srgbClr val="000099"/>
                </a:solidFill>
                <a:latin typeface="Times New Roman" panose="02020603050405020304" pitchFamily="18" charset="0"/>
              </a:rPr>
              <a:t>northward </a:t>
            </a:r>
            <a:r>
              <a:rPr lang="en-US" sz="2200" b="1" i="0" u="none" strike="noStrike" dirty="0">
                <a:solidFill>
                  <a:srgbClr val="000099"/>
                </a:solidFill>
                <a:effectLst/>
                <a:latin typeface="Times New Roman" panose="02020603050405020304" pitchFamily="18" charset="0"/>
              </a:rPr>
              <a:t>integral of water vapor flux for 30 years</a:t>
            </a:r>
            <a:endParaRPr lang="en-US" sz="2200" b="1" dirty="0">
              <a:solidFill>
                <a:srgbClr val="000099"/>
              </a:solidFill>
              <a:latin typeface="Times New Roman" panose="02020603050405020304" pitchFamily="18" charset="0"/>
              <a:cs typeface="Times New Roman" panose="02020603050405020304" pitchFamily="18" charset="0"/>
            </a:endParaRPr>
          </a:p>
          <a:p>
            <a:endParaRPr lang="en-US" sz="1799" dirty="0">
              <a:solidFill>
                <a:srgbClr val="000099"/>
              </a:solidFill>
            </a:endParaRPr>
          </a:p>
        </p:txBody>
      </p:sp>
      <p:pic>
        <p:nvPicPr>
          <p:cNvPr id="52" name="Picture 51">
            <a:extLst>
              <a:ext uri="{FF2B5EF4-FFF2-40B4-BE49-F238E27FC236}">
                <a16:creationId xmlns:a16="http://schemas.microsoft.com/office/drawing/2014/main" id="{B40F1936-3232-6E03-D5F4-AADC8BE9407E}"/>
              </a:ext>
            </a:extLst>
          </p:cNvPr>
          <p:cNvPicPr>
            <a:picLocks noChangeAspect="1"/>
          </p:cNvPicPr>
          <p:nvPr/>
        </p:nvPicPr>
        <p:blipFill rotWithShape="1">
          <a:blip r:embed="rId6">
            <a:extLst>
              <a:ext uri="{28A0092B-C50C-407E-A947-70E740481C1C}">
                <a14:useLocalDpi xmlns:a14="http://schemas.microsoft.com/office/drawing/2010/main" val="0"/>
              </a:ext>
            </a:extLst>
          </a:blip>
          <a:srcRect l="9251"/>
          <a:stretch/>
        </p:blipFill>
        <p:spPr>
          <a:xfrm>
            <a:off x="2316203" y="33175998"/>
            <a:ext cx="3665949" cy="3120643"/>
          </a:xfrm>
          <a:prstGeom prst="rect">
            <a:avLst/>
          </a:prstGeom>
        </p:spPr>
      </p:pic>
      <p:pic>
        <p:nvPicPr>
          <p:cNvPr id="58" name="Picture 57">
            <a:extLst>
              <a:ext uri="{FF2B5EF4-FFF2-40B4-BE49-F238E27FC236}">
                <a16:creationId xmlns:a16="http://schemas.microsoft.com/office/drawing/2014/main" id="{341BEEA8-141C-505B-BDD4-C8B78D714D29}"/>
              </a:ext>
            </a:extLst>
          </p:cNvPr>
          <p:cNvPicPr>
            <a:picLocks noChangeAspect="1"/>
          </p:cNvPicPr>
          <p:nvPr/>
        </p:nvPicPr>
        <p:blipFill rotWithShape="1">
          <a:blip r:embed="rId7">
            <a:extLst>
              <a:ext uri="{28A0092B-C50C-407E-A947-70E740481C1C}">
                <a14:useLocalDpi xmlns:a14="http://schemas.microsoft.com/office/drawing/2010/main" val="0"/>
              </a:ext>
            </a:extLst>
          </a:blip>
          <a:srcRect l="12065"/>
          <a:stretch/>
        </p:blipFill>
        <p:spPr>
          <a:xfrm>
            <a:off x="5515711" y="33243439"/>
            <a:ext cx="3812637" cy="3207811"/>
          </a:xfrm>
          <a:prstGeom prst="rect">
            <a:avLst/>
          </a:prstGeom>
        </p:spPr>
      </p:pic>
      <p:pic>
        <p:nvPicPr>
          <p:cNvPr id="62" name="Picture 61">
            <a:extLst>
              <a:ext uri="{FF2B5EF4-FFF2-40B4-BE49-F238E27FC236}">
                <a16:creationId xmlns:a16="http://schemas.microsoft.com/office/drawing/2014/main" id="{47AC3B18-A677-2CD5-A3E5-F96520C6FD8A}"/>
              </a:ext>
            </a:extLst>
          </p:cNvPr>
          <p:cNvPicPr>
            <a:picLocks noChangeAspect="1"/>
          </p:cNvPicPr>
          <p:nvPr/>
        </p:nvPicPr>
        <p:blipFill rotWithShape="1">
          <a:blip r:embed="rId8">
            <a:extLst>
              <a:ext uri="{28A0092B-C50C-407E-A947-70E740481C1C}">
                <a14:useLocalDpi xmlns:a14="http://schemas.microsoft.com/office/drawing/2010/main" val="0"/>
              </a:ext>
            </a:extLst>
          </a:blip>
          <a:srcRect l="11589"/>
          <a:stretch/>
        </p:blipFill>
        <p:spPr>
          <a:xfrm>
            <a:off x="2534350" y="36561338"/>
            <a:ext cx="3549561" cy="3340956"/>
          </a:xfrm>
          <a:prstGeom prst="rect">
            <a:avLst/>
          </a:prstGeom>
        </p:spPr>
      </p:pic>
      <p:pic>
        <p:nvPicPr>
          <p:cNvPr id="65" name="Picture 64">
            <a:extLst>
              <a:ext uri="{FF2B5EF4-FFF2-40B4-BE49-F238E27FC236}">
                <a16:creationId xmlns:a16="http://schemas.microsoft.com/office/drawing/2014/main" id="{9A5561C6-902E-D8B5-1E97-60FB15D654F6}"/>
              </a:ext>
            </a:extLst>
          </p:cNvPr>
          <p:cNvPicPr>
            <a:picLocks noChangeAspect="1"/>
          </p:cNvPicPr>
          <p:nvPr/>
        </p:nvPicPr>
        <p:blipFill rotWithShape="1">
          <a:blip r:embed="rId9">
            <a:extLst>
              <a:ext uri="{28A0092B-C50C-407E-A947-70E740481C1C}">
                <a14:useLocalDpi xmlns:a14="http://schemas.microsoft.com/office/drawing/2010/main" val="0"/>
              </a:ext>
            </a:extLst>
          </a:blip>
          <a:srcRect l="8573" r="4705"/>
          <a:stretch/>
        </p:blipFill>
        <p:spPr>
          <a:xfrm>
            <a:off x="5395553" y="36583936"/>
            <a:ext cx="3782713" cy="3338936"/>
          </a:xfrm>
          <a:prstGeom prst="rect">
            <a:avLst/>
          </a:prstGeom>
        </p:spPr>
      </p:pic>
      <p:sp>
        <p:nvSpPr>
          <p:cNvPr id="72" name="TextBox 71">
            <a:extLst>
              <a:ext uri="{FF2B5EF4-FFF2-40B4-BE49-F238E27FC236}">
                <a16:creationId xmlns:a16="http://schemas.microsoft.com/office/drawing/2014/main" id="{A79F25FE-DEC8-F56E-EEA4-5DAE66F066E6}"/>
              </a:ext>
            </a:extLst>
          </p:cNvPr>
          <p:cNvSpPr txBox="1"/>
          <p:nvPr/>
        </p:nvSpPr>
        <p:spPr>
          <a:xfrm>
            <a:off x="8741556" y="33296540"/>
            <a:ext cx="6357502" cy="6309420"/>
          </a:xfrm>
          <a:prstGeom prst="rect">
            <a:avLst/>
          </a:prstGeom>
          <a:noFill/>
        </p:spPr>
        <p:txBody>
          <a:bodyPr wrap="square" rtlCol="0">
            <a:spAutoFit/>
          </a:bodyPr>
          <a:lstStyle/>
          <a:p>
            <a:pPr algn="just" rtl="0">
              <a:spcBef>
                <a:spcPts val="1200"/>
              </a:spcBef>
              <a:spcAft>
                <a:spcPts val="1200"/>
              </a:spcAft>
            </a:pPr>
            <a:r>
              <a:rPr lang="en-US" sz="2400" b="0" i="0" u="none" strike="noStrike" dirty="0">
                <a:effectLst/>
                <a:latin typeface="Times New Roman" panose="02020603050405020304" pitchFamily="18" charset="0"/>
                <a:cs typeface="Times New Roman" panose="02020603050405020304" pitchFamily="18" charset="0"/>
              </a:rPr>
              <a:t>In June, the northward transport of water vapor is more significant over the south eastern part of Bangladesh. In July, the spatial plot presented the similar pattern of water vapor transport in the northward direction over the south eastern part. In August, the southern region of Bangladesh demonstrated the northward water vapor movement as the southern boundary is the most significant part as it is the water vapor input boundary from Bay of Bengal. In September, the northward flow of water transport is more spread all over Bangladesh. </a:t>
            </a:r>
            <a:endParaRPr lang="en-US" sz="2400" b="0" dirty="0">
              <a:effectLst/>
              <a:latin typeface="Times New Roman" panose="02020603050405020304" pitchFamily="18" charset="0"/>
              <a:cs typeface="Times New Roman" panose="02020603050405020304" pitchFamily="18" charset="0"/>
            </a:endParaRPr>
          </a:p>
          <a:p>
            <a:pPr algn="just" rtl="0">
              <a:spcBef>
                <a:spcPts val="1200"/>
              </a:spcBef>
              <a:spcAft>
                <a:spcPts val="1200"/>
              </a:spcAft>
            </a:pPr>
            <a:r>
              <a:rPr lang="en-US" sz="2400" b="0" i="0" u="none" strike="noStrike" dirty="0">
                <a:effectLst/>
                <a:latin typeface="Times New Roman" panose="02020603050405020304" pitchFamily="18" charset="0"/>
                <a:cs typeface="Times New Roman" panose="02020603050405020304" pitchFamily="18" charset="0"/>
              </a:rPr>
              <a:t>The movement of water vapor along the northward direction extended into the upper troposphere resulting in the formation of clouds and precipitation in monsoon. </a:t>
            </a:r>
          </a:p>
        </p:txBody>
      </p:sp>
      <p:pic>
        <p:nvPicPr>
          <p:cNvPr id="1026" name="Picture 2" descr="Indian Institute of Tropical Meteorology - Wikipedia">
            <a:extLst>
              <a:ext uri="{FF2B5EF4-FFF2-40B4-BE49-F238E27FC236}">
                <a16:creationId xmlns:a16="http://schemas.microsoft.com/office/drawing/2014/main" id="{267EC596-41EE-E3B5-FF81-400378ECF3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8688" y="1563615"/>
            <a:ext cx="2425340" cy="2425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ffodil International University Logo png vector ...">
            <a:extLst>
              <a:ext uri="{FF2B5EF4-FFF2-40B4-BE49-F238E27FC236}">
                <a16:creationId xmlns:a16="http://schemas.microsoft.com/office/drawing/2014/main" id="{9DE8E966-BEEB-519A-DFAB-C1D9C5565E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10753" y="1786140"/>
            <a:ext cx="2342242" cy="2204463"/>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3167CA81-D388-0380-C646-90AC6791A6BD}"/>
              </a:ext>
            </a:extLst>
          </p:cNvPr>
          <p:cNvSpPr txBox="1"/>
          <p:nvPr/>
        </p:nvSpPr>
        <p:spPr>
          <a:xfrm>
            <a:off x="2761195" y="39909618"/>
            <a:ext cx="8300862"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 2: Spatial </a:t>
            </a:r>
            <a:r>
              <a:rPr lang="en-US" sz="1600" b="1" i="0" u="none" strike="noStrike" dirty="0">
                <a:effectLst/>
                <a:latin typeface="Times New Roman" panose="02020603050405020304" pitchFamily="18" charset="0"/>
                <a:cs typeface="Times New Roman" panose="02020603050405020304" pitchFamily="18" charset="0"/>
              </a:rPr>
              <a:t>variation of vertical northward integral of water vapor flux for 30 years</a:t>
            </a:r>
            <a:endParaRPr lang="en-US" sz="1600" b="1" dirty="0">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A977917B-3059-FBE0-8765-6F3FD06140BE}"/>
              </a:ext>
            </a:extLst>
          </p:cNvPr>
          <p:cNvSpPr txBox="1"/>
          <p:nvPr/>
        </p:nvSpPr>
        <p:spPr>
          <a:xfrm>
            <a:off x="17567692" y="6956612"/>
            <a:ext cx="10497354" cy="707758"/>
          </a:xfrm>
          <a:prstGeom prst="rect">
            <a:avLst/>
          </a:prstGeom>
          <a:noFill/>
        </p:spPr>
        <p:txBody>
          <a:bodyPr wrap="square" rtlCol="0">
            <a:spAutoFit/>
          </a:bodyPr>
          <a:lstStyle/>
          <a:p>
            <a:r>
              <a:rPr lang="en-US" sz="2200" b="1" dirty="0">
                <a:solidFill>
                  <a:srgbClr val="000099"/>
                </a:solidFill>
                <a:latin typeface="Times New Roman" panose="02020603050405020304" pitchFamily="18" charset="0"/>
                <a:cs typeface="Times New Roman" panose="02020603050405020304" pitchFamily="18" charset="0"/>
              </a:rPr>
              <a:t>(iii) Spatial </a:t>
            </a:r>
            <a:r>
              <a:rPr lang="en-US" sz="2200" b="1" i="0" u="none" strike="noStrike" dirty="0">
                <a:solidFill>
                  <a:srgbClr val="000099"/>
                </a:solidFill>
                <a:effectLst/>
                <a:latin typeface="Times New Roman" panose="02020603050405020304" pitchFamily="18" charset="0"/>
              </a:rPr>
              <a:t>variation of tendency of vertical integral of water vapor flux for 30 years</a:t>
            </a:r>
            <a:endParaRPr lang="en-US" sz="2200" b="1" dirty="0">
              <a:solidFill>
                <a:srgbClr val="000099"/>
              </a:solidFill>
              <a:latin typeface="Times New Roman" panose="02020603050405020304" pitchFamily="18" charset="0"/>
              <a:cs typeface="Times New Roman" panose="02020603050405020304" pitchFamily="18" charset="0"/>
            </a:endParaRPr>
          </a:p>
          <a:p>
            <a:endParaRPr lang="en-US" sz="1799" dirty="0">
              <a:solidFill>
                <a:srgbClr val="000099"/>
              </a:solidFill>
            </a:endParaRPr>
          </a:p>
        </p:txBody>
      </p:sp>
      <p:sp>
        <p:nvSpPr>
          <p:cNvPr id="78" name="TextBox 77">
            <a:extLst>
              <a:ext uri="{FF2B5EF4-FFF2-40B4-BE49-F238E27FC236}">
                <a16:creationId xmlns:a16="http://schemas.microsoft.com/office/drawing/2014/main" id="{3397F66F-E23A-3C33-454F-4F489EFEFC6B}"/>
              </a:ext>
            </a:extLst>
          </p:cNvPr>
          <p:cNvSpPr txBox="1"/>
          <p:nvPr/>
        </p:nvSpPr>
        <p:spPr>
          <a:xfrm>
            <a:off x="1624738" y="19074282"/>
            <a:ext cx="12995457" cy="430887"/>
          </a:xfrm>
          <a:prstGeom prst="rect">
            <a:avLst/>
          </a:prstGeom>
          <a:noFill/>
        </p:spPr>
        <p:txBody>
          <a:bodyPr wrap="square" rtlCol="0">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			    </a:t>
            </a:r>
            <a:r>
              <a:rPr lang="en-US" sz="22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LITERATURE REVIEW</a:t>
            </a:r>
          </a:p>
        </p:txBody>
      </p:sp>
      <p:pic>
        <p:nvPicPr>
          <p:cNvPr id="84" name="Picture 83">
            <a:extLst>
              <a:ext uri="{FF2B5EF4-FFF2-40B4-BE49-F238E27FC236}">
                <a16:creationId xmlns:a16="http://schemas.microsoft.com/office/drawing/2014/main" id="{A1D39F9F-4893-9663-C228-0813554050E4}"/>
              </a:ext>
            </a:extLst>
          </p:cNvPr>
          <p:cNvPicPr>
            <a:picLocks noChangeAspect="1"/>
          </p:cNvPicPr>
          <p:nvPr/>
        </p:nvPicPr>
        <p:blipFill rotWithShape="1">
          <a:blip r:embed="rId12">
            <a:extLst>
              <a:ext uri="{28A0092B-C50C-407E-A947-70E740481C1C}">
                <a14:useLocalDpi xmlns:a14="http://schemas.microsoft.com/office/drawing/2010/main" val="0"/>
              </a:ext>
            </a:extLst>
          </a:blip>
          <a:srcRect l="5412"/>
          <a:stretch/>
        </p:blipFill>
        <p:spPr>
          <a:xfrm>
            <a:off x="15851071" y="7382711"/>
            <a:ext cx="4590229" cy="3748858"/>
          </a:xfrm>
          <a:prstGeom prst="rect">
            <a:avLst/>
          </a:prstGeom>
        </p:spPr>
      </p:pic>
      <p:pic>
        <p:nvPicPr>
          <p:cNvPr id="87" name="Picture 86">
            <a:extLst>
              <a:ext uri="{FF2B5EF4-FFF2-40B4-BE49-F238E27FC236}">
                <a16:creationId xmlns:a16="http://schemas.microsoft.com/office/drawing/2014/main" id="{66F86CE8-3396-B1E4-F694-2969CE2B6244}"/>
              </a:ext>
            </a:extLst>
          </p:cNvPr>
          <p:cNvPicPr>
            <a:picLocks noChangeAspect="1"/>
          </p:cNvPicPr>
          <p:nvPr/>
        </p:nvPicPr>
        <p:blipFill rotWithShape="1">
          <a:blip r:embed="rId13">
            <a:extLst>
              <a:ext uri="{28A0092B-C50C-407E-A947-70E740481C1C}">
                <a14:useLocalDpi xmlns:a14="http://schemas.microsoft.com/office/drawing/2010/main" val="0"/>
              </a:ext>
            </a:extLst>
          </a:blip>
          <a:srcRect l="10925" t="-972" r="8478" b="972"/>
          <a:stretch/>
        </p:blipFill>
        <p:spPr>
          <a:xfrm>
            <a:off x="19894913" y="7409041"/>
            <a:ext cx="4259519" cy="3812872"/>
          </a:xfrm>
          <a:prstGeom prst="rect">
            <a:avLst/>
          </a:prstGeom>
        </p:spPr>
      </p:pic>
      <p:pic>
        <p:nvPicPr>
          <p:cNvPr id="91" name="Picture 90">
            <a:extLst>
              <a:ext uri="{FF2B5EF4-FFF2-40B4-BE49-F238E27FC236}">
                <a16:creationId xmlns:a16="http://schemas.microsoft.com/office/drawing/2014/main" id="{F33EC078-A31D-A029-33D4-E1A0FC573D41}"/>
              </a:ext>
            </a:extLst>
          </p:cNvPr>
          <p:cNvPicPr>
            <a:picLocks noChangeAspect="1"/>
          </p:cNvPicPr>
          <p:nvPr/>
        </p:nvPicPr>
        <p:blipFill rotWithShape="1">
          <a:blip r:embed="rId14">
            <a:extLst>
              <a:ext uri="{28A0092B-C50C-407E-A947-70E740481C1C}">
                <a14:useLocalDpi xmlns:a14="http://schemas.microsoft.com/office/drawing/2010/main" val="0"/>
              </a:ext>
            </a:extLst>
          </a:blip>
          <a:srcRect l="15884" r="8626" b="5518"/>
          <a:stretch/>
        </p:blipFill>
        <p:spPr>
          <a:xfrm>
            <a:off x="16300174" y="10958850"/>
            <a:ext cx="3981157" cy="3849026"/>
          </a:xfrm>
          <a:prstGeom prst="rect">
            <a:avLst/>
          </a:prstGeom>
        </p:spPr>
      </p:pic>
      <p:pic>
        <p:nvPicPr>
          <p:cNvPr id="97" name="Picture 96">
            <a:extLst>
              <a:ext uri="{FF2B5EF4-FFF2-40B4-BE49-F238E27FC236}">
                <a16:creationId xmlns:a16="http://schemas.microsoft.com/office/drawing/2014/main" id="{738AFD3C-9BDE-4764-5F68-1AA24E7CEBA0}"/>
              </a:ext>
            </a:extLst>
          </p:cNvPr>
          <p:cNvPicPr>
            <a:picLocks noChangeAspect="1"/>
          </p:cNvPicPr>
          <p:nvPr/>
        </p:nvPicPr>
        <p:blipFill rotWithShape="1">
          <a:blip r:embed="rId15">
            <a:extLst>
              <a:ext uri="{28A0092B-C50C-407E-A947-70E740481C1C}">
                <a14:useLocalDpi xmlns:a14="http://schemas.microsoft.com/office/drawing/2010/main" val="0"/>
              </a:ext>
            </a:extLst>
          </a:blip>
          <a:srcRect l="13299" t="668" r="9392" b="-668"/>
          <a:stretch/>
        </p:blipFill>
        <p:spPr>
          <a:xfrm>
            <a:off x="19894913" y="10958850"/>
            <a:ext cx="4331582" cy="4037581"/>
          </a:xfrm>
          <a:prstGeom prst="rect">
            <a:avLst/>
          </a:prstGeom>
        </p:spPr>
      </p:pic>
      <p:sp>
        <p:nvSpPr>
          <p:cNvPr id="99" name="TextBox 98">
            <a:extLst>
              <a:ext uri="{FF2B5EF4-FFF2-40B4-BE49-F238E27FC236}">
                <a16:creationId xmlns:a16="http://schemas.microsoft.com/office/drawing/2014/main" id="{EC9D8935-D518-C813-08B7-EE00C5342BAB}"/>
              </a:ext>
            </a:extLst>
          </p:cNvPr>
          <p:cNvSpPr txBox="1"/>
          <p:nvPr/>
        </p:nvSpPr>
        <p:spPr>
          <a:xfrm>
            <a:off x="23949306" y="8281521"/>
            <a:ext cx="4946169" cy="5193729"/>
          </a:xfrm>
          <a:prstGeom prst="rect">
            <a:avLst/>
          </a:prstGeom>
          <a:noFill/>
        </p:spPr>
        <p:txBody>
          <a:bodyPr wrap="square" rtlCol="0">
            <a:spAutoFit/>
          </a:bodyPr>
          <a:lstStyle/>
          <a:p>
            <a:pPr algn="just" rtl="0">
              <a:spcBef>
                <a:spcPts val="1200"/>
              </a:spcBef>
              <a:spcAft>
                <a:spcPts val="1200"/>
              </a:spcAft>
            </a:pPr>
            <a:r>
              <a:rPr lang="en-US" dirty="0"/>
              <a:t> </a:t>
            </a:r>
            <a:r>
              <a:rPr lang="en-US" sz="2400" b="0" i="0" u="none" strike="noStrike" dirty="0">
                <a:effectLst/>
                <a:latin typeface="Times New Roman" panose="02020603050405020304" pitchFamily="18" charset="0"/>
                <a:cs typeface="Times New Roman" panose="02020603050405020304" pitchFamily="18" charset="0"/>
              </a:rPr>
              <a:t>In June, most parts of Bangladesh show the increasing trend of water vapor flux with positive values. In July, the decreasing trend was observed and prominent all over the region. The similar decreasing trend was also significant for August. The decreasing trend has extended from the north western part of Bangladesh to other parts in September.</a:t>
            </a:r>
          </a:p>
          <a:p>
            <a:pPr algn="just" rtl="0">
              <a:lnSpc>
                <a:spcPct val="150000"/>
              </a:lnSpc>
              <a:spcBef>
                <a:spcPts val="1200"/>
              </a:spcBef>
              <a:spcAft>
                <a:spcPts val="1200"/>
              </a:spcAft>
            </a:pPr>
            <a:endParaRPr lang="en-US" sz="1700" b="0" dirty="0">
              <a:solidFill>
                <a:srgbClr val="000099"/>
              </a:solidFill>
              <a:effectLst/>
              <a:latin typeface="Times New Roman" panose="02020603050405020304" pitchFamily="18" charset="0"/>
              <a:cs typeface="Times New Roman" panose="02020603050405020304" pitchFamily="18" charset="0"/>
            </a:endParaRPr>
          </a:p>
          <a:p>
            <a:br>
              <a:rPr lang="en-US" dirty="0"/>
            </a:br>
            <a:endParaRPr lang="en-US" dirty="0"/>
          </a:p>
        </p:txBody>
      </p:sp>
      <p:sp>
        <p:nvSpPr>
          <p:cNvPr id="100" name="TextBox 99">
            <a:extLst>
              <a:ext uri="{FF2B5EF4-FFF2-40B4-BE49-F238E27FC236}">
                <a16:creationId xmlns:a16="http://schemas.microsoft.com/office/drawing/2014/main" id="{A09C0DBA-AC8C-BF64-DE04-C128EB95CFEB}"/>
              </a:ext>
            </a:extLst>
          </p:cNvPr>
          <p:cNvSpPr txBox="1"/>
          <p:nvPr/>
        </p:nvSpPr>
        <p:spPr>
          <a:xfrm>
            <a:off x="17490347" y="15459494"/>
            <a:ext cx="9671687" cy="430887"/>
          </a:xfrm>
          <a:prstGeom prst="rect">
            <a:avLst/>
          </a:prstGeom>
          <a:noFill/>
        </p:spPr>
        <p:txBody>
          <a:bodyPr wrap="square" rtlCol="0">
            <a:spAutoFit/>
          </a:bodyPr>
          <a:lstStyle/>
          <a:p>
            <a:pPr algn="ctr"/>
            <a:r>
              <a:rPr lang="en-US" sz="2200" b="1" dirty="0">
                <a:solidFill>
                  <a:srgbClr val="000099"/>
                </a:solidFill>
                <a:latin typeface="Times New Roman" panose="02020603050405020304" pitchFamily="18" charset="0"/>
                <a:cs typeface="Times New Roman" panose="02020603050405020304" pitchFamily="18" charset="0"/>
              </a:rPr>
              <a:t>(iv) Spatial </a:t>
            </a:r>
            <a:r>
              <a:rPr lang="en-US" sz="2200" b="1" i="0" u="none" strike="noStrike" dirty="0">
                <a:solidFill>
                  <a:srgbClr val="000099"/>
                </a:solidFill>
                <a:effectLst/>
                <a:latin typeface="Times New Roman" panose="02020603050405020304" pitchFamily="18" charset="0"/>
              </a:rPr>
              <a:t>variation of convective rain rate for 30 years</a:t>
            </a:r>
            <a:endParaRPr lang="en-US" sz="2200" b="1" dirty="0">
              <a:solidFill>
                <a:srgbClr val="000099"/>
              </a:solidFill>
            </a:endParaRPr>
          </a:p>
        </p:txBody>
      </p:sp>
      <p:pic>
        <p:nvPicPr>
          <p:cNvPr id="103" name="Picture 102">
            <a:extLst>
              <a:ext uri="{FF2B5EF4-FFF2-40B4-BE49-F238E27FC236}">
                <a16:creationId xmlns:a16="http://schemas.microsoft.com/office/drawing/2014/main" id="{A7903818-A900-14FC-FF5D-9C11C5A0D03D}"/>
              </a:ext>
            </a:extLst>
          </p:cNvPr>
          <p:cNvPicPr>
            <a:picLocks noChangeAspect="1"/>
          </p:cNvPicPr>
          <p:nvPr/>
        </p:nvPicPr>
        <p:blipFill rotWithShape="1">
          <a:blip r:embed="rId16">
            <a:extLst>
              <a:ext uri="{28A0092B-C50C-407E-A947-70E740481C1C}">
                <a14:useLocalDpi xmlns:a14="http://schemas.microsoft.com/office/drawing/2010/main" val="0"/>
              </a:ext>
            </a:extLst>
          </a:blip>
          <a:srcRect l="14874"/>
          <a:stretch/>
        </p:blipFill>
        <p:spPr>
          <a:xfrm>
            <a:off x="16300174" y="15777235"/>
            <a:ext cx="4568993" cy="4146261"/>
          </a:xfrm>
          <a:prstGeom prst="rect">
            <a:avLst/>
          </a:prstGeom>
        </p:spPr>
      </p:pic>
      <p:pic>
        <p:nvPicPr>
          <p:cNvPr id="105" name="Picture 104">
            <a:extLst>
              <a:ext uri="{FF2B5EF4-FFF2-40B4-BE49-F238E27FC236}">
                <a16:creationId xmlns:a16="http://schemas.microsoft.com/office/drawing/2014/main" id="{1B020579-0E70-6207-0B68-1D6E65CF9931}"/>
              </a:ext>
            </a:extLst>
          </p:cNvPr>
          <p:cNvPicPr>
            <a:picLocks noChangeAspect="1"/>
          </p:cNvPicPr>
          <p:nvPr/>
        </p:nvPicPr>
        <p:blipFill rotWithShape="1">
          <a:blip r:embed="rId17">
            <a:extLst>
              <a:ext uri="{28A0092B-C50C-407E-A947-70E740481C1C}">
                <a14:useLocalDpi xmlns:a14="http://schemas.microsoft.com/office/drawing/2010/main" val="0"/>
              </a:ext>
            </a:extLst>
          </a:blip>
          <a:srcRect l="11474" r="4965"/>
          <a:stretch/>
        </p:blipFill>
        <p:spPr>
          <a:xfrm>
            <a:off x="19894913" y="15828428"/>
            <a:ext cx="4460518" cy="4123649"/>
          </a:xfrm>
          <a:prstGeom prst="rect">
            <a:avLst/>
          </a:prstGeom>
        </p:spPr>
      </p:pic>
      <p:pic>
        <p:nvPicPr>
          <p:cNvPr id="119" name="Picture 118">
            <a:extLst>
              <a:ext uri="{FF2B5EF4-FFF2-40B4-BE49-F238E27FC236}">
                <a16:creationId xmlns:a16="http://schemas.microsoft.com/office/drawing/2014/main" id="{84A35887-41F2-88B9-993A-CB6DBA22CEA4}"/>
              </a:ext>
            </a:extLst>
          </p:cNvPr>
          <p:cNvPicPr>
            <a:picLocks noChangeAspect="1"/>
          </p:cNvPicPr>
          <p:nvPr/>
        </p:nvPicPr>
        <p:blipFill rotWithShape="1">
          <a:blip r:embed="rId18">
            <a:extLst>
              <a:ext uri="{28A0092B-C50C-407E-A947-70E740481C1C}">
                <a14:useLocalDpi xmlns:a14="http://schemas.microsoft.com/office/drawing/2010/main" val="0"/>
              </a:ext>
            </a:extLst>
          </a:blip>
          <a:srcRect l="11678"/>
          <a:stretch/>
        </p:blipFill>
        <p:spPr>
          <a:xfrm>
            <a:off x="15988113" y="19802153"/>
            <a:ext cx="4999603" cy="4372827"/>
          </a:xfrm>
          <a:prstGeom prst="rect">
            <a:avLst/>
          </a:prstGeom>
        </p:spPr>
      </p:pic>
      <p:pic>
        <p:nvPicPr>
          <p:cNvPr id="121" name="Picture 120">
            <a:extLst>
              <a:ext uri="{FF2B5EF4-FFF2-40B4-BE49-F238E27FC236}">
                <a16:creationId xmlns:a16="http://schemas.microsoft.com/office/drawing/2014/main" id="{BF97FEA8-F677-E771-2836-6A032007DEC8}"/>
              </a:ext>
            </a:extLst>
          </p:cNvPr>
          <p:cNvPicPr>
            <a:picLocks noChangeAspect="1"/>
          </p:cNvPicPr>
          <p:nvPr/>
        </p:nvPicPr>
        <p:blipFill rotWithShape="1">
          <a:blip r:embed="rId19">
            <a:extLst>
              <a:ext uri="{28A0092B-C50C-407E-A947-70E740481C1C}">
                <a14:useLocalDpi xmlns:a14="http://schemas.microsoft.com/office/drawing/2010/main" val="0"/>
              </a:ext>
            </a:extLst>
          </a:blip>
          <a:srcRect l="12828" t="-299" r="6563" b="299"/>
          <a:stretch/>
        </p:blipFill>
        <p:spPr>
          <a:xfrm>
            <a:off x="19971776" y="19955951"/>
            <a:ext cx="4438977" cy="4254080"/>
          </a:xfrm>
          <a:prstGeom prst="rect">
            <a:avLst/>
          </a:prstGeom>
        </p:spPr>
      </p:pic>
      <p:sp>
        <p:nvSpPr>
          <p:cNvPr id="122" name="TextBox 121">
            <a:extLst>
              <a:ext uri="{FF2B5EF4-FFF2-40B4-BE49-F238E27FC236}">
                <a16:creationId xmlns:a16="http://schemas.microsoft.com/office/drawing/2014/main" id="{C3751812-4048-3AC5-7921-C6D37728C8D0}"/>
              </a:ext>
            </a:extLst>
          </p:cNvPr>
          <p:cNvSpPr txBox="1"/>
          <p:nvPr/>
        </p:nvSpPr>
        <p:spPr>
          <a:xfrm>
            <a:off x="16792413" y="14848710"/>
            <a:ext cx="8037063"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 3: Spatial </a:t>
            </a:r>
            <a:r>
              <a:rPr lang="en-US" sz="1600" b="1" i="0" u="none" strike="noStrike" dirty="0">
                <a:effectLst/>
                <a:latin typeface="Times New Roman" panose="02020603050405020304" pitchFamily="18" charset="0"/>
                <a:cs typeface="Times New Roman" panose="02020603050405020304" pitchFamily="18" charset="0"/>
              </a:rPr>
              <a:t>variation of tendency of vertical integral of water vapor flux for 30 years</a:t>
            </a:r>
            <a:endParaRPr lang="en-US" sz="1600" b="1" dirty="0">
              <a:latin typeface="Times New Roman" panose="02020603050405020304" pitchFamily="18" charset="0"/>
              <a:cs typeface="Times New Roman" panose="02020603050405020304" pitchFamily="18" charset="0"/>
            </a:endParaRPr>
          </a:p>
        </p:txBody>
      </p:sp>
      <p:sp>
        <p:nvSpPr>
          <p:cNvPr id="123" name="TextBox 122">
            <a:extLst>
              <a:ext uri="{FF2B5EF4-FFF2-40B4-BE49-F238E27FC236}">
                <a16:creationId xmlns:a16="http://schemas.microsoft.com/office/drawing/2014/main" id="{8E375B13-AA89-7C4F-5BC6-F0DB520A92B2}"/>
              </a:ext>
            </a:extLst>
          </p:cNvPr>
          <p:cNvSpPr txBox="1"/>
          <p:nvPr/>
        </p:nvSpPr>
        <p:spPr>
          <a:xfrm>
            <a:off x="16799444" y="24123414"/>
            <a:ext cx="6919080"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 4: Spatial </a:t>
            </a:r>
            <a:r>
              <a:rPr lang="en-US" sz="1600" b="1" i="0" u="none" strike="noStrike" dirty="0">
                <a:effectLst/>
                <a:latin typeface="Times New Roman" panose="02020603050405020304" pitchFamily="18" charset="0"/>
                <a:cs typeface="Times New Roman" panose="02020603050405020304" pitchFamily="18" charset="0"/>
              </a:rPr>
              <a:t>variation of tendency of convective rain rate for 30 years</a:t>
            </a:r>
            <a:endParaRPr lang="en-US" sz="1600" b="1" dirty="0">
              <a:latin typeface="Times New Roman" panose="02020603050405020304" pitchFamily="18" charset="0"/>
              <a:cs typeface="Times New Roman" panose="02020603050405020304" pitchFamily="18" charset="0"/>
            </a:endParaRPr>
          </a:p>
        </p:txBody>
      </p:sp>
      <p:sp>
        <p:nvSpPr>
          <p:cNvPr id="124" name="TextBox 123">
            <a:extLst>
              <a:ext uri="{FF2B5EF4-FFF2-40B4-BE49-F238E27FC236}">
                <a16:creationId xmlns:a16="http://schemas.microsoft.com/office/drawing/2014/main" id="{A74658AD-1004-8C45-4BE0-DB108983FBAB}"/>
              </a:ext>
            </a:extLst>
          </p:cNvPr>
          <p:cNvSpPr txBox="1"/>
          <p:nvPr/>
        </p:nvSpPr>
        <p:spPr>
          <a:xfrm>
            <a:off x="23757122" y="15969154"/>
            <a:ext cx="5138353" cy="8586966"/>
          </a:xfrm>
          <a:prstGeom prst="rect">
            <a:avLst/>
          </a:prstGeom>
          <a:noFill/>
        </p:spPr>
        <p:txBody>
          <a:bodyPr wrap="square" rtlCol="0">
            <a:spAutoFit/>
          </a:bodyPr>
          <a:lstStyle/>
          <a:p>
            <a:pPr algn="just" rtl="0">
              <a:spcBef>
                <a:spcPts val="1200"/>
              </a:spcBef>
              <a:spcAft>
                <a:spcPts val="1200"/>
              </a:spcAft>
            </a:pPr>
            <a:r>
              <a:rPr lang="en-US" dirty="0"/>
              <a:t> </a:t>
            </a:r>
            <a:r>
              <a:rPr lang="en-US" sz="2400" b="0" i="0" u="none" strike="noStrike" dirty="0">
                <a:solidFill>
                  <a:srgbClr val="000000"/>
                </a:solidFill>
                <a:effectLst/>
                <a:latin typeface="Times New Roman" panose="02020603050405020304" pitchFamily="18" charset="0"/>
              </a:rPr>
              <a:t>In June, the convective rainfall intensity is lower in most parts of the country except the northern part. The convective rain rate is less than average all over the region except the southern boundary of Bangladesh in July. The lower trend of convective rainfall intensity is prominent in most parts but the northeastern part of Bangladesh shows the higher intensity of rain rate in August. The similar higher intensity has been found in the northeastern zone except the other zone has presented the less convective rain rate in September.</a:t>
            </a:r>
            <a:r>
              <a:rPr lang="en-US" sz="2400" b="1" i="0" u="none" strike="noStrike" dirty="0">
                <a:solidFill>
                  <a:srgbClr val="000000"/>
                </a:solidFill>
                <a:effectLst/>
                <a:latin typeface="Times New Roman" panose="02020603050405020304" pitchFamily="18" charset="0"/>
              </a:rPr>
              <a:t>(Adams et al, 2013)</a:t>
            </a:r>
            <a:r>
              <a:rPr lang="en-US" sz="2400" b="0" i="0" u="none" strike="noStrike" dirty="0">
                <a:solidFill>
                  <a:srgbClr val="000000"/>
                </a:solidFill>
                <a:effectLst/>
                <a:latin typeface="Times New Roman" panose="02020603050405020304" pitchFamily="18" charset="0"/>
              </a:rPr>
              <a:t> demonstrated the importance of moisture contents to the formation of atmospheric convection. These changes in transport distance and direction of water vapor are important because they may shift in timing and direction of moisture delivery for the formation of </a:t>
            </a:r>
            <a:r>
              <a:rPr lang="en-US" sz="2400" b="0" i="0" u="none" strike="noStrike" dirty="0">
                <a:effectLst/>
                <a:latin typeface="Times New Roman" panose="02020603050405020304" pitchFamily="18" charset="0"/>
              </a:rPr>
              <a:t>rainfall</a:t>
            </a:r>
            <a:r>
              <a:rPr lang="en-US" sz="2400" b="1" i="0" u="none" strike="noStrike" dirty="0">
                <a:effectLst/>
                <a:latin typeface="Times New Roman" panose="02020603050405020304" pitchFamily="18" charset="0"/>
              </a:rPr>
              <a:t>.(Teale &amp; Robinson,2020</a:t>
            </a:r>
            <a:r>
              <a:rPr lang="en-US" sz="2400" b="0" i="0" u="none" strike="noStrike" dirty="0">
                <a:effectLst/>
                <a:latin typeface="Times New Roman" panose="02020603050405020304" pitchFamily="18" charset="0"/>
              </a:rPr>
              <a:t>). </a:t>
            </a:r>
            <a:endParaRPr lang="en-US" sz="2400" b="0" dirty="0">
              <a:effectLst/>
            </a:endParaRPr>
          </a:p>
        </p:txBody>
      </p:sp>
      <p:sp>
        <p:nvSpPr>
          <p:cNvPr id="126" name="TextBox 125">
            <a:extLst>
              <a:ext uri="{FF2B5EF4-FFF2-40B4-BE49-F238E27FC236}">
                <a16:creationId xmlns:a16="http://schemas.microsoft.com/office/drawing/2014/main" id="{BD689E1E-B4C0-D26D-86C2-BB7F363A31EB}"/>
              </a:ext>
            </a:extLst>
          </p:cNvPr>
          <p:cNvSpPr txBox="1"/>
          <p:nvPr/>
        </p:nvSpPr>
        <p:spPr>
          <a:xfrm>
            <a:off x="16138161" y="26609183"/>
            <a:ext cx="12757314" cy="5539978"/>
          </a:xfrm>
          <a:prstGeom prst="rect">
            <a:avLst/>
          </a:prstGeom>
          <a:noFill/>
        </p:spPr>
        <p:txBody>
          <a:bodyPr wrap="square">
            <a:spAutoFit/>
          </a:bodyPr>
          <a:lstStyle/>
          <a:p>
            <a:pPr algn="just" rtl="0">
              <a:lnSpc>
                <a:spcPct val="150000"/>
              </a:lnSpc>
              <a:spcBef>
                <a:spcPts val="1200"/>
              </a:spcBef>
              <a:spcAft>
                <a:spcPts val="1200"/>
              </a:spcAft>
            </a:pPr>
            <a:r>
              <a:rPr lang="en-US" sz="2400" dirty="0">
                <a:solidFill>
                  <a:srgbClr val="000000"/>
                </a:solidFill>
                <a:latin typeface="Times New Roman" panose="02020603050405020304" pitchFamily="18" charset="0"/>
                <a:cs typeface="Times New Roman" panose="02020603050405020304" pitchFamily="18" charset="0"/>
              </a:rPr>
              <a:t>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he climatology of water vapor transport for 30 years has been presented with the spatial patterns of the movement water vapor with their </a:t>
            </a:r>
            <a:r>
              <a:rPr lang="en-US" sz="2400" dirty="0">
                <a:solidFill>
                  <a:srgbClr val="000000"/>
                </a:solidFill>
                <a:latin typeface="Times New Roman" panose="02020603050405020304" pitchFamily="18" charset="0"/>
                <a:cs typeface="Times New Roman" panose="02020603050405020304" pitchFamily="18" charset="0"/>
              </a:rPr>
              <a:t>influenced </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characteristics. The tendency of water vapor flux and convective rain rate have been presented for the same duration over Bangladesh.</a:t>
            </a:r>
          </a:p>
          <a:p>
            <a:pPr algn="just" rtl="0">
              <a:lnSpc>
                <a:spcPct val="150000"/>
              </a:lnSpc>
              <a:spcBef>
                <a:spcPts val="1200"/>
              </a:spcBef>
              <a:spcAft>
                <a:spcPts val="1200"/>
              </a:spcAft>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This study is useful for the hydroclimate administration, which is connected to human beings and infrastructure as well as weather hazards. Exploring the remarkable changes in the patterns of the hydroclimate factor is important for protecting life and property.  The mechanism of water vapor transport will circulate the information about atmospheric condition for understanding the reason behind the observed changes in </a:t>
            </a:r>
            <a:r>
              <a:rPr lang="en-US" sz="2400" dirty="0">
                <a:solidFill>
                  <a:srgbClr val="000000"/>
                </a:solidFill>
                <a:latin typeface="Times New Roman" panose="02020603050405020304" pitchFamily="18" charset="0"/>
                <a:cs typeface="Times New Roman" panose="02020603050405020304" pitchFamily="18" charset="0"/>
              </a:rPr>
              <a:t>hydroclimate features.</a:t>
            </a:r>
            <a:endParaRPr lang="en-US" sz="2400" b="0" dirty="0">
              <a:effectLst/>
              <a:latin typeface="Times New Roman" panose="02020603050405020304" pitchFamily="18" charset="0"/>
              <a:cs typeface="Times New Roman" panose="02020603050405020304" pitchFamily="18" charset="0"/>
            </a:endParaRPr>
          </a:p>
          <a:p>
            <a:br>
              <a:rPr lang="en-US" dirty="0"/>
            </a:br>
            <a:endParaRPr lang="en-US" dirty="0"/>
          </a:p>
        </p:txBody>
      </p:sp>
      <p:sp>
        <p:nvSpPr>
          <p:cNvPr id="2" name="TextBox 1">
            <a:extLst>
              <a:ext uri="{FF2B5EF4-FFF2-40B4-BE49-F238E27FC236}">
                <a16:creationId xmlns:a16="http://schemas.microsoft.com/office/drawing/2014/main" id="{635337AC-4D22-7472-9638-5086953F2580}"/>
              </a:ext>
            </a:extLst>
          </p:cNvPr>
          <p:cNvSpPr txBox="1"/>
          <p:nvPr/>
        </p:nvSpPr>
        <p:spPr>
          <a:xfrm>
            <a:off x="2208687" y="21239956"/>
            <a:ext cx="127529"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33C83F70-5179-C2F6-3E77-539E2CA18F43}"/>
              </a:ext>
            </a:extLst>
          </p:cNvPr>
          <p:cNvSpPr txBox="1"/>
          <p:nvPr/>
        </p:nvSpPr>
        <p:spPr>
          <a:xfrm>
            <a:off x="2208687" y="19701597"/>
            <a:ext cx="13140170" cy="3693319"/>
          </a:xfrm>
          <a:prstGeom prst="rect">
            <a:avLst/>
          </a:prstGeom>
          <a:noFill/>
        </p:spPr>
        <p:txBody>
          <a:bodyPr wrap="square" rtlCol="0">
            <a:spAutoFit/>
          </a:bodyPr>
          <a:lstStyle/>
          <a:p>
            <a:pPr algn="just"/>
            <a:r>
              <a:rPr lang="en-US" sz="2000" dirty="0">
                <a:solidFill>
                  <a:srgbClr val="002060"/>
                </a:solidFill>
                <a:latin typeface="Times New Roman" panose="02020603050405020304" pitchFamily="18" charset="0"/>
                <a:cs typeface="Times New Roman" panose="02020603050405020304" pitchFamily="18" charset="0"/>
              </a:rPr>
              <a:t> </a:t>
            </a:r>
            <a:r>
              <a:rPr lang="en-US" sz="2400" b="1" i="0" u="none" strike="noStrike" dirty="0">
                <a:solidFill>
                  <a:srgbClr val="002060"/>
                </a:solidFill>
                <a:effectLst/>
                <a:latin typeface="Times New Roman" panose="02020603050405020304" pitchFamily="18" charset="0"/>
                <a:cs typeface="Times New Roman" panose="02020603050405020304" pitchFamily="18" charset="0"/>
              </a:rPr>
              <a:t>(Xu et al,2020)</a:t>
            </a:r>
            <a:r>
              <a:rPr lang="en-US" sz="2400" b="0" i="0" u="none" strike="noStrike" dirty="0">
                <a:solidFill>
                  <a:srgbClr val="002060"/>
                </a:solidFill>
                <a:effectLst/>
                <a:latin typeface="Times New Roman" panose="02020603050405020304" pitchFamily="18" charset="0"/>
                <a:cs typeface="Times New Roman" panose="02020603050405020304" pitchFamily="18" charset="0"/>
              </a:rPr>
              <a:t> </a:t>
            </a:r>
            <a:r>
              <a:rPr lang="en-US" sz="2400" b="0" i="0" u="none" strike="noStrike" dirty="0">
                <a:effectLst/>
                <a:latin typeface="Times New Roman" panose="02020603050405020304" pitchFamily="18" charset="0"/>
                <a:cs typeface="Times New Roman" panose="02020603050405020304" pitchFamily="18" charset="0"/>
              </a:rPr>
              <a:t>investigated the climatological characteristics of water vapor transport over the Tibetan Plateau.</a:t>
            </a:r>
          </a:p>
          <a:p>
            <a:pPr algn="just"/>
            <a:r>
              <a:rPr lang="en-US" sz="2400" b="1" i="0" u="none" strike="noStrike" dirty="0">
                <a:solidFill>
                  <a:srgbClr val="002060"/>
                </a:solidFill>
                <a:effectLst/>
                <a:latin typeface="Times New Roman" panose="02020603050405020304" pitchFamily="18" charset="0"/>
                <a:cs typeface="Times New Roman" panose="02020603050405020304" pitchFamily="18" charset="0"/>
              </a:rPr>
              <a:t>(Dar &amp; Dar, 2023)</a:t>
            </a:r>
            <a:r>
              <a:rPr lang="en-US" sz="2400" b="0" i="0" u="none" strike="noStrike" dirty="0">
                <a:solidFill>
                  <a:srgbClr val="002060"/>
                </a:solidFill>
                <a:effectLst/>
                <a:latin typeface="Times New Roman" panose="02020603050405020304" pitchFamily="18" charset="0"/>
                <a:cs typeface="Times New Roman" panose="02020603050405020304" pitchFamily="18" charset="0"/>
              </a:rPr>
              <a:t> </a:t>
            </a:r>
            <a:r>
              <a:rPr lang="en-US" sz="2400" b="0" i="0" u="none" strike="noStrike" dirty="0">
                <a:solidFill>
                  <a:srgbClr val="222222"/>
                </a:solidFill>
                <a:effectLst/>
                <a:latin typeface="Times New Roman" panose="02020603050405020304" pitchFamily="18" charset="0"/>
                <a:cs typeface="Times New Roman" panose="02020603050405020304" pitchFamily="18" charset="0"/>
              </a:rPr>
              <a:t>presented the relationship between precipitation and integrated water vapor transport (IVT) over the flooded areas.</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p>
          <a:p>
            <a:pPr algn="just"/>
            <a:r>
              <a:rPr lang="en-US" sz="2400" b="1" i="0" u="none" strike="noStrike" dirty="0">
                <a:solidFill>
                  <a:srgbClr val="002060"/>
                </a:solidFill>
                <a:effectLst/>
                <a:latin typeface="Times New Roman" panose="02020603050405020304" pitchFamily="18" charset="0"/>
                <a:cs typeface="Times New Roman" panose="02020603050405020304" pitchFamily="18" charset="0"/>
              </a:rPr>
              <a:t>(Patel &amp; Kuttippurath,2023) </a:t>
            </a:r>
            <a:r>
              <a:rPr lang="en-US" sz="2400" b="0" i="0" u="none" strike="noStrike" dirty="0">
                <a:solidFill>
                  <a:srgbClr val="222222"/>
                </a:solidFill>
                <a:effectLst/>
                <a:latin typeface="Times New Roman" panose="02020603050405020304" pitchFamily="18" charset="0"/>
                <a:cs typeface="Times New Roman" panose="02020603050405020304" pitchFamily="18" charset="0"/>
              </a:rPr>
              <a:t>examined the influence of tropospheric water vapor on the radiation budget of earth and in regional weather processes.</a:t>
            </a:r>
            <a:endParaRPr lang="en-US" sz="2400" b="0" dirty="0">
              <a:effectLst/>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cs typeface="Times New Roman" panose="02020603050405020304" pitchFamily="18" charset="0"/>
              </a:rPr>
              <a:t>Very few researches have been carried out on the transport of water vapor over Bangladesh in monsoon for the longer time scale.</a:t>
            </a:r>
            <a:endParaRPr lang="en-US" sz="24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09793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2179</TotalTime>
  <Words>1333</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Basith</dc:creator>
  <cp:lastModifiedBy>sakia kader</cp:lastModifiedBy>
  <cp:revision>266</cp:revision>
  <dcterms:created xsi:type="dcterms:W3CDTF">2022-10-24T05:28:15Z</dcterms:created>
  <dcterms:modified xsi:type="dcterms:W3CDTF">2024-05-20T17:40:48Z</dcterms:modified>
</cp:coreProperties>
</file>