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1.png" ContentType="image/png"/>
  <Override PartName="/ppt/media/image9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5.jpeg" ContentType="image/jpeg"/>
  <Override PartName="/ppt/media/image14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10.png" ContentType="image/png"/>
  <Override PartName="/ppt/media/image6.jpeg" ContentType="image/jpeg"/>
  <Override PartName="/ppt/media/image8.png" ContentType="image/png"/>
  <Override PartName="/ppt/media/image13.png" ContentType="image/png"/>
  <Override PartName="/ppt/media/image1.jpeg" ContentType="image/jpeg"/>
  <Override PartName="/ppt/media/image7.png" ContentType="image/pn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DA48C47-47DF-48B9-8898-0D044D630AD2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3640" y="225720"/>
            <a:ext cx="906876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Picture 526_1" descr=""/>
          <p:cNvPicPr/>
          <p:nvPr/>
        </p:nvPicPr>
        <p:blipFill>
          <a:blip r:embed="rId1"/>
          <a:stretch/>
        </p:blipFill>
        <p:spPr>
          <a:xfrm>
            <a:off x="137160" y="4246560"/>
            <a:ext cx="1876680" cy="1247760"/>
          </a:xfrm>
          <a:prstGeom prst="rect">
            <a:avLst/>
          </a:prstGeom>
          <a:ln>
            <a:noFill/>
          </a:ln>
        </p:spPr>
      </p:pic>
      <p:pic>
        <p:nvPicPr>
          <p:cNvPr id="119" name="Picture 527_1" descr=""/>
          <p:cNvPicPr/>
          <p:nvPr/>
        </p:nvPicPr>
        <p:blipFill>
          <a:blip r:embed="rId2"/>
          <a:stretch/>
        </p:blipFill>
        <p:spPr>
          <a:xfrm>
            <a:off x="8783280" y="4138560"/>
            <a:ext cx="1141920" cy="140292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848880" y="1920600"/>
            <a:ext cx="860796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b="1" lang="en-IN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Diurnal changes in boundary layer height during thunderstorm evolution: Comparison from VHF radar and model simulations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2960" y="2663640"/>
            <a:ext cx="2288880" cy="12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3287520" y="3367800"/>
            <a:ext cx="3957840" cy="15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Presented by: </a:t>
            </a:r>
            <a:r>
              <a:rPr b="1" lang="en-IN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Angel Anita Christy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	</a:t>
            </a:r>
            <a:r>
              <a:rPr b="0" lang="en-IN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Research Fellow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Guide: Dr. M.G. Manoj, Scientist – D ACARR, CUSAT 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23" name="Picture 158_1" descr=""/>
          <p:cNvPicPr/>
          <p:nvPr/>
        </p:nvPicPr>
        <p:blipFill>
          <a:blip r:embed="rId3"/>
          <a:stretch/>
        </p:blipFill>
        <p:spPr>
          <a:xfrm>
            <a:off x="215640" y="155160"/>
            <a:ext cx="1282680" cy="1282680"/>
          </a:xfrm>
          <a:prstGeom prst="rect">
            <a:avLst/>
          </a:prstGeom>
          <a:ln>
            <a:noFill/>
          </a:ln>
        </p:spPr>
      </p:pic>
      <p:pic>
        <p:nvPicPr>
          <p:cNvPr id="124" name="Picture 159_1" descr=""/>
          <p:cNvPicPr/>
          <p:nvPr/>
        </p:nvPicPr>
        <p:blipFill>
          <a:blip r:embed="rId4"/>
          <a:stretch/>
        </p:blipFill>
        <p:spPr>
          <a:xfrm>
            <a:off x="8567280" y="130320"/>
            <a:ext cx="1294200" cy="1294200"/>
          </a:xfrm>
          <a:prstGeom prst="rect">
            <a:avLst/>
          </a:prstGeom>
          <a:ln>
            <a:noFill/>
          </a:ln>
        </p:spPr>
      </p:pic>
      <p:sp>
        <p:nvSpPr>
          <p:cNvPr id="125" name="CustomShape 5"/>
          <p:cNvSpPr/>
          <p:nvPr/>
        </p:nvSpPr>
        <p:spPr>
          <a:xfrm>
            <a:off x="1800000" y="349920"/>
            <a:ext cx="6477840" cy="14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tratosphere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-T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roposphere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I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nteractions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and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rediction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of M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onsoon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weather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EX</a:t>
            </a:r>
            <a:r>
              <a:rPr b="0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tremes</a:t>
            </a: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(STIPMEX)</a:t>
            </a:r>
            <a:endParaRPr b="0" lang="en-GB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02-07 June 2024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60" y="777600"/>
            <a:ext cx="2904480" cy="19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Times New Roman"/>
                <a:ea typeface="DejaVu Sans"/>
              </a:rPr>
              <a:t>Investigating Atmospheric Boundary Layer characteristics and thermo-dynamical changes of a severe weather event (Thunderstorm) using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Times New Roman"/>
                <a:ea typeface="DejaVu Sans"/>
              </a:rPr>
              <a:t>205 MHz radar and ancillary datasets.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7559280" y="1082160"/>
            <a:ext cx="2518920" cy="165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Arial"/>
                <a:ea typeface="DejaVu Sans"/>
              </a:rPr>
              <a:t>205 MHz Radar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Arial"/>
                <a:ea typeface="DejaVu Sans"/>
              </a:rPr>
              <a:t>AWS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Arial"/>
                <a:ea typeface="DejaVu Sans"/>
              </a:rPr>
              <a:t>WRF- ARW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Arial"/>
                <a:ea typeface="DejaVu Sans"/>
              </a:rPr>
              <a:t>IMDAA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Arial"/>
                <a:ea typeface="DejaVu Sans"/>
              </a:rPr>
              <a:t>ERA5 </a:t>
            </a:r>
            <a:endParaRPr b="0" lang="en-GB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IN" sz="1800" spc="-1" strike="noStrike">
                <a:solidFill>
                  <a:srgbClr val="403152"/>
                </a:solidFill>
                <a:latin typeface="Arial"/>
                <a:ea typeface="DejaVu Sans"/>
              </a:rPr>
              <a:t>MERRA2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239400" y="3901320"/>
            <a:ext cx="9645480" cy="15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1800" spc="-1" strike="noStrike">
                <a:solidFill>
                  <a:srgbClr val="002060"/>
                </a:solidFill>
                <a:latin typeface="Arial"/>
                <a:ea typeface="DejaVu Sans"/>
              </a:rPr>
              <a:t>ABLH estimation using Normalized Standard Deviation Method (NSDM) from </a:t>
            </a:r>
            <a:r>
              <a:rPr b="1" lang="en-IN" sz="1800" spc="-1" strike="noStrike">
                <a:solidFill>
                  <a:srgbClr val="ff0000"/>
                </a:solidFill>
                <a:latin typeface="Arial"/>
                <a:ea typeface="DejaVu Sans"/>
              </a:rPr>
              <a:t>VHF radar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IN" sz="1600" spc="-1" strike="noStrike">
                <a:solidFill>
                  <a:srgbClr val="262626"/>
                </a:solidFill>
                <a:latin typeface="Arial"/>
                <a:ea typeface="DejaVu Sans"/>
              </a:rPr>
              <a:t>Based on the profile of horizontal wind speed and direction which connects the turbulent intensity along with signal to noise ratio. </a:t>
            </a:r>
            <a:endParaRPr b="0" lang="en-GB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GB" sz="1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IN" sz="16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Angel, A. C., &amp; Manoj, M. G., Science of The Total Environment (2024</a:t>
            </a:r>
            <a:r>
              <a:rPr b="1" lang="en-IN" sz="16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)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8087760" y="396360"/>
            <a:ext cx="165024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IN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Datasets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744720" y="3215520"/>
            <a:ext cx="2464200" cy="5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IN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Methodology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131" name="Picture 166_1" descr=""/>
          <p:cNvPicPr/>
          <p:nvPr/>
        </p:nvPicPr>
        <p:blipFill>
          <a:blip r:embed="rId1"/>
          <a:stretch/>
        </p:blipFill>
        <p:spPr>
          <a:xfrm>
            <a:off x="2879640" y="405360"/>
            <a:ext cx="2495880" cy="2808720"/>
          </a:xfrm>
          <a:prstGeom prst="rect">
            <a:avLst/>
          </a:prstGeom>
          <a:ln>
            <a:noFill/>
          </a:ln>
        </p:spPr>
      </p:pic>
      <p:sp>
        <p:nvSpPr>
          <p:cNvPr id="132" name="CustomShape 6"/>
          <p:cNvSpPr/>
          <p:nvPr/>
        </p:nvSpPr>
        <p:spPr>
          <a:xfrm>
            <a:off x="391680" y="244080"/>
            <a:ext cx="190332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IN" sz="2800" spc="-1" strike="noStrike" u="sng">
                <a:solidFill>
                  <a:srgbClr val="c00000"/>
                </a:solidFill>
                <a:uFillTx/>
                <a:latin typeface="Times New Roman"/>
                <a:ea typeface="DejaVu Sans"/>
              </a:rPr>
              <a:t>Objective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133" name="Picture 8_1" descr="Fig_S2.jpg"/>
          <p:cNvPicPr/>
          <p:nvPr/>
        </p:nvPicPr>
        <p:blipFill>
          <a:blip r:embed="rId2"/>
          <a:srcRect l="4696" t="13042" r="3665" b="11726"/>
          <a:stretch/>
        </p:blipFill>
        <p:spPr>
          <a:xfrm>
            <a:off x="5471280" y="431640"/>
            <a:ext cx="2505960" cy="266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67" descr=""/>
          <p:cNvPicPr/>
          <p:nvPr/>
        </p:nvPicPr>
        <p:blipFill>
          <a:blip r:embed="rId1"/>
          <a:stretch/>
        </p:blipFill>
        <p:spPr>
          <a:xfrm>
            <a:off x="2296800" y="167760"/>
            <a:ext cx="5024520" cy="2511000"/>
          </a:xfrm>
          <a:prstGeom prst="rect">
            <a:avLst/>
          </a:prstGeom>
          <a:ln>
            <a:noFill/>
          </a:ln>
        </p:spPr>
      </p:pic>
      <p:pic>
        <p:nvPicPr>
          <p:cNvPr id="135" name="Picture 168_1" descr=""/>
          <p:cNvPicPr/>
          <p:nvPr/>
        </p:nvPicPr>
        <p:blipFill>
          <a:blip r:embed="rId2"/>
          <a:srcRect l="0" t="0" r="4053" b="0"/>
          <a:stretch/>
        </p:blipFill>
        <p:spPr>
          <a:xfrm>
            <a:off x="6487560" y="2225160"/>
            <a:ext cx="3237840" cy="269964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0" y="405000"/>
            <a:ext cx="2219040" cy="1549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just">
              <a:lnSpc>
                <a:spcPct val="100000"/>
              </a:lnSpc>
            </a:pPr>
            <a:r>
              <a:rPr b="1" lang="en-IN" sz="1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Kerala experiences highest thunderstorms frequency(80–100 days), of which 20-25 days occurs during the post-monsoon season.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63080" y="4892040"/>
            <a:ext cx="975096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US" sz="1600" spc="-1" strike="noStrike">
                <a:solidFill>
                  <a:srgbClr val="002060"/>
                </a:solidFill>
                <a:latin typeface="Times New Roman"/>
                <a:ea typeface="Noto Sans CJK SC"/>
              </a:rPr>
              <a:t>In the prestorm environment, layering and stability play a role in the occurrence and intensity of thunderstorms. </a:t>
            </a:r>
            <a:r>
              <a:rPr b="1" lang="en-IN" sz="1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Deep convection and thunderstorms cannot occur without instability in the atmosphere.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7477920" y="396360"/>
            <a:ext cx="25999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IN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3439800" y="4129920"/>
            <a:ext cx="319824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IN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Vertical (L) &amp; Horizontal  (R) wind quiver during the day.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40" name="Picture 10_1" descr="Fig.2a.W_wind_Quiver.png"/>
          <p:cNvPicPr/>
          <p:nvPr/>
        </p:nvPicPr>
        <p:blipFill>
          <a:blip r:embed="rId3"/>
          <a:stretch/>
        </p:blipFill>
        <p:spPr>
          <a:xfrm>
            <a:off x="239400" y="2225160"/>
            <a:ext cx="3350520" cy="2680200"/>
          </a:xfrm>
          <a:prstGeom prst="rect">
            <a:avLst/>
          </a:prstGeom>
          <a:ln>
            <a:noFill/>
          </a:ln>
        </p:spPr>
      </p:pic>
      <p:sp>
        <p:nvSpPr>
          <p:cNvPr id="141" name="CustomShape 5"/>
          <p:cNvSpPr/>
          <p:nvPr/>
        </p:nvSpPr>
        <p:spPr>
          <a:xfrm>
            <a:off x="7249320" y="472680"/>
            <a:ext cx="267444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IN" sz="1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Mesoscale forcings have a major role in triggering convection during non-monsoon seasons.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3439800" y="2682360"/>
            <a:ext cx="304596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IN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HTI of SNR observed on 13</a:t>
            </a:r>
            <a:r>
              <a:rPr b="1" lang="en-IN" sz="16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th</a:t>
            </a:r>
            <a:r>
              <a:rPr b="1" lang="en-IN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November 2022 from Radar. 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360"/>
            <a:ext cx="4245480" cy="6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Picture 171_1" descr=""/>
          <p:cNvPicPr/>
          <p:nvPr/>
        </p:nvPicPr>
        <p:blipFill>
          <a:blip r:embed="rId1"/>
          <a:srcRect l="3488" t="9125" r="9293" b="0"/>
          <a:stretch/>
        </p:blipFill>
        <p:spPr>
          <a:xfrm>
            <a:off x="163080" y="2682360"/>
            <a:ext cx="3755520" cy="2511360"/>
          </a:xfrm>
          <a:prstGeom prst="rect">
            <a:avLst/>
          </a:prstGeom>
          <a:ln>
            <a:noFill/>
          </a:ln>
        </p:spPr>
      </p:pic>
      <p:pic>
        <p:nvPicPr>
          <p:cNvPr id="145" name="Picture 172_1" descr=""/>
          <p:cNvPicPr/>
          <p:nvPr/>
        </p:nvPicPr>
        <p:blipFill>
          <a:blip r:embed="rId2"/>
          <a:srcRect l="9323" t="5044" r="51763" b="7617"/>
          <a:stretch/>
        </p:blipFill>
        <p:spPr>
          <a:xfrm>
            <a:off x="6407280" y="71640"/>
            <a:ext cx="3492360" cy="441648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3973320" y="320400"/>
            <a:ext cx="2360520" cy="151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Diurnal evolution of convective mass flux.  </a:t>
            </a:r>
            <a:r>
              <a:rPr b="1" lang="en-GB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It is calculated using the following equation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</p:txBody>
      </p:sp>
      <p:pic>
        <p:nvPicPr>
          <p:cNvPr id="147" name="Picture 174_1" descr=""/>
          <p:cNvPicPr/>
          <p:nvPr/>
        </p:nvPicPr>
        <p:blipFill>
          <a:blip r:embed="rId3"/>
          <a:srcRect l="4271" t="10244" r="8983" b="0"/>
          <a:stretch/>
        </p:blipFill>
        <p:spPr>
          <a:xfrm>
            <a:off x="78120" y="167760"/>
            <a:ext cx="3893040" cy="2552760"/>
          </a:xfrm>
          <a:prstGeom prst="rect">
            <a:avLst/>
          </a:prstGeom>
          <a:ln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3897000" y="2758680"/>
            <a:ext cx="2512800" cy="20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Temporal variation in moist instability assessed using the Gradient of equivalent potential temperature (K m</a:t>
            </a:r>
            <a:r>
              <a:rPr b="1" lang="en-IN" sz="14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-1</a:t>
            </a:r>
            <a:r>
              <a:rPr b="1" lang="en-IN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).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Instability facilitates the ascent of air from the lower atmosphere into the upper atmospheric layers. 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6334920" y="4434840"/>
            <a:ext cx="359028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IN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Time evolution of spatial distribution of moisture flux at the grid point over Cochin during the course of the thunderstorm event.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50" name="Picture 8_0" descr="CMF_Equation.PNG"/>
          <p:cNvPicPr/>
          <p:nvPr/>
        </p:nvPicPr>
        <p:blipFill>
          <a:blip r:embed="rId4"/>
          <a:stretch/>
        </p:blipFill>
        <p:spPr>
          <a:xfrm>
            <a:off x="3973320" y="1646640"/>
            <a:ext cx="2512800" cy="294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22320"/>
            <a:ext cx="4173480" cy="6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2" name="Picture 177_1" descr=""/>
          <p:cNvPicPr/>
          <p:nvPr/>
        </p:nvPicPr>
        <p:blipFill>
          <a:blip r:embed="rId1"/>
          <a:srcRect l="20394" t="14392" r="20389" b="13353"/>
          <a:stretch/>
        </p:blipFill>
        <p:spPr>
          <a:xfrm>
            <a:off x="4830480" y="22680"/>
            <a:ext cx="4887000" cy="3358800"/>
          </a:xfrm>
          <a:prstGeom prst="rect">
            <a:avLst/>
          </a:prstGeom>
          <a:ln>
            <a:noFill/>
          </a:ln>
        </p:spPr>
      </p:pic>
      <p:pic>
        <p:nvPicPr>
          <p:cNvPr id="153" name="Picture 178_1" descr=""/>
          <p:cNvPicPr/>
          <p:nvPr/>
        </p:nvPicPr>
        <p:blipFill>
          <a:blip r:embed="rId2"/>
          <a:stretch/>
        </p:blipFill>
        <p:spPr>
          <a:xfrm>
            <a:off x="150120" y="3161880"/>
            <a:ext cx="4389840" cy="2430720"/>
          </a:xfrm>
          <a:prstGeom prst="rect">
            <a:avLst/>
          </a:prstGeom>
          <a:ln>
            <a:noFill/>
          </a:ln>
        </p:spPr>
      </p:pic>
      <p:pic>
        <p:nvPicPr>
          <p:cNvPr id="154" name="Picture 179_1" descr=""/>
          <p:cNvPicPr/>
          <p:nvPr/>
        </p:nvPicPr>
        <p:blipFill>
          <a:blip r:embed="rId3"/>
          <a:srcRect l="1843" t="3530" r="2094" b="4606"/>
          <a:stretch/>
        </p:blipFill>
        <p:spPr>
          <a:xfrm>
            <a:off x="239400" y="72360"/>
            <a:ext cx="4389480" cy="251748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575640" y="2598480"/>
            <a:ext cx="4030200" cy="57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Diurnal variation of ABLH from Radar, WRF-ARW, IMDAA, ERA5 &amp; MERRA2.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659120" y="4815720"/>
            <a:ext cx="5109840" cy="6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IN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Time series of rainfall observed from AWS and WRF simulation on 13</a:t>
            </a:r>
            <a:r>
              <a:rPr b="1" lang="en-IN" sz="16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th</a:t>
            </a:r>
            <a:r>
              <a:rPr b="1" lang="en-IN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Nov 2022.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4735080" y="3367800"/>
            <a:ext cx="5343120" cy="13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en-IN" sz="16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In an unstable atmospheric boundary layer, the warm, humid air packets rise as thermals. Noticeably, it has been determined that favourable conditions for the development of a thunderstorm event, is a rise in CAPE and a low value of CINE.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15640" y="624960"/>
            <a:ext cx="9573480" cy="476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88026b"/>
                </a:solidFill>
                <a:latin typeface="Times New Roman"/>
                <a:ea typeface="DejaVu Sans"/>
              </a:rPr>
              <a:t>Radar measurements during the thunderstorm are in agreement with the model-simulated diurnal evolution of ABLH with a lead time of 2 hours.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It is important to choose the appropriate combination of cumulus, PBL, and microphysics schemes to simulate a tropical thunderstorm.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88026b"/>
                </a:solidFill>
                <a:latin typeface="Times New Roman"/>
                <a:ea typeface="DejaVu Sans"/>
              </a:rPr>
              <a:t>From a set of 23 WRF simulations, QNSE boundary layer scheme has a significant positive impact in simulating the entire chain of events that led to deep convection and precipitation.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Further, our results suggest that even other simulations also get the sequence of events right, though showing lesser magnitude in ABL altitude.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88026b"/>
                </a:solidFill>
                <a:latin typeface="Times New Roman"/>
                <a:ea typeface="DejaVu Sans"/>
              </a:rPr>
              <a:t>However, reanalysis data underestimates ABLH showing the maximum difference with the Radar derived ABLH and agrees with the model data in terms of temporal variation. 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Rainfall estimated from WRF simulation gives ~20 mm which is close to the observed magnitude from AWS (~28 mm) with a lag time of 4-5 hours. 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IN" sz="1400" spc="-1" strike="noStrike">
                <a:solidFill>
                  <a:srgbClr val="88026b"/>
                </a:solidFill>
                <a:latin typeface="Times New Roman"/>
                <a:ea typeface="DejaVu Sans"/>
              </a:rPr>
              <a:t>This study shows that, for regional/local mesoscale weather prediction, more continuous in-situ high temporal and spatial resolution measurements are necessary.</a:t>
            </a: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933360" y="360"/>
            <a:ext cx="1896480" cy="5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28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Summary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7415280" y="5018760"/>
            <a:ext cx="2335320" cy="59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IN" sz="32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Thank You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2024-05-20T22:36:18Z</dcterms:created>
  <dc:creator/>
  <dc:description/>
  <dc:language>en-GB</dc:language>
  <cp:lastModifiedBy/>
  <dcterms:modified xsi:type="dcterms:W3CDTF">2024-05-20T22:38:04Z</dcterms:modified>
  <cp:revision>1</cp:revision>
  <dc:subject/>
  <dc:title/>
</cp:coreProperties>
</file>