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8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CBDD-4CBF-4C5C-B404-7E84FC939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EB55-7E5D-42F5-86F3-B990B8BEE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D634-B54B-452C-96A6-9B4DCA46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851C-FED2-4BE7-815F-4903FB6E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1280-DF9A-480E-B8FD-E00D03D5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968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1D10-71F9-436E-BAA5-5C9C0EE70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EBF78-509C-4030-BB08-C75FF347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C962-E339-4A2B-9F59-98023A01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183C-1832-4D62-906F-AD84BDDE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3A3C-9892-4535-A4F2-EA851CED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3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5C7FF-4695-46B4-883C-CE169AD8C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3296-1CF5-40DE-8FD5-714F4BBE9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FB96B-B226-4973-A197-C7E7E4F9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58D8-C6A2-4F28-BEA4-ACB5843A6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D5A0-EA7E-4981-A47B-DEAC87E8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68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B3F1-E86A-42FD-86C3-DE0FD025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7C777-A772-4567-8796-E848C9A7D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B89B-1E58-462E-B6E5-E56B1721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2F7-1C22-4834-B2AA-B03147A9CA2E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EC88-C997-4537-B9D5-3B0B9552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453A-F4BE-430F-83E5-3442EE01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605-BAB1-4FF2-8065-C8B13466DB5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1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105F-5BC0-4312-A531-BBC9801E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2BE3-17BF-4C29-80EF-B102FA79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026D6-4B8B-4D9E-B9CB-083369E8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65F94-D8BD-4997-A81E-6F160C98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5F8CE-DBE2-47C0-AEAA-EC996A31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35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5533-E4D8-4492-92A0-31AC02E9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9EEAF-9119-47EE-A6F7-E2F3A194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6B7BD-C058-4822-93F2-401EDAAE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D8E3-BBDD-4255-B0DD-113784AC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FB4A-4DEA-4971-8DB4-6E9421FE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8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F566-D62B-43CA-A5E5-AD8D7DD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A15E0-0C6C-4F63-91A3-A548D77E5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FE010-8F69-4692-856D-5E97E8AF0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561B4-CAB6-40BF-9C55-B94CD4B8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D090C-9F4C-4C8A-99CA-D34828E8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BEAC5-A541-4A10-BFC3-94CB648E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07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2590-7237-4CFF-8F2B-82B2BB27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28BC-B447-4ED7-810C-1268EC0C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85752-1F07-4349-999A-BA1A6FE70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D01FE-316E-4734-83C4-FBFBECEFD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43A56-1C3B-45F9-B9F4-E7FA4F6C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FA568-5E51-4345-BFB8-4443C48F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2B43D-7BA3-4D33-AE44-E895E45B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3711E-AE4B-45AA-8514-B4BB6A2C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19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AA3E-8445-4FD0-BC57-9C248E2A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5B036-B169-4A07-B979-84B55395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58F83-168F-48CF-9300-6A674FE6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D5419-480B-4BDB-92DA-C0010D58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28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C4EAAD-FA25-48BF-B660-634D5E61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D34A5-821A-41C0-B1D3-7BA7702E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27E20-0EAD-4C46-B57B-50E1BA33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1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3484-DC7A-4C0C-B153-015383BC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AD75-A15D-4BC5-8723-3772C4FF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3156A-ABBE-42F3-83F2-7A43CA9B0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6EC70-5129-4DCD-B7D9-359B0719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A54BF-4706-44A5-9CB1-C7C1D845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AE7F5-2D3E-4C59-B8AC-A8131A4A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26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0E25-98A3-48D5-9C10-2C8A1F5F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EF88F-C689-45A2-9080-10BA99FD3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8253-3869-4573-9287-931FEAD61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1F851-1D9A-43FD-97E9-5DCF6E29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FD30-B6D4-4679-964D-F41BFABC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BC6A9-FC69-4497-B784-998F46CA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912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31C3F-40BD-4BF2-AFA7-B4FE7E89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5C03F-9F19-48BA-859B-E0DEC9AB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AD83-5504-413F-8220-06981C405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7425-FB01-4084-A428-4152B7B5BBA5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A7C06-06CF-442C-8C79-32B63704D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055B-2B54-403A-95DD-2E0AFBE1E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A709-9410-4BE7-92AD-457A3D0A16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5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0GL088403" TargetMode="External"/><Relationship Id="rId2" Type="http://schemas.openxmlformats.org/officeDocument/2006/relationships/hyperlink" Target="https://doi.org/10.1007/978-3-319-41561-1_12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1A63-A057-46DA-92AF-97F08DE6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IN" sz="4000" b="1" i="0" u="none" strike="noStrike" baseline="0" dirty="0">
                <a:latin typeface="Segoe UI" panose="020B0502040204020203" pitchFamily="34" charset="0"/>
              </a:rPr>
              <a:t>STIPMEX-2024 (02-07 June 2024)</a:t>
            </a:r>
            <a:endParaRPr lang="en-IN" sz="4000" b="0" i="0" u="none" strike="noStrike" baseline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D628A-1BE1-406D-82DE-D63336D9D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Title</a:t>
            </a:r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 </a:t>
            </a:r>
            <a:r>
              <a:rPr lang="en-US" sz="2000" b="1" dirty="0">
                <a:latin typeface="Segoe UI" panose="020B0502040204020203" pitchFamily="34" charset="0"/>
              </a:rPr>
              <a:t>A deep learning algorithm for classification of a widespread precipitation extremes in the Vidarbha region, India</a:t>
            </a:r>
          </a:p>
          <a:p>
            <a:pPr marL="0" marR="0" lvl="0" indent="0" rtl="0">
              <a:buNone/>
            </a:pPr>
            <a:endParaRPr lang="en-US" sz="2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  <a:p>
            <a:pPr marR="0" lvl="0" rtl="0"/>
            <a:r>
              <a:rPr lang="en-IN" sz="2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Authors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 </a:t>
            </a:r>
            <a:r>
              <a:rPr lang="en-IN" sz="2000" b="1" i="0" u="none" strike="noStrike" baseline="0" dirty="0">
                <a:latin typeface="Segoe UI" panose="020B0502040204020203" pitchFamily="34" charset="0"/>
              </a:rPr>
              <a:t>Arvind Pagire¹²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, </a:t>
            </a:r>
            <a:r>
              <a:rPr lang="en-IN" sz="20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Satyaban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B Ratna¹*, R. Chattopadhyay¹, O.P. Sreejith¹</a:t>
            </a:r>
          </a:p>
          <a:p>
            <a:pPr marL="0" marR="0" lvl="0" indent="0" rtl="0">
              <a:buNone/>
            </a:pPr>
            <a:endParaRPr lang="en-IN" sz="2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  <a:p>
            <a:pPr marR="0" lvl="0" rtl="0"/>
            <a:r>
              <a:rPr lang="en-IN" sz="2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Affiliations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000" i="0" u="none" strike="noStrike" baseline="0" dirty="0">
                <a:latin typeface="Segoe UI" panose="020B0502040204020203" pitchFamily="34" charset="0"/>
              </a:rPr>
              <a:t>¹Climate Research and Services, Indian Meteorological Department, Pune, India</a:t>
            </a:r>
          </a:p>
          <a:p>
            <a:pPr marR="0" lvl="0" rtl="0"/>
            <a:r>
              <a:rPr lang="en-IN" sz="2000" i="0" u="none" strike="noStrike" baseline="0" dirty="0">
                <a:latin typeface="Segoe UI" panose="020B0502040204020203" pitchFamily="34" charset="0"/>
              </a:rPr>
              <a:t>²Savitribai Phule Pune University, Pune, India</a:t>
            </a:r>
          </a:p>
        </p:txBody>
      </p:sp>
    </p:spTree>
    <p:extLst>
      <p:ext uri="{BB962C8B-B14F-4D97-AF65-F5344CB8AC3E}">
        <p14:creationId xmlns:p14="http://schemas.microsoft.com/office/powerpoint/2010/main" val="5689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just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Conclusion 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D3CAC-6424-472F-86FE-C489548C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041"/>
            <a:ext cx="7696200" cy="43513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This study found that CNN-based extreme rainfall day identification achieved an accuracy of 93.44% on the test dataset for widespread precipitation extremes.</a:t>
            </a:r>
          </a:p>
          <a:p>
            <a:pPr marL="0" indent="0" algn="just">
              <a:buNone/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The performance of CNN model for test dataset has been summarized in Table. 1.</a:t>
            </a:r>
          </a:p>
          <a:p>
            <a:pPr algn="just"/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When there is an upper level easterly (tropical easterly) flow and a low-level strong cross-equatorial (southwesterly) flow, the CNN model has been demonstrated to be sensitive for categorizing extremes.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4E87FF-7E36-4558-BABE-B1CE3ECF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55331"/>
              </p:ext>
            </p:extLst>
          </p:nvPr>
        </p:nvGraphicFramePr>
        <p:xfrm>
          <a:off x="8573168" y="1329339"/>
          <a:ext cx="3618832" cy="4199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416">
                  <a:extLst>
                    <a:ext uri="{9D8B030D-6E8A-4147-A177-3AD203B41FA5}">
                      <a16:colId xmlns:a16="http://schemas.microsoft.com/office/drawing/2014/main" val="2999577215"/>
                    </a:ext>
                  </a:extLst>
                </a:gridCol>
                <a:gridCol w="1809416">
                  <a:extLst>
                    <a:ext uri="{9D8B030D-6E8A-4147-A177-3AD203B41FA5}">
                      <a16:colId xmlns:a16="http://schemas.microsoft.com/office/drawing/2014/main" val="197619332"/>
                    </a:ext>
                  </a:extLst>
                </a:gridCol>
              </a:tblGrid>
              <a:tr h="9590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widespread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75136"/>
                  </a:ext>
                </a:extLst>
              </a:tr>
              <a:tr h="12504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Sensitivity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(Recall)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0.5961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913155"/>
                  </a:ext>
                </a:extLst>
              </a:tr>
              <a:tr h="5772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Specificity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0.9480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089628"/>
                  </a:ext>
                </a:extLst>
              </a:tr>
              <a:tr h="5772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0.3163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729505"/>
                  </a:ext>
                </a:extLst>
              </a:tr>
              <a:tr h="57720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0.9344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4821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E07711-F3BF-4D92-8EB3-0742B6E7A061}"/>
              </a:ext>
            </a:extLst>
          </p:cNvPr>
          <p:cNvSpPr txBox="1"/>
          <p:nvPr/>
        </p:nvSpPr>
        <p:spPr>
          <a:xfrm>
            <a:off x="9668710" y="5830379"/>
            <a:ext cx="142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Table 1</a:t>
            </a:r>
            <a:endParaRPr lang="en-IN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algn="just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References 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D3CAC-6424-472F-86FE-C489548C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9041"/>
            <a:ext cx="10808368" cy="435133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3800" dirty="0" err="1">
                <a:latin typeface="Segoe UI" panose="020B0502040204020203" pitchFamily="34" charset="0"/>
                <a:cs typeface="Segoe UI" panose="020B0502040204020203" pitchFamily="34" charset="0"/>
              </a:rPr>
              <a:t>Gope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S., Sarkar, S., Mitra, P., &amp; Ghosh, S. (2016). Early prediction of extreme rainfall events: A deep learning approach. Lecture Notes in Computer Science (Including Subseries Lecture Notes in Artificial Intelligence and Lecture Notes in Bioinformatics), 9728, 154–167. 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https://doi.org/10.1007/978-3-319-41561-1_12</a:t>
            </a: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N" sz="3800" dirty="0" err="1">
                <a:latin typeface="Segoe UI" panose="020B0502040204020203" pitchFamily="34" charset="0"/>
                <a:cs typeface="Segoe UI" panose="020B0502040204020203" pitchFamily="34" charset="0"/>
              </a:rPr>
              <a:t>Misra</a:t>
            </a:r>
            <a:r>
              <a:rPr lang="en-IN" sz="3800" dirty="0">
                <a:latin typeface="Segoe UI" panose="020B0502040204020203" pitchFamily="34" charset="0"/>
                <a:cs typeface="Segoe UI" panose="020B0502040204020203" pitchFamily="34" charset="0"/>
              </a:rPr>
              <a:t>, S., Sarkar, S., &amp; Mitra, P. (2018). Statistical downscaling of precipitation using long short-term memory recurrent neural networks. Theoretical and Applied Climatology, 134(3–4), 1179–1196. https://doi.org/10.1007/s00704-017- 2307-2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IN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IN" sz="3800" dirty="0" err="1">
                <a:latin typeface="Segoe UI" panose="020B0502040204020203" pitchFamily="34" charset="0"/>
                <a:cs typeface="Segoe UI" panose="020B0502040204020203" pitchFamily="34" charset="0"/>
              </a:rPr>
              <a:t>Nikumbh</a:t>
            </a:r>
            <a:r>
              <a:rPr lang="en-IN" sz="3800" dirty="0">
                <a:latin typeface="Segoe UI" panose="020B0502040204020203" pitchFamily="34" charset="0"/>
                <a:cs typeface="Segoe UI" panose="020B0502040204020203" pitchFamily="34" charset="0"/>
              </a:rPr>
              <a:t>, A. C., Chakraborty, A., Bhat, G. S., &amp; Frierson, D. M. W. (2020). Large-Scale Extreme Rainfall-Producing Synoptic Systems of the Indian Summer Monsoon. Geophysical Research Letters, 47(11), 1–15. </a:t>
            </a:r>
            <a:r>
              <a:rPr lang="en-IN" sz="38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https://doi.org/10.1029/2020GL088403</a:t>
            </a:r>
            <a:endParaRPr lang="en-IN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3800" dirty="0" err="1">
                <a:latin typeface="Segoe UI" panose="020B0502040204020203" pitchFamily="34" charset="0"/>
                <a:cs typeface="Segoe UI" panose="020B0502040204020203" pitchFamily="34" charset="0"/>
              </a:rPr>
              <a:t>Vitanza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E., Dimitri, G. M., &amp; </a:t>
            </a:r>
            <a:r>
              <a:rPr lang="en-US" sz="3800" dirty="0" err="1">
                <a:latin typeface="Segoe UI" panose="020B0502040204020203" pitchFamily="34" charset="0"/>
                <a:cs typeface="Segoe UI" panose="020B0502040204020203" pitchFamily="34" charset="0"/>
              </a:rPr>
              <a:t>Mocenni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C. (2023). OPEN A multi ‑ modal machine learning approach to detect extreme rainfall events in Sicily. </a:t>
            </a:r>
            <a:r>
              <a:rPr lang="en-US" sz="3800" i="1" dirty="0">
                <a:latin typeface="Segoe UI" panose="020B0502040204020203" pitchFamily="34" charset="0"/>
                <a:cs typeface="Segoe UI" panose="020B0502040204020203" pitchFamily="34" charset="0"/>
              </a:rPr>
              <a:t>Scientific Reports</a:t>
            </a:r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, 1–15. https://doi.org/10.1038/s41598-023-33160-9</a:t>
            </a:r>
            <a:endParaRPr lang="en-IN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1FE9-4E8B-41E3-8740-C6DE65C2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IN" sz="4000" b="1" i="0" u="none" strike="noStrike" baseline="0" dirty="0">
                <a:latin typeface="Segoe UI" panose="020B0502040204020203" pitchFamily="34" charset="0"/>
              </a:rPr>
              <a:t>Introduction</a:t>
            </a:r>
            <a:endParaRPr lang="en-IN" b="0" i="0" u="none" strike="noStrike" baseline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07BC6-485F-4C06-BE67-6B032D485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IN" sz="2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Context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Global increase in extreme precipitation events due to global warming.</a:t>
            </a:r>
          </a:p>
          <a:p>
            <a:pPr marR="0" lvl="0" rtl="0"/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These events are intense and can cause significant damage.</a:t>
            </a:r>
          </a:p>
          <a:p>
            <a:pPr marR="0" lvl="0" rtl="0"/>
            <a:r>
              <a:rPr lang="en-IN" sz="2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Objective</a:t>
            </a:r>
            <a:r>
              <a:rPr lang="en-IN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To classify widespread precipitation extremes using a deep learning algorithm.</a:t>
            </a:r>
          </a:p>
          <a:p>
            <a:pPr marR="0" lvl="0" rtl="0"/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To assess the most significant predictors for widespread precipitation extremes.</a:t>
            </a:r>
          </a:p>
          <a:p>
            <a:pPr marR="0" lvl="0" rtl="0"/>
            <a:r>
              <a:rPr lang="en-US" sz="20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To assess the effectiveness of deep learning algorithm for classification of widespread precipitation extremes</a:t>
            </a:r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19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DB2E-AA76-46A6-AC0B-C9780C6B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Motivation</a:t>
            </a:r>
            <a:endParaRPr lang="en-IN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88FC2-D3DB-415E-9206-04F21C044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Importance of Study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Extreme precipitation events can lead to floods, waterlogging, and other disasters.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Understanding and predicting these events can help mitigate their impacts.</a:t>
            </a:r>
          </a:p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Definition of Extreme Events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According to the WMO, an extreme weather event is rare, occurring at or above the 90th percentile of its statistical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83653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5A7B-1EDB-4189-8A2A-073B9B41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Literature Review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E8955-DB80-4DEC-BB53-B61AC4EAB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Previous Studies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Relationship between large-scale circulation and extreme rainfall events (</a:t>
            </a:r>
            <a:r>
              <a:rPr lang="en-IN" sz="24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Arujo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et al., 2022; </a:t>
            </a:r>
            <a:r>
              <a:rPr lang="en-IN" sz="24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Gope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et al., 2016; </a:t>
            </a:r>
            <a:r>
              <a:rPr lang="en-IN" sz="24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Neto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et al., 2019; </a:t>
            </a:r>
            <a:r>
              <a:rPr lang="en-IN" sz="24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Vitanza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et al., 2023).</a:t>
            </a:r>
          </a:p>
          <a:p>
            <a:pPr marL="0" marR="0" lvl="0" indent="0" rtl="0">
              <a:buNone/>
            </a:pPr>
            <a:endParaRPr lang="en-IN" sz="24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Limited use of advanced deep learning algorithms in categorizing precipitation extremes (Lima et al., 2010; </a:t>
            </a:r>
            <a:r>
              <a:rPr lang="en-US" sz="2400" b="0" i="0" u="none" strike="noStrike" baseline="0" dirty="0" err="1">
                <a:solidFill>
                  <a:srgbClr val="0D0D0D"/>
                </a:solidFill>
                <a:latin typeface="Segoe UI" panose="020B0502040204020203" pitchFamily="34" charset="0"/>
              </a:rPr>
              <a:t>Chaluvadi</a:t>
            </a:r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et al., 2021).</a:t>
            </a:r>
          </a:p>
        </p:txBody>
      </p:sp>
    </p:spTree>
    <p:extLst>
      <p:ext uri="{BB962C8B-B14F-4D97-AF65-F5344CB8AC3E}">
        <p14:creationId xmlns:p14="http://schemas.microsoft.com/office/powerpoint/2010/main" val="128911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C19D-0A47-46F9-9D10-25DC74BB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Study Area - Vidarbha Region</a:t>
            </a:r>
            <a:endParaRPr lang="en-US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0F9E4-9645-40FB-9738-3947FE990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215063" cy="4351338"/>
          </a:xfrm>
        </p:spPr>
        <p:txBody>
          <a:bodyPr>
            <a:normAutofit/>
          </a:bodyPr>
          <a:lstStyle/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Location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Situated in Maharashtra, India.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Prone to extreme rainfall events.</a:t>
            </a:r>
          </a:p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Significance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High intensity rainfall impacts include floods, waterlogging, and societal issues.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FFC06-8833-4C90-BF96-0D6E5A77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80" y="1825625"/>
            <a:ext cx="5739062" cy="37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9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Data Used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A58D3-9F19-4607-BD6E-2805C47E0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Meteorological Data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marR="0" lvl="0" rtl="0"/>
            <a:r>
              <a:rPr lang="en-US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Historical rainfall data from the Indian Meteorological Department (1951-2023)</a:t>
            </a:r>
          </a:p>
          <a:p>
            <a:pPr marR="0" lvl="0" rtl="0"/>
            <a:r>
              <a:rPr lang="en-IN" sz="24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Large-Scale Atmospheric Data</a:t>
            </a:r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:</a:t>
            </a:r>
          </a:p>
          <a:p>
            <a:pPr lvl="0" algn="just"/>
            <a:r>
              <a:rPr lang="en-IN" sz="2400" b="0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500-hPa geopotential height, mean sea level pressure, zonal wind, meridional wind and specific humidity dataset from National Centre for Environmental Prediction – National Centre for Atmospheric Research reanalysis dataset for the same period.</a:t>
            </a:r>
            <a:endParaRPr lang="en-IN" sz="24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/>
            <a:r>
              <a:rPr lang="en-IN" sz="2400" dirty="0">
                <a:solidFill>
                  <a:srgbClr val="0D0D0D"/>
                </a:solidFill>
                <a:latin typeface="Segoe UI" panose="020B0502040204020203" pitchFamily="34" charset="0"/>
              </a:rPr>
              <a:t>model has been trained from 1951 to 2002, validated from 2003 to 2012 and tested for 2013 to 2023.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0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IN" sz="4000" b="1" dirty="0">
                <a:solidFill>
                  <a:srgbClr val="0D0D0D"/>
                </a:solidFill>
                <a:latin typeface="Segoe UI" panose="020B0502040204020203" pitchFamily="34" charset="0"/>
              </a:rPr>
              <a:t>Methodology</a:t>
            </a:r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A58D3-9F19-4607-BD6E-2805C47E0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00537" cy="4351338"/>
          </a:xfrm>
        </p:spPr>
        <p:txBody>
          <a:bodyPr>
            <a:normAutofit/>
          </a:bodyPr>
          <a:lstStyle/>
          <a:p>
            <a:pPr lvl="0" algn="just"/>
            <a:r>
              <a:rPr lang="en-US" sz="2000" dirty="0">
                <a:solidFill>
                  <a:srgbClr val="0D0D0D"/>
                </a:solidFill>
                <a:latin typeface="Segoe UI" panose="020B0502040204020203" pitchFamily="34" charset="0"/>
              </a:rPr>
              <a:t>Widespread precipitation extremes has been defined following </a:t>
            </a:r>
            <a:r>
              <a:rPr lang="en-US" sz="2000" b="1" dirty="0" err="1">
                <a:solidFill>
                  <a:srgbClr val="0D0D0D"/>
                </a:solidFill>
                <a:latin typeface="Segoe UI" panose="020B0502040204020203" pitchFamily="34" charset="0"/>
              </a:rPr>
              <a:t>Nikumbh</a:t>
            </a:r>
            <a:r>
              <a:rPr lang="en-US" sz="2000" b="1" dirty="0">
                <a:solidFill>
                  <a:srgbClr val="0D0D0D"/>
                </a:solidFill>
                <a:latin typeface="Segoe UI" panose="020B0502040204020203" pitchFamily="34" charset="0"/>
              </a:rPr>
              <a:t> et al.2020 </a:t>
            </a:r>
            <a:r>
              <a:rPr lang="en-US" sz="2000" dirty="0">
                <a:solidFill>
                  <a:srgbClr val="0D0D0D"/>
                </a:solidFill>
                <a:latin typeface="Segoe UI" panose="020B0502040204020203" pitchFamily="34" charset="0"/>
              </a:rPr>
              <a:t>using connected component algorithm</a:t>
            </a:r>
            <a:r>
              <a:rPr lang="en-US" sz="2400" dirty="0">
                <a:solidFill>
                  <a:srgbClr val="0D0D0D"/>
                </a:solidFill>
                <a:latin typeface="Segoe UI" panose="020B0502040204020203" pitchFamily="34" charset="0"/>
              </a:rPr>
              <a:t>.</a:t>
            </a:r>
          </a:p>
          <a:p>
            <a:pPr marL="0" lvl="0" indent="0" algn="just">
              <a:buNone/>
            </a:pPr>
            <a:endParaRPr lang="en-US" sz="2400" dirty="0">
              <a:solidFill>
                <a:srgbClr val="0D0D0D"/>
              </a:solidFill>
              <a:latin typeface="Segoe UI" panose="020B0502040204020203" pitchFamily="34" charset="0"/>
            </a:endParaRPr>
          </a:p>
          <a:p>
            <a:pPr lvl="0" algn="just"/>
            <a:r>
              <a:rPr lang="en-US" sz="2000" dirty="0">
                <a:solidFill>
                  <a:srgbClr val="0D0D0D"/>
                </a:solidFill>
                <a:latin typeface="Segoe UI" panose="020B0502040204020203" pitchFamily="34" charset="0"/>
              </a:rPr>
              <a:t>The input parameter based on feature importance analysis such as wind speed at (850 &amp; 200 </a:t>
            </a:r>
            <a:r>
              <a:rPr lang="en-US" sz="2000" dirty="0" err="1">
                <a:solidFill>
                  <a:srgbClr val="0D0D0D"/>
                </a:solidFill>
                <a:latin typeface="Segoe UI" panose="020B0502040204020203" pitchFamily="34" charset="0"/>
              </a:rPr>
              <a:t>hPa</a:t>
            </a:r>
            <a:r>
              <a:rPr lang="en-US" sz="2000" dirty="0">
                <a:solidFill>
                  <a:srgbClr val="0D0D0D"/>
                </a:solidFill>
                <a:latin typeface="Segoe UI" panose="020B0502040204020203" pitchFamily="34" charset="0"/>
              </a:rPr>
              <a:t>), vertical velocity and mean sea level pressure has been used.</a:t>
            </a:r>
          </a:p>
          <a:p>
            <a:pPr marL="0" lvl="0" indent="0" algn="just">
              <a:buNone/>
            </a:pPr>
            <a:endParaRPr lang="en-US" sz="2000" dirty="0">
              <a:solidFill>
                <a:srgbClr val="0D0D0D"/>
              </a:solidFill>
              <a:latin typeface="Segoe UI" panose="020B0502040204020203" pitchFamily="34" charset="0"/>
            </a:endParaRPr>
          </a:p>
          <a:p>
            <a:pPr lvl="0" algn="just"/>
            <a:r>
              <a:rPr lang="en-US" sz="1800" dirty="0">
                <a:solidFill>
                  <a:srgbClr val="0D0D0D"/>
                </a:solidFill>
                <a:latin typeface="Segoe UI" panose="020B0502040204020203" pitchFamily="34" charset="0"/>
              </a:rPr>
              <a:t>The CNN model has been trained from 1951 to 2002, validated for 2003 to 2012 and tested for 2013 to 2023 during Indian summer monsoon season.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87F3D-0A5B-4296-B74C-4D8B8D18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2" t="6933" r="13349" b="7333"/>
          <a:stretch/>
        </p:blipFill>
        <p:spPr>
          <a:xfrm>
            <a:off x="7767266" y="1808444"/>
            <a:ext cx="35865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2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IN" sz="4000" b="1" dirty="0">
                <a:solidFill>
                  <a:srgbClr val="0D0D0D"/>
                </a:solidFill>
                <a:latin typeface="Segoe UI" panose="020B0502040204020203" pitchFamily="34" charset="0"/>
              </a:rPr>
              <a:t>Results &amp; Discussion</a:t>
            </a:r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 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B344806-3F95-4094-BF33-63B630E986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7267"/>
            <a:ext cx="6531632" cy="255041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B4D702-9412-4404-B471-4FD9FF161D21}"/>
              </a:ext>
            </a:extLst>
          </p:cNvPr>
          <p:cNvSpPr txBox="1"/>
          <p:nvPr/>
        </p:nvSpPr>
        <p:spPr>
          <a:xfrm>
            <a:off x="838200" y="4491789"/>
            <a:ext cx="10808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Based on feature importance analysis the wind speed at (850 &amp; 200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hPa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), vertical velocity, mean sea level pressure has been selected as a input parameter.  </a:t>
            </a:r>
            <a:endParaRPr lang="en-IN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D6710-35FC-4289-9382-43EAEC05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47" y="1265778"/>
            <a:ext cx="4122820" cy="30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6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C9BA-E58B-461E-9CA5-04F38CE2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algn="just" rtl="0"/>
            <a:r>
              <a:rPr lang="en-IN" sz="4000" b="1" i="0" u="none" strike="noStrike" baseline="0" dirty="0">
                <a:solidFill>
                  <a:srgbClr val="0D0D0D"/>
                </a:solidFill>
                <a:latin typeface="Segoe UI" panose="020B0502040204020203" pitchFamily="34" charset="0"/>
              </a:rPr>
              <a:t>Composite analysis of predictor during classified widespread precipitation extremes: </a:t>
            </a:r>
            <a:endParaRPr lang="en-IN" sz="4000" b="0" i="0" u="none" strike="noStrike" baseline="0" dirty="0">
              <a:solidFill>
                <a:srgbClr val="0D0D0D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D3CAC-6424-472F-86FE-C489548C5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185F4-E94B-4AF2-A280-16312A5DF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365472" cy="45984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565C7-8EB9-437D-BBEF-7F46A8DEF6A3}"/>
              </a:ext>
            </a:extLst>
          </p:cNvPr>
          <p:cNvSpPr txBox="1"/>
          <p:nvPr/>
        </p:nvSpPr>
        <p:spPr>
          <a:xfrm>
            <a:off x="6294215" y="1899295"/>
            <a:ext cx="49690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When there is an upper level easterly (tropical easterly) flow and a low-level strong cross-equatorial (southwesterly) flow, the CNN model has been found to be sensitive for categorizing extremes.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Along with these extensive background conditions, it has been found that over Vidarbha region, substantial decrease in mean sea level pressure and vertical velocity is favorable for widespread precipitation extremes.</a:t>
            </a:r>
            <a:endParaRPr lang="en-IN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4401</TotalTime>
  <Words>852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Times New Roman</vt:lpstr>
      <vt:lpstr>Wingdings</vt:lpstr>
      <vt:lpstr>Office Theme</vt:lpstr>
      <vt:lpstr>STIPMEX-2024 (02-07 June 2024)</vt:lpstr>
      <vt:lpstr>Introduction</vt:lpstr>
      <vt:lpstr>Motivation</vt:lpstr>
      <vt:lpstr>Literature Review</vt:lpstr>
      <vt:lpstr>Study Area - Vidarbha Region</vt:lpstr>
      <vt:lpstr>Data Used</vt:lpstr>
      <vt:lpstr>Methodology </vt:lpstr>
      <vt:lpstr>Results &amp; Discussion </vt:lpstr>
      <vt:lpstr>Composite analysis of predictor during classified widespread precipitation extremes: </vt:lpstr>
      <vt:lpstr>Conclusion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1: Title Slide</dc:title>
  <dc:creator>CMPG</dc:creator>
  <cp:lastModifiedBy>CMPG</cp:lastModifiedBy>
  <cp:revision>15</cp:revision>
  <dcterms:created xsi:type="dcterms:W3CDTF">2024-05-17T10:22:01Z</dcterms:created>
  <dcterms:modified xsi:type="dcterms:W3CDTF">2024-05-20T11:48:11Z</dcterms:modified>
</cp:coreProperties>
</file>