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30243463" cy="42484675"/>
  <p:notesSz cx="6797675" cy="9926638"/>
  <p:defaultTextStyle>
    <a:defPPr>
      <a:defRPr lang="en-US"/>
    </a:defPPr>
    <a:lvl1pPr marL="0" algn="l" defTabSz="4431256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215628" algn="l" defTabSz="4431256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431256" algn="l" defTabSz="4431256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646883" algn="l" defTabSz="4431256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862511" algn="l" defTabSz="4431256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1078139" algn="l" defTabSz="4431256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293767" algn="l" defTabSz="4431256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509394" algn="l" defTabSz="4431256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725022" algn="l" defTabSz="4431256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979" autoAdjust="0"/>
    <p:restoredTop sz="93980" autoAdjust="0"/>
  </p:normalViewPr>
  <p:slideViewPr>
    <p:cSldViewPr>
      <p:cViewPr>
        <p:scale>
          <a:sx n="30" d="100"/>
          <a:sy n="30" d="100"/>
        </p:scale>
        <p:origin x="-2598" y="-210"/>
      </p:cViewPr>
      <p:guideLst>
        <p:guide orient="horz" pos="13381"/>
        <p:guide pos="95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3768" y="-78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5" cy="497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70" y="0"/>
            <a:ext cx="2945865" cy="497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2568C-5441-4635-9DAC-AB97BD3645AF}" type="datetimeFigureOut">
              <a:rPr lang="en-IN" smtClean="0"/>
              <a:pPr/>
              <a:t>20-05-2024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931"/>
            <a:ext cx="2945865" cy="497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70" y="9427931"/>
            <a:ext cx="2945865" cy="497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B3F5E-3027-402B-B529-DA62D927C45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4970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5" cy="497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70" y="0"/>
            <a:ext cx="2945865" cy="497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6816-9723-4AAE-A670-3E3D3588CBBC}" type="datetimeFigureOut">
              <a:rPr lang="en-IN" smtClean="0"/>
              <a:pPr/>
              <a:t>20-05-2024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74863" y="744538"/>
            <a:ext cx="26479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60" y="4715662"/>
            <a:ext cx="5438756" cy="446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931"/>
            <a:ext cx="2945865" cy="497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70" y="9427931"/>
            <a:ext cx="2945865" cy="497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0F858-F116-4C33-A02B-C0B9A70A38B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001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2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1589" algn="l" defTabSz="92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3178" algn="l" defTabSz="92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4767" algn="l" defTabSz="92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46356" algn="l" defTabSz="92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07946" algn="l" defTabSz="92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69535" algn="l" defTabSz="92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31124" algn="l" defTabSz="92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92713" algn="l" defTabSz="92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74863" y="744538"/>
            <a:ext cx="26479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0F858-F116-4C33-A02B-C0B9A70A38B2}" type="slidenum">
              <a:rPr lang="en-IN" smtClean="0"/>
              <a:pPr/>
              <a:t>1</a:t>
            </a:fld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403367" y="0"/>
            <a:ext cx="840096" cy="424846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18" tIns="46159" rIns="92318" bIns="46159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840096" cy="424846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18" tIns="46159" rIns="92318" bIns="46159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30243463" cy="49325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18" tIns="46159" rIns="92318" bIns="46159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1368573"/>
            <a:ext cx="30243463" cy="1116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18" tIns="46159" rIns="92318" bIns="46159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4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65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2173" y="1701356"/>
            <a:ext cx="27219117" cy="7080779"/>
          </a:xfrm>
          <a:prstGeom prst="rect">
            <a:avLst/>
          </a:prstGeom>
        </p:spPr>
        <p:txBody>
          <a:bodyPr vert="horz" lIns="443126" tIns="221563" rIns="443126" bIns="221563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173" y="9913096"/>
            <a:ext cx="27219117" cy="28037921"/>
          </a:xfrm>
          <a:prstGeom prst="rect">
            <a:avLst/>
          </a:prstGeom>
        </p:spPr>
        <p:txBody>
          <a:bodyPr vert="horz" lIns="443126" tIns="221563" rIns="443126" bIns="22156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2173" y="39377003"/>
            <a:ext cx="7056808" cy="2261915"/>
          </a:xfrm>
          <a:prstGeom prst="rect">
            <a:avLst/>
          </a:prstGeom>
        </p:spPr>
        <p:txBody>
          <a:bodyPr vert="horz" lIns="443126" tIns="221563" rIns="443126" bIns="221563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6BDF-9D0E-4E2B-85B8-D8F4790360C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3184" y="39377003"/>
            <a:ext cx="9577097" cy="2261915"/>
          </a:xfrm>
          <a:prstGeom prst="rect">
            <a:avLst/>
          </a:prstGeom>
        </p:spPr>
        <p:txBody>
          <a:bodyPr vert="horz" lIns="443126" tIns="221563" rIns="443126" bIns="221563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4482" y="39377003"/>
            <a:ext cx="7056808" cy="2261915"/>
          </a:xfrm>
          <a:prstGeom prst="rect">
            <a:avLst/>
          </a:prstGeom>
        </p:spPr>
        <p:txBody>
          <a:bodyPr vert="horz" lIns="443126" tIns="221563" rIns="443126" bIns="221563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75EA-769C-4ECD-B48E-D6FCDC24F8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4431256" rtl="0" eaLnBrk="1" latinLnBrk="0" hangingPunct="1">
        <a:spcBef>
          <a:spcPct val="0"/>
        </a:spcBef>
        <a:buNone/>
        <a:defRPr sz="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589" indent="-461589" algn="l" defTabSz="4431256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23178" indent="-461589" algn="l" defTabSz="4431256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84767" indent="-461589" algn="l" defTabSz="4431256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6356" indent="-461589" algn="l" defTabSz="4431256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07946" indent="-461589" algn="l" defTabSz="4431256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12185953" indent="-1107814" algn="l" defTabSz="443125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581" indent="-1107814" algn="l" defTabSz="443125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617208" indent="-1107814" algn="l" defTabSz="443125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832836" indent="-1107814" algn="l" defTabSz="443125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3125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215628" algn="l" defTabSz="443125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431256" algn="l" defTabSz="443125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646883" algn="l" defTabSz="443125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862511" algn="l" defTabSz="443125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1078139" algn="l" defTabSz="443125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293767" algn="l" defTabSz="443125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509394" algn="l" defTabSz="443125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725022" algn="l" defTabSz="443125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image" Target="../media/image1.png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98298" y="19694165"/>
            <a:ext cx="12229821" cy="86266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2318" tIns="46159" rIns="92318" bIns="46159" rtlCol="0" anchor="ctr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CW AND RW COLLECTORS</a:t>
            </a:r>
          </a:p>
        </p:txBody>
      </p:sp>
      <p:sp>
        <p:nvSpPr>
          <p:cNvPr id="17" name="Text Box 191"/>
          <p:cNvSpPr txBox="1">
            <a:spLocks noChangeArrowheads="1"/>
          </p:cNvSpPr>
          <p:nvPr/>
        </p:nvSpPr>
        <p:spPr bwMode="auto">
          <a:xfrm>
            <a:off x="1008163" y="10585153"/>
            <a:ext cx="12419958" cy="185020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84636" tIns="184636" rIns="184636" bIns="184636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Cloud-water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(CW) and simultaneous wet-only rainwater (RW)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samples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were collected during southwest monsoon (June to September) 2016-2017 at a high altitude station,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Sinhagad.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8163" y="9337191"/>
            <a:ext cx="12419958" cy="10319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2318" tIns="46159" rIns="92318" bIns="46159" rtlCol="0" anchor="ctr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SAMPLING</a:t>
            </a:r>
            <a:r>
              <a:rPr lang="en-US" sz="6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Text Box 191"/>
          <p:cNvSpPr txBox="1">
            <a:spLocks noChangeArrowheads="1"/>
          </p:cNvSpPr>
          <p:nvPr/>
        </p:nvSpPr>
        <p:spPr bwMode="auto">
          <a:xfrm>
            <a:off x="1809438" y="32771299"/>
            <a:ext cx="8997430" cy="95765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txBody>
          <a:bodyPr wrap="square" lIns="184636" tIns="184636" rIns="184636" bIns="184636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en-IN" sz="3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58336" y="25742837"/>
            <a:ext cx="8438826" cy="585662"/>
          </a:xfrm>
          <a:prstGeom prst="rect">
            <a:avLst/>
          </a:prstGeom>
          <a:noFill/>
        </p:spPr>
        <p:txBody>
          <a:bodyPr wrap="none" lIns="92318" tIns="46159" rIns="92318" bIns="46159" rtlCol="0">
            <a:spAutoFit/>
          </a:bodyPr>
          <a:lstStyle/>
          <a:p>
            <a:pPr algn="ctr"/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Figure 2. Rain water and Cloud water collector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509663" y="36160171"/>
            <a:ext cx="14444734" cy="10319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2318" tIns="46159" rIns="92318" bIns="46159" rtlCol="0" anchor="ctr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r>
              <a:rPr lang="en-US" sz="61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" name="Text Box 191"/>
          <p:cNvSpPr txBox="1">
            <a:spLocks noChangeArrowheads="1"/>
          </p:cNvSpPr>
          <p:nvPr/>
        </p:nvSpPr>
        <p:spPr bwMode="auto">
          <a:xfrm>
            <a:off x="1152179" y="27543037"/>
            <a:ext cx="12275941" cy="345577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84636" tIns="184636" rIns="184636" bIns="184636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GB" sz="3200" dirty="0" smtClean="0">
                <a:solidFill>
                  <a:prstClr val="black"/>
                </a:solidFill>
                <a:latin typeface="Times New Roman"/>
                <a:ea typeface="Calibri"/>
              </a:rPr>
              <a:t>During monsoon</a:t>
            </a:r>
            <a:r>
              <a:rPr lang="en-GB" sz="3200" dirty="0" smtClean="0">
                <a:latin typeface="Times New Roman"/>
                <a:ea typeface="Calibri"/>
              </a:rPr>
              <a:t>, south-westerly winds </a:t>
            </a:r>
            <a:r>
              <a:rPr lang="en-GB" sz="3200" dirty="0">
                <a:latin typeface="Times New Roman"/>
                <a:ea typeface="Calibri"/>
              </a:rPr>
              <a:t>dominate the air mass-flow patterns, and </a:t>
            </a:r>
            <a:r>
              <a:rPr lang="en-GB" sz="3200" dirty="0" smtClean="0">
                <a:latin typeface="Times New Roman"/>
                <a:ea typeface="Calibri"/>
              </a:rPr>
              <a:t>ITCZ </a:t>
            </a:r>
            <a:r>
              <a:rPr lang="en-GB" sz="3200" dirty="0">
                <a:latin typeface="Times New Roman"/>
                <a:ea typeface="Calibri"/>
              </a:rPr>
              <a:t>is at its farthest north position. </a:t>
            </a:r>
          </a:p>
          <a:p>
            <a:pPr marL="457200" indent="-457200" algn="just"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GB" sz="3200" dirty="0" smtClean="0">
                <a:latin typeface="Times New Roman"/>
                <a:ea typeface="Calibri"/>
              </a:rPr>
              <a:t>The 10-day Air mass Back Trajectory (AMBT) analysis</a:t>
            </a:r>
            <a:r>
              <a:rPr lang="en-GB" sz="3200" dirty="0">
                <a:latin typeface="Times New Roman"/>
                <a:ea typeface="Calibri"/>
              </a:rPr>
              <a:t> </a:t>
            </a:r>
            <a:r>
              <a:rPr lang="en-GB" sz="3200" dirty="0" smtClean="0">
                <a:latin typeface="Times New Roman"/>
                <a:ea typeface="Calibri"/>
              </a:rPr>
              <a:t>shows that </a:t>
            </a:r>
            <a:r>
              <a:rPr lang="en-GB" sz="3200" dirty="0" smtClean="0">
                <a:solidFill>
                  <a:prstClr val="black"/>
                </a:solidFill>
                <a:latin typeface="Times New Roman"/>
                <a:ea typeface="Calibri"/>
              </a:rPr>
              <a:t>the </a:t>
            </a:r>
            <a:r>
              <a:rPr lang="en-GB" sz="3200" dirty="0">
                <a:solidFill>
                  <a:prstClr val="black"/>
                </a:solidFill>
                <a:latin typeface="Times New Roman"/>
                <a:ea typeface="Calibri"/>
              </a:rPr>
              <a:t>air is primarily transported from the central Indian Ocean and the Arabian Sea to the sampling site with limited contact </a:t>
            </a:r>
            <a:r>
              <a:rPr lang="en-GB" sz="3200" dirty="0" smtClean="0">
                <a:solidFill>
                  <a:prstClr val="black"/>
                </a:solidFill>
                <a:latin typeface="Times New Roman"/>
                <a:ea typeface="Calibri"/>
              </a:rPr>
              <a:t>with </a:t>
            </a:r>
            <a:r>
              <a:rPr lang="en-GB" sz="3200" dirty="0">
                <a:solidFill>
                  <a:prstClr val="black"/>
                </a:solidFill>
                <a:latin typeface="Times New Roman"/>
                <a:ea typeface="Calibri"/>
              </a:rPr>
              <a:t>anthropogenic sources</a:t>
            </a:r>
            <a:r>
              <a:rPr lang="en-GB" sz="3200" dirty="0" smtClean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endParaRPr lang="en-GB" sz="32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600451" y="324013"/>
            <a:ext cx="23195027" cy="540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23178" fontAlgn="base">
              <a:spcBef>
                <a:spcPct val="0"/>
              </a:spcBef>
              <a:spcAft>
                <a:spcPct val="0"/>
              </a:spcAft>
            </a:pPr>
            <a:r>
              <a:rPr lang="en-GB" sz="56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CHEMISTRY OF CLOUD WATER DURING INDIAN SUMMER MONSOON AT A HIGH-ALTITUDE LOCATION IN WEST INDIA</a:t>
            </a:r>
          </a:p>
          <a:p>
            <a:pPr algn="ctr" defTabSz="923178" fontAlgn="base">
              <a:spcBef>
                <a:spcPct val="0"/>
              </a:spcBef>
              <a:spcAft>
                <a:spcPct val="0"/>
              </a:spcAft>
            </a:pPr>
            <a:endParaRPr lang="en-GB" sz="1100" b="1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defTabSz="923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RANJEETA  D. GAWHANE</a:t>
            </a:r>
            <a:r>
              <a:rPr lang="en-US" sz="3400" b="1" baseline="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3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K. B. BUDHAVANT</a:t>
            </a:r>
            <a:r>
              <a:rPr lang="en-US" sz="3400" b="1" baseline="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</a:t>
            </a:r>
            <a:r>
              <a:rPr lang="en-US" sz="3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V. V.  WAGHMARE</a:t>
            </a:r>
            <a:r>
              <a:rPr lang="en-US" sz="3400" b="1" baseline="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3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S. MUKHERJEE</a:t>
            </a:r>
            <a:r>
              <a:rPr lang="en-US" sz="3400" b="1" baseline="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3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B. PADMAKUMARI</a:t>
            </a:r>
            <a:r>
              <a:rPr lang="en-US" sz="3400" b="1" baseline="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</a:p>
          <a:p>
            <a:pPr algn="ctr" defTabSz="9231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baseline="300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defTabSz="923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aseline="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Indian Institute of Tropical Meteorology,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Ministry of Earth Sciences, Pune-411008, India</a:t>
            </a:r>
          </a:p>
          <a:p>
            <a:pPr algn="ctr" defTabSz="923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aseline="30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Divecha Centre for Climate Change, Indian Institute of Science, Bangalore-560012, India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defTabSz="923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aseline="30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Maldives Climate Observatory-Hanimaadhoo, Maldives Meteorological Services, Hanimaadhoo – 02020, Maldives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defTabSz="923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Presenter – Ranjeeta D. Gawhane, Indian Institute of Tropical Meteorology, Pune-411008. ranjeeta@tropmet.res.in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defTabSz="9231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defTabSz="9231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08163" y="5107318"/>
            <a:ext cx="28106896" cy="86266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2318" tIns="46159" rIns="92318" bIns="46159" rtlCol="0" anchor="ctr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41" name="Text Box 191"/>
          <p:cNvSpPr txBox="1">
            <a:spLocks noChangeArrowheads="1"/>
          </p:cNvSpPr>
          <p:nvPr/>
        </p:nvSpPr>
        <p:spPr bwMode="auto">
          <a:xfrm>
            <a:off x="1008163" y="5900733"/>
            <a:ext cx="28106896" cy="320442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84636" tIns="184636" rIns="184636" bIns="184636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IN" sz="3200" dirty="0">
                <a:latin typeface="Times New Roman"/>
                <a:ea typeface="Calibri"/>
              </a:rPr>
              <a:t>The Earth's atmosphere comprises various phases, including the aqueous </a:t>
            </a:r>
            <a:r>
              <a:rPr lang="en-IN" sz="3200" dirty="0" smtClean="0">
                <a:latin typeface="Times New Roman"/>
                <a:ea typeface="Calibri"/>
              </a:rPr>
              <a:t>phase</a:t>
            </a:r>
            <a:r>
              <a:rPr lang="en-IN" sz="3200" dirty="0">
                <a:latin typeface="Times New Roman"/>
                <a:ea typeface="Calibri"/>
              </a:rPr>
              <a:t>,</a:t>
            </a:r>
            <a:r>
              <a:rPr lang="en-IN" sz="3200" dirty="0" smtClean="0">
                <a:latin typeface="Times New Roman"/>
                <a:ea typeface="Calibri"/>
              </a:rPr>
              <a:t> </a:t>
            </a:r>
            <a:r>
              <a:rPr lang="en-IN" sz="3200" dirty="0">
                <a:latin typeface="Times New Roman"/>
                <a:ea typeface="Calibri"/>
              </a:rPr>
              <a:t>in the form of fog droplets, cloud droplets, and wet aerosol </a:t>
            </a:r>
            <a:r>
              <a:rPr lang="en-IN" sz="3200" dirty="0" smtClean="0">
                <a:latin typeface="Times New Roman"/>
                <a:ea typeface="Calibri"/>
              </a:rPr>
              <a:t>particles. </a:t>
            </a:r>
            <a:r>
              <a:rPr lang="en-IN" sz="3200" dirty="0">
                <a:latin typeface="Times New Roman"/>
                <a:ea typeface="Calibri"/>
              </a:rPr>
              <a:t>Clouds, in particular, play a crucial role in transporting constituents from the planetary boundary layer (PBL) to the free </a:t>
            </a:r>
            <a:r>
              <a:rPr lang="en-IN" sz="3200" dirty="0" smtClean="0">
                <a:latin typeface="Times New Roman"/>
                <a:ea typeface="Calibri"/>
              </a:rPr>
              <a:t>troposphere. They also </a:t>
            </a:r>
            <a:r>
              <a:rPr lang="en-IN" sz="3200" dirty="0">
                <a:latin typeface="Times New Roman"/>
                <a:ea typeface="Calibri"/>
              </a:rPr>
              <a:t>play a vital role in the Earth's energy budget by reflecting and absorbing solar and terrestrial </a:t>
            </a:r>
            <a:r>
              <a:rPr lang="en-IN" sz="3200" dirty="0" smtClean="0">
                <a:latin typeface="Times New Roman"/>
                <a:ea typeface="Calibri"/>
              </a:rPr>
              <a:t>radiation. </a:t>
            </a:r>
            <a:r>
              <a:rPr lang="en-IN" sz="3200" dirty="0">
                <a:latin typeface="Times New Roman"/>
                <a:ea typeface="Calibri"/>
              </a:rPr>
              <a:t>Additionally, nucleation scavenging and rainout facilitate the transfer of nutrients and contaminants from one place to </a:t>
            </a:r>
            <a:r>
              <a:rPr lang="en-IN" sz="3200" dirty="0" smtClean="0">
                <a:latin typeface="Times New Roman"/>
                <a:ea typeface="Calibri"/>
              </a:rPr>
              <a:t>another. </a:t>
            </a:r>
            <a:r>
              <a:rPr lang="en-IN" sz="3200" dirty="0">
                <a:latin typeface="Times New Roman"/>
                <a:ea typeface="Calibri"/>
              </a:rPr>
              <a:t>The water in clouds is crucial in determining </a:t>
            </a:r>
            <a:r>
              <a:rPr lang="en-IN" sz="3200" dirty="0" smtClean="0">
                <a:latin typeface="Times New Roman"/>
                <a:ea typeface="Calibri"/>
              </a:rPr>
              <a:t>onset </a:t>
            </a:r>
            <a:r>
              <a:rPr lang="en-IN" sz="3200" dirty="0">
                <a:latin typeface="Times New Roman"/>
                <a:ea typeface="Calibri"/>
              </a:rPr>
              <a:t>and growth </a:t>
            </a:r>
            <a:r>
              <a:rPr lang="en-IN" sz="3200" dirty="0" smtClean="0">
                <a:latin typeface="Times New Roman"/>
                <a:ea typeface="Calibri"/>
              </a:rPr>
              <a:t>rate of precipitation. </a:t>
            </a:r>
            <a:r>
              <a:rPr lang="en-GB" sz="3200" dirty="0">
                <a:latin typeface="Times New Roman"/>
                <a:ea typeface="Times New Roman"/>
              </a:rPr>
              <a:t>This study of cloud chemical properties and air mass transport analysis identifies compositional source regimes with implications for the monsoon build-up, climate </a:t>
            </a:r>
            <a:r>
              <a:rPr lang="en-GB" sz="3200" dirty="0" smtClean="0">
                <a:latin typeface="Times New Roman"/>
                <a:ea typeface="Times New Roman"/>
              </a:rPr>
              <a:t>variabilities, </a:t>
            </a:r>
            <a:r>
              <a:rPr lang="en-GB" sz="3200" dirty="0">
                <a:latin typeface="Times New Roman"/>
                <a:ea typeface="Times New Roman"/>
              </a:rPr>
              <a:t>ecosystems, agriculture, and climate change</a:t>
            </a:r>
            <a:r>
              <a:rPr lang="en-GB" sz="3200" dirty="0" smtClean="0">
                <a:latin typeface="Times New Roman"/>
                <a:ea typeface="Times New Roman"/>
              </a:rPr>
              <a:t>.</a:t>
            </a:r>
            <a:endParaRPr lang="en-IN" sz="3200" dirty="0">
              <a:latin typeface="Times New Roman"/>
              <a:ea typeface="Times New Roman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-716025"/>
            <a:ext cx="186504" cy="1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18" tIns="46159" rIns="92318" bIns="4615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-716025"/>
            <a:ext cx="186504" cy="1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18" tIns="46159" rIns="92318" bIns="4615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-716025"/>
            <a:ext cx="186504" cy="1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18" tIns="46159" rIns="92318" bIns="4615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-716025"/>
            <a:ext cx="186504" cy="1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18" tIns="46159" rIns="92318" bIns="4615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-716025"/>
            <a:ext cx="186504" cy="1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18" tIns="46159" rIns="92318" bIns="4615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5380342" y="15654019"/>
            <a:ext cx="10888131" cy="647217"/>
          </a:xfrm>
          <a:prstGeom prst="rect">
            <a:avLst/>
          </a:prstGeom>
        </p:spPr>
        <p:txBody>
          <a:bodyPr wrap="square" lIns="92318" tIns="46159" rIns="92318" bIns="46159">
            <a:spAutoFit/>
          </a:bodyPr>
          <a:lstStyle/>
          <a:p>
            <a:pPr algn="ctr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3200" b="1" dirty="0" smtClean="0">
                <a:latin typeface="Times New Roman"/>
                <a:ea typeface="Calibri"/>
              </a:rPr>
              <a:t> Frequency </a:t>
            </a:r>
            <a:r>
              <a:rPr lang="en-GB" sz="3200" b="1" dirty="0">
                <a:latin typeface="Times New Roman"/>
                <a:ea typeface="Calibri"/>
              </a:rPr>
              <a:t>distribution of pH </a:t>
            </a:r>
            <a:r>
              <a:rPr lang="en-GB" sz="3200" b="1" dirty="0" smtClean="0">
                <a:latin typeface="Times New Roman"/>
                <a:ea typeface="Calibri"/>
              </a:rPr>
              <a:t>levels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-716025"/>
            <a:ext cx="186504" cy="1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18" tIns="46159" rIns="92318" bIns="4615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-716025"/>
            <a:ext cx="186504" cy="1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18" tIns="46159" rIns="92318" bIns="4615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3893072" y="35316110"/>
            <a:ext cx="15366003" cy="831883"/>
          </a:xfrm>
          <a:prstGeom prst="rect">
            <a:avLst/>
          </a:prstGeom>
        </p:spPr>
        <p:txBody>
          <a:bodyPr wrap="square" lIns="92318" tIns="46159" rIns="92318" bIns="4615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200" b="1" dirty="0" smtClean="0">
                <a:latin typeface="Times New Roman"/>
                <a:ea typeface="Times New Roman"/>
              </a:rPr>
              <a:t>Source contributions of ionic species using </a:t>
            </a:r>
            <a:r>
              <a:rPr lang="en-GB" sz="3200" b="1" dirty="0">
                <a:latin typeface="Times New Roman"/>
                <a:ea typeface="Times New Roman"/>
              </a:rPr>
              <a:t>PMF </a:t>
            </a:r>
            <a:r>
              <a:rPr lang="en-GB" sz="3200" b="1" dirty="0" smtClean="0">
                <a:latin typeface="Times New Roman"/>
                <a:ea typeface="Times New Roman"/>
              </a:rPr>
              <a:t>model </a:t>
            </a:r>
            <a:r>
              <a:rPr lang="en-GB" sz="3200" b="1" dirty="0">
                <a:solidFill>
                  <a:prstClr val="black"/>
                </a:solidFill>
                <a:latin typeface="Times New Roman"/>
                <a:ea typeface="Times New Roman"/>
              </a:rPr>
              <a:t>(4 factors)</a:t>
            </a:r>
            <a:r>
              <a:rPr lang="en-GB" sz="3200" b="1" dirty="0" smtClean="0">
                <a:latin typeface="Times New Roman"/>
                <a:ea typeface="Times New Roman"/>
              </a:rPr>
              <a:t> </a:t>
            </a:r>
            <a:endParaRPr lang="en-IN" sz="3200" b="1" dirty="0">
              <a:latin typeface="Times New Roman"/>
              <a:ea typeface="Times New Roman"/>
            </a:endParaRPr>
          </a:p>
        </p:txBody>
      </p:sp>
      <p:sp>
        <p:nvSpPr>
          <p:cNvPr id="67" name="Text Box 191"/>
          <p:cNvSpPr txBox="1">
            <a:spLocks noChangeArrowheads="1"/>
          </p:cNvSpPr>
          <p:nvPr/>
        </p:nvSpPr>
        <p:spPr bwMode="auto">
          <a:xfrm>
            <a:off x="14509663" y="37336125"/>
            <a:ext cx="14444734" cy="381997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84636" tIns="184636" rIns="184636" bIns="184636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algn="just" eaLnBrk="1" hangingPunct="1">
              <a:buFont typeface="Wingdings" pitchFamily="2" charset="2"/>
              <a:buChar char="Ø"/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In CW samples 15% values, whereas in RW only 4% values were less than pH 5.6.</a:t>
            </a:r>
          </a:p>
          <a:p>
            <a:pPr marL="571500" indent="-571500" algn="just" eaLnBrk="1" hangingPunct="1">
              <a:buFont typeface="Wingdings" pitchFamily="2" charset="2"/>
              <a:buChar char="Ø"/>
            </a:pPr>
            <a:r>
              <a:rPr lang="en-IN" sz="3200" dirty="0" smtClean="0">
                <a:latin typeface="Times New Roman"/>
                <a:ea typeface="Calibri"/>
              </a:rPr>
              <a:t>High </a:t>
            </a:r>
            <a:r>
              <a:rPr lang="en-IN" sz="3200" dirty="0">
                <a:latin typeface="Times New Roman"/>
                <a:ea typeface="Calibri"/>
              </a:rPr>
              <a:t>correlation </a:t>
            </a:r>
            <a:r>
              <a:rPr lang="en-IN" sz="3200" dirty="0" smtClean="0">
                <a:latin typeface="Times New Roman"/>
                <a:ea typeface="Calibri"/>
              </a:rPr>
              <a:t>observed between </a:t>
            </a:r>
            <a:r>
              <a:rPr lang="en-IN" sz="3200" dirty="0">
                <a:latin typeface="Times New Roman"/>
                <a:ea typeface="Calibri"/>
              </a:rPr>
              <a:t>Ca</a:t>
            </a:r>
            <a:r>
              <a:rPr lang="en-IN" sz="3200" baseline="30000" dirty="0">
                <a:latin typeface="Times New Roman"/>
                <a:ea typeface="Calibri"/>
              </a:rPr>
              <a:t>2+ </a:t>
            </a:r>
            <a:r>
              <a:rPr lang="en-IN" sz="3200" dirty="0">
                <a:latin typeface="Times New Roman"/>
                <a:ea typeface="Calibri"/>
              </a:rPr>
              <a:t>and sea </a:t>
            </a:r>
            <a:r>
              <a:rPr lang="en-IN" sz="3200" dirty="0" smtClean="0">
                <a:latin typeface="Times New Roman"/>
                <a:ea typeface="Calibri"/>
              </a:rPr>
              <a:t>salts and </a:t>
            </a:r>
            <a:r>
              <a:rPr lang="en-IN" sz="3200" dirty="0">
                <a:latin typeface="Times New Roman"/>
                <a:ea typeface="Calibri"/>
              </a:rPr>
              <a:t>Ca</a:t>
            </a:r>
            <a:r>
              <a:rPr lang="en-IN" sz="3200" baseline="30000" dirty="0">
                <a:latin typeface="Times New Roman"/>
                <a:ea typeface="Calibri"/>
              </a:rPr>
              <a:t>2+</a:t>
            </a:r>
            <a:r>
              <a:rPr lang="en-IN" sz="3200" dirty="0">
                <a:latin typeface="Times New Roman"/>
                <a:ea typeface="Calibri"/>
              </a:rPr>
              <a:t> and SO</a:t>
            </a:r>
            <a:r>
              <a:rPr lang="en-IN" sz="3200" baseline="-25000" dirty="0">
                <a:latin typeface="Times New Roman"/>
                <a:ea typeface="Calibri"/>
              </a:rPr>
              <a:t>4</a:t>
            </a:r>
            <a:r>
              <a:rPr lang="en-IN" sz="3200" baseline="30000" dirty="0">
                <a:latin typeface="Times New Roman"/>
                <a:ea typeface="Calibri"/>
              </a:rPr>
              <a:t>2-</a:t>
            </a:r>
            <a:r>
              <a:rPr lang="en-IN" sz="3200" dirty="0">
                <a:latin typeface="Times New Roman"/>
                <a:ea typeface="Calibri"/>
              </a:rPr>
              <a:t> </a:t>
            </a:r>
            <a:r>
              <a:rPr lang="en-IN" sz="3200" dirty="0" smtClean="0">
                <a:latin typeface="Times New Roman"/>
                <a:ea typeface="Calibri"/>
              </a:rPr>
              <a:t>suggest </a:t>
            </a:r>
            <a:r>
              <a:rPr lang="en-IN" sz="3200" dirty="0">
                <a:latin typeface="Times New Roman"/>
                <a:ea typeface="Calibri"/>
              </a:rPr>
              <a:t>either a marine source for Ca</a:t>
            </a:r>
            <a:r>
              <a:rPr lang="en-IN" sz="3200" baseline="30000" dirty="0">
                <a:latin typeface="Times New Roman"/>
                <a:ea typeface="Calibri"/>
              </a:rPr>
              <a:t>2+</a:t>
            </a:r>
            <a:r>
              <a:rPr lang="en-IN" sz="3200" dirty="0">
                <a:latin typeface="Times New Roman"/>
                <a:ea typeface="Calibri"/>
              </a:rPr>
              <a:t> or a substantial input of soil dust containing </a:t>
            </a:r>
            <a:r>
              <a:rPr lang="en-IN" sz="3200" dirty="0" smtClean="0">
                <a:latin typeface="Times New Roman"/>
                <a:ea typeface="Calibri"/>
              </a:rPr>
              <a:t>ss </a:t>
            </a:r>
            <a:r>
              <a:rPr lang="en-IN" sz="3200" dirty="0">
                <a:latin typeface="Times New Roman"/>
                <a:ea typeface="Calibri"/>
              </a:rPr>
              <a:t>or the reaction between gas phase SO</a:t>
            </a:r>
            <a:r>
              <a:rPr lang="en-IN" sz="3200" baseline="-25000" dirty="0">
                <a:latin typeface="Times New Roman"/>
                <a:ea typeface="Calibri"/>
              </a:rPr>
              <a:t>2 </a:t>
            </a:r>
            <a:r>
              <a:rPr lang="en-IN" sz="3200" dirty="0">
                <a:latin typeface="Times New Roman"/>
                <a:ea typeface="Calibri"/>
              </a:rPr>
              <a:t>and Ca-rich aerosol </a:t>
            </a:r>
            <a:r>
              <a:rPr lang="en-IN" sz="3200" dirty="0" smtClean="0">
                <a:latin typeface="Times New Roman"/>
                <a:ea typeface="Calibri"/>
              </a:rPr>
              <a:t>particles.</a:t>
            </a:r>
          </a:p>
          <a:p>
            <a:pPr marL="571500" lvl="0" indent="-571500" algn="just" eaLnBrk="1" hangingPunct="1">
              <a:buFont typeface="Wingdings" pitchFamily="2" charset="2"/>
              <a:buChar char="Ø"/>
            </a:pPr>
            <a:r>
              <a:rPr lang="en-IN" sz="3200" dirty="0">
                <a:latin typeface="Times New Roman"/>
                <a:ea typeface="Calibri"/>
              </a:rPr>
              <a:t>Ca</a:t>
            </a:r>
            <a:r>
              <a:rPr lang="en-IN" sz="3200" baseline="30000" dirty="0">
                <a:latin typeface="Times New Roman"/>
                <a:ea typeface="Calibri"/>
              </a:rPr>
              <a:t>2</a:t>
            </a:r>
            <a:r>
              <a:rPr lang="en-IN" sz="3200" baseline="30000" dirty="0" smtClean="0">
                <a:latin typeface="Times New Roman"/>
                <a:ea typeface="Calibri"/>
              </a:rPr>
              <a:t>+</a:t>
            </a:r>
            <a:r>
              <a:rPr lang="en-GB" sz="3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GB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and </a:t>
            </a:r>
            <a:r>
              <a:rPr lang="en-US" sz="3200" dirty="0">
                <a:latin typeface="Times New Roman"/>
                <a:ea typeface="Batang"/>
              </a:rPr>
              <a:t>Mg</a:t>
            </a:r>
            <a:r>
              <a:rPr lang="en-US" sz="3200" baseline="30000" dirty="0">
                <a:latin typeface="Times New Roman"/>
                <a:ea typeface="Batang"/>
              </a:rPr>
              <a:t>2</a:t>
            </a:r>
            <a:r>
              <a:rPr lang="en-US" sz="3200" baseline="30000" dirty="0" smtClean="0">
                <a:latin typeface="Times New Roman"/>
                <a:ea typeface="Batang"/>
              </a:rPr>
              <a:t>+</a:t>
            </a:r>
            <a:r>
              <a:rPr lang="en-GB" sz="3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GB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were the primary neutralizing ions for </a:t>
            </a:r>
            <a:r>
              <a:rPr lang="en-GB" sz="3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CW &amp; RW. </a:t>
            </a:r>
          </a:p>
          <a:p>
            <a:pPr marL="571500" lvl="0" indent="-571500" algn="just" eaLnBrk="1" hangingPunct="1">
              <a:buFont typeface="Wingdings" pitchFamily="2" charset="2"/>
              <a:buChar char="Ø"/>
            </a:pPr>
            <a:r>
              <a:rPr lang="en-GB" sz="3200" dirty="0" smtClean="0">
                <a:latin typeface="Times New Roman"/>
                <a:ea typeface="Calibri"/>
                <a:cs typeface="Times New Roman"/>
              </a:rPr>
              <a:t>Marine, </a:t>
            </a:r>
            <a:r>
              <a:rPr lang="en-GB" sz="3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Anthropogenic and soil aerosols significantly affected CW &amp; RW composition.</a:t>
            </a:r>
            <a:endParaRPr lang="en-IN" sz="3200" dirty="0" smtClean="0">
              <a:latin typeface="Times New Roman"/>
              <a:ea typeface="Calibri"/>
            </a:endParaRPr>
          </a:p>
        </p:txBody>
      </p:sp>
      <p:sp>
        <p:nvSpPr>
          <p:cNvPr id="68" name="Text Box 191"/>
          <p:cNvSpPr txBox="1">
            <a:spLocks noChangeArrowheads="1"/>
          </p:cNvSpPr>
          <p:nvPr/>
        </p:nvSpPr>
        <p:spPr bwMode="auto">
          <a:xfrm>
            <a:off x="14509663" y="26184110"/>
            <a:ext cx="14444735" cy="283509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84636" tIns="184636" rIns="184636" bIns="184636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algn="just">
              <a:buFont typeface="Wingdings" pitchFamily="2" charset="2"/>
              <a:buChar char="Ø"/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CW factors extracted by PMF model - suspended dust, marine components, agricultural activities- </a:t>
            </a:r>
            <a:r>
              <a:rPr lang="en-GB" sz="3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cooking </a:t>
            </a:r>
            <a:r>
              <a:rPr lang="en-GB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and </a:t>
            </a:r>
            <a:r>
              <a:rPr lang="en-GB" sz="3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vehicular activities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RW factors – industries, agriculture –dust, anthropogenic fossil/ biomass burning and combination of two sources: wind-induced sea salt along with long-range transported mineral dust components. </a:t>
            </a: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-716025"/>
            <a:ext cx="186504" cy="1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18" tIns="46159" rIns="92318" bIns="4615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-716025"/>
            <a:ext cx="186504" cy="1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18" tIns="46159" rIns="92318" bIns="4615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-716025"/>
            <a:ext cx="186504" cy="1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18" tIns="46159" rIns="92318" bIns="4615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-716025"/>
            <a:ext cx="186504" cy="1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18" tIns="46159" rIns="92318" bIns="4615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 descr="IITM EBLEM Original -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075" y="540038"/>
            <a:ext cx="3584263" cy="3717175"/>
          </a:xfrm>
          <a:prstGeom prst="rect">
            <a:avLst/>
          </a:prstGeom>
        </p:spPr>
      </p:pic>
      <p:sp>
        <p:nvSpPr>
          <p:cNvPr id="44" name="Text Box 191"/>
          <p:cNvSpPr txBox="1">
            <a:spLocks noChangeArrowheads="1"/>
          </p:cNvSpPr>
          <p:nvPr/>
        </p:nvSpPr>
        <p:spPr bwMode="auto">
          <a:xfrm>
            <a:off x="1312193" y="41373133"/>
            <a:ext cx="27466406" cy="988431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184636" tIns="184636" rIns="184636" bIns="184636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International workshop STIPMEX, IITM, Pune, 02-07 June, 2024</a:t>
            </a:r>
          </a:p>
        </p:txBody>
      </p:sp>
      <p:pic>
        <p:nvPicPr>
          <p:cNvPr id="42" name="Picture 4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19" y="12637380"/>
            <a:ext cx="11854623" cy="6210711"/>
          </a:xfrm>
          <a:prstGeom prst="rect">
            <a:avLst/>
          </a:prstGeom>
          <a:noFill/>
        </p:spPr>
      </p:pic>
      <p:pic>
        <p:nvPicPr>
          <p:cNvPr id="43" name="Picture 42" descr="IMG_2125"/>
          <p:cNvPicPr/>
          <p:nvPr/>
        </p:nvPicPr>
        <p:blipFill rotWithShape="1">
          <a:blip r:embed="rId7" cstate="print">
            <a:lum bright="-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t="9375" r="17326"/>
          <a:stretch/>
        </p:blipFill>
        <p:spPr bwMode="auto">
          <a:xfrm>
            <a:off x="1198299" y="20738281"/>
            <a:ext cx="5318476" cy="486011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07-26  25"/>
          <p:cNvPicPr/>
          <p:nvPr/>
        </p:nvPicPr>
        <p:blipFill rotWithShape="1">
          <a:blip r:embed="rId8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5" t="8492" r="4226" b="7431"/>
          <a:stretch/>
        </p:blipFill>
        <p:spPr bwMode="auto">
          <a:xfrm>
            <a:off x="6877838" y="20702277"/>
            <a:ext cx="6550282" cy="48635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1828981" y="18892479"/>
            <a:ext cx="10778797" cy="585662"/>
          </a:xfrm>
          <a:prstGeom prst="rect">
            <a:avLst/>
          </a:prstGeom>
        </p:spPr>
        <p:txBody>
          <a:bodyPr wrap="square" lIns="92318" tIns="46159" rIns="92318" bIns="46159">
            <a:spAutoFit/>
          </a:bodyPr>
          <a:lstStyle/>
          <a:p>
            <a:pPr algn="ctr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Figure 1. Sampling location, Sinhagad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795" y="19320943"/>
            <a:ext cx="11855294" cy="60618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0" name="Content Placeholder 14" descr="Description: C:\Users\IITM\Downloads\image.jpg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771" y="29211534"/>
            <a:ext cx="12444370" cy="62163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1" name="Rectangle 50"/>
          <p:cNvSpPr/>
          <p:nvPr/>
        </p:nvSpPr>
        <p:spPr>
          <a:xfrm>
            <a:off x="1155537" y="26534925"/>
            <a:ext cx="12272583" cy="86266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2318" tIns="46159" rIns="92318" bIns="46159" rtlCol="0" anchor="ctr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24387" y="37578555"/>
            <a:ext cx="8292893" cy="585662"/>
          </a:xfrm>
          <a:prstGeom prst="rect">
            <a:avLst/>
          </a:prstGeom>
          <a:noFill/>
        </p:spPr>
        <p:txBody>
          <a:bodyPr wrap="square" lIns="92318" tIns="46159" rIns="92318" bIns="46159" rtlCol="0">
            <a:spAutoFit/>
          </a:bodyPr>
          <a:lstStyle/>
          <a:p>
            <a:pPr algn="ctr"/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Figure 3. </a:t>
            </a:r>
            <a:r>
              <a:rPr lang="en-GB" sz="3200" b="1" dirty="0" smtClean="0">
                <a:latin typeface="Times New Roman"/>
                <a:ea typeface="Calibri"/>
              </a:rPr>
              <a:t>10-day AMBT at Sinhagad -1500 </a:t>
            </a:r>
            <a:r>
              <a:rPr lang="en-GB" sz="3200" b="1" dirty="0">
                <a:latin typeface="Times New Roman"/>
                <a:ea typeface="Calibri"/>
              </a:rPr>
              <a:t>m</a:t>
            </a:r>
            <a:r>
              <a:rPr lang="en-GB" sz="3200" b="1" dirty="0" smtClean="0">
                <a:latin typeface="Times New Roman"/>
                <a:ea typeface="Calibri"/>
              </a:rPr>
              <a:t>.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ITM\AppData\Local\Packages\Microsoft.Windows.Photos_8wekyb3d8bbwe\TempState\ShareServiceTempFolder\A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03" y="31035425"/>
            <a:ext cx="9934304" cy="66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 Box 191"/>
          <p:cNvSpPr txBox="1">
            <a:spLocks noChangeArrowheads="1"/>
          </p:cNvSpPr>
          <p:nvPr/>
        </p:nvSpPr>
        <p:spPr bwMode="auto">
          <a:xfrm>
            <a:off x="14509663" y="16355018"/>
            <a:ext cx="14444734" cy="283509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84636" tIns="184636" rIns="184636" bIns="184636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algn="just" eaLnBrk="1" hangingPunct="1">
              <a:buFont typeface="Wingdings" pitchFamily="2" charset="2"/>
              <a:buChar char="Ø"/>
            </a:pPr>
            <a:r>
              <a:rPr lang="en-GB" sz="3200" dirty="0" smtClean="0">
                <a:latin typeface="Times New Roman"/>
                <a:ea typeface="Calibri"/>
              </a:rPr>
              <a:t>Total </a:t>
            </a:r>
            <a:r>
              <a:rPr lang="en-GB" sz="3200" dirty="0">
                <a:latin typeface="Times New Roman"/>
                <a:ea typeface="Calibri"/>
              </a:rPr>
              <a:t>ionic constituents in CW were three times more than RW, except for NH</a:t>
            </a:r>
            <a:r>
              <a:rPr lang="en-GB" sz="3200" baseline="-25000" dirty="0">
                <a:latin typeface="Times New Roman"/>
                <a:ea typeface="Calibri"/>
              </a:rPr>
              <a:t>4</a:t>
            </a:r>
            <a:r>
              <a:rPr lang="en-GB" sz="3200" baseline="30000" dirty="0">
                <a:latin typeface="Times New Roman"/>
                <a:ea typeface="Calibri"/>
              </a:rPr>
              <a:t>+</a:t>
            </a:r>
            <a:r>
              <a:rPr lang="en-GB" sz="3200" dirty="0">
                <a:latin typeface="Times New Roman"/>
                <a:ea typeface="Calibri"/>
              </a:rPr>
              <a:t> </a:t>
            </a:r>
            <a:r>
              <a:rPr lang="en-GB" sz="3200" dirty="0" smtClean="0">
                <a:latin typeface="Times New Roman"/>
                <a:ea typeface="Calibri"/>
              </a:rPr>
              <a:t>and HCO</a:t>
            </a:r>
            <a:r>
              <a:rPr lang="en-GB" sz="3200" baseline="-25000" dirty="0" smtClean="0">
                <a:latin typeface="Times New Roman"/>
                <a:ea typeface="Calibri"/>
              </a:rPr>
              <a:t>3</a:t>
            </a:r>
            <a:r>
              <a:rPr lang="en-GB" sz="3200" baseline="30000" dirty="0" smtClean="0">
                <a:latin typeface="Times New Roman"/>
                <a:ea typeface="Calibri"/>
              </a:rPr>
              <a:t>-</a:t>
            </a:r>
            <a:r>
              <a:rPr lang="en-GB" sz="3200" dirty="0" smtClean="0">
                <a:latin typeface="Times New Roman"/>
                <a:ea typeface="Calibri"/>
              </a:rPr>
              <a:t>. </a:t>
            </a:r>
          </a:p>
          <a:p>
            <a:pPr marL="571500" indent="-571500" algn="just" eaLnBrk="1" hangingPunct="1">
              <a:buFont typeface="Wingdings" pitchFamily="2" charset="2"/>
              <a:buChar char="Ø"/>
            </a:pPr>
            <a:r>
              <a:rPr lang="en-GB" sz="3200" dirty="0" smtClean="0">
                <a:latin typeface="Times New Roman"/>
                <a:ea typeface="Calibri"/>
              </a:rPr>
              <a:t>High </a:t>
            </a:r>
            <a:r>
              <a:rPr lang="en-GB" sz="3200" dirty="0">
                <a:latin typeface="Times New Roman"/>
                <a:ea typeface="Calibri"/>
              </a:rPr>
              <a:t>SO</a:t>
            </a:r>
            <a:r>
              <a:rPr lang="en-GB" sz="3200" baseline="-25000" dirty="0">
                <a:latin typeface="Times New Roman"/>
                <a:ea typeface="Calibri"/>
              </a:rPr>
              <a:t>4</a:t>
            </a:r>
            <a:r>
              <a:rPr lang="en-GB" sz="3200" baseline="30000" dirty="0">
                <a:latin typeface="Times New Roman"/>
                <a:ea typeface="Calibri"/>
              </a:rPr>
              <a:t>2-</a:t>
            </a:r>
            <a:r>
              <a:rPr lang="en-GB" sz="3200" dirty="0">
                <a:latin typeface="Times New Roman"/>
                <a:ea typeface="Calibri"/>
              </a:rPr>
              <a:t> and NO</a:t>
            </a:r>
            <a:r>
              <a:rPr lang="en-GB" sz="3200" baseline="-25000" dirty="0">
                <a:latin typeface="Times New Roman"/>
                <a:ea typeface="Calibri"/>
              </a:rPr>
              <a:t>3</a:t>
            </a:r>
            <a:r>
              <a:rPr lang="en-GB" sz="3200" baseline="30000" dirty="0">
                <a:latin typeface="Times New Roman"/>
                <a:ea typeface="Calibri"/>
              </a:rPr>
              <a:t>-</a:t>
            </a:r>
            <a:r>
              <a:rPr lang="en-GB" sz="3200" dirty="0">
                <a:latin typeface="Times New Roman"/>
                <a:ea typeface="Calibri"/>
              </a:rPr>
              <a:t> </a:t>
            </a:r>
            <a:r>
              <a:rPr lang="en-GB" sz="3200" dirty="0" smtClean="0">
                <a:latin typeface="Times New Roman"/>
                <a:ea typeface="Calibri"/>
              </a:rPr>
              <a:t>concentrations were observed  </a:t>
            </a:r>
            <a:r>
              <a:rPr lang="en-GB" sz="3200" dirty="0">
                <a:latin typeface="Times New Roman"/>
                <a:ea typeface="Calibri"/>
              </a:rPr>
              <a:t>in CW than in </a:t>
            </a:r>
            <a:r>
              <a:rPr lang="en-GB" sz="3200" dirty="0" smtClean="0">
                <a:latin typeface="Times New Roman"/>
                <a:ea typeface="Calibri"/>
              </a:rPr>
              <a:t>RW.</a:t>
            </a:r>
          </a:p>
          <a:p>
            <a:pPr marL="571500" indent="-571500" algn="just" eaLnBrk="1" hangingPunct="1">
              <a:buFont typeface="Wingdings" pitchFamily="2" charset="2"/>
              <a:buChar char="Ø"/>
            </a:pPr>
            <a:r>
              <a:rPr lang="en-GB" sz="3200" dirty="0" smtClean="0">
                <a:latin typeface="Times New Roman"/>
                <a:ea typeface="Calibri"/>
              </a:rPr>
              <a:t>High </a:t>
            </a:r>
            <a:r>
              <a:rPr lang="en-GB" sz="3200" dirty="0">
                <a:latin typeface="Times New Roman"/>
                <a:ea typeface="Calibri"/>
              </a:rPr>
              <a:t>levels of Na</a:t>
            </a:r>
            <a:r>
              <a:rPr lang="en-GB" sz="3200" baseline="30000" dirty="0">
                <a:latin typeface="Times New Roman"/>
                <a:ea typeface="Calibri"/>
              </a:rPr>
              <a:t>+</a:t>
            </a:r>
            <a:r>
              <a:rPr lang="en-GB" sz="3200" dirty="0">
                <a:latin typeface="Times New Roman"/>
                <a:ea typeface="Calibri"/>
              </a:rPr>
              <a:t> and Cl</a:t>
            </a:r>
            <a:r>
              <a:rPr lang="en-GB" sz="3200" baseline="30000" dirty="0">
                <a:latin typeface="Times New Roman"/>
                <a:ea typeface="Calibri"/>
              </a:rPr>
              <a:t>-</a:t>
            </a:r>
            <a:r>
              <a:rPr lang="en-GB" sz="3200" dirty="0">
                <a:latin typeface="Times New Roman"/>
                <a:ea typeface="Calibri"/>
              </a:rPr>
              <a:t> </a:t>
            </a:r>
            <a:r>
              <a:rPr lang="en-GB" sz="3200" dirty="0" smtClean="0">
                <a:latin typeface="Times New Roman"/>
                <a:ea typeface="Calibri"/>
              </a:rPr>
              <a:t>due </a:t>
            </a:r>
            <a:r>
              <a:rPr lang="en-GB" sz="3200" dirty="0">
                <a:latin typeface="Times New Roman"/>
                <a:ea typeface="Calibri"/>
              </a:rPr>
              <a:t>to the influence of </a:t>
            </a:r>
            <a:r>
              <a:rPr lang="en-GB" sz="3200" dirty="0" smtClean="0">
                <a:latin typeface="Times New Roman"/>
                <a:ea typeface="Calibri"/>
              </a:rPr>
              <a:t>marine air mass from the Arabian </a:t>
            </a:r>
            <a:r>
              <a:rPr lang="en-GB" sz="3200" dirty="0">
                <a:latin typeface="Times New Roman"/>
                <a:ea typeface="Calibri"/>
              </a:rPr>
              <a:t>Sea, which is </a:t>
            </a:r>
            <a:r>
              <a:rPr lang="en-GB" sz="3200" dirty="0" smtClean="0">
                <a:latin typeface="Times New Roman"/>
                <a:ea typeface="Calibri"/>
              </a:rPr>
              <a:t>upstream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of the sampling location.</a:t>
            </a:r>
            <a:endParaRPr lang="en-GB" sz="3200" dirty="0" smtClean="0">
              <a:latin typeface="Times New Roman"/>
              <a:ea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3880135" y="25418801"/>
            <a:ext cx="14430923" cy="647217"/>
          </a:xfrm>
          <a:prstGeom prst="rect">
            <a:avLst/>
          </a:prstGeom>
        </p:spPr>
        <p:txBody>
          <a:bodyPr wrap="square" lIns="92318" tIns="46159" rIns="92318" bIns="46159">
            <a:spAutoFit/>
          </a:bodyPr>
          <a:lstStyle/>
          <a:p>
            <a:pPr algn="ctr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Figure 5. Comparison of ionic concentrations in CW and RW</a:t>
            </a:r>
            <a:r>
              <a:rPr lang="en-GB" sz="3200" dirty="0" smtClean="0">
                <a:latin typeface="Times New Roman"/>
                <a:ea typeface="Calibri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Picture 59" descr="C:\Users\IITM\AppData\Local\Packages\Microsoft.Windows.Photos_8wekyb3d8bbwe\TempState\ShareServiceTempFolder\bc.jpe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951" y="9249172"/>
            <a:ext cx="10318104" cy="6448549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</p:spPr>
      </p:pic>
      <p:sp>
        <p:nvSpPr>
          <p:cNvPr id="47" name="Text Box 191"/>
          <p:cNvSpPr txBox="1">
            <a:spLocks noChangeArrowheads="1"/>
          </p:cNvSpPr>
          <p:nvPr/>
        </p:nvSpPr>
        <p:spPr bwMode="auto">
          <a:xfrm>
            <a:off x="1167766" y="38317458"/>
            <a:ext cx="12456512" cy="283509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84636" tIns="184636" rIns="184636" bIns="184636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algn="just" eaLnBrk="1" hangingPunct="1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weighted average pH </a:t>
            </a: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of CW was  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6.1 ± </a:t>
            </a: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0.5 (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range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5.2 to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7.1)</a:t>
            </a: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, 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while </a:t>
            </a: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RW 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pH </a:t>
            </a: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6.5 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± 0.3. </a:t>
            </a: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(range 5.5 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to </a:t>
            </a: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7.3). 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71500" indent="-571500" algn="just" eaLnBrk="1" hangingPunct="1"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lkaline nature (</a:t>
            </a:r>
            <a:r>
              <a:rPr lang="en-GB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in </a:t>
            </a:r>
            <a:r>
              <a:rPr lang="en-GB" sz="3200" dirty="0">
                <a:latin typeface="Times New Roman" pitchFamily="18" charset="0"/>
                <a:ea typeface="Calibri"/>
                <a:cs typeface="Times New Roman" pitchFamily="18" charset="0"/>
              </a:rPr>
              <a:t>spite of high concentrations of SO</a:t>
            </a:r>
            <a:r>
              <a:rPr lang="en-GB" sz="3200" baseline="-25000" dirty="0">
                <a:latin typeface="Times New Roman" pitchFamily="18" charset="0"/>
                <a:ea typeface="Calibri"/>
                <a:cs typeface="Times New Roman" pitchFamily="18" charset="0"/>
              </a:rPr>
              <a:t>4</a:t>
            </a:r>
            <a:r>
              <a:rPr lang="en-GB" sz="3200" baseline="30000" dirty="0">
                <a:latin typeface="Times New Roman" pitchFamily="18" charset="0"/>
                <a:ea typeface="Calibri"/>
                <a:cs typeface="Times New Roman" pitchFamily="18" charset="0"/>
              </a:rPr>
              <a:t>2-</a:t>
            </a:r>
            <a:r>
              <a:rPr lang="en-GB" sz="3200" dirty="0">
                <a:latin typeface="Times New Roman" pitchFamily="18" charset="0"/>
                <a:ea typeface="Calibri"/>
                <a:cs typeface="Times New Roman" pitchFamily="18" charset="0"/>
              </a:rPr>
              <a:t> and </a:t>
            </a:r>
            <a:r>
              <a:rPr lang="en-GB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NO</a:t>
            </a:r>
            <a:r>
              <a:rPr lang="en-GB" sz="3200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en-GB" sz="3200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GB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r>
              <a:rPr lang="en-IN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can 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be attributed </a:t>
            </a: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to high concentrations of neutralizing ions, 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which </a:t>
            </a: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neutralize 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acids and their precursors</a:t>
            </a: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124" y="604646"/>
            <a:ext cx="3584263" cy="3584263"/>
          </a:xfrm>
          <a:prstGeom prst="rect">
            <a:avLst/>
          </a:prstGeom>
        </p:spPr>
      </p:pic>
      <p:pic>
        <p:nvPicPr>
          <p:cNvPr id="4" name="RD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024391" y="9853160"/>
            <a:ext cx="2193093" cy="2193093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59956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4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5910</TotalTime>
  <Words>669</Words>
  <Application>Microsoft Office PowerPoint</Application>
  <PresentationFormat>Custom</PresentationFormat>
  <Paragraphs>36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Genigraphics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48x36</dc:title>
  <dc:creator>Jay Larson</dc:creator>
  <dc:description>Quality poster printing
www.genigraphics.com
1-800-790-4001</dc:description>
  <cp:lastModifiedBy>IITM</cp:lastModifiedBy>
  <cp:revision>299</cp:revision>
  <cp:lastPrinted>2024-05-15T10:07:23Z</cp:lastPrinted>
  <dcterms:created xsi:type="dcterms:W3CDTF">2013-02-10T21:14:48Z</dcterms:created>
  <dcterms:modified xsi:type="dcterms:W3CDTF">2024-05-20T11:30:27Z</dcterms:modified>
</cp:coreProperties>
</file>