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20" r:id="rId3"/>
    <p:sldId id="436" r:id="rId4"/>
    <p:sldId id="354" r:id="rId5"/>
    <p:sldId id="394" r:id="rId6"/>
    <p:sldId id="450" r:id="rId7"/>
    <p:sldId id="395" r:id="rId8"/>
    <p:sldId id="446" r:id="rId9"/>
    <p:sldId id="396" r:id="rId10"/>
    <p:sldId id="398" r:id="rId11"/>
    <p:sldId id="40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0F887-749C-43E8-B8C2-499153C5CF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A77C33-C927-42F0-9E16-38C8ADBF1B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0848B3-9568-4145-867F-B2B71673E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0485-487B-4F26-BDAC-66B7EB32F9FF}" type="datetimeFigureOut">
              <a:rPr lang="en-IN" smtClean="0"/>
              <a:t>20-05-2024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A5CB35-7660-4023-AB09-6754E4B56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3FFB7-61A4-4A3A-A538-CD0A6EAFB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265D0-AAD8-4CAD-9154-A59B7C70AFB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69876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5CD4B-E9A7-4815-9772-350275AB1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337E36-28BE-44D3-9092-7AA2F15AA5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35B435-EC51-4C1A-95AF-591F263C9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0485-487B-4F26-BDAC-66B7EB32F9FF}" type="datetimeFigureOut">
              <a:rPr lang="en-IN" smtClean="0"/>
              <a:t>20-05-2024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E82DBD-184C-4562-9AA8-69490E67B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080A86-3492-4787-833C-173D2D371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265D0-AAD8-4CAD-9154-A59B7C70AFB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20793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049A74-6DF7-49C6-8D3C-B623A5110F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DB5CD8-ACC5-4E2A-ACFA-A9B62D5ABB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4E66C-AE24-43A8-BFBE-0263A0A7C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0485-487B-4F26-BDAC-66B7EB32F9FF}" type="datetimeFigureOut">
              <a:rPr lang="en-IN" smtClean="0"/>
              <a:t>20-05-2024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04AC88-5847-4DAA-B8E6-FBC8A7E2B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62E18F-ED1E-4588-A165-FB369774E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265D0-AAD8-4CAD-9154-A59B7C70AFB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13290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FC19D-DA7B-486A-88FD-8C7DD90D4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9627C-D0EE-4162-B489-5A86CBAB0C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0FC9CC-D384-4AA0-A569-59859B46B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0485-487B-4F26-BDAC-66B7EB32F9FF}" type="datetimeFigureOut">
              <a:rPr lang="en-IN" smtClean="0"/>
              <a:t>20-05-2024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17A0A3-AE49-4609-9A1E-16B646D62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A55DC4-6711-4447-A8AE-CCC940C5B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265D0-AAD8-4CAD-9154-A59B7C70AFB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0165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BD0C5-7260-4F4F-8E52-0D9C254E1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19322B-1AEC-4E10-9059-5CE03012A1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9BC467-7E29-4D82-8750-7F769083C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0485-487B-4F26-BDAC-66B7EB32F9FF}" type="datetimeFigureOut">
              <a:rPr lang="en-IN" smtClean="0"/>
              <a:t>20-05-2024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51742B-9787-4158-8B2B-5CBA44A28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F916F0-B59B-417E-A5A1-7F051AFBC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265D0-AAD8-4CAD-9154-A59B7C70AFB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34674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AB6BB-95CD-4F77-9FAC-32C7602C3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E8C8A6-E2AC-4697-80A2-9D471B9034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7F6C5C-BC9B-4162-8253-8AB66341D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56A7A2-163A-475F-BC52-54993B18F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0485-487B-4F26-BDAC-66B7EB32F9FF}" type="datetimeFigureOut">
              <a:rPr lang="en-IN" smtClean="0"/>
              <a:t>20-05-2024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BBCA16-6C0B-4F63-B8B0-579BBD2F2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344FAF-9CA7-4135-8DFA-FE560FE6B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265D0-AAD8-4CAD-9154-A59B7C70AFB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37932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D5190-F592-4B52-B58A-F2C1AFB61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911CDE-C79F-46E1-8F04-FBC533A737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E91227-112D-4A17-A8A1-FB1A50AC79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E85E8D-E9E9-4743-9898-34F2E6F52E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BDC204-DA6A-418C-AAF3-BBB47C7384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8E398F-ADCE-48EB-9570-056584249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0485-487B-4F26-BDAC-66B7EB32F9FF}" type="datetimeFigureOut">
              <a:rPr lang="en-IN" smtClean="0"/>
              <a:t>20-05-2024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86FB47-B3CD-41A3-ACCF-20DBFE95C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1B3510-0F67-4875-93DD-0784E6659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265D0-AAD8-4CAD-9154-A59B7C70AFB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70845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23882-CBEE-4698-BB18-E3793F51F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78D76A-EF33-4D8C-9F12-FDF7CA75F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0485-487B-4F26-BDAC-66B7EB32F9FF}" type="datetimeFigureOut">
              <a:rPr lang="en-IN" smtClean="0"/>
              <a:t>20-05-2024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E30ABD-51A8-4A9D-9F2D-FDECBBF35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B992B3-8090-491E-A611-13491B632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265D0-AAD8-4CAD-9154-A59B7C70AFB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53650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B81B84-7047-48FD-8CC4-84D9E9206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0485-487B-4F26-BDAC-66B7EB32F9FF}" type="datetimeFigureOut">
              <a:rPr lang="en-IN" smtClean="0"/>
              <a:t>20-05-2024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BDFE3B-371F-44F1-9334-B8FF9F085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9C6FB2-7D7A-472C-A03E-99BEB3093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265D0-AAD8-4CAD-9154-A59B7C70AFB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32071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473D6-80CF-4298-AE4C-030835AF6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A6DC12-C3E4-4A04-B336-29E63AB5A9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5D4B3C-2351-47A6-8D75-6C1FF9A8E1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6A35C8-8840-4878-AE91-0725702A3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0485-487B-4F26-BDAC-66B7EB32F9FF}" type="datetimeFigureOut">
              <a:rPr lang="en-IN" smtClean="0"/>
              <a:t>20-05-2024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58BE96-29A6-494C-9020-1E4DAC4D7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BB58F8-4C99-45BD-A704-47E37F1BA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265D0-AAD8-4CAD-9154-A59B7C70AFB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1673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6DA41-72C6-41D1-9D1A-D53870EA1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DE214C-24E5-4C37-B38F-CF91A28A0E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337208-E6EA-4F69-A661-95C2F1BD27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A8704-6D80-48A1-B5CF-7C393C712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0485-487B-4F26-BDAC-66B7EB32F9FF}" type="datetimeFigureOut">
              <a:rPr lang="en-IN" smtClean="0"/>
              <a:t>20-05-2024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3D2ACE-2DC8-4B1B-B695-E30E80702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FF2FA9-CDC7-48D3-9EFC-ED892296C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265D0-AAD8-4CAD-9154-A59B7C70AFB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79866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B103AE-51E9-4EAC-BA92-7097149E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6736DB-0F93-4B2A-BF1E-8CC1B3AA78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6DA62D-8250-4DA5-8205-C2F426B8CA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F0485-487B-4F26-BDAC-66B7EB32F9FF}" type="datetimeFigureOut">
              <a:rPr lang="en-IN" smtClean="0"/>
              <a:t>20-05-2024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329B1E-85ED-46B1-83D1-8DC193F24D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4BB395-6745-418F-913F-C3BDCA5507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265D0-AAD8-4CAD-9154-A59B7C70AFB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76450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jpg"/><Relationship Id="rId5" Type="http://schemas.openxmlformats.org/officeDocument/2006/relationships/image" Target="../media/image2.gif"/><Relationship Id="rId4" Type="http://schemas.openxmlformats.org/officeDocument/2006/relationships/image" Target="../media/image1.jp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olorful sky with clouds">
            <a:extLst>
              <a:ext uri="{FF2B5EF4-FFF2-40B4-BE49-F238E27FC236}">
                <a16:creationId xmlns:a16="http://schemas.microsoft.com/office/drawing/2014/main" id="{68332A5E-95EB-A52E-EAA4-7B347AC99E34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815CDB9F-71FD-0C1F-EC17-16AD560F56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943004"/>
            <a:ext cx="12192000" cy="2674937"/>
          </a:xfrm>
        </p:spPr>
        <p:txBody>
          <a:bodyPr>
            <a:normAutofit/>
          </a:bodyPr>
          <a:lstStyle/>
          <a:p>
            <a:r>
              <a:rPr lang="en-IN" sz="23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Unashish Mondal</a:t>
            </a:r>
            <a:r>
              <a:rPr lang="en-IN" sz="2300" b="1" kern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1</a:t>
            </a:r>
            <a:r>
              <a:rPr lang="en-IN" sz="23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,</a:t>
            </a:r>
            <a:r>
              <a:rPr lang="en-IN" sz="23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en-IN" sz="23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Subrat Kumar Panda</a:t>
            </a:r>
            <a:r>
              <a:rPr lang="en-IN" sz="2300" kern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1</a:t>
            </a:r>
            <a:r>
              <a:rPr lang="en-IN" sz="23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, Anish Kumar</a:t>
            </a:r>
            <a:r>
              <a:rPr lang="en-IN" sz="2300" kern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1, 2</a:t>
            </a:r>
            <a:r>
              <a:rPr lang="en-IN" sz="23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, Devesh Sharma</a:t>
            </a:r>
            <a:r>
              <a:rPr lang="en-IN" sz="2300" kern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1</a:t>
            </a:r>
            <a:r>
              <a:rPr lang="en-IN" sz="23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 and Someshwar Das</a:t>
            </a:r>
            <a:r>
              <a:rPr lang="en-IN" sz="2300" kern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1, 3</a:t>
            </a:r>
          </a:p>
          <a:p>
            <a:br>
              <a:rPr lang="en-IN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</a:br>
            <a:r>
              <a:rPr lang="en-IN" sz="24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 </a:t>
            </a:r>
            <a:br>
              <a:rPr lang="en-IN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</a:br>
            <a:r>
              <a:rPr lang="en-IN" sz="2400" b="1" kern="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1</a:t>
            </a:r>
            <a:r>
              <a:rPr lang="en-IN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Department of Atmospheric Science, School of Earth Sciences</a:t>
            </a:r>
            <a:br>
              <a:rPr lang="en-IN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</a:br>
            <a:r>
              <a:rPr lang="en-IN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Central University of Rajasthan</a:t>
            </a:r>
            <a:br>
              <a:rPr lang="en-IN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</a:br>
            <a:r>
              <a:rPr lang="en-IN" sz="2400" kern="1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ordia New" panose="020B0304020202020204" pitchFamily="34" charset="-34"/>
              </a:rPr>
              <a:t>2</a:t>
            </a:r>
            <a:r>
              <a:rPr lang="en-IN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ordia New" panose="020B0304020202020204" pitchFamily="34" charset="-34"/>
              </a:rPr>
              <a:t>Institute of Meteorology, Leipzig University, Leipzig, Germany</a:t>
            </a:r>
            <a:br>
              <a:rPr lang="en-IN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</a:br>
            <a:r>
              <a:rPr lang="en-IN" sz="2400" kern="1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ordia New" panose="020B0304020202020204" pitchFamily="34" charset="-34"/>
              </a:rPr>
              <a:t>3 </a:t>
            </a:r>
            <a:r>
              <a:rPr lang="en-IN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ordia New" panose="020B0304020202020204" pitchFamily="34" charset="-34"/>
              </a:rPr>
              <a:t>South Asian Meteorological Association, New Delhi</a:t>
            </a:r>
            <a:endParaRPr lang="en-IN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27024F0-9C14-9796-AF2C-AED9B2B576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99091"/>
            <a:ext cx="12192000" cy="179089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GB" sz="36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Identifying Thresholds of Thunderstorm Indices for Predicting Lightning Events Across India with WRF-ARW Model and ERA5 Reanalysis Datasets</a:t>
            </a:r>
            <a:endParaRPr lang="en-I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Central University of Rajasthan - Wikipedia">
            <a:extLst>
              <a:ext uri="{FF2B5EF4-FFF2-40B4-BE49-F238E27FC236}">
                <a16:creationId xmlns:a16="http://schemas.microsoft.com/office/drawing/2014/main" id="{8329F90A-EF14-7812-3CD6-A59B3FAFA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5384800"/>
            <a:ext cx="1252727" cy="133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5E4F79A-8B2B-FFCD-7840-499C0C62E2E1}"/>
              </a:ext>
            </a:extLst>
          </p:cNvPr>
          <p:cNvSpPr txBox="1"/>
          <p:nvPr/>
        </p:nvSpPr>
        <p:spPr>
          <a:xfrm>
            <a:off x="748590" y="83442"/>
            <a:ext cx="106948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INTERNATIONAL WORKSHOP </a:t>
            </a:r>
          </a:p>
          <a:p>
            <a:pPr algn="ctr"/>
            <a:r>
              <a:rPr lang="en-GB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Stratosphere-Troposphere Interactions and Prediction of Monsoon weather EXtremes (STIPMEX)</a:t>
            </a:r>
          </a:p>
          <a:p>
            <a:pPr algn="ctr"/>
            <a:r>
              <a:rPr lang="en-GB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(June 01-07, 2024), IITM, Pune</a:t>
            </a:r>
            <a:endParaRPr lang="en-IN" b="1" i="1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421FF20-F9A7-EE98-862C-303C2096D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6B12D-00D3-4003-9E1C-31FE3B5B1AA4}" type="slidenum">
              <a:rPr lang="en-IN" smtClean="0"/>
              <a:t>1</a:t>
            </a:fld>
            <a:endParaRPr lang="en-IN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B180383-F128-4906-1E1B-1DE3F8F541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937" y="5968126"/>
            <a:ext cx="1365504" cy="8667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35C17D-E519-45B7-B3F2-6D383F3BAF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083" y="0"/>
            <a:ext cx="1084482" cy="108448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792AF6E-B805-4C61-8A04-D8F984DC7F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10516" y="23117"/>
            <a:ext cx="978813" cy="978813"/>
          </a:xfrm>
          <a:prstGeom prst="rect">
            <a:avLst/>
          </a:prstGeom>
        </p:spPr>
      </p:pic>
      <p:pic>
        <p:nvPicPr>
          <p:cNvPr id="8" name="STIPMEX_audio">
            <a:hlinkClick r:id="" action="ppaction://media"/>
            <a:extLst>
              <a:ext uri="{FF2B5EF4-FFF2-40B4-BE49-F238E27FC236}">
                <a16:creationId xmlns:a16="http://schemas.microsoft.com/office/drawing/2014/main" id="{EE261AEA-92CD-47C1-AC0F-B5D0C22391E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791200" y="3363219"/>
            <a:ext cx="609600" cy="609600"/>
          </a:xfrm>
          <a:prstGeom prst="rect">
            <a:avLst/>
          </a:prstGeom>
          <a:solidFill>
            <a:srgbClr val="C00000"/>
          </a:solidFill>
        </p:spPr>
      </p:pic>
    </p:spTree>
    <p:extLst>
      <p:ext uri="{BB962C8B-B14F-4D97-AF65-F5344CB8AC3E}">
        <p14:creationId xmlns:p14="http://schemas.microsoft.com/office/powerpoint/2010/main" val="1258880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61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B307C22-0AF1-AD36-6D2C-30357D6799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4" t="9576" r="7409" b="4199"/>
          <a:stretch/>
        </p:blipFill>
        <p:spPr>
          <a:xfrm>
            <a:off x="6096000" y="0"/>
            <a:ext cx="5946475" cy="57969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419C43-2010-A1F2-F628-42AA6AFB1259}"/>
              </a:ext>
            </a:extLst>
          </p:cNvPr>
          <p:cNvSpPr txBox="1"/>
          <p:nvPr/>
        </p:nvSpPr>
        <p:spPr>
          <a:xfrm>
            <a:off x="5905919" y="5898739"/>
            <a:ext cx="62860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  <a:tabLst>
                <a:tab pos="1349375" algn="l"/>
              </a:tabLst>
            </a:pPr>
            <a:r>
              <a:rPr lang="en-IN" sz="1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Model skill score comparison of True Skill Statistic (TSS) for different thunderstorm indices over all the case study domains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4BF4BD3A-CC3E-BE78-103A-8F72E25F0FA3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36541" y="1897928"/>
              <a:ext cx="5584327" cy="183817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02938">
                      <a:extLst>
                        <a:ext uri="{9D8B030D-6E8A-4147-A177-3AD203B41FA5}">
                          <a16:colId xmlns:a16="http://schemas.microsoft.com/office/drawing/2014/main" val="2886093846"/>
                        </a:ext>
                      </a:extLst>
                    </a:gridCol>
                    <a:gridCol w="2652495">
                      <a:extLst>
                        <a:ext uri="{9D8B030D-6E8A-4147-A177-3AD203B41FA5}">
                          <a16:colId xmlns:a16="http://schemas.microsoft.com/office/drawing/2014/main" val="2458418669"/>
                        </a:ext>
                      </a:extLst>
                    </a:gridCol>
                    <a:gridCol w="1122116">
                      <a:extLst>
                        <a:ext uri="{9D8B030D-6E8A-4147-A177-3AD203B41FA5}">
                          <a16:colId xmlns:a16="http://schemas.microsoft.com/office/drawing/2014/main" val="689541570"/>
                        </a:ext>
                      </a:extLst>
                    </a:gridCol>
                    <a:gridCol w="806778">
                      <a:extLst>
                        <a:ext uri="{9D8B030D-6E8A-4147-A177-3AD203B41FA5}">
                          <a16:colId xmlns:a16="http://schemas.microsoft.com/office/drawing/2014/main" val="381093968"/>
                        </a:ext>
                      </a:extLst>
                    </a:gridCol>
                  </a:tblGrid>
                  <a:tr h="25575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N" sz="14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Statistics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N" sz="14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Formula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N" sz="140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Definition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N" sz="14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Range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051667515"/>
                      </a:ext>
                    </a:extLst>
                  </a:tr>
                  <a:tr h="111508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TSS (True Skill Statistic)</a:t>
                          </a:r>
                          <a:endParaRPr lang="en-IN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𝑇𝑆𝑆</m:t>
                                </m:r>
                                <m:r>
                                  <a:rPr lang="en-US" sz="140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IN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4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𝑌𝑌</m:t>
                                    </m:r>
                                    <m: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 ×</m:t>
                                    </m:r>
                                    <m:r>
                                      <a:rPr lang="en-GB" sz="14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𝑁𝑁</m:t>
                                    </m:r>
                                    <m: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−</m:t>
                                    </m:r>
                                    <m:r>
                                      <a:rPr lang="en-GB" sz="14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𝑌𝑁</m:t>
                                    </m:r>
                                    <m: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 ×</m:t>
                                    </m:r>
                                    <m:r>
                                      <a:rPr lang="en-GB" sz="14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𝑁𝑌</m:t>
                                    </m:r>
                                  </m:num>
                                  <m:den>
                                    <m:d>
                                      <m:dPr>
                                        <m:ctrlPr>
                                          <a:rPr lang="en-IN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1400" b="0" i="1" smtClean="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</a:rPr>
                                          <m:t>𝑌𝑌</m:t>
                                        </m:r>
                                        <m:r>
                                          <a:rPr lang="en-US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</a:rPr>
                                          <m:t>+</m:t>
                                        </m:r>
                                        <m:r>
                                          <a:rPr lang="en-GB" sz="1400" b="0" i="1" smtClean="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</a:rPr>
                                          <m:t>𝑁𝑌</m:t>
                                        </m:r>
                                      </m:e>
                                    </m:d>
                                    <m: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×</m:t>
                                    </m:r>
                                    <m:r>
                                      <a:rPr lang="en-US" sz="140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(</m:t>
                                    </m:r>
                                    <m:r>
                                      <a:rPr lang="en-GB" sz="14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𝑌𝑁</m:t>
                                    </m:r>
                                    <m: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+</m:t>
                                    </m:r>
                                    <m:r>
                                      <a:rPr lang="en-GB" sz="14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𝑁𝑁</m:t>
                                    </m:r>
                                    <m: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)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N" sz="1400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TSS explains how well the forecast separated the “yes” events from the “no” events; </a:t>
                          </a:r>
                          <a:endParaRPr lang="en-IN" sz="1400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N" sz="14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-1 to 1</a:t>
                          </a: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N" sz="14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50957375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4BF4BD3A-CC3E-BE78-103A-8F72E25F0FA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91067114"/>
                  </p:ext>
                </p:extLst>
              </p:nvPr>
            </p:nvGraphicFramePr>
            <p:xfrm>
              <a:off x="236541" y="1897928"/>
              <a:ext cx="5584327" cy="183817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02938">
                      <a:extLst>
                        <a:ext uri="{9D8B030D-6E8A-4147-A177-3AD203B41FA5}">
                          <a16:colId xmlns:a16="http://schemas.microsoft.com/office/drawing/2014/main" val="2886093846"/>
                        </a:ext>
                      </a:extLst>
                    </a:gridCol>
                    <a:gridCol w="2652495">
                      <a:extLst>
                        <a:ext uri="{9D8B030D-6E8A-4147-A177-3AD203B41FA5}">
                          <a16:colId xmlns:a16="http://schemas.microsoft.com/office/drawing/2014/main" val="2458418669"/>
                        </a:ext>
                      </a:extLst>
                    </a:gridCol>
                    <a:gridCol w="1122116">
                      <a:extLst>
                        <a:ext uri="{9D8B030D-6E8A-4147-A177-3AD203B41FA5}">
                          <a16:colId xmlns:a16="http://schemas.microsoft.com/office/drawing/2014/main" val="689541570"/>
                        </a:ext>
                      </a:extLst>
                    </a:gridCol>
                    <a:gridCol w="806778">
                      <a:extLst>
                        <a:ext uri="{9D8B030D-6E8A-4147-A177-3AD203B41FA5}">
                          <a16:colId xmlns:a16="http://schemas.microsoft.com/office/drawing/2014/main" val="381093968"/>
                        </a:ext>
                      </a:extLst>
                    </a:gridCol>
                  </a:tblGrid>
                  <a:tr h="25575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N" sz="14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Statistics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N" sz="14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Formula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N" sz="140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Definition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N" sz="14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Range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051667515"/>
                      </a:ext>
                    </a:extLst>
                  </a:tr>
                  <a:tr h="158242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TSS (True Skill Statistic)</a:t>
                          </a:r>
                          <a:endParaRPr lang="en-IN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38161" t="-20000" r="-74023" b="-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</a:rPr>
                            <a:t>TSS explains how well the forecast separated the “yes” events from the “no” events; </a:t>
                          </a:r>
                          <a:endParaRPr lang="en-IN" sz="1400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N" sz="14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-1 to 1</a:t>
                          </a: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N" sz="14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50957375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21EAB7-27E4-2ED1-352D-0C7F9A18A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255CD-93A5-4DCE-A40A-0B34A4D1DCE2}" type="slidenum">
              <a:rPr lang="en-IN" smtClean="0"/>
              <a:t>10</a:t>
            </a:fld>
            <a:endParaRPr lang="en-IN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FC3514A-17AF-6B4F-FF70-00C061627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541" y="978136"/>
            <a:ext cx="7402778" cy="713031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Model 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Skill Score – </a:t>
            </a:r>
            <a:b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TSS (True Skill Statistic)</a:t>
            </a:r>
            <a:br>
              <a:rPr lang="en-I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en-IN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br>
              <a:rPr lang="en-IN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IN" sz="28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A37470-53FA-4681-F0FB-3D24AC993A36}"/>
              </a:ext>
            </a:extLst>
          </p:cNvPr>
          <p:cNvSpPr txBox="1"/>
          <p:nvPr/>
        </p:nvSpPr>
        <p:spPr>
          <a:xfrm>
            <a:off x="266209" y="3984349"/>
            <a:ext cx="558432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GB" dirty="0"/>
              <a:t>TSS explains how well the forecast separated the “yes” events from the “no” events; range of the TSS is -1 to 1, as 0 indicates no skill; and 1 indicates the perfect score.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66283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86570F8-49FD-E590-1CE8-A2FF56FF5AFF}"/>
              </a:ext>
            </a:extLst>
          </p:cNvPr>
          <p:cNvSpPr txBox="1"/>
          <p:nvPr/>
        </p:nvSpPr>
        <p:spPr>
          <a:xfrm>
            <a:off x="729049" y="759362"/>
            <a:ext cx="10733902" cy="5955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1600" kern="1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Thunderstorm indices CAPE showed significant values, with CAPE reaching above &gt;1200 J/kg and TTI around &gt;46°C, suggesting the formation of a convective storm.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1600" kern="1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The Wind updraft potential was sufficient for thunderstorm generation, with DLS of 10m/s and LLS of 10 m/s. The EHI (&gt;1), and SCP (&gt;=3.5), STP (&gt;=1.2) along with low SRH at 3 km (100 m</a:t>
            </a:r>
            <a:r>
              <a:rPr lang="en-IN" sz="1600" kern="100" baseline="30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IN" sz="1600" kern="1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/s</a:t>
            </a:r>
            <a:r>
              <a:rPr lang="en-IN" sz="1600" kern="100" baseline="30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IN" sz="1600" kern="1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), indicated no evidence of helicity or tornado activity during the event.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1600" kern="1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Favourable conditions for convection were indicated by CT, VT, TTI, and K index values of &gt;18°C, &gt;27°C, &gt;45°C, and &gt;30°C, respectively exhibited high predictive capacity for forecasting the onset of thunderstorms.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1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The simplistic indices such as VT, CT, TTI works well with the weak and non-supercell thunderstorms such as for Udaipur, Rajasthan</a:t>
            </a:r>
            <a:r>
              <a:rPr lang="en-IN" sz="1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1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The supercell thunderstorm happened at Hooghly, West Bengal was predicted well by EHI, SCP, STP and SRH (advance indicators).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1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The performance of a forecast model can be assessed using a contingency table using the True Skill Statistic (TSS), Probability of Detection (POD), Heidke Skill Score (HSS).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1600" dirty="0"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en-IN" sz="1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he capability of the model to track real-time events and its validity can be checked through the thunderstorm indices.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1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The optimal threshold of the indices obtained from both the model-simulated and reanalysis datasets demonstrated a positive correlation in almost all events and cases</a:t>
            </a:r>
            <a:endParaRPr lang="en-IN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6C936C-AF6D-B78F-15BD-B97B14057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255CD-93A5-4DCE-A40A-0B34A4D1DCE2}" type="slidenum">
              <a:rPr lang="en-IN" smtClean="0"/>
              <a:t>11</a:t>
            </a:fld>
            <a:endParaRPr lang="en-IN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39BC420-A69E-0A61-3F48-4DD197E8C209}"/>
              </a:ext>
            </a:extLst>
          </p:cNvPr>
          <p:cNvGrpSpPr/>
          <p:nvPr/>
        </p:nvGrpSpPr>
        <p:grpSpPr>
          <a:xfrm>
            <a:off x="82068" y="77259"/>
            <a:ext cx="12027864" cy="540577"/>
            <a:chOff x="0" y="0"/>
            <a:chExt cx="12027864" cy="540577"/>
          </a:xfrm>
        </p:grpSpPr>
        <p:sp>
          <p:nvSpPr>
            <p:cNvPr id="6" name="Arrow: Chevron 5">
              <a:extLst>
                <a:ext uri="{FF2B5EF4-FFF2-40B4-BE49-F238E27FC236}">
                  <a16:creationId xmlns:a16="http://schemas.microsoft.com/office/drawing/2014/main" id="{597B64A5-B336-1911-66BA-F36FC4B0C5A4}"/>
                </a:ext>
              </a:extLst>
            </p:cNvPr>
            <p:cNvSpPr/>
            <p:nvPr/>
          </p:nvSpPr>
          <p:spPr>
            <a:xfrm>
              <a:off x="0" y="0"/>
              <a:ext cx="12027864" cy="540577"/>
            </a:xfrm>
            <a:prstGeom prst="chevron">
              <a:avLst/>
            </a:prstGeom>
          </p:spPr>
          <p:style>
            <a:lnRef idx="3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IN"/>
            </a:p>
          </p:txBody>
        </p:sp>
        <p:sp>
          <p:nvSpPr>
            <p:cNvPr id="7" name="Arrow: Chevron 4">
              <a:extLst>
                <a:ext uri="{FF2B5EF4-FFF2-40B4-BE49-F238E27FC236}">
                  <a16:creationId xmlns:a16="http://schemas.microsoft.com/office/drawing/2014/main" id="{9C1DFDF9-9D1C-A1A8-9052-19579EFAD1EB}"/>
                </a:ext>
              </a:extLst>
            </p:cNvPr>
            <p:cNvSpPr txBox="1"/>
            <p:nvPr/>
          </p:nvSpPr>
          <p:spPr>
            <a:xfrm>
              <a:off x="270289" y="0"/>
              <a:ext cx="11487287" cy="5405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2014" tIns="37338" rIns="37338" bIns="37338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800" b="1" kern="1200" dirty="0">
                  <a:latin typeface="Cambria" panose="02040503050406030204" pitchFamily="18" charset="0"/>
                  <a:ea typeface="Cambria" panose="02040503050406030204" pitchFamily="18" charset="0"/>
                </a:rPr>
                <a:t>Conclusions</a:t>
              </a:r>
              <a:endParaRPr lang="en-IN" sz="2800" b="1" kern="12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3527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0225411-8B53-323E-E2C2-56AE625AB5F2}"/>
              </a:ext>
            </a:extLst>
          </p:cNvPr>
          <p:cNvSpPr txBox="1"/>
          <p:nvPr/>
        </p:nvSpPr>
        <p:spPr>
          <a:xfrm>
            <a:off x="144380" y="1074509"/>
            <a:ext cx="117562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IN" sz="2000" dirty="0"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en-IN" sz="2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he Weather Research and Forecasting (WRF) model has been integrated for 30 hours with double moment microphysics scheme NSSL-17 which accurately reproduces vertical and meteorological measures.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IN" sz="20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GB" sz="2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Thunderstorm indices are often used for convection forecasting for many decades.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GB" sz="20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GB" sz="2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The ability of a model to forecast thunderstorm events needs to be assessed and improved by employing thunderstorm indices derived from model and observational datasets (Gubenko &amp; Rubinshtein, </a:t>
            </a:r>
            <a:r>
              <a:rPr lang="en-GB" sz="20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2017</a:t>
            </a:r>
            <a:r>
              <a:rPr lang="en-GB" sz="2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; Mukhopadhyay et al., </a:t>
            </a:r>
            <a:r>
              <a:rPr lang="en-GB" sz="20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2003</a:t>
            </a:r>
            <a:r>
              <a:rPr lang="en-GB" sz="2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IN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I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 efficacy of different skill scores in the prediction of rare events, specifically tornadoes and flash floods, was examined through the analysis of contingency tables (Doswell et al. </a:t>
            </a:r>
            <a:r>
              <a:rPr lang="en-IN" sz="20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1990</a:t>
            </a:r>
            <a:r>
              <a:rPr lang="en-I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).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IN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I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Heidke Skill Score (HSS) and True Statistics Skill (TSS) are the effective skill scores in forecasting (Kunz, </a:t>
            </a:r>
            <a:r>
              <a:rPr lang="en-IN" sz="20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2007</a:t>
            </a:r>
            <a:r>
              <a:rPr lang="en-I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 Haklander</a:t>
            </a:r>
            <a:r>
              <a:rPr lang="en-IN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&amp; </a:t>
            </a:r>
            <a:r>
              <a:rPr lang="en-I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Delden</a:t>
            </a:r>
            <a:r>
              <a:rPr lang="en-IN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N" sz="20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2003</a:t>
            </a:r>
            <a:r>
              <a:rPr lang="en-I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).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IN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I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 thunderstorm indices using optimal threshold over few station location in India has been done by (Sahu et al. </a:t>
            </a:r>
            <a:r>
              <a:rPr lang="en-IN" sz="20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2021</a:t>
            </a:r>
            <a:r>
              <a:rPr lang="en-I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8F0539-BEE8-3F6C-8176-F646CC141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255CD-93A5-4DCE-A40A-0B34A4D1DCE2}" type="slidenum">
              <a:rPr lang="en-IN" smtClean="0"/>
              <a:t>2</a:t>
            </a:fld>
            <a:endParaRPr lang="en-IN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B1781F8-1307-6DDA-F97A-A7EEE67382D8}"/>
              </a:ext>
            </a:extLst>
          </p:cNvPr>
          <p:cNvGrpSpPr/>
          <p:nvPr/>
        </p:nvGrpSpPr>
        <p:grpSpPr>
          <a:xfrm>
            <a:off x="5952" y="136525"/>
            <a:ext cx="12180093" cy="570842"/>
            <a:chOff x="5953" y="0"/>
            <a:chExt cx="12180093" cy="570842"/>
          </a:xfrm>
        </p:grpSpPr>
        <p:sp>
          <p:nvSpPr>
            <p:cNvPr id="6" name="Arrow: Chevron 5">
              <a:extLst>
                <a:ext uri="{FF2B5EF4-FFF2-40B4-BE49-F238E27FC236}">
                  <a16:creationId xmlns:a16="http://schemas.microsoft.com/office/drawing/2014/main" id="{AAC59365-24D8-1937-B7EB-4E34071C6F5E}"/>
                </a:ext>
              </a:extLst>
            </p:cNvPr>
            <p:cNvSpPr/>
            <p:nvPr/>
          </p:nvSpPr>
          <p:spPr>
            <a:xfrm>
              <a:off x="5953" y="0"/>
              <a:ext cx="12180093" cy="570842"/>
            </a:xfrm>
            <a:prstGeom prst="chevron">
              <a:avLst/>
            </a:prstGeom>
          </p:spPr>
          <p:style>
            <a:lnRef idx="3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IN"/>
            </a:p>
          </p:txBody>
        </p:sp>
        <p:sp>
          <p:nvSpPr>
            <p:cNvPr id="7" name="Arrow: Chevron 4">
              <a:extLst>
                <a:ext uri="{FF2B5EF4-FFF2-40B4-BE49-F238E27FC236}">
                  <a16:creationId xmlns:a16="http://schemas.microsoft.com/office/drawing/2014/main" id="{832AF906-34C7-D55C-8850-7E8F9AE1C7AE}"/>
                </a:ext>
              </a:extLst>
            </p:cNvPr>
            <p:cNvSpPr txBox="1"/>
            <p:nvPr/>
          </p:nvSpPr>
          <p:spPr>
            <a:xfrm>
              <a:off x="291374" y="0"/>
              <a:ext cx="11609251" cy="5708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2014" tIns="37338" rIns="37338" bIns="37338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800" b="1" kern="1200" dirty="0">
                  <a:latin typeface="Cambria" panose="02040503050406030204" pitchFamily="18" charset="0"/>
                  <a:ea typeface="Cambria" panose="02040503050406030204" pitchFamily="18" charset="0"/>
                </a:rPr>
                <a:t>Introduction</a:t>
              </a:r>
              <a:endParaRPr lang="en-IN" sz="2800" b="1" kern="12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3769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771001D-2F2C-C59C-7454-DA6E9A365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255CD-93A5-4DCE-A40A-0B34A4D1DCE2}" type="slidenum">
              <a:rPr lang="en-IN" smtClean="0"/>
              <a:t>3</a:t>
            </a:fld>
            <a:endParaRPr lang="en-IN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A6C8E62-21D4-6B11-E3BA-B8CACCFA6E5F}"/>
              </a:ext>
            </a:extLst>
          </p:cNvPr>
          <p:cNvGraphicFramePr>
            <a:graphicFrameLocks noGrp="1"/>
          </p:cNvGraphicFramePr>
          <p:nvPr/>
        </p:nvGraphicFramePr>
        <p:xfrm>
          <a:off x="593863" y="1172384"/>
          <a:ext cx="4382627" cy="25339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91743">
                  <a:extLst>
                    <a:ext uri="{9D8B030D-6E8A-4147-A177-3AD203B41FA5}">
                      <a16:colId xmlns:a16="http://schemas.microsoft.com/office/drawing/2014/main" val="3643491142"/>
                    </a:ext>
                  </a:extLst>
                </a:gridCol>
                <a:gridCol w="2190884">
                  <a:extLst>
                    <a:ext uri="{9D8B030D-6E8A-4147-A177-3AD203B41FA5}">
                      <a16:colId xmlns:a16="http://schemas.microsoft.com/office/drawing/2014/main" val="3479747039"/>
                    </a:ext>
                  </a:extLst>
                </a:gridCol>
              </a:tblGrid>
              <a:tr h="3598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Parameter</a:t>
                      </a:r>
                      <a:endParaRPr lang="en-IN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Details</a:t>
                      </a:r>
                      <a:endParaRPr lang="en-IN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97267070"/>
                  </a:ext>
                </a:extLst>
              </a:tr>
              <a:tr h="3598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WRF version</a:t>
                      </a:r>
                      <a:endParaRPr lang="en-IN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4.0.3 version</a:t>
                      </a:r>
                      <a:endParaRPr lang="en-IN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94364930"/>
                  </a:ext>
                </a:extLst>
              </a:tr>
              <a:tr h="3598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Spatial resolution</a:t>
                      </a:r>
                      <a:endParaRPr lang="en-IN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 and 3 Km</a:t>
                      </a:r>
                      <a:endParaRPr lang="en-IN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45418855"/>
                  </a:ext>
                </a:extLst>
              </a:tr>
              <a:tr h="3977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Model integration time</a:t>
                      </a:r>
                      <a:endParaRPr lang="en-IN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24 Hr</a:t>
                      </a:r>
                      <a:endParaRPr lang="en-IN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97595816"/>
                  </a:ext>
                </a:extLst>
              </a:tr>
              <a:tr h="3370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Time Step</a:t>
                      </a:r>
                      <a:endParaRPr lang="en-IN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54 Sec</a:t>
                      </a:r>
                      <a:endParaRPr lang="en-IN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97462235"/>
                  </a:ext>
                </a:extLst>
              </a:tr>
              <a:tr h="3598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Vertical Resolution</a:t>
                      </a:r>
                      <a:endParaRPr lang="en-IN" sz="1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34 Level</a:t>
                      </a:r>
                      <a:endParaRPr lang="en-IN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30271880"/>
                  </a:ext>
                </a:extLst>
              </a:tr>
              <a:tr h="3598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Dataset</a:t>
                      </a:r>
                      <a:endParaRPr lang="en-IN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IN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CEP – 0.25 degree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81633386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816900DB-4FF9-1FF1-FF13-F1F7C3D5A578}"/>
              </a:ext>
            </a:extLst>
          </p:cNvPr>
          <p:cNvSpPr txBox="1"/>
          <p:nvPr/>
        </p:nvSpPr>
        <p:spPr>
          <a:xfrm>
            <a:off x="922293" y="866275"/>
            <a:ext cx="3813701" cy="3061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1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Table 1:</a:t>
            </a:r>
            <a:r>
              <a:rPr lang="en-IN" sz="1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Summary of WRF model configuration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03DB38D4-2708-4AF0-D8D5-D27EFDA7754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61322" y="4116678"/>
          <a:ext cx="3135641" cy="26370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27813">
                  <a:extLst>
                    <a:ext uri="{9D8B030D-6E8A-4147-A177-3AD203B41FA5}">
                      <a16:colId xmlns:a16="http://schemas.microsoft.com/office/drawing/2014/main" val="2268137366"/>
                    </a:ext>
                  </a:extLst>
                </a:gridCol>
                <a:gridCol w="1007828">
                  <a:extLst>
                    <a:ext uri="{9D8B030D-6E8A-4147-A177-3AD203B41FA5}">
                      <a16:colId xmlns:a16="http://schemas.microsoft.com/office/drawing/2014/main" val="3180515101"/>
                    </a:ext>
                  </a:extLst>
                </a:gridCol>
              </a:tblGrid>
              <a:tr h="4666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Physics options</a:t>
                      </a:r>
                      <a:endParaRPr lang="en-IN" sz="14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Exp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IN" sz="14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81916673"/>
                  </a:ext>
                </a:extLst>
              </a:tr>
              <a:tr h="2884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Microphysics</a:t>
                      </a:r>
                      <a:endParaRPr lang="en-IN" sz="14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NSSL-2</a:t>
                      </a:r>
                      <a:endParaRPr lang="en-IN" sz="14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87284681"/>
                  </a:ext>
                </a:extLst>
              </a:tr>
              <a:tr h="2884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Longwave radiation</a:t>
                      </a:r>
                      <a:endParaRPr lang="en-IN" sz="14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RRTM</a:t>
                      </a:r>
                      <a:endParaRPr lang="en-IN" sz="14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69743818"/>
                  </a:ext>
                </a:extLst>
              </a:tr>
              <a:tr h="2884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Shortwave radiation</a:t>
                      </a:r>
                      <a:endParaRPr lang="en-IN" sz="14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RRTMG</a:t>
                      </a:r>
                      <a:endParaRPr lang="en-IN" sz="14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9268661"/>
                  </a:ext>
                </a:extLst>
              </a:tr>
              <a:tr h="3791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Land cover classification </a:t>
                      </a:r>
                      <a:endParaRPr lang="en-IN" sz="14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MM5</a:t>
                      </a:r>
                      <a:endParaRPr lang="en-IN" sz="14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24865828"/>
                  </a:ext>
                </a:extLst>
              </a:tr>
              <a:tr h="2884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Surface layer</a:t>
                      </a:r>
                      <a:endParaRPr lang="en-IN" sz="14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NOAH</a:t>
                      </a:r>
                      <a:endParaRPr lang="en-IN" sz="14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53709536"/>
                  </a:ext>
                </a:extLst>
              </a:tr>
              <a:tr h="2884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Planet boundary layer</a:t>
                      </a:r>
                      <a:endParaRPr lang="en-IN" sz="14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YSU</a:t>
                      </a:r>
                      <a:endParaRPr lang="en-IN" sz="14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17705990"/>
                  </a:ext>
                </a:extLst>
              </a:tr>
              <a:tr h="2884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Cumulus convection </a:t>
                      </a:r>
                      <a:endParaRPr lang="en-IN" sz="140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GRELL-D</a:t>
                      </a:r>
                      <a:endParaRPr lang="en-IN" sz="14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9237659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CC08DC6-DDCA-44E5-6CB8-DDE7825E5038}"/>
              </a:ext>
            </a:extLst>
          </p:cNvPr>
          <p:cNvSpPr txBox="1"/>
          <p:nvPr/>
        </p:nvSpPr>
        <p:spPr>
          <a:xfrm>
            <a:off x="663711" y="3810569"/>
            <a:ext cx="4497545" cy="3061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N" sz="1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Table 2:</a:t>
            </a:r>
            <a:r>
              <a:rPr lang="en-IN" sz="1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Physical configuration of designed experiments 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40B116B-CD30-BBE4-7855-6720CC29D727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1973775"/>
          <a:ext cx="5328249" cy="3246516"/>
        </p:xfrm>
        <a:graphic>
          <a:graphicData uri="http://schemas.openxmlformats.org/drawingml/2006/table">
            <a:tbl>
              <a:tblPr/>
              <a:tblGrid>
                <a:gridCol w="2015707">
                  <a:extLst>
                    <a:ext uri="{9D8B030D-6E8A-4147-A177-3AD203B41FA5}">
                      <a16:colId xmlns:a16="http://schemas.microsoft.com/office/drawing/2014/main" val="1965214208"/>
                    </a:ext>
                  </a:extLst>
                </a:gridCol>
                <a:gridCol w="3312542">
                  <a:extLst>
                    <a:ext uri="{9D8B030D-6E8A-4147-A177-3AD203B41FA5}">
                      <a16:colId xmlns:a16="http://schemas.microsoft.com/office/drawing/2014/main" val="574616677"/>
                    </a:ext>
                  </a:extLst>
                </a:gridCol>
              </a:tblGrid>
              <a:tr h="216881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IN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DATA DESCRIPTION – ECMWF [ERA5]</a:t>
                      </a:r>
                    </a:p>
                  </a:txBody>
                  <a:tcPr marL="39392" marR="39392" marT="39392" marB="39392">
                    <a:lnL w="9525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1521268"/>
                  </a:ext>
                </a:extLst>
              </a:tr>
              <a:tr h="216881">
                <a:tc>
                  <a:txBody>
                    <a:bodyPr/>
                    <a:lstStyle/>
                    <a:p>
                      <a:pPr algn="l" fontAlgn="t"/>
                      <a:r>
                        <a:rPr lang="en-IN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Data type</a:t>
                      </a:r>
                    </a:p>
                  </a:txBody>
                  <a:tcPr marL="39392" marR="39392" marT="39392" marB="39392">
                    <a:lnL w="9525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/>
                      <a:r>
                        <a:rPr lang="en-IN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Gridded</a:t>
                      </a:r>
                    </a:p>
                  </a:txBody>
                  <a:tcPr marL="39392" marR="39392" marT="39392" marB="39392">
                    <a:lnL w="9525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0669480"/>
                  </a:ext>
                </a:extLst>
              </a:tr>
              <a:tr h="216881">
                <a:tc>
                  <a:txBody>
                    <a:bodyPr/>
                    <a:lstStyle/>
                    <a:p>
                      <a:pPr algn="l" fontAlgn="t"/>
                      <a:r>
                        <a:rPr lang="en-IN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Projection</a:t>
                      </a:r>
                    </a:p>
                  </a:txBody>
                  <a:tcPr marL="39392" marR="39392" marT="39392" marB="39392">
                    <a:lnL w="9525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/>
                      <a:r>
                        <a:rPr lang="en-IN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Regular latitude-longitude grid</a:t>
                      </a:r>
                    </a:p>
                  </a:txBody>
                  <a:tcPr marL="39392" marR="39392" marT="39392" marB="39392">
                    <a:lnL w="9525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9739134"/>
                  </a:ext>
                </a:extLst>
              </a:tr>
              <a:tr h="216881">
                <a:tc>
                  <a:txBody>
                    <a:bodyPr/>
                    <a:lstStyle/>
                    <a:p>
                      <a:pPr algn="l" fontAlgn="t"/>
                      <a:r>
                        <a:rPr lang="en-IN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Horizontal coverage</a:t>
                      </a:r>
                    </a:p>
                  </a:txBody>
                  <a:tcPr marL="39392" marR="39392" marT="39392" marB="39392">
                    <a:lnL w="9525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/>
                      <a:r>
                        <a:rPr lang="en-IN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Global</a:t>
                      </a:r>
                    </a:p>
                  </a:txBody>
                  <a:tcPr marL="39392" marR="39392" marT="39392" marB="39392">
                    <a:lnL w="9525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4953940"/>
                  </a:ext>
                </a:extLst>
              </a:tr>
              <a:tr h="216881">
                <a:tc>
                  <a:txBody>
                    <a:bodyPr/>
                    <a:lstStyle/>
                    <a:p>
                      <a:pPr algn="l" fontAlgn="t"/>
                      <a:r>
                        <a:rPr lang="en-IN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Horizontal resolution</a:t>
                      </a:r>
                    </a:p>
                  </a:txBody>
                  <a:tcPr marL="39392" marR="39392" marT="39392" marB="39392">
                    <a:lnL w="9525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 latinLnBrk="0"/>
                      <a:r>
                        <a:rPr lang="en-GB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Reanalysis: 0.25° x 0.25° (atmosphere)</a:t>
                      </a:r>
                    </a:p>
                  </a:txBody>
                  <a:tcPr marL="39392" marR="39392" marT="39392" marB="39392">
                    <a:lnL w="9525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6222672"/>
                  </a:ext>
                </a:extLst>
              </a:tr>
              <a:tr h="216881">
                <a:tc>
                  <a:txBody>
                    <a:bodyPr/>
                    <a:lstStyle/>
                    <a:p>
                      <a:pPr algn="l" fontAlgn="t"/>
                      <a:r>
                        <a:rPr lang="en-IN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Temporal coverage</a:t>
                      </a:r>
                    </a:p>
                  </a:txBody>
                  <a:tcPr marL="39392" marR="39392" marT="39392" marB="39392">
                    <a:lnL w="9525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/>
                      <a:r>
                        <a:rPr lang="en-IN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1940 to present</a:t>
                      </a:r>
                    </a:p>
                  </a:txBody>
                  <a:tcPr marL="39392" marR="39392" marT="39392" marB="39392">
                    <a:lnL w="9525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1177468"/>
                  </a:ext>
                </a:extLst>
              </a:tr>
              <a:tr h="216881">
                <a:tc>
                  <a:txBody>
                    <a:bodyPr/>
                    <a:lstStyle/>
                    <a:p>
                      <a:pPr algn="l" fontAlgn="t"/>
                      <a:r>
                        <a:rPr lang="en-IN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Temporal resolution</a:t>
                      </a:r>
                    </a:p>
                  </a:txBody>
                  <a:tcPr marL="39392" marR="39392" marT="39392" marB="39392">
                    <a:lnL w="9525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/>
                      <a:r>
                        <a:rPr lang="en-IN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Hourly</a:t>
                      </a:r>
                    </a:p>
                  </a:txBody>
                  <a:tcPr marL="39392" marR="39392" marT="39392" marB="39392">
                    <a:lnL w="9525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3667068"/>
                  </a:ext>
                </a:extLst>
              </a:tr>
              <a:tr h="216881">
                <a:tc>
                  <a:txBody>
                    <a:bodyPr/>
                    <a:lstStyle/>
                    <a:p>
                      <a:pPr algn="l" fontAlgn="t"/>
                      <a:r>
                        <a:rPr lang="en-IN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File format</a:t>
                      </a:r>
                    </a:p>
                  </a:txBody>
                  <a:tcPr marL="39392" marR="39392" marT="39392" marB="39392">
                    <a:lnL w="9525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/>
                      <a:r>
                        <a:rPr lang="en-IN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GRIB, NetCDF-4</a:t>
                      </a:r>
                    </a:p>
                  </a:txBody>
                  <a:tcPr marL="39392" marR="39392" marT="39392" marB="39392">
                    <a:lnL w="9525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829005"/>
                  </a:ext>
                </a:extLst>
              </a:tr>
              <a:tr h="260757">
                <a:tc>
                  <a:txBody>
                    <a:bodyPr/>
                    <a:lstStyle/>
                    <a:p>
                      <a:pPr algn="l" fontAlgn="t"/>
                      <a:r>
                        <a:rPr lang="en-IN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Vertical coverage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/>
                      <a:r>
                        <a:rPr lang="en-IN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1000 hPa to 1 hPa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9444004"/>
                  </a:ext>
                </a:extLst>
              </a:tr>
              <a:tr h="260757">
                <a:tc>
                  <a:txBody>
                    <a:bodyPr/>
                    <a:lstStyle/>
                    <a:p>
                      <a:pPr algn="l" fontAlgn="t"/>
                      <a:r>
                        <a:rPr lang="en-IN" sz="1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Vertical resolution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/>
                      <a:r>
                        <a:rPr lang="en-IN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37 pressure levels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2801394"/>
                  </a:ext>
                </a:extLst>
              </a:tr>
              <a:tr h="216881">
                <a:tc>
                  <a:txBody>
                    <a:bodyPr/>
                    <a:lstStyle/>
                    <a:p>
                      <a:pPr algn="l" fontAlgn="t"/>
                      <a:r>
                        <a:rPr lang="en-IN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Update frequency</a:t>
                      </a:r>
                    </a:p>
                  </a:txBody>
                  <a:tcPr marL="39392" marR="39392" marT="39392" marB="39392">
                    <a:lnL w="9525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/>
                      <a:r>
                        <a:rPr lang="en-IN" sz="1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Daily</a:t>
                      </a:r>
                    </a:p>
                  </a:txBody>
                  <a:tcPr marL="39392" marR="39392" marT="39392" marB="39392">
                    <a:lnL w="9525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C7C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181329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A494A9B-7E1F-E2FE-1543-00A706CCFFE7}"/>
              </a:ext>
            </a:extLst>
          </p:cNvPr>
          <p:cNvSpPr txBox="1"/>
          <p:nvPr/>
        </p:nvSpPr>
        <p:spPr>
          <a:xfrm>
            <a:off x="7241078" y="1637709"/>
            <a:ext cx="3038091" cy="3061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N" sz="1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Table 3:</a:t>
            </a:r>
            <a:r>
              <a:rPr lang="en-IN" sz="1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IN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Data description of ERA5</a:t>
            </a:r>
            <a:r>
              <a:rPr lang="en-IN" sz="1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0DC1EF1-665B-437E-A9B5-08870DD8E923}"/>
              </a:ext>
            </a:extLst>
          </p:cNvPr>
          <p:cNvGrpSpPr/>
          <p:nvPr/>
        </p:nvGrpSpPr>
        <p:grpSpPr>
          <a:xfrm>
            <a:off x="82068" y="77259"/>
            <a:ext cx="12027864" cy="540577"/>
            <a:chOff x="0" y="0"/>
            <a:chExt cx="12027864" cy="540577"/>
          </a:xfrm>
        </p:grpSpPr>
        <p:sp>
          <p:nvSpPr>
            <p:cNvPr id="12" name="Arrow: Chevron 11">
              <a:extLst>
                <a:ext uri="{FF2B5EF4-FFF2-40B4-BE49-F238E27FC236}">
                  <a16:creationId xmlns:a16="http://schemas.microsoft.com/office/drawing/2014/main" id="{F10A2F87-880D-4554-A18D-F8D08AAE4844}"/>
                </a:ext>
              </a:extLst>
            </p:cNvPr>
            <p:cNvSpPr/>
            <p:nvPr/>
          </p:nvSpPr>
          <p:spPr>
            <a:xfrm>
              <a:off x="0" y="0"/>
              <a:ext cx="12027864" cy="540577"/>
            </a:xfrm>
            <a:prstGeom prst="chevron">
              <a:avLst/>
            </a:prstGeom>
          </p:spPr>
          <p:style>
            <a:lnRef idx="3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IN"/>
            </a:p>
          </p:txBody>
        </p:sp>
        <p:sp>
          <p:nvSpPr>
            <p:cNvPr id="13" name="Arrow: Chevron 4">
              <a:extLst>
                <a:ext uri="{FF2B5EF4-FFF2-40B4-BE49-F238E27FC236}">
                  <a16:creationId xmlns:a16="http://schemas.microsoft.com/office/drawing/2014/main" id="{402A55A0-088D-46F2-ACBE-2425F4F64CCE}"/>
                </a:ext>
              </a:extLst>
            </p:cNvPr>
            <p:cNvSpPr txBox="1"/>
            <p:nvPr/>
          </p:nvSpPr>
          <p:spPr>
            <a:xfrm>
              <a:off x="270289" y="0"/>
              <a:ext cx="11487287" cy="5405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2014" tIns="37338" rIns="37338" bIns="37338" numCol="1" spcCol="1270" anchor="ctr" anchorCtr="0">
              <a:noAutofit/>
            </a:bodyPr>
            <a:lstStyle/>
            <a:p>
              <a:pPr algn="ctr"/>
              <a:r>
                <a:rPr lang="en-US" altLang="en-US" sz="2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charset="0"/>
                </a:rPr>
                <a:t>Model Configuration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3320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697ECBC-1030-C506-C134-DF275C9DC9B2}"/>
              </a:ext>
            </a:extLst>
          </p:cNvPr>
          <p:cNvGraphicFramePr>
            <a:graphicFrameLocks noGrp="1"/>
          </p:cNvGraphicFramePr>
          <p:nvPr/>
        </p:nvGraphicFramePr>
        <p:xfrm>
          <a:off x="591929" y="1676254"/>
          <a:ext cx="5504071" cy="482162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85364">
                  <a:extLst>
                    <a:ext uri="{9D8B030D-6E8A-4147-A177-3AD203B41FA5}">
                      <a16:colId xmlns:a16="http://schemas.microsoft.com/office/drawing/2014/main" val="3600846982"/>
                    </a:ext>
                  </a:extLst>
                </a:gridCol>
                <a:gridCol w="4318707">
                  <a:extLst>
                    <a:ext uri="{9D8B030D-6E8A-4147-A177-3AD203B41FA5}">
                      <a16:colId xmlns:a16="http://schemas.microsoft.com/office/drawing/2014/main" val="154751738"/>
                    </a:ext>
                  </a:extLst>
                </a:gridCol>
              </a:tblGrid>
              <a:tr h="504727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Index</a:t>
                      </a:r>
                      <a:endParaRPr lang="en-IN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FULL FORM</a:t>
                      </a:r>
                      <a:endParaRPr lang="en-IN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5563228"/>
                  </a:ext>
                </a:extLst>
              </a:tr>
              <a:tr h="294011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LLS</a:t>
                      </a:r>
                      <a:endParaRPr lang="en-IN" sz="1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LOW LEVEL SHEAR</a:t>
                      </a:r>
                      <a:endParaRPr lang="en-IN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4625417"/>
                  </a:ext>
                </a:extLst>
              </a:tr>
              <a:tr h="294011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DLS</a:t>
                      </a:r>
                      <a:endParaRPr lang="en-IN" sz="1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DEEP LEVEL SHEAR</a:t>
                      </a:r>
                      <a:endParaRPr lang="en-IN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0213274"/>
                  </a:ext>
                </a:extLst>
              </a:tr>
              <a:tr h="294011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SRH 3 KM</a:t>
                      </a:r>
                      <a:endParaRPr lang="en-IN" sz="1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STORM RELATIVE HELICITY</a:t>
                      </a:r>
                      <a:endParaRPr lang="en-IN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2550572"/>
                  </a:ext>
                </a:extLst>
              </a:tr>
              <a:tr h="330179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SCP</a:t>
                      </a:r>
                      <a:endParaRPr lang="en-IN" sz="1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SUPERCELL COMPOSITE PARAMETER</a:t>
                      </a:r>
                      <a:endParaRPr lang="en-IN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4518884"/>
                  </a:ext>
                </a:extLst>
              </a:tr>
              <a:tr h="294011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STP</a:t>
                      </a:r>
                      <a:endParaRPr lang="en-IN" sz="1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SIGINIFICANT TORNADO PARAMETER</a:t>
                      </a:r>
                      <a:endParaRPr lang="en-IN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0037866"/>
                  </a:ext>
                </a:extLst>
              </a:tr>
              <a:tr h="323828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CAPE</a:t>
                      </a:r>
                      <a:endParaRPr lang="en-IN" sz="1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CONVECTIVE AVAILABLE POTENTIAL ENERGY</a:t>
                      </a:r>
                      <a:endParaRPr lang="en-IN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8698436"/>
                  </a:ext>
                </a:extLst>
              </a:tr>
              <a:tr h="294011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 INDEX</a:t>
                      </a:r>
                      <a:endParaRPr lang="en-IN" sz="1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 INDEX</a:t>
                      </a:r>
                      <a:endParaRPr lang="en-IN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0286391"/>
                  </a:ext>
                </a:extLst>
              </a:tr>
              <a:tr h="294011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CT INDEX</a:t>
                      </a:r>
                      <a:endParaRPr lang="en-IN" sz="1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CROSS TOTALS INDEX</a:t>
                      </a:r>
                      <a:endParaRPr lang="en-IN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2605381"/>
                  </a:ext>
                </a:extLst>
              </a:tr>
              <a:tr h="294011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VT INDEX</a:t>
                      </a:r>
                      <a:endParaRPr lang="en-IN" sz="1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VERTICAL TOTALS INDEX</a:t>
                      </a:r>
                      <a:endParaRPr lang="en-IN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8245285"/>
                  </a:ext>
                </a:extLst>
              </a:tr>
              <a:tr h="294011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TT</a:t>
                      </a:r>
                      <a:endParaRPr lang="en-IN" sz="1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TOTAL TOTALS INDEX</a:t>
                      </a:r>
                      <a:endParaRPr lang="en-IN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823928"/>
                  </a:ext>
                </a:extLst>
              </a:tr>
              <a:tr h="310088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PLCL</a:t>
                      </a:r>
                      <a:endParaRPr lang="en-IN" sz="1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PRESSURE LOW LEVEL CONDENSATION</a:t>
                      </a:r>
                      <a:endParaRPr lang="en-IN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9992007"/>
                  </a:ext>
                </a:extLst>
              </a:tr>
              <a:tr h="294011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DEWPOINT</a:t>
                      </a:r>
                      <a:endParaRPr lang="en-IN" sz="1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DEWPOINT TEMPERATURE</a:t>
                      </a:r>
                      <a:endParaRPr lang="en-IN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7534531"/>
                  </a:ext>
                </a:extLst>
              </a:tr>
              <a:tr h="294011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EHI</a:t>
                      </a:r>
                      <a:endParaRPr lang="en-IN" sz="1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ENERGY HELICITY INDEX</a:t>
                      </a:r>
                      <a:endParaRPr lang="en-IN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486321"/>
                  </a:ext>
                </a:extLst>
              </a:tr>
              <a:tr h="294011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POT</a:t>
                      </a:r>
                      <a:endParaRPr lang="en-IN" sz="1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POTENTIAL INSTABILITY</a:t>
                      </a:r>
                      <a:endParaRPr lang="en-IN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4669019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E0EC55E-D2C4-64DC-C92D-052FD7609C9A}"/>
              </a:ext>
            </a:extLst>
          </p:cNvPr>
          <p:cNvSpPr txBox="1"/>
          <p:nvPr/>
        </p:nvSpPr>
        <p:spPr>
          <a:xfrm>
            <a:off x="382953" y="1058353"/>
            <a:ext cx="57130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Cambria" panose="02040503050406030204" pitchFamily="18" charset="0"/>
                <a:ea typeface="Cambria" panose="02040503050406030204" pitchFamily="18" charset="0"/>
              </a:rPr>
              <a:t>Table </a:t>
            </a:r>
            <a:r>
              <a:rPr lang="en-GB" sz="1400" dirty="0">
                <a:latin typeface="Cambria" panose="02040503050406030204" pitchFamily="18" charset="0"/>
                <a:ea typeface="Cambria" panose="02040503050406030204" pitchFamily="18" charset="0"/>
              </a:rPr>
              <a:t>Traditional approach to find out the thunderstorm probability vertical temperature, moisture and wind profiles</a:t>
            </a:r>
            <a:endParaRPr lang="en-IN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771001D-2F2C-C59C-7454-DA6E9A365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255CD-93A5-4DCE-A40A-0B34A4D1DCE2}" type="slidenum">
              <a:rPr lang="en-IN" smtClean="0"/>
              <a:t>4</a:t>
            </a:fld>
            <a:endParaRPr lang="en-IN"/>
          </a:p>
        </p:txBody>
      </p:sp>
      <p:graphicFrame>
        <p:nvGraphicFramePr>
          <p:cNvPr id="12" name="Table 12">
            <a:extLst>
              <a:ext uri="{FF2B5EF4-FFF2-40B4-BE49-F238E27FC236}">
                <a16:creationId xmlns:a16="http://schemas.microsoft.com/office/drawing/2014/main" id="{51C98926-BE10-AF3A-8495-030361A69AC2}"/>
              </a:ext>
            </a:extLst>
          </p:cNvPr>
          <p:cNvGraphicFramePr>
            <a:graphicFrameLocks noGrp="1"/>
          </p:cNvGraphicFramePr>
          <p:nvPr/>
        </p:nvGraphicFramePr>
        <p:xfrm>
          <a:off x="6518826" y="1676254"/>
          <a:ext cx="5394652" cy="25789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8663">
                  <a:extLst>
                    <a:ext uri="{9D8B030D-6E8A-4147-A177-3AD203B41FA5}">
                      <a16:colId xmlns:a16="http://schemas.microsoft.com/office/drawing/2014/main" val="1039143415"/>
                    </a:ext>
                  </a:extLst>
                </a:gridCol>
                <a:gridCol w="1348663">
                  <a:extLst>
                    <a:ext uri="{9D8B030D-6E8A-4147-A177-3AD203B41FA5}">
                      <a16:colId xmlns:a16="http://schemas.microsoft.com/office/drawing/2014/main" val="2500788458"/>
                    </a:ext>
                  </a:extLst>
                </a:gridCol>
                <a:gridCol w="1348663">
                  <a:extLst>
                    <a:ext uri="{9D8B030D-6E8A-4147-A177-3AD203B41FA5}">
                      <a16:colId xmlns:a16="http://schemas.microsoft.com/office/drawing/2014/main" val="3819088039"/>
                    </a:ext>
                  </a:extLst>
                </a:gridCol>
                <a:gridCol w="1348663">
                  <a:extLst>
                    <a:ext uri="{9D8B030D-6E8A-4147-A177-3AD203B41FA5}">
                      <a16:colId xmlns:a16="http://schemas.microsoft.com/office/drawing/2014/main" val="1889707570"/>
                    </a:ext>
                  </a:extLst>
                </a:gridCol>
              </a:tblGrid>
              <a:tr h="368423">
                <a:tc>
                  <a:txBody>
                    <a:bodyPr/>
                    <a:lstStyle/>
                    <a:p>
                      <a:r>
                        <a:rPr lang="en-GB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Indices</a:t>
                      </a:r>
                      <a:endParaRPr lang="en-IN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Level 1</a:t>
                      </a:r>
                      <a:endParaRPr lang="en-IN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Level 2</a:t>
                      </a:r>
                      <a:endParaRPr lang="en-IN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Level 3</a:t>
                      </a:r>
                      <a:endParaRPr lang="en-IN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6879738"/>
                  </a:ext>
                </a:extLst>
              </a:tr>
              <a:tr h="368423">
                <a:tc>
                  <a:txBody>
                    <a:bodyPr/>
                    <a:lstStyle/>
                    <a:p>
                      <a:r>
                        <a:rPr lang="en-GB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CAPE</a:t>
                      </a:r>
                      <a:endParaRPr lang="en-IN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1000 J/Kg</a:t>
                      </a:r>
                      <a:endParaRPr lang="en-IN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1500 J/Kg</a:t>
                      </a:r>
                      <a:endParaRPr lang="en-IN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2000 J/Kg</a:t>
                      </a:r>
                      <a:endParaRPr lang="en-IN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4598808"/>
                  </a:ext>
                </a:extLst>
              </a:tr>
              <a:tr h="368423">
                <a:tc>
                  <a:txBody>
                    <a:bodyPr/>
                    <a:lstStyle/>
                    <a:p>
                      <a:r>
                        <a:rPr lang="en-GB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LLS</a:t>
                      </a:r>
                      <a:endParaRPr lang="en-IN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&gt;=10</a:t>
                      </a:r>
                      <a:endParaRPr lang="en-IN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&gt;=15</a:t>
                      </a:r>
                      <a:endParaRPr lang="en-IN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&gt;=20</a:t>
                      </a:r>
                      <a:endParaRPr lang="en-IN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735223"/>
                  </a:ext>
                </a:extLst>
              </a:tr>
              <a:tr h="368423">
                <a:tc>
                  <a:txBody>
                    <a:bodyPr/>
                    <a:lstStyle/>
                    <a:p>
                      <a:r>
                        <a:rPr lang="en-GB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DLS</a:t>
                      </a:r>
                      <a:endParaRPr lang="en-IN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&gt;=10</a:t>
                      </a:r>
                      <a:endParaRPr lang="en-IN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&gt;=20</a:t>
                      </a:r>
                      <a:endParaRPr lang="en-IN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&gt;=25</a:t>
                      </a:r>
                      <a:endParaRPr lang="en-IN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150859"/>
                  </a:ext>
                </a:extLst>
              </a:tr>
              <a:tr h="368423">
                <a:tc>
                  <a:txBody>
                    <a:bodyPr/>
                    <a:lstStyle/>
                    <a:p>
                      <a:r>
                        <a:rPr lang="en-GB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SRH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100 </a:t>
                      </a:r>
                      <a:r>
                        <a:rPr lang="en-IN" sz="1800" b="0" i="0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m²/s²</a:t>
                      </a:r>
                      <a:endParaRPr lang="en-IN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150 </a:t>
                      </a:r>
                      <a:r>
                        <a:rPr lang="en-IN" sz="1800" b="0" i="0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m²/s²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200 </a:t>
                      </a:r>
                      <a:r>
                        <a:rPr lang="en-IN" sz="1800" b="0" i="0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m²/s²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8041756"/>
                  </a:ext>
                </a:extLst>
              </a:tr>
              <a:tr h="368423">
                <a:tc>
                  <a:txBody>
                    <a:bodyPr/>
                    <a:lstStyle/>
                    <a:p>
                      <a:r>
                        <a:rPr lang="en-GB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STP</a:t>
                      </a:r>
                      <a:endParaRPr lang="en-IN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&gt;=1.2</a:t>
                      </a:r>
                      <a:endParaRPr lang="en-IN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&gt;=2.5</a:t>
                      </a:r>
                      <a:endParaRPr lang="en-IN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&gt;=5</a:t>
                      </a:r>
                      <a:endParaRPr lang="en-IN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533361"/>
                  </a:ext>
                </a:extLst>
              </a:tr>
              <a:tr h="368423">
                <a:tc>
                  <a:txBody>
                    <a:bodyPr/>
                    <a:lstStyle/>
                    <a:p>
                      <a:r>
                        <a:rPr lang="en-GB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SCP</a:t>
                      </a:r>
                      <a:endParaRPr lang="en-IN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&gt;=3.5</a:t>
                      </a:r>
                      <a:endParaRPr lang="en-IN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&gt;=7.5</a:t>
                      </a:r>
                      <a:endParaRPr lang="en-IN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&gt;=15</a:t>
                      </a:r>
                      <a:endParaRPr lang="en-IN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6127813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FEBBF7B5-C76C-6B15-151B-A3941DFED82B}"/>
              </a:ext>
            </a:extLst>
          </p:cNvPr>
          <p:cNvSpPr txBox="1"/>
          <p:nvPr/>
        </p:nvSpPr>
        <p:spPr>
          <a:xfrm>
            <a:off x="6359628" y="1166074"/>
            <a:ext cx="57130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Cambria" panose="02040503050406030204" pitchFamily="18" charset="0"/>
                <a:ea typeface="Cambria" panose="02040503050406030204" pitchFamily="18" charset="0"/>
              </a:rPr>
              <a:t>Table </a:t>
            </a:r>
            <a:r>
              <a:rPr lang="en-GB" sz="1400" dirty="0">
                <a:latin typeface="Cambria" panose="02040503050406030204" pitchFamily="18" charset="0"/>
                <a:ea typeface="Cambria" panose="02040503050406030204" pitchFamily="18" charset="0"/>
              </a:rPr>
              <a:t>Thunderstorm probability level of severity</a:t>
            </a:r>
            <a:endParaRPr lang="en-IN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9B0821-0792-1925-E10A-21A498CD839E}"/>
              </a:ext>
            </a:extLst>
          </p:cNvPr>
          <p:cNvSpPr txBox="1"/>
          <p:nvPr/>
        </p:nvSpPr>
        <p:spPr>
          <a:xfrm>
            <a:off x="6518826" y="4381777"/>
            <a:ext cx="5430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Levels categories the severity of the thunderstorms </a:t>
            </a:r>
            <a:endParaRPr lang="en-I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D26947B-463E-4E6F-A41B-A674153B298E}"/>
              </a:ext>
            </a:extLst>
          </p:cNvPr>
          <p:cNvGrpSpPr/>
          <p:nvPr/>
        </p:nvGrpSpPr>
        <p:grpSpPr>
          <a:xfrm>
            <a:off x="82068" y="77259"/>
            <a:ext cx="12027864" cy="540577"/>
            <a:chOff x="0" y="0"/>
            <a:chExt cx="12027864" cy="540577"/>
          </a:xfrm>
        </p:grpSpPr>
        <p:sp>
          <p:nvSpPr>
            <p:cNvPr id="7" name="Arrow: Chevron 6">
              <a:extLst>
                <a:ext uri="{FF2B5EF4-FFF2-40B4-BE49-F238E27FC236}">
                  <a16:creationId xmlns:a16="http://schemas.microsoft.com/office/drawing/2014/main" id="{CD7AB081-036B-7118-DB4B-EF22C49FFCF5}"/>
                </a:ext>
              </a:extLst>
            </p:cNvPr>
            <p:cNvSpPr/>
            <p:nvPr/>
          </p:nvSpPr>
          <p:spPr>
            <a:xfrm>
              <a:off x="0" y="0"/>
              <a:ext cx="12027864" cy="540577"/>
            </a:xfrm>
            <a:prstGeom prst="chevron">
              <a:avLst/>
            </a:prstGeom>
          </p:spPr>
          <p:style>
            <a:lnRef idx="3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IN"/>
            </a:p>
          </p:txBody>
        </p:sp>
        <p:sp>
          <p:nvSpPr>
            <p:cNvPr id="9" name="Arrow: Chevron 4">
              <a:extLst>
                <a:ext uri="{FF2B5EF4-FFF2-40B4-BE49-F238E27FC236}">
                  <a16:creationId xmlns:a16="http://schemas.microsoft.com/office/drawing/2014/main" id="{6F58A9B9-E407-CD6B-C8DA-5FB22DEAA5CA}"/>
                </a:ext>
              </a:extLst>
            </p:cNvPr>
            <p:cNvSpPr txBox="1"/>
            <p:nvPr/>
          </p:nvSpPr>
          <p:spPr>
            <a:xfrm>
              <a:off x="270289" y="0"/>
              <a:ext cx="11487287" cy="5405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2014" tIns="37338" rIns="37338" bIns="37338" numCol="1" spcCol="1270" anchor="ctr" anchorCtr="0">
              <a:noAutofit/>
            </a:bodyPr>
            <a:lstStyle/>
            <a:p>
              <a:pPr algn="ctr"/>
              <a:r>
                <a:rPr lang="en-US" altLang="en-US" sz="2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charset="0"/>
                </a:rPr>
                <a:t>Thunderstorm Indices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89256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553E9442-388E-FAB5-B671-356EEFCD9354}"/>
              </a:ext>
            </a:extLst>
          </p:cNvPr>
          <p:cNvSpPr txBox="1"/>
          <p:nvPr/>
        </p:nvSpPr>
        <p:spPr>
          <a:xfrm>
            <a:off x="838185" y="5933736"/>
            <a:ext cx="10515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  <a:tabLst>
                <a:tab pos="887730" algn="l"/>
              </a:tabLst>
            </a:pPr>
            <a:r>
              <a:rPr lang="en-IN" sz="1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WRF model double nested domain and topography (m), horizontal resolution are D01-9 Km and D02-3 km resolution over Hooghly, West Bengal (07 June 2021) &amp; Odisha (24 June 2020)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48EA9E-AA44-6670-C952-F0E430268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255CD-93A5-4DCE-A40A-0B34A4D1DCE2}" type="slidenum">
              <a:rPr lang="en-IN" smtClean="0"/>
              <a:t>5</a:t>
            </a:fld>
            <a:endParaRPr lang="en-IN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5A953E-A2B3-B579-43E8-0CB7A90FA84E}"/>
              </a:ext>
            </a:extLst>
          </p:cNvPr>
          <p:cNvSpPr txBox="1"/>
          <p:nvPr/>
        </p:nvSpPr>
        <p:spPr>
          <a:xfrm>
            <a:off x="43429" y="1742123"/>
            <a:ext cx="1604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WRF </a:t>
            </a:r>
          </a:p>
          <a:p>
            <a:r>
              <a:rPr lang="en-GB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Model Domain</a:t>
            </a:r>
            <a:endParaRPr lang="en-IN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E55CA9-9985-139B-9CED-CE1C580505D0}"/>
              </a:ext>
            </a:extLst>
          </p:cNvPr>
          <p:cNvSpPr txBox="1"/>
          <p:nvPr/>
        </p:nvSpPr>
        <p:spPr>
          <a:xfrm>
            <a:off x="52010" y="4344425"/>
            <a:ext cx="1604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INSAT – 3D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AD80C36-95B0-6FDE-E0D8-ED457673FDFB}"/>
              </a:ext>
            </a:extLst>
          </p:cNvPr>
          <p:cNvGrpSpPr/>
          <p:nvPr/>
        </p:nvGrpSpPr>
        <p:grpSpPr>
          <a:xfrm>
            <a:off x="82068" y="77259"/>
            <a:ext cx="12027864" cy="540577"/>
            <a:chOff x="0" y="0"/>
            <a:chExt cx="12027864" cy="540577"/>
          </a:xfrm>
        </p:grpSpPr>
        <p:sp>
          <p:nvSpPr>
            <p:cNvPr id="22" name="Arrow: Chevron 21">
              <a:extLst>
                <a:ext uri="{FF2B5EF4-FFF2-40B4-BE49-F238E27FC236}">
                  <a16:creationId xmlns:a16="http://schemas.microsoft.com/office/drawing/2014/main" id="{01AA1555-C180-DB23-F6AF-9F4EEE1E133C}"/>
                </a:ext>
              </a:extLst>
            </p:cNvPr>
            <p:cNvSpPr/>
            <p:nvPr/>
          </p:nvSpPr>
          <p:spPr>
            <a:xfrm>
              <a:off x="0" y="0"/>
              <a:ext cx="12027864" cy="540577"/>
            </a:xfrm>
            <a:prstGeom prst="chevron">
              <a:avLst/>
            </a:prstGeom>
          </p:spPr>
          <p:style>
            <a:lnRef idx="3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IN"/>
            </a:p>
          </p:txBody>
        </p:sp>
        <p:sp>
          <p:nvSpPr>
            <p:cNvPr id="23" name="Arrow: Chevron 4">
              <a:extLst>
                <a:ext uri="{FF2B5EF4-FFF2-40B4-BE49-F238E27FC236}">
                  <a16:creationId xmlns:a16="http://schemas.microsoft.com/office/drawing/2014/main" id="{E26581DF-9CD6-2C12-C842-8A3952346DB1}"/>
                </a:ext>
              </a:extLst>
            </p:cNvPr>
            <p:cNvSpPr txBox="1"/>
            <p:nvPr/>
          </p:nvSpPr>
          <p:spPr>
            <a:xfrm>
              <a:off x="270289" y="0"/>
              <a:ext cx="11487287" cy="5405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2014" tIns="37338" rIns="37338" bIns="37338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800" b="1" kern="1200" dirty="0">
                  <a:latin typeface="Cambria" panose="02040503050406030204" pitchFamily="18" charset="0"/>
                  <a:ea typeface="Cambria" panose="02040503050406030204" pitchFamily="18" charset="0"/>
                </a:rPr>
                <a:t>Study Domain</a:t>
              </a:r>
              <a:endParaRPr lang="en-IN" sz="2800" b="1" kern="12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C0F7599-82EB-4800-BB45-109BF00FB965}"/>
              </a:ext>
            </a:extLst>
          </p:cNvPr>
          <p:cNvGrpSpPr/>
          <p:nvPr/>
        </p:nvGrpSpPr>
        <p:grpSpPr>
          <a:xfrm>
            <a:off x="3951491" y="966959"/>
            <a:ext cx="4752241" cy="4702258"/>
            <a:chOff x="6095985" y="954986"/>
            <a:chExt cx="4288986" cy="470225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D71C74CA-F1E5-5592-3D70-F12009FD19CC}"/>
                </a:ext>
              </a:extLst>
            </p:cNvPr>
            <p:cNvGrpSpPr/>
            <p:nvPr/>
          </p:nvGrpSpPr>
          <p:grpSpPr>
            <a:xfrm>
              <a:off x="6095985" y="1026090"/>
              <a:ext cx="2237007" cy="4631154"/>
              <a:chOff x="4611864" y="1327750"/>
              <a:chExt cx="1962307" cy="3084050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6222505C-BBB2-9FED-8916-10EBF9EDC021}"/>
                  </a:ext>
                </a:extLst>
              </p:cNvPr>
              <p:cNvGrpSpPr/>
              <p:nvPr/>
            </p:nvGrpSpPr>
            <p:grpSpPr>
              <a:xfrm>
                <a:off x="4611864" y="1327750"/>
                <a:ext cx="1800000" cy="3084050"/>
                <a:chOff x="4994419" y="1784950"/>
                <a:chExt cx="1800000" cy="3084050"/>
              </a:xfrm>
            </p:grpSpPr>
            <p:pic>
              <p:nvPicPr>
                <p:cNvPr id="9" name="Picture 8" descr="Map&#10;&#10;Description automatically generated">
                  <a:extLst>
                    <a:ext uri="{FF2B5EF4-FFF2-40B4-BE49-F238E27FC236}">
                      <a16:creationId xmlns:a16="http://schemas.microsoft.com/office/drawing/2014/main" id="{3849D183-B8E4-E642-87E9-79ADB7D858B4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627" t="5710" r="14233"/>
                <a:stretch>
                  <a:fillRect/>
                </a:stretch>
              </p:blipFill>
              <p:spPr bwMode="auto">
                <a:xfrm>
                  <a:off x="4994419" y="1784950"/>
                  <a:ext cx="1800000" cy="1440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" name="Picture 10">
                  <a:extLst>
                    <a:ext uri="{FF2B5EF4-FFF2-40B4-BE49-F238E27FC236}">
                      <a16:creationId xmlns:a16="http://schemas.microsoft.com/office/drawing/2014/main" id="{13E2929E-DD2F-A255-0102-D9FC6FB7DE54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4419" y="3429000"/>
                  <a:ext cx="1800000" cy="1440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FF02C67-34AB-248B-072B-E2DA5837B8B6}"/>
                  </a:ext>
                </a:extLst>
              </p:cNvPr>
              <p:cNvSpPr txBox="1"/>
              <p:nvPr/>
            </p:nvSpPr>
            <p:spPr>
              <a:xfrm>
                <a:off x="5012848" y="2692212"/>
                <a:ext cx="156132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West Bengal</a:t>
                </a:r>
                <a:endParaRPr lang="en-IN" sz="14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pic>
          <p:nvPicPr>
            <p:cNvPr id="19" name="Picture 18" descr="Map&#10;&#10;Description automatically generated">
              <a:extLst>
                <a:ext uri="{FF2B5EF4-FFF2-40B4-BE49-F238E27FC236}">
                  <a16:creationId xmlns:a16="http://schemas.microsoft.com/office/drawing/2014/main" id="{A287F5D5-8883-447D-9405-5D510B216C56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73" t="3667" r="9564"/>
            <a:stretch>
              <a:fillRect/>
            </a:stretch>
          </p:blipFill>
          <p:spPr bwMode="auto">
            <a:xfrm>
              <a:off x="8332992" y="954986"/>
              <a:ext cx="2051979" cy="21623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14465F3-9B59-4B3D-A897-65A6468BA621}"/>
                </a:ext>
              </a:extLst>
            </p:cNvPr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2992" y="3494873"/>
              <a:ext cx="2051979" cy="21623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DDD59A0-5C53-4390-BCA6-8DBF83146C42}"/>
                </a:ext>
              </a:extLst>
            </p:cNvPr>
            <p:cNvSpPr txBox="1"/>
            <p:nvPr/>
          </p:nvSpPr>
          <p:spPr>
            <a:xfrm>
              <a:off x="8975137" y="3075029"/>
              <a:ext cx="1340235" cy="4621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latin typeface="Cambria" panose="02040503050406030204" pitchFamily="18" charset="0"/>
                  <a:ea typeface="Cambria" panose="02040503050406030204" pitchFamily="18" charset="0"/>
                </a:rPr>
                <a:t>Odisha</a:t>
              </a:r>
              <a:endParaRPr lang="en-IN" sz="14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7845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B3AAE-D062-3373-4D56-8D6B805BC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Calculation of optimal threshold</a:t>
            </a:r>
            <a:endParaRPr lang="en-I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0A24A4C-5ED2-E2B3-41C2-A951941F9E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9641" y="1334229"/>
            <a:ext cx="8387996" cy="418954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FB4C28-66C2-525C-B616-6AAD5475B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6B12D-00D3-4003-9E1C-31FE3B5B1AA4}" type="slidenum">
              <a:rPr lang="en-IN" smtClean="0"/>
              <a:t>6</a:t>
            </a:fld>
            <a:endParaRPr lang="en-I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C66666-C2C9-F287-598C-980756A077C3}"/>
              </a:ext>
            </a:extLst>
          </p:cNvPr>
          <p:cNvSpPr txBox="1"/>
          <p:nvPr/>
        </p:nvSpPr>
        <p:spPr>
          <a:xfrm>
            <a:off x="902559" y="5710019"/>
            <a:ext cx="107021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Assessment of optimal threshold using several model skill score parameters for the Cross Totals (CT index) over Surendranagar, Gujarat </a:t>
            </a:r>
            <a:r>
              <a:rPr lang="en-IN" sz="1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(example)</a:t>
            </a:r>
            <a:endParaRPr lang="en-IN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326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D7F60-7C05-3D68-B405-BC8D71B86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95" y="1413459"/>
            <a:ext cx="3079037" cy="2383980"/>
          </a:xfrm>
        </p:spPr>
        <p:txBody>
          <a:bodyPr>
            <a:normAutofit fontScale="90000"/>
          </a:bodyPr>
          <a:lstStyle/>
          <a:p>
            <a:r>
              <a:rPr lang="en-GB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THUNDERSTORM INDICES</a:t>
            </a:r>
            <a:br>
              <a:rPr lang="en-GB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en-GB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en-GB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en-GB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GB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Hooghly</a:t>
            </a:r>
            <a:endParaRPr lang="en-IN" sz="28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Content Placeholder 3" descr="Chart&#10;&#10;Description automatically generated">
            <a:extLst>
              <a:ext uri="{FF2B5EF4-FFF2-40B4-BE49-F238E27FC236}">
                <a16:creationId xmlns:a16="http://schemas.microsoft.com/office/drawing/2014/main" id="{D8263A80-73B0-962E-EABF-0BF5FC3552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5" t="9379" r="6999" b="7325"/>
          <a:stretch/>
        </p:blipFill>
        <p:spPr>
          <a:xfrm>
            <a:off x="2837744" y="601227"/>
            <a:ext cx="7331115" cy="582997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1EFF105-D318-B75B-DD7D-38947392E0DA}"/>
              </a:ext>
            </a:extLst>
          </p:cNvPr>
          <p:cNvSpPr txBox="1"/>
          <p:nvPr/>
        </p:nvSpPr>
        <p:spPr>
          <a:xfrm>
            <a:off x="257175" y="6200166"/>
            <a:ext cx="11194055" cy="5366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1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Time series comparison of calculated thunderstorm indices using WRF model and ERA5 datasets over domain [20.5N 22.5N 87.5E 89.5E] the vertical box in red showing the time of event occurrence, at Hooghly, West Bengal on 07 June 2021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BA1BE67-BD20-7DF3-B15B-66FF93649BCE}"/>
              </a:ext>
            </a:extLst>
          </p:cNvPr>
          <p:cNvGrpSpPr/>
          <p:nvPr/>
        </p:nvGrpSpPr>
        <p:grpSpPr>
          <a:xfrm>
            <a:off x="4022251" y="777598"/>
            <a:ext cx="5664334" cy="5385295"/>
            <a:chOff x="7168194" y="365122"/>
            <a:chExt cx="4172845" cy="597159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D8537B3-50F4-9AB7-3B5F-EEEA8FCF7E29}"/>
                </a:ext>
              </a:extLst>
            </p:cNvPr>
            <p:cNvSpPr/>
            <p:nvPr/>
          </p:nvSpPr>
          <p:spPr>
            <a:xfrm>
              <a:off x="7168194" y="365124"/>
              <a:ext cx="345233" cy="5970361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36EEF2-A861-270E-B4ED-13A4E19FAFB2}"/>
                </a:ext>
              </a:extLst>
            </p:cNvPr>
            <p:cNvSpPr/>
            <p:nvPr/>
          </p:nvSpPr>
          <p:spPr>
            <a:xfrm>
              <a:off x="7658376" y="365124"/>
              <a:ext cx="345233" cy="5970361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DCDD6BD-E8EC-E32D-51BD-A5A5CB323260}"/>
                </a:ext>
              </a:extLst>
            </p:cNvPr>
            <p:cNvSpPr/>
            <p:nvPr/>
          </p:nvSpPr>
          <p:spPr>
            <a:xfrm>
              <a:off x="8847369" y="366353"/>
              <a:ext cx="345233" cy="5970361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6E508D6-E026-6810-5F41-19A5B6DCBEC2}"/>
                </a:ext>
              </a:extLst>
            </p:cNvPr>
            <p:cNvSpPr/>
            <p:nvPr/>
          </p:nvSpPr>
          <p:spPr>
            <a:xfrm>
              <a:off x="9320057" y="365124"/>
              <a:ext cx="345233" cy="5970361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0D06814-0C43-3561-B054-AFD309BD102D}"/>
                </a:ext>
              </a:extLst>
            </p:cNvPr>
            <p:cNvSpPr/>
            <p:nvPr/>
          </p:nvSpPr>
          <p:spPr>
            <a:xfrm>
              <a:off x="10495341" y="365124"/>
              <a:ext cx="345233" cy="4832028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B476C69-9DAA-BFA3-A710-11D45AEB8028}"/>
                </a:ext>
              </a:extLst>
            </p:cNvPr>
            <p:cNvSpPr/>
            <p:nvPr/>
          </p:nvSpPr>
          <p:spPr>
            <a:xfrm>
              <a:off x="10995806" y="365122"/>
              <a:ext cx="345233" cy="4832029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549CA3-3FD3-1665-D9A7-9E61E68B2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255CD-93A5-4DCE-A40A-0B34A4D1DCE2}" type="slidenum">
              <a:rPr lang="en-IN" smtClean="0"/>
              <a:t>7</a:t>
            </a:fld>
            <a:endParaRPr lang="en-IN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F55EFF2-71F7-09D3-F886-0ACF2621D795}"/>
              </a:ext>
            </a:extLst>
          </p:cNvPr>
          <p:cNvGrpSpPr/>
          <p:nvPr/>
        </p:nvGrpSpPr>
        <p:grpSpPr>
          <a:xfrm>
            <a:off x="82068" y="77259"/>
            <a:ext cx="12027864" cy="540577"/>
            <a:chOff x="0" y="0"/>
            <a:chExt cx="12027864" cy="540577"/>
          </a:xfrm>
        </p:grpSpPr>
        <p:sp>
          <p:nvSpPr>
            <p:cNvPr id="7" name="Arrow: Chevron 6">
              <a:extLst>
                <a:ext uri="{FF2B5EF4-FFF2-40B4-BE49-F238E27FC236}">
                  <a16:creationId xmlns:a16="http://schemas.microsoft.com/office/drawing/2014/main" id="{0F3C2D1E-7180-676E-D500-8FF3B20AC2B7}"/>
                </a:ext>
              </a:extLst>
            </p:cNvPr>
            <p:cNvSpPr/>
            <p:nvPr/>
          </p:nvSpPr>
          <p:spPr>
            <a:xfrm>
              <a:off x="0" y="0"/>
              <a:ext cx="12027864" cy="540577"/>
            </a:xfrm>
            <a:prstGeom prst="chevron">
              <a:avLst/>
            </a:prstGeom>
          </p:spPr>
          <p:style>
            <a:lnRef idx="3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IN"/>
            </a:p>
          </p:txBody>
        </p:sp>
        <p:sp>
          <p:nvSpPr>
            <p:cNvPr id="8" name="Arrow: Chevron 4">
              <a:extLst>
                <a:ext uri="{FF2B5EF4-FFF2-40B4-BE49-F238E27FC236}">
                  <a16:creationId xmlns:a16="http://schemas.microsoft.com/office/drawing/2014/main" id="{78F70362-747B-D40E-F186-5A2F1CD81B1F}"/>
                </a:ext>
              </a:extLst>
            </p:cNvPr>
            <p:cNvSpPr txBox="1"/>
            <p:nvPr/>
          </p:nvSpPr>
          <p:spPr>
            <a:xfrm>
              <a:off x="270289" y="0"/>
              <a:ext cx="11487287" cy="5405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2014" tIns="37338" rIns="37338" bIns="37338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800" b="1" kern="1200" dirty="0">
                  <a:latin typeface="Cambria" panose="02040503050406030204" pitchFamily="18" charset="0"/>
                  <a:ea typeface="Cambria" panose="02040503050406030204" pitchFamily="18" charset="0"/>
                </a:rPr>
                <a:t>Results</a:t>
              </a:r>
              <a:endParaRPr lang="en-IN" sz="2800" b="1" kern="12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6177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7D55A3-1419-330B-C55C-B2826D89FF75}"/>
              </a:ext>
            </a:extLst>
          </p:cNvPr>
          <p:cNvSpPr txBox="1"/>
          <p:nvPr/>
        </p:nvSpPr>
        <p:spPr>
          <a:xfrm>
            <a:off x="257175" y="231335"/>
            <a:ext cx="11677650" cy="6651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Table </a:t>
            </a:r>
            <a:r>
              <a:rPr lang="en-I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Maximum, minimum, mean, and standard deviation computed for all thunderstorm indices over Hooghly (Max = Maximum, Min = Minimum, Mean = mean, Std = Standard Deviation)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371C7A9-9670-DBCB-AEC9-48BA28572A17}"/>
              </a:ext>
            </a:extLst>
          </p:cNvPr>
          <p:cNvGraphicFramePr>
            <a:graphicFrameLocks noGrp="1"/>
          </p:cNvGraphicFramePr>
          <p:nvPr/>
        </p:nvGraphicFramePr>
        <p:xfrm>
          <a:off x="361949" y="1238250"/>
          <a:ext cx="11115678" cy="50006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0613">
                  <a:extLst>
                    <a:ext uri="{9D8B030D-6E8A-4147-A177-3AD203B41FA5}">
                      <a16:colId xmlns:a16="http://schemas.microsoft.com/office/drawing/2014/main" val="4213006201"/>
                    </a:ext>
                  </a:extLst>
                </a:gridCol>
                <a:gridCol w="1186337">
                  <a:extLst>
                    <a:ext uri="{9D8B030D-6E8A-4147-A177-3AD203B41FA5}">
                      <a16:colId xmlns:a16="http://schemas.microsoft.com/office/drawing/2014/main" val="3418443079"/>
                    </a:ext>
                  </a:extLst>
                </a:gridCol>
                <a:gridCol w="1186337">
                  <a:extLst>
                    <a:ext uri="{9D8B030D-6E8A-4147-A177-3AD203B41FA5}">
                      <a16:colId xmlns:a16="http://schemas.microsoft.com/office/drawing/2014/main" val="2339235811"/>
                    </a:ext>
                  </a:extLst>
                </a:gridCol>
                <a:gridCol w="1186337">
                  <a:extLst>
                    <a:ext uri="{9D8B030D-6E8A-4147-A177-3AD203B41FA5}">
                      <a16:colId xmlns:a16="http://schemas.microsoft.com/office/drawing/2014/main" val="569812971"/>
                    </a:ext>
                  </a:extLst>
                </a:gridCol>
                <a:gridCol w="1186337">
                  <a:extLst>
                    <a:ext uri="{9D8B030D-6E8A-4147-A177-3AD203B41FA5}">
                      <a16:colId xmlns:a16="http://schemas.microsoft.com/office/drawing/2014/main" val="2082674057"/>
                    </a:ext>
                  </a:extLst>
                </a:gridCol>
                <a:gridCol w="1390706">
                  <a:extLst>
                    <a:ext uri="{9D8B030D-6E8A-4147-A177-3AD203B41FA5}">
                      <a16:colId xmlns:a16="http://schemas.microsoft.com/office/drawing/2014/main" val="4014446540"/>
                    </a:ext>
                  </a:extLst>
                </a:gridCol>
                <a:gridCol w="1186337">
                  <a:extLst>
                    <a:ext uri="{9D8B030D-6E8A-4147-A177-3AD203B41FA5}">
                      <a16:colId xmlns:a16="http://schemas.microsoft.com/office/drawing/2014/main" val="761785615"/>
                    </a:ext>
                  </a:extLst>
                </a:gridCol>
                <a:gridCol w="1186337">
                  <a:extLst>
                    <a:ext uri="{9D8B030D-6E8A-4147-A177-3AD203B41FA5}">
                      <a16:colId xmlns:a16="http://schemas.microsoft.com/office/drawing/2014/main" val="1477188193"/>
                    </a:ext>
                  </a:extLst>
                </a:gridCol>
                <a:gridCol w="1186337">
                  <a:extLst>
                    <a:ext uri="{9D8B030D-6E8A-4147-A177-3AD203B41FA5}">
                      <a16:colId xmlns:a16="http://schemas.microsoft.com/office/drawing/2014/main" val="2281393585"/>
                    </a:ext>
                  </a:extLst>
                </a:gridCol>
              </a:tblGrid>
              <a:tr h="3125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IN" sz="14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WRF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ERA-5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0832956"/>
                  </a:ext>
                </a:extLst>
              </a:tr>
              <a:tr h="3125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Index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Max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Min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Mean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Std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Max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Min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Mean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Std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01441019"/>
                  </a:ext>
                </a:extLst>
              </a:tr>
              <a:tr h="3125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CAPE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5624.77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1680.3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1572.65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6995.75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1359.22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1185.97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29938837"/>
                  </a:ext>
                </a:extLst>
              </a:tr>
              <a:tr h="3125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KI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44.03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19.81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37.62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3.62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43.49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-20.29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34.5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5.68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93898133"/>
                  </a:ext>
                </a:extLst>
              </a:tr>
              <a:tr h="3125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CT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23.27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10.94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18.04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1.89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24.09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12.88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19.31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1.48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93815280"/>
                  </a:ext>
                </a:extLst>
              </a:tr>
              <a:tr h="3125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VT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33.18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19.44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26.67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2.59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31.09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18.51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24.99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1.99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67113673"/>
                  </a:ext>
                </a:extLst>
              </a:tr>
              <a:tr h="3125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TTI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50.78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36.67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44.71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2.32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50.32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14.69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43.86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3.26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82128083"/>
                  </a:ext>
                </a:extLst>
              </a:tr>
              <a:tr h="3125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DEW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29.01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0.47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22.56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4.6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30.04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16.81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24.9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1.64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37081483"/>
                  </a:ext>
                </a:extLst>
              </a:tr>
              <a:tr h="3125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POT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-38.8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-61.51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-49.77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3.46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-28.89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-66.6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-49.44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5.28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50155993"/>
                  </a:ext>
                </a:extLst>
              </a:tr>
              <a:tr h="3125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EHI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9.38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-0.85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1.41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1.48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6.69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-0.79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0.83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0.96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48972704"/>
                  </a:ext>
                </a:extLst>
              </a:tr>
              <a:tr h="3125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SCP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26.17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-0.44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1.89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2.37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19.05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-0.35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1.36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1.78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04204406"/>
                  </a:ext>
                </a:extLst>
              </a:tr>
              <a:tr h="3125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STP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2.94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-0.31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0.17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0.26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2.56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-0.15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0.15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0.23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67253663"/>
                  </a:ext>
                </a:extLst>
              </a:tr>
              <a:tr h="3125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SRH 3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-82.77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100.78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73.24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419.23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-45.71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93.08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63.64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79663714"/>
                  </a:ext>
                </a:extLst>
              </a:tr>
              <a:tr h="3125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DLS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22.578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0.59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9.77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4.02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20.01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8.77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3.49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78402911"/>
                  </a:ext>
                </a:extLst>
              </a:tr>
              <a:tr h="3125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LLS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18.62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0.02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4.86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3.09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16.19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4.75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3.08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62579204"/>
                  </a:ext>
                </a:extLst>
              </a:tr>
              <a:tr h="3125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PLCL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998.4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592.98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872.07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98.18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998.43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523.44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905.6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72.07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09592537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342B49-770B-1721-1049-3E9E7E853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6B12D-00D3-4003-9E1C-31FE3B5B1AA4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32216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iagram&#10;&#10;Description automatically generated">
            <a:extLst>
              <a:ext uri="{FF2B5EF4-FFF2-40B4-BE49-F238E27FC236}">
                <a16:creationId xmlns:a16="http://schemas.microsoft.com/office/drawing/2014/main" id="{89FB3F5A-EBCF-297F-7942-D77B374358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1" t="8269" r="5832"/>
          <a:stretch/>
        </p:blipFill>
        <p:spPr>
          <a:xfrm>
            <a:off x="6478553" y="584141"/>
            <a:ext cx="5632828" cy="58886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BFBE73-F763-4681-C384-3BD32014A74F}"/>
              </a:ext>
            </a:extLst>
          </p:cNvPr>
          <p:cNvSpPr txBox="1"/>
          <p:nvPr/>
        </p:nvSpPr>
        <p:spPr>
          <a:xfrm>
            <a:off x="6760805" y="5892428"/>
            <a:ext cx="54311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  <a:tabLst>
                <a:tab pos="1169035" algn="l"/>
              </a:tabLst>
            </a:pPr>
            <a:r>
              <a:rPr lang="en-IN" sz="1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Model skill score comparison of Heidke Skill Score (HSS) for different thunderstorm indices over all the case study domains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84CBD4E0-7CF4-03BB-277B-DFB03788C38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0619" y="2100635"/>
              <a:ext cx="6334779" cy="297913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931884">
                      <a:extLst>
                        <a:ext uri="{9D8B030D-6E8A-4147-A177-3AD203B41FA5}">
                          <a16:colId xmlns:a16="http://schemas.microsoft.com/office/drawing/2014/main" val="2886093846"/>
                        </a:ext>
                      </a:extLst>
                    </a:gridCol>
                    <a:gridCol w="3394279">
                      <a:extLst>
                        <a:ext uri="{9D8B030D-6E8A-4147-A177-3AD203B41FA5}">
                          <a16:colId xmlns:a16="http://schemas.microsoft.com/office/drawing/2014/main" val="2458418669"/>
                        </a:ext>
                      </a:extLst>
                    </a:gridCol>
                    <a:gridCol w="1208516">
                      <a:extLst>
                        <a:ext uri="{9D8B030D-6E8A-4147-A177-3AD203B41FA5}">
                          <a16:colId xmlns:a16="http://schemas.microsoft.com/office/drawing/2014/main" val="689541570"/>
                        </a:ext>
                      </a:extLst>
                    </a:gridCol>
                    <a:gridCol w="800100">
                      <a:extLst>
                        <a:ext uri="{9D8B030D-6E8A-4147-A177-3AD203B41FA5}">
                          <a16:colId xmlns:a16="http://schemas.microsoft.com/office/drawing/2014/main" val="381093968"/>
                        </a:ext>
                      </a:extLst>
                    </a:gridCol>
                  </a:tblGrid>
                  <a:tr h="48460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N" sz="14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Statistics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N" sz="14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Formula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N" sz="140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Definition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N" sz="14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Range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051667515"/>
                      </a:ext>
                    </a:extLst>
                  </a:tr>
                  <a:tr h="236644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HSS (Heidke Skill Score)</a:t>
                          </a:r>
                          <a:endParaRPr lang="en-IN" sz="1400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𝐻𝑆𝑆</m:t>
                                </m:r>
                                <m:r>
                                  <a:rPr lang="en-US" sz="140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IN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4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𝑌𝑌</m:t>
                                    </m:r>
                                    <m: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+</m:t>
                                    </m:r>
                                    <m:r>
                                      <a:rPr lang="en-GB" sz="14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𝑁𝑁</m:t>
                                    </m:r>
                                    <m: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−</m:t>
                                    </m:r>
                                    <m: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𝑅</m:t>
                                    </m:r>
                                  </m:num>
                                  <m:den>
                                    <m:r>
                                      <a:rPr lang="en-GB" sz="14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𝑌𝑌</m:t>
                                    </m:r>
                                    <m: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+</m:t>
                                    </m:r>
                                    <m:r>
                                      <a:rPr lang="en-GB" sz="14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𝑌𝑁</m:t>
                                    </m:r>
                                    <m: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+</m:t>
                                    </m:r>
                                    <m:r>
                                      <a:rPr lang="en-GB" sz="14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𝑁𝑌</m:t>
                                    </m:r>
                                    <m: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+</m:t>
                                    </m:r>
                                    <m:r>
                                      <a:rPr lang="en-GB" sz="14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𝑁𝑁</m:t>
                                    </m:r>
                                    <m: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−</m:t>
                                    </m:r>
                                    <m: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𝑟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N" sz="1400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𝑅</m:t>
                                </m:r>
                                <m:r>
                                  <a:rPr lang="en-US" sz="1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IN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fPr>
                                  <m:num>
                                    <m:d>
                                      <m:dPr>
                                        <m:ctrlPr>
                                          <a:rPr lang="en-IN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1400" b="0" i="1" smtClean="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</a:rPr>
                                          <m:t>𝑌𝑌</m:t>
                                        </m:r>
                                        <m:r>
                                          <a:rPr lang="en-US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</a:rPr>
                                          <m:t>+</m:t>
                                        </m:r>
                                        <m:r>
                                          <a:rPr lang="en-GB" sz="1400" b="0" i="1" smtClean="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</a:rPr>
                                          <m:t>𝑌𝑁</m:t>
                                        </m:r>
                                      </m:e>
                                    </m:d>
                                    <m: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×</m:t>
                                    </m:r>
                                    <m:d>
                                      <m:dPr>
                                        <m:ctrlPr>
                                          <a:rPr lang="en-IN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1400" b="0" i="1" smtClean="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</a:rPr>
                                          <m:t>𝑌𝑌</m:t>
                                        </m:r>
                                        <m:r>
                                          <a:rPr lang="en-US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</a:rPr>
                                          <m:t>+</m:t>
                                        </m:r>
                                        <m:r>
                                          <a:rPr lang="en-GB" sz="1400" b="0" i="1" smtClean="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</a:rPr>
                                          <m:t>𝑁𝑌</m:t>
                                        </m:r>
                                      </m:e>
                                    </m:d>
                                    <m: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+</m:t>
                                    </m:r>
                                    <m:d>
                                      <m:dPr>
                                        <m:ctrlPr>
                                          <a:rPr lang="en-IN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1400" b="0" i="1" smtClean="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</a:rPr>
                                          <m:t>𝑁𝑌</m:t>
                                        </m:r>
                                        <m:r>
                                          <a:rPr lang="en-US" sz="1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</a:rPr>
                                          <m:t>+</m:t>
                                        </m:r>
                                        <m:r>
                                          <a:rPr lang="en-GB" sz="1400" b="0" i="1" smtClean="0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</a:rPr>
                                          <m:t>𝑁𝑁</m:t>
                                        </m:r>
                                      </m:e>
                                    </m:d>
                                    <m: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×(</m:t>
                                    </m:r>
                                    <m:r>
                                      <a:rPr lang="en-GB" sz="14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𝑌𝑁</m:t>
                                    </m:r>
                                    <m: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+</m:t>
                                    </m:r>
                                    <m:r>
                                      <a:rPr lang="en-GB" sz="14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𝑁𝑁</m:t>
                                    </m:r>
                                    <m: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a:rPr lang="en-GB" sz="14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𝑌𝑌</m:t>
                                    </m:r>
                                    <m: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+</m:t>
                                    </m:r>
                                    <m:r>
                                      <a:rPr lang="en-GB" sz="14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𝑌𝑁</m:t>
                                    </m:r>
                                    <m: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+</m:t>
                                    </m:r>
                                    <m:r>
                                      <a:rPr lang="en-GB" sz="14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𝑁𝑌</m:t>
                                    </m:r>
                                    <m: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+</m:t>
                                    </m:r>
                                    <m:r>
                                      <a:rPr lang="en-GB" sz="14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𝑁𝑁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N" sz="1400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4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the fraction of correct forecast after eliminating those forecasts which would be correct due purely to random chance</a:t>
                          </a:r>
                          <a:endParaRPr lang="en-IN" sz="1400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N" sz="14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-1 to 1</a:t>
                          </a: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N" sz="14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50957375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84CBD4E0-7CF4-03BB-277B-DFB03788C38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34959792"/>
                  </p:ext>
                </p:extLst>
              </p:nvPr>
            </p:nvGraphicFramePr>
            <p:xfrm>
              <a:off x="80619" y="2100635"/>
              <a:ext cx="6334779" cy="297913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931884">
                      <a:extLst>
                        <a:ext uri="{9D8B030D-6E8A-4147-A177-3AD203B41FA5}">
                          <a16:colId xmlns:a16="http://schemas.microsoft.com/office/drawing/2014/main" val="2886093846"/>
                        </a:ext>
                      </a:extLst>
                    </a:gridCol>
                    <a:gridCol w="3394279">
                      <a:extLst>
                        <a:ext uri="{9D8B030D-6E8A-4147-A177-3AD203B41FA5}">
                          <a16:colId xmlns:a16="http://schemas.microsoft.com/office/drawing/2014/main" val="2458418669"/>
                        </a:ext>
                      </a:extLst>
                    </a:gridCol>
                    <a:gridCol w="1208516">
                      <a:extLst>
                        <a:ext uri="{9D8B030D-6E8A-4147-A177-3AD203B41FA5}">
                          <a16:colId xmlns:a16="http://schemas.microsoft.com/office/drawing/2014/main" val="689541570"/>
                        </a:ext>
                      </a:extLst>
                    </a:gridCol>
                    <a:gridCol w="800100">
                      <a:extLst>
                        <a:ext uri="{9D8B030D-6E8A-4147-A177-3AD203B41FA5}">
                          <a16:colId xmlns:a16="http://schemas.microsoft.com/office/drawing/2014/main" val="381093968"/>
                        </a:ext>
                      </a:extLst>
                    </a:gridCol>
                  </a:tblGrid>
                  <a:tr h="48460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N" sz="14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Statistics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N" sz="14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Formula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N" sz="140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Definition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N" sz="14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Range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051667515"/>
                      </a:ext>
                    </a:extLst>
                  </a:tr>
                  <a:tr h="249453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HSS (Heidke Skill Score)</a:t>
                          </a:r>
                          <a:endParaRPr lang="en-IN" sz="1400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27648" t="-21951" r="-59964" b="-41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4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the fraction of correct forecast after eliminating those forecasts which would be correct due purely to random chance</a:t>
                          </a:r>
                          <a:endParaRPr lang="en-IN" sz="1400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N" sz="14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-1 to 1</a:t>
                          </a: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IN" sz="14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50957375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1BC8A8-AD6C-8B5A-77F0-D318BE7BD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255CD-93A5-4DCE-A40A-0B34A4D1DCE2}" type="slidenum">
              <a:rPr lang="en-IN" smtClean="0"/>
              <a:t>9</a:t>
            </a:fld>
            <a:endParaRPr lang="en-IN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4DF82E3-82E3-4548-91EB-683A77A45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454" y="1216817"/>
            <a:ext cx="6622047" cy="523220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Model 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Skill Score – </a:t>
            </a:r>
            <a:b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HSS (Heidke Skill Score)</a:t>
            </a:r>
            <a:br>
              <a:rPr lang="en-IN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IN" sz="28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34BCA0-192F-F1A3-3F39-73A4EC8E4335}"/>
              </a:ext>
            </a:extLst>
          </p:cNvPr>
          <p:cNvSpPr txBox="1"/>
          <p:nvPr/>
        </p:nvSpPr>
        <p:spPr>
          <a:xfrm>
            <a:off x="123454" y="5130694"/>
            <a:ext cx="624037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HSS measures the fraction of correct forecast after eliminating those forecasts which would be correct due purely to random chance. Range of HSS is -1 to 1, and 1 indicates the perfect score.</a:t>
            </a:r>
            <a:endParaRPr lang="en-I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633B780-0F11-7EF4-C505-89F7EEE61F4D}"/>
              </a:ext>
            </a:extLst>
          </p:cNvPr>
          <p:cNvGrpSpPr/>
          <p:nvPr/>
        </p:nvGrpSpPr>
        <p:grpSpPr>
          <a:xfrm>
            <a:off x="82068" y="77259"/>
            <a:ext cx="12027864" cy="540577"/>
            <a:chOff x="0" y="0"/>
            <a:chExt cx="12027864" cy="540577"/>
          </a:xfrm>
        </p:grpSpPr>
        <p:sp>
          <p:nvSpPr>
            <p:cNvPr id="12" name="Arrow: Chevron 11">
              <a:extLst>
                <a:ext uri="{FF2B5EF4-FFF2-40B4-BE49-F238E27FC236}">
                  <a16:creationId xmlns:a16="http://schemas.microsoft.com/office/drawing/2014/main" id="{08694982-0DEE-C082-A792-2DC39EB9916D}"/>
                </a:ext>
              </a:extLst>
            </p:cNvPr>
            <p:cNvSpPr/>
            <p:nvPr/>
          </p:nvSpPr>
          <p:spPr>
            <a:xfrm>
              <a:off x="0" y="0"/>
              <a:ext cx="12027864" cy="540577"/>
            </a:xfrm>
            <a:prstGeom prst="chevron">
              <a:avLst/>
            </a:prstGeom>
          </p:spPr>
          <p:style>
            <a:lnRef idx="3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IN"/>
            </a:p>
          </p:txBody>
        </p:sp>
        <p:sp>
          <p:nvSpPr>
            <p:cNvPr id="13" name="Arrow: Chevron 4">
              <a:extLst>
                <a:ext uri="{FF2B5EF4-FFF2-40B4-BE49-F238E27FC236}">
                  <a16:creationId xmlns:a16="http://schemas.microsoft.com/office/drawing/2014/main" id="{7DB80599-D27E-BC49-9888-E3F7684299FD}"/>
                </a:ext>
              </a:extLst>
            </p:cNvPr>
            <p:cNvSpPr txBox="1"/>
            <p:nvPr/>
          </p:nvSpPr>
          <p:spPr>
            <a:xfrm>
              <a:off x="270289" y="0"/>
              <a:ext cx="11487287" cy="5405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2014" tIns="37338" rIns="37338" bIns="37338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800" b="1" kern="1200" dirty="0">
                  <a:latin typeface="Cambria" panose="02040503050406030204" pitchFamily="18" charset="0"/>
                  <a:ea typeface="Cambria" panose="02040503050406030204" pitchFamily="18" charset="0"/>
                </a:rPr>
                <a:t>Results</a:t>
              </a:r>
              <a:endParaRPr lang="en-IN" sz="2800" b="1" kern="12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01677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1379</Words>
  <Application>Microsoft Office PowerPoint</Application>
  <PresentationFormat>Widescreen</PresentationFormat>
  <Paragraphs>331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Cambria</vt:lpstr>
      <vt:lpstr>Cambria Math</vt:lpstr>
      <vt:lpstr>Times New Roman</vt:lpstr>
      <vt:lpstr>Wingdings</vt:lpstr>
      <vt:lpstr>Office Theme</vt:lpstr>
      <vt:lpstr>Identifying Thresholds of Thunderstorm Indices for Predicting Lightning Events Across India with WRF-ARW Model and ERA5 Reanalysis Datasets</vt:lpstr>
      <vt:lpstr>PowerPoint Presentation</vt:lpstr>
      <vt:lpstr>PowerPoint Presentation</vt:lpstr>
      <vt:lpstr>PowerPoint Presentation</vt:lpstr>
      <vt:lpstr>PowerPoint Presentation</vt:lpstr>
      <vt:lpstr>Calculation of optimal threshold</vt:lpstr>
      <vt:lpstr>THUNDERSTORM INDICES    Hooghly</vt:lpstr>
      <vt:lpstr>PowerPoint Presentation</vt:lpstr>
      <vt:lpstr>Model Skill Score –  HSS (Heidke Skill Score) </vt:lpstr>
      <vt:lpstr>Model Skill Score –  TSS (True Skill Statistic) 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Thunderstorm Indices</dc:title>
  <dc:creator>unashish mondal</dc:creator>
  <cp:lastModifiedBy>unashish mondal</cp:lastModifiedBy>
  <cp:revision>19</cp:revision>
  <dcterms:created xsi:type="dcterms:W3CDTF">2024-05-20T04:13:48Z</dcterms:created>
  <dcterms:modified xsi:type="dcterms:W3CDTF">2024-05-20T09:49:13Z</dcterms:modified>
</cp:coreProperties>
</file>