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308" r:id="rId4"/>
    <p:sldId id="324" r:id="rId5"/>
    <p:sldId id="257" r:id="rId6"/>
    <p:sldId id="258" r:id="rId7"/>
    <p:sldId id="297" r:id="rId8"/>
    <p:sldId id="332" r:id="rId9"/>
    <p:sldId id="33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9766C-86A2-F26B-7E2D-3DFB39D38F3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34B120B-9A14-6FA3-83A7-8AA49CD1BD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63603EED-3C4D-CAA1-BC35-556582095C65}"/>
              </a:ext>
            </a:extLst>
          </p:cNvPr>
          <p:cNvSpPr>
            <a:spLocks noGrp="1"/>
          </p:cNvSpPr>
          <p:nvPr>
            <p:ph type="dt" sz="half" idx="10"/>
          </p:nvPr>
        </p:nvSpPr>
        <p:spPr/>
        <p:txBody>
          <a:bodyPr/>
          <a:lstStyle/>
          <a:p>
            <a:fld id="{4FF58769-E2B1-4D4E-8B13-E2B680F13888}" type="datetimeFigureOut">
              <a:rPr lang="en-IN" smtClean="0"/>
              <a:t>20-05-2024</a:t>
            </a:fld>
            <a:endParaRPr lang="en-IN"/>
          </a:p>
        </p:txBody>
      </p:sp>
      <p:sp>
        <p:nvSpPr>
          <p:cNvPr id="5" name="Footer Placeholder 4">
            <a:extLst>
              <a:ext uri="{FF2B5EF4-FFF2-40B4-BE49-F238E27FC236}">
                <a16:creationId xmlns:a16="http://schemas.microsoft.com/office/drawing/2014/main" id="{962B3407-77EE-0A64-6235-4A8E7C648E7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F485EC3-8204-5FE5-FFAD-51DB801076BF}"/>
              </a:ext>
            </a:extLst>
          </p:cNvPr>
          <p:cNvSpPr>
            <a:spLocks noGrp="1"/>
          </p:cNvSpPr>
          <p:nvPr>
            <p:ph type="sldNum" sz="quarter" idx="12"/>
          </p:nvPr>
        </p:nvSpPr>
        <p:spPr/>
        <p:txBody>
          <a:bodyPr/>
          <a:lstStyle/>
          <a:p>
            <a:fld id="{1D7F6398-96C6-42DD-8072-D7619DF4139D}" type="slidenum">
              <a:rPr lang="en-IN" smtClean="0"/>
              <a:t>‹#›</a:t>
            </a:fld>
            <a:endParaRPr lang="en-IN"/>
          </a:p>
        </p:txBody>
      </p:sp>
    </p:spTree>
    <p:extLst>
      <p:ext uri="{BB962C8B-B14F-4D97-AF65-F5344CB8AC3E}">
        <p14:creationId xmlns:p14="http://schemas.microsoft.com/office/powerpoint/2010/main" val="4229260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A4791-5511-C747-8B42-00FF58DD297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01180CC-B485-80CA-A548-8AE05ED2B7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4626E77-1314-C12B-4FE8-03C249CAB6AA}"/>
              </a:ext>
            </a:extLst>
          </p:cNvPr>
          <p:cNvSpPr>
            <a:spLocks noGrp="1"/>
          </p:cNvSpPr>
          <p:nvPr>
            <p:ph type="dt" sz="half" idx="10"/>
          </p:nvPr>
        </p:nvSpPr>
        <p:spPr/>
        <p:txBody>
          <a:bodyPr/>
          <a:lstStyle/>
          <a:p>
            <a:fld id="{4FF58769-E2B1-4D4E-8B13-E2B680F13888}" type="datetimeFigureOut">
              <a:rPr lang="en-IN" smtClean="0"/>
              <a:t>20-05-2024</a:t>
            </a:fld>
            <a:endParaRPr lang="en-IN"/>
          </a:p>
        </p:txBody>
      </p:sp>
      <p:sp>
        <p:nvSpPr>
          <p:cNvPr id="5" name="Footer Placeholder 4">
            <a:extLst>
              <a:ext uri="{FF2B5EF4-FFF2-40B4-BE49-F238E27FC236}">
                <a16:creationId xmlns:a16="http://schemas.microsoft.com/office/drawing/2014/main" id="{1AE84CB9-E5EF-9865-73B8-89C28330DB9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92D61F5-1290-B822-5E61-6AC79B091216}"/>
              </a:ext>
            </a:extLst>
          </p:cNvPr>
          <p:cNvSpPr>
            <a:spLocks noGrp="1"/>
          </p:cNvSpPr>
          <p:nvPr>
            <p:ph type="sldNum" sz="quarter" idx="12"/>
          </p:nvPr>
        </p:nvSpPr>
        <p:spPr/>
        <p:txBody>
          <a:bodyPr/>
          <a:lstStyle/>
          <a:p>
            <a:fld id="{1D7F6398-96C6-42DD-8072-D7619DF4139D}" type="slidenum">
              <a:rPr lang="en-IN" smtClean="0"/>
              <a:t>‹#›</a:t>
            </a:fld>
            <a:endParaRPr lang="en-IN"/>
          </a:p>
        </p:txBody>
      </p:sp>
    </p:spTree>
    <p:extLst>
      <p:ext uri="{BB962C8B-B14F-4D97-AF65-F5344CB8AC3E}">
        <p14:creationId xmlns:p14="http://schemas.microsoft.com/office/powerpoint/2010/main" val="2841548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3AF50-5629-8B64-835D-BF0B346248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BEA760BE-8BC3-7C28-29A0-A7895C3BCAE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E374EF-9310-6577-18A7-54CAD81A31D1}"/>
              </a:ext>
            </a:extLst>
          </p:cNvPr>
          <p:cNvSpPr>
            <a:spLocks noGrp="1"/>
          </p:cNvSpPr>
          <p:nvPr>
            <p:ph type="dt" sz="half" idx="10"/>
          </p:nvPr>
        </p:nvSpPr>
        <p:spPr/>
        <p:txBody>
          <a:bodyPr/>
          <a:lstStyle/>
          <a:p>
            <a:fld id="{4FF58769-E2B1-4D4E-8B13-E2B680F13888}" type="datetimeFigureOut">
              <a:rPr lang="en-IN" smtClean="0"/>
              <a:t>20-05-2024</a:t>
            </a:fld>
            <a:endParaRPr lang="en-IN"/>
          </a:p>
        </p:txBody>
      </p:sp>
      <p:sp>
        <p:nvSpPr>
          <p:cNvPr id="5" name="Footer Placeholder 4">
            <a:extLst>
              <a:ext uri="{FF2B5EF4-FFF2-40B4-BE49-F238E27FC236}">
                <a16:creationId xmlns:a16="http://schemas.microsoft.com/office/drawing/2014/main" id="{E43AC7BE-70DF-21D7-26B2-5E06AC68C5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7034CBB-BD7C-510A-9707-24343745482E}"/>
              </a:ext>
            </a:extLst>
          </p:cNvPr>
          <p:cNvSpPr>
            <a:spLocks noGrp="1"/>
          </p:cNvSpPr>
          <p:nvPr>
            <p:ph type="sldNum" sz="quarter" idx="12"/>
          </p:nvPr>
        </p:nvSpPr>
        <p:spPr/>
        <p:txBody>
          <a:bodyPr/>
          <a:lstStyle/>
          <a:p>
            <a:fld id="{1D7F6398-96C6-42DD-8072-D7619DF4139D}" type="slidenum">
              <a:rPr lang="en-IN" smtClean="0"/>
              <a:t>‹#›</a:t>
            </a:fld>
            <a:endParaRPr lang="en-IN"/>
          </a:p>
        </p:txBody>
      </p:sp>
    </p:spTree>
    <p:extLst>
      <p:ext uri="{BB962C8B-B14F-4D97-AF65-F5344CB8AC3E}">
        <p14:creationId xmlns:p14="http://schemas.microsoft.com/office/powerpoint/2010/main" val="1885601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DDA05-ACC2-6993-75C3-1126736E3019}"/>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08E481F-E03B-A336-6282-FEA3F76585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512B216F-FC74-74FD-CF80-0EF85A649E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D014BD3-9DF9-ACBC-2FE6-1FD68E4D0879}"/>
              </a:ext>
            </a:extLst>
          </p:cNvPr>
          <p:cNvSpPr>
            <a:spLocks noGrp="1"/>
          </p:cNvSpPr>
          <p:nvPr>
            <p:ph type="dt" sz="half" idx="10"/>
          </p:nvPr>
        </p:nvSpPr>
        <p:spPr/>
        <p:txBody>
          <a:bodyPr/>
          <a:lstStyle/>
          <a:p>
            <a:fld id="{4FF58769-E2B1-4D4E-8B13-E2B680F13888}" type="datetimeFigureOut">
              <a:rPr lang="en-IN" smtClean="0"/>
              <a:t>20-05-2024</a:t>
            </a:fld>
            <a:endParaRPr lang="en-IN"/>
          </a:p>
        </p:txBody>
      </p:sp>
      <p:sp>
        <p:nvSpPr>
          <p:cNvPr id="6" name="Footer Placeholder 5">
            <a:extLst>
              <a:ext uri="{FF2B5EF4-FFF2-40B4-BE49-F238E27FC236}">
                <a16:creationId xmlns:a16="http://schemas.microsoft.com/office/drawing/2014/main" id="{EE5CA135-EAB6-61D0-A454-3FEF7B5F724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67B1C6E-25E8-3AC1-06DE-EE57D1F172AA}"/>
              </a:ext>
            </a:extLst>
          </p:cNvPr>
          <p:cNvSpPr>
            <a:spLocks noGrp="1"/>
          </p:cNvSpPr>
          <p:nvPr>
            <p:ph type="sldNum" sz="quarter" idx="12"/>
          </p:nvPr>
        </p:nvSpPr>
        <p:spPr/>
        <p:txBody>
          <a:bodyPr/>
          <a:lstStyle/>
          <a:p>
            <a:fld id="{1D7F6398-96C6-42DD-8072-D7619DF4139D}" type="slidenum">
              <a:rPr lang="en-IN" smtClean="0"/>
              <a:t>‹#›</a:t>
            </a:fld>
            <a:endParaRPr lang="en-IN"/>
          </a:p>
        </p:txBody>
      </p:sp>
    </p:spTree>
    <p:extLst>
      <p:ext uri="{BB962C8B-B14F-4D97-AF65-F5344CB8AC3E}">
        <p14:creationId xmlns:p14="http://schemas.microsoft.com/office/powerpoint/2010/main" val="3654130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B397B-790A-D42E-1B5A-C2C7E2D6DAC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B99DDA9-1804-E713-7A3E-F3600CF197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16D2D2E-E52A-12A4-9C75-C55C8B4FD9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1C756F9-935B-E946-8937-92776426DF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10DB63-F3BB-F471-4002-88F572981C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BDCC86BE-FE99-A709-CCA6-FB9A67774D2E}"/>
              </a:ext>
            </a:extLst>
          </p:cNvPr>
          <p:cNvSpPr>
            <a:spLocks noGrp="1"/>
          </p:cNvSpPr>
          <p:nvPr>
            <p:ph type="dt" sz="half" idx="10"/>
          </p:nvPr>
        </p:nvSpPr>
        <p:spPr/>
        <p:txBody>
          <a:bodyPr/>
          <a:lstStyle/>
          <a:p>
            <a:fld id="{4FF58769-E2B1-4D4E-8B13-E2B680F13888}" type="datetimeFigureOut">
              <a:rPr lang="en-IN" smtClean="0"/>
              <a:t>20-05-2024</a:t>
            </a:fld>
            <a:endParaRPr lang="en-IN"/>
          </a:p>
        </p:txBody>
      </p:sp>
      <p:sp>
        <p:nvSpPr>
          <p:cNvPr id="8" name="Footer Placeholder 7">
            <a:extLst>
              <a:ext uri="{FF2B5EF4-FFF2-40B4-BE49-F238E27FC236}">
                <a16:creationId xmlns:a16="http://schemas.microsoft.com/office/drawing/2014/main" id="{E4D12FAF-4EC9-8F14-152B-F4F26C6ECAA7}"/>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57FCE84C-5992-0790-714B-85F994A59E10}"/>
              </a:ext>
            </a:extLst>
          </p:cNvPr>
          <p:cNvSpPr>
            <a:spLocks noGrp="1"/>
          </p:cNvSpPr>
          <p:nvPr>
            <p:ph type="sldNum" sz="quarter" idx="12"/>
          </p:nvPr>
        </p:nvSpPr>
        <p:spPr/>
        <p:txBody>
          <a:bodyPr/>
          <a:lstStyle/>
          <a:p>
            <a:fld id="{1D7F6398-96C6-42DD-8072-D7619DF4139D}" type="slidenum">
              <a:rPr lang="en-IN" smtClean="0"/>
              <a:t>‹#›</a:t>
            </a:fld>
            <a:endParaRPr lang="en-IN"/>
          </a:p>
        </p:txBody>
      </p:sp>
    </p:spTree>
    <p:extLst>
      <p:ext uri="{BB962C8B-B14F-4D97-AF65-F5344CB8AC3E}">
        <p14:creationId xmlns:p14="http://schemas.microsoft.com/office/powerpoint/2010/main" val="883759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8B084-6632-4580-F522-144B786B78F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C71DDCA-A2E7-5BF7-16C8-468312808DAA}"/>
              </a:ext>
            </a:extLst>
          </p:cNvPr>
          <p:cNvSpPr>
            <a:spLocks noGrp="1"/>
          </p:cNvSpPr>
          <p:nvPr>
            <p:ph type="dt" sz="half" idx="10"/>
          </p:nvPr>
        </p:nvSpPr>
        <p:spPr/>
        <p:txBody>
          <a:bodyPr/>
          <a:lstStyle/>
          <a:p>
            <a:fld id="{4FF58769-E2B1-4D4E-8B13-E2B680F13888}" type="datetimeFigureOut">
              <a:rPr lang="en-IN" smtClean="0"/>
              <a:t>20-05-2024</a:t>
            </a:fld>
            <a:endParaRPr lang="en-IN"/>
          </a:p>
        </p:txBody>
      </p:sp>
      <p:sp>
        <p:nvSpPr>
          <p:cNvPr id="4" name="Footer Placeholder 3">
            <a:extLst>
              <a:ext uri="{FF2B5EF4-FFF2-40B4-BE49-F238E27FC236}">
                <a16:creationId xmlns:a16="http://schemas.microsoft.com/office/drawing/2014/main" id="{F2E38F2B-30E1-8CC8-59B8-17CEC42A9DD7}"/>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D8376E5-367D-E8E0-C3B2-EBE99D413E4F}"/>
              </a:ext>
            </a:extLst>
          </p:cNvPr>
          <p:cNvSpPr>
            <a:spLocks noGrp="1"/>
          </p:cNvSpPr>
          <p:nvPr>
            <p:ph type="sldNum" sz="quarter" idx="12"/>
          </p:nvPr>
        </p:nvSpPr>
        <p:spPr/>
        <p:txBody>
          <a:bodyPr/>
          <a:lstStyle/>
          <a:p>
            <a:fld id="{1D7F6398-96C6-42DD-8072-D7619DF4139D}" type="slidenum">
              <a:rPr lang="en-IN" smtClean="0"/>
              <a:t>‹#›</a:t>
            </a:fld>
            <a:endParaRPr lang="en-IN"/>
          </a:p>
        </p:txBody>
      </p:sp>
    </p:spTree>
    <p:extLst>
      <p:ext uri="{BB962C8B-B14F-4D97-AF65-F5344CB8AC3E}">
        <p14:creationId xmlns:p14="http://schemas.microsoft.com/office/powerpoint/2010/main" val="2807780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06F5D5-CE8E-A0A8-F682-26CBD175609D}"/>
              </a:ext>
            </a:extLst>
          </p:cNvPr>
          <p:cNvSpPr>
            <a:spLocks noGrp="1"/>
          </p:cNvSpPr>
          <p:nvPr>
            <p:ph type="dt" sz="half" idx="10"/>
          </p:nvPr>
        </p:nvSpPr>
        <p:spPr/>
        <p:txBody>
          <a:bodyPr/>
          <a:lstStyle/>
          <a:p>
            <a:fld id="{4FF58769-E2B1-4D4E-8B13-E2B680F13888}" type="datetimeFigureOut">
              <a:rPr lang="en-IN" smtClean="0"/>
              <a:t>20-05-2024</a:t>
            </a:fld>
            <a:endParaRPr lang="en-IN"/>
          </a:p>
        </p:txBody>
      </p:sp>
      <p:sp>
        <p:nvSpPr>
          <p:cNvPr id="3" name="Footer Placeholder 2">
            <a:extLst>
              <a:ext uri="{FF2B5EF4-FFF2-40B4-BE49-F238E27FC236}">
                <a16:creationId xmlns:a16="http://schemas.microsoft.com/office/drawing/2014/main" id="{11B5629B-6AF6-D266-EE6C-DFECA021C360}"/>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32692B15-5E62-B197-C053-42A6097F43DC}"/>
              </a:ext>
            </a:extLst>
          </p:cNvPr>
          <p:cNvSpPr>
            <a:spLocks noGrp="1"/>
          </p:cNvSpPr>
          <p:nvPr>
            <p:ph type="sldNum" sz="quarter" idx="12"/>
          </p:nvPr>
        </p:nvSpPr>
        <p:spPr/>
        <p:txBody>
          <a:bodyPr/>
          <a:lstStyle/>
          <a:p>
            <a:fld id="{1D7F6398-96C6-42DD-8072-D7619DF4139D}" type="slidenum">
              <a:rPr lang="en-IN" smtClean="0"/>
              <a:t>‹#›</a:t>
            </a:fld>
            <a:endParaRPr lang="en-IN"/>
          </a:p>
        </p:txBody>
      </p:sp>
    </p:spTree>
    <p:extLst>
      <p:ext uri="{BB962C8B-B14F-4D97-AF65-F5344CB8AC3E}">
        <p14:creationId xmlns:p14="http://schemas.microsoft.com/office/powerpoint/2010/main" val="128483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F68C2-FD14-FC27-03DD-79451EE6FD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7EA7E15-C9FC-99E5-0184-6ED18B9E3A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4029DB26-9388-9147-B58F-D3F0B91EEA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5E3560-66C4-C848-F790-0128D714D3AE}"/>
              </a:ext>
            </a:extLst>
          </p:cNvPr>
          <p:cNvSpPr>
            <a:spLocks noGrp="1"/>
          </p:cNvSpPr>
          <p:nvPr>
            <p:ph type="dt" sz="half" idx="10"/>
          </p:nvPr>
        </p:nvSpPr>
        <p:spPr/>
        <p:txBody>
          <a:bodyPr/>
          <a:lstStyle/>
          <a:p>
            <a:fld id="{4FF58769-E2B1-4D4E-8B13-E2B680F13888}" type="datetimeFigureOut">
              <a:rPr lang="en-IN" smtClean="0"/>
              <a:t>20-05-2024</a:t>
            </a:fld>
            <a:endParaRPr lang="en-IN"/>
          </a:p>
        </p:txBody>
      </p:sp>
      <p:sp>
        <p:nvSpPr>
          <p:cNvPr id="6" name="Footer Placeholder 5">
            <a:extLst>
              <a:ext uri="{FF2B5EF4-FFF2-40B4-BE49-F238E27FC236}">
                <a16:creationId xmlns:a16="http://schemas.microsoft.com/office/drawing/2014/main" id="{7E960CBE-FDAD-EE7D-A361-8B2AB6DB592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2DBB003-8D7C-7301-6DB0-2B4D796D044D}"/>
              </a:ext>
            </a:extLst>
          </p:cNvPr>
          <p:cNvSpPr>
            <a:spLocks noGrp="1"/>
          </p:cNvSpPr>
          <p:nvPr>
            <p:ph type="sldNum" sz="quarter" idx="12"/>
          </p:nvPr>
        </p:nvSpPr>
        <p:spPr/>
        <p:txBody>
          <a:bodyPr/>
          <a:lstStyle/>
          <a:p>
            <a:fld id="{1D7F6398-96C6-42DD-8072-D7619DF4139D}" type="slidenum">
              <a:rPr lang="en-IN" smtClean="0"/>
              <a:t>‹#›</a:t>
            </a:fld>
            <a:endParaRPr lang="en-IN"/>
          </a:p>
        </p:txBody>
      </p:sp>
    </p:spTree>
    <p:extLst>
      <p:ext uri="{BB962C8B-B14F-4D97-AF65-F5344CB8AC3E}">
        <p14:creationId xmlns:p14="http://schemas.microsoft.com/office/powerpoint/2010/main" val="2659541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9AEEC-635C-CE4C-92CF-BC5414DFCE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2D9C0F7B-DCAC-9D5D-8565-0C848F7B35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D44535A-B2DD-A994-EDE1-195A8AA37C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F2820D-0CF9-D3DF-281E-8F1FB39B8940}"/>
              </a:ext>
            </a:extLst>
          </p:cNvPr>
          <p:cNvSpPr>
            <a:spLocks noGrp="1"/>
          </p:cNvSpPr>
          <p:nvPr>
            <p:ph type="dt" sz="half" idx="10"/>
          </p:nvPr>
        </p:nvSpPr>
        <p:spPr/>
        <p:txBody>
          <a:bodyPr/>
          <a:lstStyle/>
          <a:p>
            <a:fld id="{4FF58769-E2B1-4D4E-8B13-E2B680F13888}" type="datetimeFigureOut">
              <a:rPr lang="en-IN" smtClean="0"/>
              <a:t>20-05-2024</a:t>
            </a:fld>
            <a:endParaRPr lang="en-IN"/>
          </a:p>
        </p:txBody>
      </p:sp>
      <p:sp>
        <p:nvSpPr>
          <p:cNvPr id="6" name="Footer Placeholder 5">
            <a:extLst>
              <a:ext uri="{FF2B5EF4-FFF2-40B4-BE49-F238E27FC236}">
                <a16:creationId xmlns:a16="http://schemas.microsoft.com/office/drawing/2014/main" id="{A73DCE38-5AF4-1994-0B05-864C62DD55E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A487956-2447-43DF-ADB7-14B3FE84AAAE}"/>
              </a:ext>
            </a:extLst>
          </p:cNvPr>
          <p:cNvSpPr>
            <a:spLocks noGrp="1"/>
          </p:cNvSpPr>
          <p:nvPr>
            <p:ph type="sldNum" sz="quarter" idx="12"/>
          </p:nvPr>
        </p:nvSpPr>
        <p:spPr/>
        <p:txBody>
          <a:bodyPr/>
          <a:lstStyle/>
          <a:p>
            <a:fld id="{1D7F6398-96C6-42DD-8072-D7619DF4139D}" type="slidenum">
              <a:rPr lang="en-IN" smtClean="0"/>
              <a:t>‹#›</a:t>
            </a:fld>
            <a:endParaRPr lang="en-IN"/>
          </a:p>
        </p:txBody>
      </p:sp>
    </p:spTree>
    <p:extLst>
      <p:ext uri="{BB962C8B-B14F-4D97-AF65-F5344CB8AC3E}">
        <p14:creationId xmlns:p14="http://schemas.microsoft.com/office/powerpoint/2010/main" val="1812697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4F9BF-C3B9-C725-2CA4-A7FC46D38FB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9759EC6-D8D2-1C26-1A70-7C8722B17A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2FACBE1-6E7E-F9FA-BBD7-E0DE7BD05464}"/>
              </a:ext>
            </a:extLst>
          </p:cNvPr>
          <p:cNvSpPr>
            <a:spLocks noGrp="1"/>
          </p:cNvSpPr>
          <p:nvPr>
            <p:ph type="dt" sz="half" idx="10"/>
          </p:nvPr>
        </p:nvSpPr>
        <p:spPr/>
        <p:txBody>
          <a:bodyPr/>
          <a:lstStyle/>
          <a:p>
            <a:fld id="{4FF58769-E2B1-4D4E-8B13-E2B680F13888}" type="datetimeFigureOut">
              <a:rPr lang="en-IN" smtClean="0"/>
              <a:t>20-05-2024</a:t>
            </a:fld>
            <a:endParaRPr lang="en-IN"/>
          </a:p>
        </p:txBody>
      </p:sp>
      <p:sp>
        <p:nvSpPr>
          <p:cNvPr id="5" name="Footer Placeholder 4">
            <a:extLst>
              <a:ext uri="{FF2B5EF4-FFF2-40B4-BE49-F238E27FC236}">
                <a16:creationId xmlns:a16="http://schemas.microsoft.com/office/drawing/2014/main" id="{CBFA60C6-65F9-3C48-83D4-A1DEA387DA6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CA73377-08B2-8C5B-103B-BEA3A366687C}"/>
              </a:ext>
            </a:extLst>
          </p:cNvPr>
          <p:cNvSpPr>
            <a:spLocks noGrp="1"/>
          </p:cNvSpPr>
          <p:nvPr>
            <p:ph type="sldNum" sz="quarter" idx="12"/>
          </p:nvPr>
        </p:nvSpPr>
        <p:spPr/>
        <p:txBody>
          <a:bodyPr/>
          <a:lstStyle/>
          <a:p>
            <a:fld id="{1D7F6398-96C6-42DD-8072-D7619DF4139D}" type="slidenum">
              <a:rPr lang="en-IN" smtClean="0"/>
              <a:t>‹#›</a:t>
            </a:fld>
            <a:endParaRPr lang="en-IN"/>
          </a:p>
        </p:txBody>
      </p:sp>
    </p:spTree>
    <p:extLst>
      <p:ext uri="{BB962C8B-B14F-4D97-AF65-F5344CB8AC3E}">
        <p14:creationId xmlns:p14="http://schemas.microsoft.com/office/powerpoint/2010/main" val="802357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8653CBA-D780-CBDC-FDB3-421EDD0A306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96374F9-817E-6400-9516-236CBC568A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760459F-9D67-C900-7D4B-A5C313D21C46}"/>
              </a:ext>
            </a:extLst>
          </p:cNvPr>
          <p:cNvSpPr>
            <a:spLocks noGrp="1"/>
          </p:cNvSpPr>
          <p:nvPr>
            <p:ph type="dt" sz="half" idx="10"/>
          </p:nvPr>
        </p:nvSpPr>
        <p:spPr/>
        <p:txBody>
          <a:bodyPr/>
          <a:lstStyle/>
          <a:p>
            <a:fld id="{4FF58769-E2B1-4D4E-8B13-E2B680F13888}" type="datetimeFigureOut">
              <a:rPr lang="en-IN" smtClean="0"/>
              <a:t>20-05-2024</a:t>
            </a:fld>
            <a:endParaRPr lang="en-IN"/>
          </a:p>
        </p:txBody>
      </p:sp>
      <p:sp>
        <p:nvSpPr>
          <p:cNvPr id="5" name="Footer Placeholder 4">
            <a:extLst>
              <a:ext uri="{FF2B5EF4-FFF2-40B4-BE49-F238E27FC236}">
                <a16:creationId xmlns:a16="http://schemas.microsoft.com/office/drawing/2014/main" id="{E7710733-2F4A-744A-0D3F-5BCD29C4752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4671A34-F4E9-BA44-AB33-01EF50571A5C}"/>
              </a:ext>
            </a:extLst>
          </p:cNvPr>
          <p:cNvSpPr>
            <a:spLocks noGrp="1"/>
          </p:cNvSpPr>
          <p:nvPr>
            <p:ph type="sldNum" sz="quarter" idx="12"/>
          </p:nvPr>
        </p:nvSpPr>
        <p:spPr/>
        <p:txBody>
          <a:bodyPr/>
          <a:lstStyle/>
          <a:p>
            <a:fld id="{1D7F6398-96C6-42DD-8072-D7619DF4139D}" type="slidenum">
              <a:rPr lang="en-IN" smtClean="0"/>
              <a:t>‹#›</a:t>
            </a:fld>
            <a:endParaRPr lang="en-IN"/>
          </a:p>
        </p:txBody>
      </p:sp>
    </p:spTree>
    <p:extLst>
      <p:ext uri="{BB962C8B-B14F-4D97-AF65-F5344CB8AC3E}">
        <p14:creationId xmlns:p14="http://schemas.microsoft.com/office/powerpoint/2010/main" val="1409236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69B534B-8771-4BDA-8ECA-3E3806C70540}" type="datetime1">
              <a:rPr lang="en-IN" smtClean="0"/>
              <a:t>20-05-2024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9255346" y="2750337"/>
            <a:ext cx="1171888" cy="1356442"/>
          </a:xfrm>
        </p:spPr>
        <p:txBody>
          <a:bodyPr/>
          <a:lstStyle/>
          <a:p>
            <a:fld id="{E842F7AA-19E1-4923-82D3-DA147D7A8B07}" type="slidenum">
              <a:rPr lang="en-IN" smtClean="0"/>
              <a:t>‹#›</a:t>
            </a:fld>
            <a:endParaRPr lang="en-IN"/>
          </a:p>
        </p:txBody>
      </p:sp>
    </p:spTree>
    <p:extLst>
      <p:ext uri="{BB962C8B-B14F-4D97-AF65-F5344CB8AC3E}">
        <p14:creationId xmlns:p14="http://schemas.microsoft.com/office/powerpoint/2010/main" val="24870998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4C818F-4FF2-45A3-9D52-85016B3BEA76}" type="datetime1">
              <a:rPr lang="en-IN" smtClean="0"/>
              <a:t>20-05-2024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842F7AA-19E1-4923-82D3-DA147D7A8B07}" type="slidenum">
              <a:rPr lang="en-IN" smtClean="0"/>
              <a:t>‹#›</a:t>
            </a:fld>
            <a:endParaRPr lang="en-IN"/>
          </a:p>
        </p:txBody>
      </p:sp>
    </p:spTree>
    <p:extLst>
      <p:ext uri="{BB962C8B-B14F-4D97-AF65-F5344CB8AC3E}">
        <p14:creationId xmlns:p14="http://schemas.microsoft.com/office/powerpoint/2010/main" val="966887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A7A74C-6D2C-434B-BDA3-644C5430238B}" type="datetime1">
              <a:rPr lang="en-IN" smtClean="0"/>
              <a:t>20-05-2024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a:xfrm>
            <a:off x="10729455" y="2869895"/>
            <a:ext cx="1154151" cy="1090789"/>
          </a:xfrm>
        </p:spPr>
        <p:txBody>
          <a:bodyPr/>
          <a:lstStyle/>
          <a:p>
            <a:fld id="{E842F7AA-19E1-4923-82D3-DA147D7A8B07}" type="slidenum">
              <a:rPr lang="en-IN" smtClean="0"/>
              <a:t>‹#›</a:t>
            </a:fld>
            <a:endParaRPr lang="en-IN"/>
          </a:p>
        </p:txBody>
      </p:sp>
    </p:spTree>
    <p:extLst>
      <p:ext uri="{BB962C8B-B14F-4D97-AF65-F5344CB8AC3E}">
        <p14:creationId xmlns:p14="http://schemas.microsoft.com/office/powerpoint/2010/main" val="14222729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50A131-4501-4BA7-99D7-3817B33CB082}" type="datetime1">
              <a:rPr lang="en-IN" smtClean="0"/>
              <a:t>20-05-2024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842F7AA-19E1-4923-82D3-DA147D7A8B07}" type="slidenum">
              <a:rPr lang="en-IN" smtClean="0"/>
              <a:t>‹#›</a:t>
            </a:fld>
            <a:endParaRPr lang="en-IN"/>
          </a:p>
        </p:txBody>
      </p:sp>
    </p:spTree>
    <p:extLst>
      <p:ext uri="{BB962C8B-B14F-4D97-AF65-F5344CB8AC3E}">
        <p14:creationId xmlns:p14="http://schemas.microsoft.com/office/powerpoint/2010/main" val="17901416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E01C71-D3D7-4FA9-8149-DE36405F9386}" type="datetime1">
              <a:rPr lang="en-IN" smtClean="0"/>
              <a:t>20-05-2024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842F7AA-19E1-4923-82D3-DA147D7A8B07}" type="slidenum">
              <a:rPr lang="en-IN" smtClean="0"/>
              <a:t>‹#›</a:t>
            </a:fld>
            <a:endParaRPr lang="en-IN"/>
          </a:p>
        </p:txBody>
      </p:sp>
    </p:spTree>
    <p:extLst>
      <p:ext uri="{BB962C8B-B14F-4D97-AF65-F5344CB8AC3E}">
        <p14:creationId xmlns:p14="http://schemas.microsoft.com/office/powerpoint/2010/main" val="30628569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D4C7BED-7D30-422F-9555-9F3A2EC5A4A9}" type="datetime1">
              <a:rPr lang="en-IN" smtClean="0"/>
              <a:t>20-05-2024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842F7AA-19E1-4923-82D3-DA147D7A8B07}" type="slidenum">
              <a:rPr lang="en-IN" smtClean="0"/>
              <a:t>‹#›</a:t>
            </a:fld>
            <a:endParaRPr lang="en-IN"/>
          </a:p>
        </p:txBody>
      </p:sp>
    </p:spTree>
    <p:extLst>
      <p:ext uri="{BB962C8B-B14F-4D97-AF65-F5344CB8AC3E}">
        <p14:creationId xmlns:p14="http://schemas.microsoft.com/office/powerpoint/2010/main" val="8069810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DAF72B57-373F-41A3-8950-EA2E2404FDED}" type="datetime1">
              <a:rPr lang="en-IN" smtClean="0"/>
              <a:t>20-05-2024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842F7AA-19E1-4923-82D3-DA147D7A8B07}" type="slidenum">
              <a:rPr lang="en-IN" smtClean="0"/>
              <a:t>‹#›</a:t>
            </a:fld>
            <a:endParaRPr lang="en-IN"/>
          </a:p>
        </p:txBody>
      </p:sp>
    </p:spTree>
    <p:extLst>
      <p:ext uri="{BB962C8B-B14F-4D97-AF65-F5344CB8AC3E}">
        <p14:creationId xmlns:p14="http://schemas.microsoft.com/office/powerpoint/2010/main" val="1414332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1295FF-71F5-4ACC-829D-4D3DFC2B021F}" type="datetime1">
              <a:rPr lang="en-IN" smtClean="0"/>
              <a:t>20-05-2024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842F7AA-19E1-4923-82D3-DA147D7A8B07}" type="slidenum">
              <a:rPr lang="en-IN" smtClean="0"/>
              <a:t>‹#›</a:t>
            </a:fld>
            <a:endParaRPr lang="en-IN"/>
          </a:p>
        </p:txBody>
      </p:sp>
    </p:spTree>
    <p:extLst>
      <p:ext uri="{BB962C8B-B14F-4D97-AF65-F5344CB8AC3E}">
        <p14:creationId xmlns:p14="http://schemas.microsoft.com/office/powerpoint/2010/main" val="2724896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6B64F5-11E1-404A-B0BB-63EFCF295536}" type="datetime1">
              <a:rPr lang="en-IN" smtClean="0"/>
              <a:t>20-05-2024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842F7AA-19E1-4923-82D3-DA147D7A8B07}" type="slidenum">
              <a:rPr lang="en-IN" smtClean="0"/>
              <a:t>‹#›</a:t>
            </a:fld>
            <a:endParaRPr lang="en-IN"/>
          </a:p>
        </p:txBody>
      </p:sp>
    </p:spTree>
    <p:extLst>
      <p:ext uri="{BB962C8B-B14F-4D97-AF65-F5344CB8AC3E}">
        <p14:creationId xmlns:p14="http://schemas.microsoft.com/office/powerpoint/2010/main" val="25641399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BF9145-A210-4BAE-B144-80540AECF361}" type="datetime1">
              <a:rPr lang="en-IN" smtClean="0"/>
              <a:t>20-05-2024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10729455" y="4711309"/>
            <a:ext cx="1154151" cy="1090789"/>
          </a:xfrm>
        </p:spPr>
        <p:txBody>
          <a:bodyPr/>
          <a:lstStyle/>
          <a:p>
            <a:fld id="{E842F7AA-19E1-4923-82D3-DA147D7A8B07}" type="slidenum">
              <a:rPr lang="en-IN" smtClean="0"/>
              <a:t>‹#›</a:t>
            </a:fld>
            <a:endParaRPr lang="en-IN"/>
          </a:p>
        </p:txBody>
      </p:sp>
    </p:spTree>
    <p:extLst>
      <p:ext uri="{BB962C8B-B14F-4D97-AF65-F5344CB8AC3E}">
        <p14:creationId xmlns:p14="http://schemas.microsoft.com/office/powerpoint/2010/main" val="30175549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E635AA4-61CE-4DBF-9441-E1F49371FCAA}" type="datetime1">
              <a:rPr lang="en-IN" smtClean="0"/>
              <a:t>20-05-2024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10729455" y="4711615"/>
            <a:ext cx="1154151" cy="1090789"/>
          </a:xfrm>
        </p:spPr>
        <p:txBody>
          <a:bodyPr/>
          <a:lstStyle/>
          <a:p>
            <a:fld id="{E842F7AA-19E1-4923-82D3-DA147D7A8B07}" type="slidenum">
              <a:rPr lang="en-IN" smtClean="0"/>
              <a:t>‹#›</a:t>
            </a:fld>
            <a:endParaRPr lang="en-IN"/>
          </a:p>
        </p:txBody>
      </p:sp>
    </p:spTree>
    <p:extLst>
      <p:ext uri="{BB962C8B-B14F-4D97-AF65-F5344CB8AC3E}">
        <p14:creationId xmlns:p14="http://schemas.microsoft.com/office/powerpoint/2010/main" val="10901827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2E98FA-2208-4F33-B4CA-2755141B09AE}" type="datetime1">
              <a:rPr lang="en-IN" smtClean="0"/>
              <a:t>20-05-2024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10729455" y="4709925"/>
            <a:ext cx="1154151" cy="1090789"/>
          </a:xfrm>
        </p:spPr>
        <p:txBody>
          <a:bodyPr/>
          <a:lstStyle/>
          <a:p>
            <a:fld id="{E842F7AA-19E1-4923-82D3-DA147D7A8B07}" type="slidenum">
              <a:rPr lang="en-IN" smtClean="0"/>
              <a:t>‹#›</a:t>
            </a:fld>
            <a:endParaRPr lang="en-IN"/>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5334743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8085D6-0ADE-4F96-8B83-DE3856F11544}" type="datetime1">
              <a:rPr lang="en-IN" smtClean="0"/>
              <a:t>20-05-2024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10729455" y="4709925"/>
            <a:ext cx="1154151" cy="1090789"/>
          </a:xfrm>
        </p:spPr>
        <p:txBody>
          <a:bodyPr/>
          <a:lstStyle/>
          <a:p>
            <a:fld id="{E842F7AA-19E1-4923-82D3-DA147D7A8B07}" type="slidenum">
              <a:rPr lang="en-IN" smtClean="0"/>
              <a:t>‹#›</a:t>
            </a:fld>
            <a:endParaRPr lang="en-IN"/>
          </a:p>
        </p:txBody>
      </p:sp>
    </p:spTree>
    <p:extLst>
      <p:ext uri="{BB962C8B-B14F-4D97-AF65-F5344CB8AC3E}">
        <p14:creationId xmlns:p14="http://schemas.microsoft.com/office/powerpoint/2010/main" val="25509130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582D28B-28EF-4623-8856-DD20C7F5B412}" type="datetime1">
              <a:rPr lang="en-IN" smtClean="0"/>
              <a:t>20-05-2024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842F7AA-19E1-4923-82D3-DA147D7A8B07}" type="slidenum">
              <a:rPr lang="en-IN" smtClean="0"/>
              <a:t>‹#›</a:t>
            </a:fld>
            <a:endParaRPr lang="en-IN"/>
          </a:p>
        </p:txBody>
      </p:sp>
    </p:spTree>
    <p:extLst>
      <p:ext uri="{BB962C8B-B14F-4D97-AF65-F5344CB8AC3E}">
        <p14:creationId xmlns:p14="http://schemas.microsoft.com/office/powerpoint/2010/main" val="29905290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0DA96E5-AAF8-4771-ACD3-CA2E995AF341}" type="datetime1">
              <a:rPr lang="en-IN" smtClean="0"/>
              <a:t>20-05-2024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842F7AA-19E1-4923-82D3-DA147D7A8B07}" type="slidenum">
              <a:rPr lang="en-IN" smtClean="0"/>
              <a:t>‹#›</a:t>
            </a:fld>
            <a:endParaRPr lang="en-IN"/>
          </a:p>
        </p:txBody>
      </p:sp>
    </p:spTree>
    <p:extLst>
      <p:ext uri="{BB962C8B-B14F-4D97-AF65-F5344CB8AC3E}">
        <p14:creationId xmlns:p14="http://schemas.microsoft.com/office/powerpoint/2010/main" val="42565513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166D4A-C9A4-4D33-A112-5CD15D30E061}" type="datetime1">
              <a:rPr lang="en-IN" smtClean="0"/>
              <a:t>20-05-2024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842F7AA-19E1-4923-82D3-DA147D7A8B07}" type="slidenum">
              <a:rPr lang="en-IN" smtClean="0"/>
              <a:t>‹#›</a:t>
            </a:fld>
            <a:endParaRPr lang="en-IN"/>
          </a:p>
        </p:txBody>
      </p:sp>
    </p:spTree>
    <p:extLst>
      <p:ext uri="{BB962C8B-B14F-4D97-AF65-F5344CB8AC3E}">
        <p14:creationId xmlns:p14="http://schemas.microsoft.com/office/powerpoint/2010/main" val="34671393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BB36FD77-04EB-417A-AA32-3677F0E80813}" type="datetime1">
              <a:rPr lang="en-IN" smtClean="0"/>
              <a:t>20-05-2024</a:t>
            </a:fld>
            <a:endParaRPr lang="en-IN"/>
          </a:p>
        </p:txBody>
      </p:sp>
      <p:sp>
        <p:nvSpPr>
          <p:cNvPr id="5" name="Footer Placeholder 4"/>
          <p:cNvSpPr>
            <a:spLocks noGrp="1"/>
          </p:cNvSpPr>
          <p:nvPr>
            <p:ph type="ftr" sz="quarter" idx="11"/>
          </p:nvPr>
        </p:nvSpPr>
        <p:spPr>
          <a:xfrm>
            <a:off x="680321" y="5936188"/>
            <a:ext cx="6126805" cy="365125"/>
          </a:xfrm>
        </p:spPr>
        <p:txBody>
          <a:bodyPr/>
          <a:lstStyle/>
          <a:p>
            <a:endParaRPr lang="en-IN"/>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E842F7AA-19E1-4923-82D3-DA147D7A8B07}" type="slidenum">
              <a:rPr lang="en-IN" smtClean="0"/>
              <a:t>‹#›</a:t>
            </a:fld>
            <a:endParaRPr lang="en-IN"/>
          </a:p>
        </p:txBody>
      </p:sp>
    </p:spTree>
    <p:extLst>
      <p:ext uri="{BB962C8B-B14F-4D97-AF65-F5344CB8AC3E}">
        <p14:creationId xmlns:p14="http://schemas.microsoft.com/office/powerpoint/2010/main" val="1393131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CF5919-EDD5-5786-1426-B42FD4C7D1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D85D1B4-B517-D3F8-CEEC-C9F92BCC78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477DBF4-198C-BC17-24AC-D1BF0ABD61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FF58769-E2B1-4D4E-8B13-E2B680F13888}" type="datetimeFigureOut">
              <a:rPr lang="en-IN" smtClean="0"/>
              <a:t>20-05-2024</a:t>
            </a:fld>
            <a:endParaRPr lang="en-IN"/>
          </a:p>
        </p:txBody>
      </p:sp>
      <p:sp>
        <p:nvSpPr>
          <p:cNvPr id="5" name="Footer Placeholder 4">
            <a:extLst>
              <a:ext uri="{FF2B5EF4-FFF2-40B4-BE49-F238E27FC236}">
                <a16:creationId xmlns:a16="http://schemas.microsoft.com/office/drawing/2014/main" id="{D8A08AE7-8228-D9D9-190E-A04E8CAFCA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01DF9821-75BB-968D-F7A8-CE4BB950AB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D7F6398-96C6-42DD-8072-D7619DF4139D}" type="slidenum">
              <a:rPr lang="en-IN" smtClean="0"/>
              <a:t>‹#›</a:t>
            </a:fld>
            <a:endParaRPr lang="en-IN"/>
          </a:p>
        </p:txBody>
      </p:sp>
    </p:spTree>
    <p:extLst>
      <p:ext uri="{BB962C8B-B14F-4D97-AF65-F5344CB8AC3E}">
        <p14:creationId xmlns:p14="http://schemas.microsoft.com/office/powerpoint/2010/main" val="10939666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2528DD3-6225-438C-8576-DEE9FF8626F8}" type="datetime1">
              <a:rPr lang="en-IN" smtClean="0"/>
              <a:t>20-05-2024</a:t>
            </a:fld>
            <a:endParaRPr lang="en-IN"/>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E842F7AA-19E1-4923-82D3-DA147D7A8B07}" type="slidenum">
              <a:rPr lang="en-IN" smtClean="0"/>
              <a:t>‹#›</a:t>
            </a:fld>
            <a:endParaRPr lang="en-IN"/>
          </a:p>
        </p:txBody>
      </p:sp>
    </p:spTree>
    <p:extLst>
      <p:ext uri="{BB962C8B-B14F-4D97-AF65-F5344CB8AC3E}">
        <p14:creationId xmlns:p14="http://schemas.microsoft.com/office/powerpoint/2010/main" val="153526201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12.xml"/><Relationship Id="rId7" Type="http://schemas.openxmlformats.org/officeDocument/2006/relationships/image" Target="../media/image7.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8.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18.xml"/><Relationship Id="rId7" Type="http://schemas.openxmlformats.org/officeDocument/2006/relationships/image" Target="../media/image9.jpe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8.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8.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8.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F8B96-E67D-7742-6F2E-16CE246EFBA1}"/>
              </a:ext>
            </a:extLst>
          </p:cNvPr>
          <p:cNvSpPr>
            <a:spLocks noGrp="1"/>
          </p:cNvSpPr>
          <p:nvPr>
            <p:ph type="ctrTitle"/>
          </p:nvPr>
        </p:nvSpPr>
        <p:spPr>
          <a:xfrm>
            <a:off x="343172" y="2671757"/>
            <a:ext cx="8133478" cy="1514475"/>
          </a:xfrm>
          <a:blipFill>
            <a:blip r:embed="rId4">
              <a:alphaModFix amt="54000"/>
            </a:blip>
            <a:tile tx="0" ty="0" sx="100000" sy="100000" flip="none" algn="tl"/>
          </a:blipFill>
          <a:ln>
            <a:noFill/>
          </a:ln>
        </p:spPr>
        <p:txBody>
          <a:bodyPr>
            <a:noAutofit/>
          </a:bodyPr>
          <a:lstStyle/>
          <a:p>
            <a:pPr algn="ctr"/>
            <a:r>
              <a:rPr lang="en-US" sz="3200" b="1" dirty="0">
                <a:ln w="12700" cmpd="thinThick">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PRECIPITATION MICROPHYSICS AND VARIABILITY DURING TROPICAL CYCLONE OVER SOUTHERN INDIA</a:t>
            </a:r>
            <a:endParaRPr lang="en-IN" sz="3200" b="1" dirty="0">
              <a:ln w="12700" cmpd="thinThick">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38100" dist="38100" dir="2700000" algn="tl">
                  <a:srgbClr val="000000">
                    <a:alpha val="43137"/>
                  </a:srgbClr>
                </a:outerShdw>
              </a:effectLst>
            </a:endParaRPr>
          </a:p>
        </p:txBody>
      </p:sp>
      <p:sp>
        <p:nvSpPr>
          <p:cNvPr id="6" name="TextBox 5">
            <a:extLst>
              <a:ext uri="{FF2B5EF4-FFF2-40B4-BE49-F238E27FC236}">
                <a16:creationId xmlns:a16="http://schemas.microsoft.com/office/drawing/2014/main" id="{E5801DDF-3196-32F7-F73F-9B3AD7CC0F59}"/>
              </a:ext>
            </a:extLst>
          </p:cNvPr>
          <p:cNvSpPr txBox="1"/>
          <p:nvPr/>
        </p:nvSpPr>
        <p:spPr>
          <a:xfrm>
            <a:off x="1451655" y="4284328"/>
            <a:ext cx="7946692" cy="600164"/>
          </a:xfrm>
          <a:prstGeom prst="rect">
            <a:avLst/>
          </a:prstGeom>
          <a:noFill/>
        </p:spPr>
        <p:txBody>
          <a:bodyPr wrap="square" rtlCol="0">
            <a:spAutoFit/>
          </a:bodyPr>
          <a:lstStyle/>
          <a:p>
            <a:pPr marL="0" marR="0" lvl="0" indent="0" algn="ctr" defTabSz="839514" rtl="0" eaLnBrk="1" fontAlgn="auto" latinLnBrk="0" hangingPunct="1">
              <a:lnSpc>
                <a:spcPct val="100000"/>
              </a:lnSpc>
              <a:spcBef>
                <a:spcPts val="1472"/>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Lekshmi Anilkumar</a:t>
            </a:r>
            <a:r>
              <a:rPr kumimoji="0" lang="en-US" sz="1500" b="0" i="0" u="none" strike="noStrike" kern="1200" cap="none" spc="0" normalizeH="0" baseline="30000" noProof="0" dirty="0">
                <a:ln>
                  <a:noFill/>
                </a:ln>
                <a:solidFill>
                  <a:prstClr val="black"/>
                </a:solidFill>
                <a:effectLst/>
                <a:uLnTx/>
                <a:uFillTx/>
                <a:latin typeface="Times New Roman" pitchFamily="18" charset="0"/>
                <a:ea typeface="+mn-ea"/>
                <a:cs typeface="Times New Roman" pitchFamily="18" charset="0"/>
              </a:rPr>
              <a:t>a,*</a:t>
            </a:r>
            <a:r>
              <a:rPr kumimoji="0" lang="en-US" sz="15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Resmi E.</a:t>
            </a:r>
            <a:r>
              <a:rPr kumimoji="0" lang="en-US" sz="1500" b="0" i="0" u="none" strike="noStrike" kern="1200" cap="none" spc="0" normalizeH="0" baseline="30000" noProof="0" dirty="0">
                <a:ln>
                  <a:noFill/>
                </a:ln>
                <a:solidFill>
                  <a:prstClr val="black"/>
                </a:solidFill>
                <a:effectLst/>
                <a:uLnTx/>
                <a:uFillTx/>
                <a:latin typeface="Times New Roman" pitchFamily="18" charset="0"/>
                <a:ea typeface="+mn-ea"/>
                <a:cs typeface="Times New Roman" pitchFamily="18" charset="0"/>
              </a:rPr>
              <a:t> </a:t>
            </a:r>
            <a:r>
              <a:rPr kumimoji="0" lang="en-US" sz="15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a:t>
            </a:r>
            <a:r>
              <a:rPr kumimoji="0" lang="en-US" sz="1500" b="0" i="0" u="none" strike="noStrike" kern="1200" cap="none" spc="0" normalizeH="0" baseline="30000" noProof="0" dirty="0">
                <a:ln>
                  <a:noFill/>
                </a:ln>
                <a:solidFill>
                  <a:prstClr val="black"/>
                </a:solidFill>
                <a:effectLst/>
                <a:uLnTx/>
                <a:uFillTx/>
                <a:latin typeface="Times New Roman" pitchFamily="18" charset="0"/>
                <a:ea typeface="+mn-ea"/>
                <a:cs typeface="Times New Roman" pitchFamily="18" charset="0"/>
              </a:rPr>
              <a:t>b  </a:t>
            </a:r>
            <a:r>
              <a:rPr kumimoji="0" lang="en-US" sz="15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Sumesh R. K</a:t>
            </a:r>
            <a:r>
              <a:rPr kumimoji="0" lang="en-US" sz="1500" b="0" i="0" u="none" strike="noStrike" kern="1200" cap="none" spc="0" normalizeH="0" baseline="30000" noProof="0" dirty="0">
                <a:ln>
                  <a:noFill/>
                </a:ln>
                <a:solidFill>
                  <a:prstClr val="black"/>
                </a:solidFill>
                <a:effectLst/>
                <a:uLnTx/>
                <a:uFillTx/>
                <a:latin typeface="Times New Roman" pitchFamily="18" charset="0"/>
                <a:ea typeface="+mn-ea"/>
                <a:cs typeface="Times New Roman" pitchFamily="18" charset="0"/>
              </a:rPr>
              <a:t>b,c</a:t>
            </a:r>
            <a:r>
              <a:rPr kumimoji="0" lang="en-US" sz="15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Nita Sukumar</a:t>
            </a:r>
            <a:r>
              <a:rPr kumimoji="0" lang="en-US" sz="1500" b="0" i="0" u="none" strike="noStrike" kern="1200" cap="none" spc="0" normalizeH="0" baseline="30000" noProof="0" dirty="0">
                <a:ln>
                  <a:noFill/>
                </a:ln>
                <a:solidFill>
                  <a:prstClr val="black"/>
                </a:solidFill>
                <a:effectLst/>
                <a:uLnTx/>
                <a:uFillTx/>
                <a:latin typeface="Times New Roman" pitchFamily="18" charset="0"/>
                <a:ea typeface="+mn-ea"/>
                <a:cs typeface="Times New Roman" pitchFamily="18" charset="0"/>
              </a:rPr>
              <a:t>b</a:t>
            </a:r>
            <a:r>
              <a:rPr kumimoji="0" lang="en-US" sz="15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and Gadha Gopan</a:t>
            </a:r>
            <a:r>
              <a:rPr kumimoji="0" lang="en-US" sz="1500" b="0" i="0" u="none" strike="noStrike" kern="1200" cap="none" spc="0" normalizeH="0" baseline="30000" noProof="0" dirty="0">
                <a:ln>
                  <a:noFill/>
                </a:ln>
                <a:solidFill>
                  <a:prstClr val="black"/>
                </a:solidFill>
                <a:effectLst/>
                <a:uLnTx/>
                <a:uFillTx/>
                <a:latin typeface="Times New Roman" pitchFamily="18" charset="0"/>
                <a:ea typeface="+mn-ea"/>
                <a:cs typeface="Times New Roman" pitchFamily="18" charset="0"/>
              </a:rPr>
              <a:t>a</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pic>
        <p:nvPicPr>
          <p:cNvPr id="10" name="Picture 9">
            <a:extLst>
              <a:ext uri="{FF2B5EF4-FFF2-40B4-BE49-F238E27FC236}">
                <a16:creationId xmlns:a16="http://schemas.microsoft.com/office/drawing/2014/main" id="{4F5E68CC-08D3-B465-2D6D-F4E392BED7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879750" cy="828000"/>
          </a:xfrm>
          <a:prstGeom prst="rect">
            <a:avLst/>
          </a:prstGeom>
        </p:spPr>
      </p:pic>
      <p:pic>
        <p:nvPicPr>
          <p:cNvPr id="12" name="Picture 11">
            <a:extLst>
              <a:ext uri="{FF2B5EF4-FFF2-40B4-BE49-F238E27FC236}">
                <a16:creationId xmlns:a16="http://schemas.microsoft.com/office/drawing/2014/main" id="{0236E0A9-AB46-CFD0-595A-2A372321AD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1780" y="0"/>
            <a:ext cx="879750" cy="828000"/>
          </a:xfrm>
          <a:prstGeom prst="rect">
            <a:avLst/>
          </a:prstGeom>
        </p:spPr>
      </p:pic>
      <p:pic>
        <p:nvPicPr>
          <p:cNvPr id="8" name="Picture 7" descr="A circular logo with a city and buildings&#10;&#10;Description automatically generated">
            <a:extLst>
              <a:ext uri="{FF2B5EF4-FFF2-40B4-BE49-F238E27FC236}">
                <a16:creationId xmlns:a16="http://schemas.microsoft.com/office/drawing/2014/main" id="{D7749BF9-B1F0-DFA8-DDA7-4BB34843A7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47317" y="0"/>
            <a:ext cx="828000" cy="828000"/>
          </a:xfrm>
          <a:prstGeom prst="rect">
            <a:avLst/>
          </a:prstGeom>
        </p:spPr>
      </p:pic>
      <p:sp>
        <p:nvSpPr>
          <p:cNvPr id="11" name="TextBox 10">
            <a:extLst>
              <a:ext uri="{FF2B5EF4-FFF2-40B4-BE49-F238E27FC236}">
                <a16:creationId xmlns:a16="http://schemas.microsoft.com/office/drawing/2014/main" id="{7BA080F1-38A2-90E6-AC0F-B2588928E2CA}"/>
              </a:ext>
            </a:extLst>
          </p:cNvPr>
          <p:cNvSpPr txBox="1"/>
          <p:nvPr/>
        </p:nvSpPr>
        <p:spPr>
          <a:xfrm>
            <a:off x="2635480" y="4659422"/>
            <a:ext cx="6158752" cy="646331"/>
          </a:xfrm>
          <a:prstGeom prst="rect">
            <a:avLst/>
          </a:prstGeom>
          <a:noFill/>
        </p:spPr>
        <p:txBody>
          <a:bodyPr wrap="square">
            <a:spAutoFit/>
          </a:bodyPr>
          <a:lstStyle/>
          <a:p>
            <a:pPr marL="0" marR="0" lvl="0" indent="0" algn="ctr" defTabSz="83951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60000" noProof="0" dirty="0">
                <a:ln>
                  <a:noFill/>
                </a:ln>
                <a:solidFill>
                  <a:prstClr val="black"/>
                </a:solidFill>
                <a:effectLst/>
                <a:uLnTx/>
                <a:uFillTx/>
                <a:latin typeface="Times New Roman" pitchFamily="18" charset="0"/>
                <a:ea typeface="+mn-ea"/>
                <a:cs typeface="Times New Roman" pitchFamily="18" charset="0"/>
              </a:rPr>
              <a:t>a </a:t>
            </a:r>
            <a:r>
              <a:rPr kumimoji="0" lang="en-US" sz="1800" b="0" i="0" u="none" strike="noStrike" kern="1200" cap="none" spc="0" normalizeH="0" baseline="30000" noProof="0" dirty="0">
                <a:ln>
                  <a:noFill/>
                </a:ln>
                <a:solidFill>
                  <a:prstClr val="black"/>
                </a:solidFill>
                <a:effectLst/>
                <a:uLnTx/>
                <a:uFillTx/>
                <a:latin typeface="Times New Roman" pitchFamily="18" charset="0"/>
                <a:ea typeface="+mn-ea"/>
                <a:cs typeface="Times New Roman" pitchFamily="18" charset="0"/>
              </a:rPr>
              <a:t>College of Climate Change and Environmental Science, </a:t>
            </a:r>
            <a:r>
              <a:rPr kumimoji="0" lang="en-US" sz="1800" b="0" i="0" u="none" strike="noStrike" kern="1200" cap="none" spc="0" normalizeH="0" baseline="60000" noProof="0" dirty="0">
                <a:ln>
                  <a:noFill/>
                </a:ln>
                <a:solidFill>
                  <a:prstClr val="black"/>
                </a:solidFill>
                <a:effectLst/>
                <a:uLnTx/>
                <a:uFillTx/>
                <a:latin typeface="Times New Roman" pitchFamily="18" charset="0"/>
                <a:ea typeface="+mn-ea"/>
                <a:cs typeface="Times New Roman" pitchFamily="18" charset="0"/>
              </a:rPr>
              <a:t>b </a:t>
            </a:r>
            <a:r>
              <a:rPr kumimoji="0" lang="en-US" sz="1800" b="0" i="0" u="none" strike="noStrike" kern="1200" cap="none" spc="0" normalizeH="0" baseline="30000" noProof="0" dirty="0">
                <a:ln>
                  <a:noFill/>
                </a:ln>
                <a:solidFill>
                  <a:prstClr val="black"/>
                </a:solidFill>
                <a:effectLst/>
                <a:uLnTx/>
                <a:uFillTx/>
                <a:latin typeface="Times New Roman" pitchFamily="18" charset="0"/>
                <a:ea typeface="+mn-ea"/>
                <a:cs typeface="Times New Roman" pitchFamily="18" charset="0"/>
              </a:rPr>
              <a:t>National Centre for Earth Science Studies,</a:t>
            </a:r>
            <a:r>
              <a:rPr kumimoji="0" lang="en-US" sz="1800" b="0" i="0" u="none" strike="noStrike" kern="1200" cap="none" spc="0" normalizeH="0" baseline="60000" noProof="0" dirty="0">
                <a:ln>
                  <a:noFill/>
                </a:ln>
                <a:solidFill>
                  <a:prstClr val="black"/>
                </a:solidFill>
                <a:effectLst/>
                <a:uLnTx/>
                <a:uFillTx/>
                <a:latin typeface="Times New Roman" pitchFamily="18" charset="0"/>
                <a:ea typeface="+mn-ea"/>
                <a:cs typeface="Times New Roman" pitchFamily="18" charset="0"/>
              </a:rPr>
              <a:t> c </a:t>
            </a:r>
            <a:r>
              <a:rPr kumimoji="0" lang="en-US" sz="1800" b="0" i="0" u="none" strike="noStrike" kern="1200" cap="none" spc="0" normalizeH="0" baseline="30000" noProof="0" dirty="0">
                <a:ln>
                  <a:noFill/>
                </a:ln>
                <a:solidFill>
                  <a:prstClr val="black"/>
                </a:solidFill>
                <a:effectLst/>
                <a:uLnTx/>
                <a:uFillTx/>
                <a:latin typeface="Times New Roman" pitchFamily="18" charset="0"/>
                <a:ea typeface="+mn-ea"/>
                <a:cs typeface="Times New Roman" pitchFamily="18" charset="0"/>
              </a:rPr>
              <a:t>Cochin University of Science and Technology</a:t>
            </a:r>
          </a:p>
          <a:p>
            <a:pPr marL="0" marR="0" lvl="0" indent="0" algn="ctr" defTabSz="839514"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60000" noProof="0" dirty="0">
                <a:ln>
                  <a:noFill/>
                </a:ln>
                <a:solidFill>
                  <a:prstClr val="black"/>
                </a:solidFill>
                <a:effectLst/>
                <a:uLnTx/>
                <a:uFillTx/>
                <a:latin typeface="Times New Roman" pitchFamily="18" charset="0"/>
                <a:ea typeface="+mn-ea"/>
                <a:cs typeface="Times New Roman" pitchFamily="18" charset="0"/>
              </a:rPr>
              <a:t>*</a:t>
            </a:r>
            <a:r>
              <a:rPr kumimoji="0" lang="en-US" sz="1800" b="0" i="1" u="none" strike="noStrike" kern="1200" cap="none" spc="0" normalizeH="0" baseline="30000" noProof="0" dirty="0">
                <a:ln>
                  <a:noFill/>
                </a:ln>
                <a:solidFill>
                  <a:prstClr val="black"/>
                </a:solidFill>
                <a:effectLst/>
                <a:uLnTx/>
                <a:uFillTx/>
                <a:latin typeface="Times New Roman" pitchFamily="18" charset="0"/>
                <a:ea typeface="+mn-ea"/>
                <a:cs typeface="Times New Roman" pitchFamily="18" charset="0"/>
              </a:rPr>
              <a:t>Presenting Author:lekhp2000@gmail.com</a:t>
            </a:r>
            <a:endParaRPr kumimoji="0" lang="en-US" sz="1800" b="0" i="0" u="none" strike="noStrike" kern="1200" cap="none" spc="0" normalizeH="0" baseline="30000" noProof="0" dirty="0">
              <a:ln>
                <a:noFill/>
              </a:ln>
              <a:solidFill>
                <a:prstClr val="black"/>
              </a:solidFill>
              <a:effectLst/>
              <a:uLnTx/>
              <a:uFillTx/>
              <a:latin typeface="Times New Roman" pitchFamily="18" charset="0"/>
              <a:ea typeface="+mn-ea"/>
              <a:cs typeface="Times New Roman" pitchFamily="18" charset="0"/>
            </a:endParaRPr>
          </a:p>
        </p:txBody>
      </p:sp>
      <p:pic>
        <p:nvPicPr>
          <p:cNvPr id="7" name="Audio 6">
            <a:hlinkClick r:id="" action="ppaction://media"/>
            <a:extLst>
              <a:ext uri="{FF2B5EF4-FFF2-40B4-BE49-F238E27FC236}">
                <a16:creationId xmlns:a16="http://schemas.microsoft.com/office/drawing/2014/main" id="{325FAE43-C046-027C-6B91-FC3873283ED7}"/>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262704" t="-125896" r="-262704" b="-125896"/>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160412534"/>
      </p:ext>
    </p:extLst>
  </p:cSld>
  <p:clrMapOvr>
    <a:masterClrMapping/>
  </p:clrMapOvr>
  <mc:AlternateContent xmlns:mc="http://schemas.openxmlformats.org/markup-compatibility/2006">
    <mc:Choice xmlns:p14="http://schemas.microsoft.com/office/powerpoint/2010/main" Requires="p14">
      <p:transition spd="slow" p14:dur="2000" advTm="11102"/>
    </mc:Choice>
    <mc:Fallback>
      <p:transition spd="slow" advTm="111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10" presetClass="entr" presetSubtype="0" fill="hold" grpId="0" nodeType="withEffect">
                                  <p:stCondLst>
                                    <p:cond delay="1000"/>
                                  </p:stCondLst>
                                  <p:iterate>
                                    <p:tmPct val="10000"/>
                                  </p:iterate>
                                  <p:childTnLst>
                                    <p:set>
                                      <p:cBhvr>
                                        <p:cTn id="8" dur="1" fill="hold">
                                          <p:stCondLst>
                                            <p:cond delay="0"/>
                                          </p:stCondLst>
                                        </p:cTn>
                                        <p:tgtEl>
                                          <p:spTgt spid="2"/>
                                        </p:tgtEl>
                                        <p:attrNameLst>
                                          <p:attrName>style.visibility</p:attrName>
                                        </p:attrNameLst>
                                      </p:cBhvr>
                                      <p:to>
                                        <p:strVal val="visible"/>
                                      </p:to>
                                    </p:set>
                                    <p:animEffect transition="in" filter="fade">
                                      <p:cBhvr>
                                        <p:cTn id="9"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7"/>
                </p:tgtEl>
              </p:cMediaNode>
            </p:audio>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E4655D52-F2FA-4137-8A31-499A4FE629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3" name="Picture 12">
            <a:extLst>
              <a:ext uri="{FF2B5EF4-FFF2-40B4-BE49-F238E27FC236}">
                <a16:creationId xmlns:a16="http://schemas.microsoft.com/office/drawing/2014/main" id="{8519FA1D-01C2-425F-B9AA-D69B4DD0A1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5" name="Rectangle 14">
            <a:extLst>
              <a:ext uri="{FF2B5EF4-FFF2-40B4-BE49-F238E27FC236}">
                <a16:creationId xmlns:a16="http://schemas.microsoft.com/office/drawing/2014/main" id="{DC0D803F-BF83-4194-8691-90B027BD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7" name="Rectangle 16">
            <a:extLst>
              <a:ext uri="{FF2B5EF4-FFF2-40B4-BE49-F238E27FC236}">
                <a16:creationId xmlns:a16="http://schemas.microsoft.com/office/drawing/2014/main" id="{4316132F-CC4B-4C96-9C75-95DC7CD48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9" name="Rectangle 18">
            <a:extLst>
              <a:ext uri="{FF2B5EF4-FFF2-40B4-BE49-F238E27FC236}">
                <a16:creationId xmlns:a16="http://schemas.microsoft.com/office/drawing/2014/main" id="{273E8A9A-DA4B-4F12-9331-219EBE523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776" y="0"/>
            <a:ext cx="91763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21" name="Picture 20">
            <a:extLst>
              <a:ext uri="{FF2B5EF4-FFF2-40B4-BE49-F238E27FC236}">
                <a16:creationId xmlns:a16="http://schemas.microsoft.com/office/drawing/2014/main" id="{1C4DCE7A-0E46-404B-9E0D-E93DC7B2A86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3" name="Rectangle 22">
            <a:extLst>
              <a:ext uri="{FF2B5EF4-FFF2-40B4-BE49-F238E27FC236}">
                <a16:creationId xmlns:a16="http://schemas.microsoft.com/office/drawing/2014/main" id="{ADD673B7-F6B7-43EE-936B-D09F3A337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281776" cy="6858000"/>
          </a:xfrm>
          <a:prstGeom prst="rect">
            <a:avLst/>
          </a:prstGeom>
          <a:solidFill>
            <a:schemeClr val="bg1"/>
          </a:solidFill>
          <a:ln>
            <a:no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 name="TextBox 6">
            <a:extLst>
              <a:ext uri="{FF2B5EF4-FFF2-40B4-BE49-F238E27FC236}">
                <a16:creationId xmlns:a16="http://schemas.microsoft.com/office/drawing/2014/main" id="{7E8C586C-7931-1BDD-59E1-04FDD41EE29B}"/>
              </a:ext>
            </a:extLst>
          </p:cNvPr>
          <p:cNvSpPr txBox="1"/>
          <p:nvPr/>
        </p:nvSpPr>
        <p:spPr>
          <a:xfrm>
            <a:off x="11448661" y="6168216"/>
            <a:ext cx="51318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rPr>
              <a:t>5</a:t>
            </a:r>
          </a:p>
        </p:txBody>
      </p:sp>
      <p:sp>
        <p:nvSpPr>
          <p:cNvPr id="2" name="TextBox 1">
            <a:extLst>
              <a:ext uri="{FF2B5EF4-FFF2-40B4-BE49-F238E27FC236}">
                <a16:creationId xmlns:a16="http://schemas.microsoft.com/office/drawing/2014/main" id="{ED7D48DF-4ACA-0E64-D9AF-18AF6880C636}"/>
              </a:ext>
            </a:extLst>
          </p:cNvPr>
          <p:cNvSpPr txBox="1"/>
          <p:nvPr/>
        </p:nvSpPr>
        <p:spPr>
          <a:xfrm>
            <a:off x="1062623" y="240268"/>
            <a:ext cx="238461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INTRODUCTION</a:t>
            </a:r>
            <a:endParaRPr kumimoji="0" lang="en-IN" sz="1800" b="1" i="0" u="sng"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sp>
        <p:nvSpPr>
          <p:cNvPr id="10" name="TextBox 9">
            <a:extLst>
              <a:ext uri="{FF2B5EF4-FFF2-40B4-BE49-F238E27FC236}">
                <a16:creationId xmlns:a16="http://schemas.microsoft.com/office/drawing/2014/main" id="{DF3A6167-45D6-D2F8-11F9-AE77E177644E}"/>
              </a:ext>
            </a:extLst>
          </p:cNvPr>
          <p:cNvSpPr txBox="1"/>
          <p:nvPr/>
        </p:nvSpPr>
        <p:spPr>
          <a:xfrm>
            <a:off x="791488" y="654359"/>
            <a:ext cx="10068306" cy="4022640"/>
          </a:xfrm>
          <a:prstGeom prst="rect">
            <a:avLst/>
          </a:prstGeom>
          <a:noFill/>
        </p:spPr>
        <p:txBody>
          <a:bodyPr wrap="square">
            <a:spAutoFit/>
          </a:bodyPr>
          <a:lstStyle/>
          <a:p>
            <a:pPr marL="285750" marR="0" lvl="0" indent="-285750" algn="just"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 tropical cyclone (TC) is a rotational low-pressure system in the tropics when the central pressure falls by 5 to 6 hPa from the surroundings and the maximum sustained wind speed reaches 34 knots (about 62 kmph).</a:t>
            </a:r>
          </a:p>
          <a:p>
            <a:pPr marL="285750" marR="0" lvl="0" indent="-285750" algn="just"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IN" sz="1600" b="0" i="0" u="none" strike="noStrike" kern="100" cap="none" spc="0" normalizeH="0" baseline="0" noProof="0" dirty="0">
                <a:ln>
                  <a:noFill/>
                </a:ln>
                <a:solidFill>
                  <a:prstClr val="white"/>
                </a:solidFill>
                <a:effectLst/>
                <a:uLnTx/>
                <a:uFillTx/>
                <a:latin typeface="Times New Roman" panose="02020603050405020304" pitchFamily="18" charset="0"/>
                <a:ea typeface="Aptos" panose="020B0004020202020204" pitchFamily="34" charset="0"/>
                <a:cs typeface="Mangal" panose="02040503050203030202" pitchFamily="18" charset="0"/>
              </a:rPr>
              <a:t>Over the AS, the total SST change from 1982 to 2019 is 1.4°C and 1.2 °C in the pre-monsoon and post-monsoon season respectively. The observed difference in SST over the Bay of Bengal (BoB) is 0.5 °C in the post-monsoon and 0.8 °C in the pre-monsoon (Singh and Roxy, 2022)</a:t>
            </a:r>
          </a:p>
          <a:p>
            <a:pPr marL="285750" marR="0" lvl="0" indent="-285750" algn="just"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prstClr val="white"/>
                </a:solidFill>
                <a:effectLst/>
                <a:uLnTx/>
                <a:uFillTx/>
                <a:latin typeface="Times New Roman" panose="02020603050405020304" pitchFamily="18" charset="0"/>
                <a:ea typeface="Aptos" panose="020B0004020202020204" pitchFamily="34" charset="0"/>
                <a:cs typeface="+mn-cs"/>
              </a:rPr>
              <a:t>A notable trend in Rapid Intensification (RI) TCs over the basin has been seen since 2000. Three or more cyclones that are intensifying, at least one of them is an RI category cyclone. The BoB basin has seen a higher number of RI cases than the AS.</a:t>
            </a:r>
          </a:p>
          <a:p>
            <a:pPr marL="285750" marR="0" lvl="0" indent="-285750" algn="just"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imes New Roman" panose="02020603050405020304" pitchFamily="18" charset="0"/>
                <a:ea typeface="Aptos" panose="020B0004020202020204" pitchFamily="34" charset="0"/>
                <a:cs typeface="+mn-cs"/>
              </a:rPr>
              <a:t>To study the intensity of precipitation certain microphysical aspects has to be analyzed. The intensity of a cyclone's evolution typically relies on factors, including the intensity of the storm, the atmospheric thermodynamic profiles and the thermal structure of the upper ocean it moves through. </a:t>
            </a:r>
          </a:p>
          <a:p>
            <a:pPr marL="285750" marR="0" lvl="0" indent="-285750" algn="just"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prstClr val="white"/>
                </a:solidFill>
                <a:effectLst/>
                <a:uLnTx/>
                <a:uFillTx/>
                <a:latin typeface="Times New Roman" panose="02020603050405020304" pitchFamily="18" charset="0"/>
                <a:ea typeface="Aptos" panose="020B0004020202020204" pitchFamily="34" charset="0"/>
                <a:cs typeface="+mn-cs"/>
              </a:rPr>
              <a:t>The raindrop size distribution (DSD) is examined to obtain information about the microphysical processes. The concentration of raindrops per unit volume is known as DSD </a:t>
            </a:r>
            <a:r>
              <a:rPr kumimoji="0" lang="en-US" sz="1600" b="0" i="0" u="none" strike="noStrike" kern="1200" cap="none" spc="0" normalizeH="0" baseline="0" noProof="0" dirty="0">
                <a:ln>
                  <a:noFill/>
                </a:ln>
                <a:solidFill>
                  <a:prstClr val="white"/>
                </a:solidFill>
                <a:effectLst/>
                <a:uLnTx/>
                <a:uFillTx/>
                <a:latin typeface="Times New Roman" panose="02020603050405020304" pitchFamily="18" charset="0"/>
                <a:ea typeface="Aptos" panose="020B0004020202020204" pitchFamily="34" charset="0"/>
                <a:cs typeface="+mn-cs"/>
              </a:rPr>
              <a:t>(Rosenfeld and </a:t>
            </a:r>
            <a:r>
              <a:rPr kumimoji="0" lang="en-US" sz="1600" b="0" i="0" u="none" strike="noStrike" kern="1200" cap="none" spc="0" normalizeH="0" baseline="0" noProof="0" dirty="0" err="1">
                <a:ln>
                  <a:noFill/>
                </a:ln>
                <a:solidFill>
                  <a:prstClr val="white"/>
                </a:solidFill>
                <a:effectLst/>
                <a:uLnTx/>
                <a:uFillTx/>
                <a:latin typeface="Times New Roman" panose="02020603050405020304" pitchFamily="18" charset="0"/>
                <a:ea typeface="Aptos" panose="020B0004020202020204" pitchFamily="34" charset="0"/>
                <a:cs typeface="+mn-cs"/>
              </a:rPr>
              <a:t>Ulbrich</a:t>
            </a:r>
            <a:r>
              <a:rPr kumimoji="0" lang="en-US" sz="1600" b="0" i="0" u="none" strike="noStrike" kern="1200" cap="none" spc="0" normalizeH="0" baseline="0" noProof="0" dirty="0">
                <a:ln>
                  <a:noFill/>
                </a:ln>
                <a:solidFill>
                  <a:prstClr val="white"/>
                </a:solidFill>
                <a:effectLst/>
                <a:uLnTx/>
                <a:uFillTx/>
                <a:latin typeface="Times New Roman" panose="02020603050405020304" pitchFamily="18" charset="0"/>
                <a:ea typeface="Aptos" panose="020B0004020202020204" pitchFamily="34" charset="0"/>
                <a:cs typeface="+mn-cs"/>
              </a:rPr>
              <a:t>, 2003; Radhakrishna et al., 2020)</a:t>
            </a:r>
          </a:p>
          <a:p>
            <a:pPr marL="285750" marR="0" lvl="0" indent="-285750" algn="just"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imes New Roman" panose="02020603050405020304" pitchFamily="18" charset="0"/>
                <a:ea typeface="Aptos" panose="020B0004020202020204" pitchFamily="34" charset="0"/>
                <a:cs typeface="+mn-cs"/>
              </a:rPr>
              <a:t>The DSD parameters showed seasonal fluctuations, with convective and stratiform precipitation features varying between the monsoon and post-monsoon seasons</a:t>
            </a:r>
            <a:endParaRPr kumimoji="0" lang="en-IN" sz="1600" b="0" i="0" u="none" strike="noStrike" kern="100" cap="none" spc="0" normalizeH="0" baseline="0" noProof="0" dirty="0">
              <a:ln>
                <a:noFill/>
              </a:ln>
              <a:solidFill>
                <a:prstClr val="white"/>
              </a:solidFill>
              <a:effectLst/>
              <a:uLnTx/>
              <a:uFillTx/>
              <a:latin typeface="Times New Roman" panose="02020603050405020304" pitchFamily="18" charset="0"/>
              <a:ea typeface="Aptos" panose="020B0004020202020204" pitchFamily="34" charset="0"/>
              <a:cs typeface="Mangal" panose="02040503050203030202" pitchFamily="18" charset="0"/>
            </a:endParaRPr>
          </a:p>
        </p:txBody>
      </p:sp>
      <p:sp>
        <p:nvSpPr>
          <p:cNvPr id="14" name="TextBox 13">
            <a:extLst>
              <a:ext uri="{FF2B5EF4-FFF2-40B4-BE49-F238E27FC236}">
                <a16:creationId xmlns:a16="http://schemas.microsoft.com/office/drawing/2014/main" id="{A7936101-ED55-04E9-1997-2C3E89542C5E}"/>
              </a:ext>
            </a:extLst>
          </p:cNvPr>
          <p:cNvSpPr txBox="1"/>
          <p:nvPr/>
        </p:nvSpPr>
        <p:spPr>
          <a:xfrm>
            <a:off x="931796" y="5041361"/>
            <a:ext cx="9927998" cy="1107996"/>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OBJECTIVE</a:t>
            </a:r>
            <a:endParaRPr kumimoji="0" lang="en-IN" sz="1800" b="1" i="0" u="sng" strike="noStrike" kern="1200" cap="none" spc="0" normalizeH="0" baseline="0" noProof="0" dirty="0">
              <a:ln>
                <a:noFill/>
              </a:ln>
              <a:solidFill>
                <a:srgbClr val="C00000"/>
              </a:solidFill>
              <a:effectLst/>
              <a:uLnTx/>
              <a:uFillTx/>
              <a:latin typeface="Trebuchet MS" panose="020B0603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To analyze and quantify the microphysics of precipitation over the southern tip of peninsular India during the evolution of tropical cyclone</a:t>
            </a:r>
            <a:endParaRPr kumimoji="0" lang="en-IN"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5" name="Audio 4">
            <a:hlinkClick r:id="" action="ppaction://media"/>
            <a:extLst>
              <a:ext uri="{FF2B5EF4-FFF2-40B4-BE49-F238E27FC236}">
                <a16:creationId xmlns:a16="http://schemas.microsoft.com/office/drawing/2014/main" id="{400F84B6-076A-EA91-F414-4E42BB907008}"/>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62704" t="-125896" r="-262704" b="-125896"/>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1731252967"/>
      </p:ext>
    </p:extLst>
  </p:cSld>
  <p:clrMapOvr>
    <a:masterClrMapping/>
  </p:clrMapOvr>
  <mc:AlternateContent xmlns:mc="http://schemas.openxmlformats.org/markup-compatibility/2006">
    <mc:Choice xmlns:p14="http://schemas.microsoft.com/office/powerpoint/2010/main" Requires="p14">
      <p:transition spd="slow" p14:dur="2000" advTm="22888"/>
    </mc:Choice>
    <mc:Fallback>
      <p:transition spd="slow" advTm="228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3600000" scaled="0"/>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E4655D52-F2FA-4137-8A31-499A4FE629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2" name="Picture 11">
            <a:extLst>
              <a:ext uri="{FF2B5EF4-FFF2-40B4-BE49-F238E27FC236}">
                <a16:creationId xmlns:a16="http://schemas.microsoft.com/office/drawing/2014/main" id="{8519FA1D-01C2-425F-B9AA-D69B4DD0A1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4" name="Rectangle 13">
            <a:extLst>
              <a:ext uri="{FF2B5EF4-FFF2-40B4-BE49-F238E27FC236}">
                <a16:creationId xmlns:a16="http://schemas.microsoft.com/office/drawing/2014/main" id="{DC0D803F-BF83-4194-8691-90B027BD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6" name="Rectangle 15">
            <a:extLst>
              <a:ext uri="{FF2B5EF4-FFF2-40B4-BE49-F238E27FC236}">
                <a16:creationId xmlns:a16="http://schemas.microsoft.com/office/drawing/2014/main" id="{4316132F-CC4B-4C96-9C75-95DC7CD489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8" name="Rectangle 17">
            <a:extLst>
              <a:ext uri="{FF2B5EF4-FFF2-40B4-BE49-F238E27FC236}">
                <a16:creationId xmlns:a16="http://schemas.microsoft.com/office/drawing/2014/main" id="{273E8A9A-DA4B-4F12-9331-219EBE523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776" y="0"/>
            <a:ext cx="91763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20" name="Picture 19">
            <a:extLst>
              <a:ext uri="{FF2B5EF4-FFF2-40B4-BE49-F238E27FC236}">
                <a16:creationId xmlns:a16="http://schemas.microsoft.com/office/drawing/2014/main" id="{1C4DCE7A-0E46-404B-9E0D-E93DC7B2A86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2" name="Rectangle 21">
            <a:extLst>
              <a:ext uri="{FF2B5EF4-FFF2-40B4-BE49-F238E27FC236}">
                <a16:creationId xmlns:a16="http://schemas.microsoft.com/office/drawing/2014/main" id="{ADD673B7-F6B7-43EE-936B-D09F3A337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281776" cy="6858000"/>
          </a:xfrm>
          <a:prstGeom prst="rect">
            <a:avLst/>
          </a:prstGeom>
          <a:solidFill>
            <a:schemeClr val="bg1"/>
          </a:solidFill>
          <a:ln>
            <a:no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C28B11A6-1FD3-7C27-BE65-025E21901DEF}"/>
              </a:ext>
            </a:extLst>
          </p:cNvPr>
          <p:cNvSpPr txBox="1"/>
          <p:nvPr/>
        </p:nvSpPr>
        <p:spPr>
          <a:xfrm>
            <a:off x="11448661" y="6168216"/>
            <a:ext cx="51318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rPr>
              <a:t>8</a:t>
            </a:r>
          </a:p>
        </p:txBody>
      </p:sp>
      <p:sp>
        <p:nvSpPr>
          <p:cNvPr id="2" name="TextBox 1">
            <a:extLst>
              <a:ext uri="{FF2B5EF4-FFF2-40B4-BE49-F238E27FC236}">
                <a16:creationId xmlns:a16="http://schemas.microsoft.com/office/drawing/2014/main" id="{4806E64F-D4CE-82A4-C4D1-630278A8A717}"/>
              </a:ext>
            </a:extLst>
          </p:cNvPr>
          <p:cNvSpPr txBox="1"/>
          <p:nvPr/>
        </p:nvSpPr>
        <p:spPr>
          <a:xfrm>
            <a:off x="7212414" y="407828"/>
            <a:ext cx="2384611" cy="35394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700" b="1" i="0" u="sng"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DATA &amp; METHODS</a:t>
            </a:r>
            <a:endParaRPr kumimoji="0" lang="en-IN" sz="1700" b="1" i="0" u="sng"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pic>
        <p:nvPicPr>
          <p:cNvPr id="11" name="Picture 10">
            <a:extLst>
              <a:ext uri="{FF2B5EF4-FFF2-40B4-BE49-F238E27FC236}">
                <a16:creationId xmlns:a16="http://schemas.microsoft.com/office/drawing/2014/main" id="{EF72F360-3B35-35E4-460D-B9C7F306DEF3}"/>
              </a:ext>
            </a:extLst>
          </p:cNvPr>
          <p:cNvPicPr>
            <a:picLocks noChangeAspect="1"/>
          </p:cNvPicPr>
          <p:nvPr/>
        </p:nvPicPr>
        <p:blipFill rotWithShape="1">
          <a:blip r:embed="rId7">
            <a:extLst>
              <a:ext uri="{28A0092B-C50C-407E-A947-70E740481C1C}">
                <a14:useLocalDpi xmlns:a14="http://schemas.microsoft.com/office/drawing/2010/main" val="0"/>
              </a:ext>
            </a:extLst>
          </a:blip>
          <a:srcRect r="32"/>
          <a:stretch/>
        </p:blipFill>
        <p:spPr>
          <a:xfrm>
            <a:off x="1077445" y="695996"/>
            <a:ext cx="3530263" cy="3204710"/>
          </a:xfrm>
          <a:prstGeom prst="rect">
            <a:avLst/>
          </a:prstGeom>
          <a:ln>
            <a:noFill/>
          </a:ln>
          <a:effectLst/>
        </p:spPr>
      </p:pic>
      <p:sp>
        <p:nvSpPr>
          <p:cNvPr id="19" name="TextBox 18">
            <a:extLst>
              <a:ext uri="{FF2B5EF4-FFF2-40B4-BE49-F238E27FC236}">
                <a16:creationId xmlns:a16="http://schemas.microsoft.com/office/drawing/2014/main" id="{6695F7F6-2358-8D68-7642-D03D4EC741A4}"/>
              </a:ext>
            </a:extLst>
          </p:cNvPr>
          <p:cNvSpPr txBox="1"/>
          <p:nvPr/>
        </p:nvSpPr>
        <p:spPr>
          <a:xfrm>
            <a:off x="548559" y="3912058"/>
            <a:ext cx="4413630" cy="2456057"/>
          </a:xfrm>
          <a:prstGeom prst="rect">
            <a:avLst/>
          </a:prstGeom>
          <a:noFill/>
        </p:spPr>
        <p:txBody>
          <a:bodyPr wrap="square">
            <a:spAutoFit/>
          </a:bodyPr>
          <a:lstStyle/>
          <a:p>
            <a:pPr marL="285750" marR="0" lvl="0" indent="-228600" algn="just"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Coastal station: NCESS Campus Atmospheric Observatory (8.29°N, 76.59°E), Thiruvananthapuram district</a:t>
            </a:r>
          </a:p>
          <a:p>
            <a:pPr marL="285750" marR="0" lvl="0" indent="-228600" algn="just"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Mid-altitude station : Breamore (BRM) Atmospheric Observatory (8.75°N, 77.08°E) in Thiruvananthapuram district, Kerala.</a:t>
            </a:r>
          </a:p>
          <a:p>
            <a:pPr marL="285750" marR="0" lvl="0" indent="-228600" algn="just"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High Altitude Cloud Physics Observatory (HACPO) at Rajamallay (10.15° N, 77.02° E), near Munnar, Kerala</a:t>
            </a:r>
          </a:p>
          <a:p>
            <a:pPr marL="285750" marR="0" lvl="0" indent="-228600" algn="just"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Urban site: Advanced Centre for Atmospheric Radar Research (ACARR)( 10.35°N, 76.35°E), CUSAT, Ernakulam</a:t>
            </a:r>
          </a:p>
        </p:txBody>
      </p:sp>
      <p:sp>
        <p:nvSpPr>
          <p:cNvPr id="21" name="TextBox 20">
            <a:extLst>
              <a:ext uri="{FF2B5EF4-FFF2-40B4-BE49-F238E27FC236}">
                <a16:creationId xmlns:a16="http://schemas.microsoft.com/office/drawing/2014/main" id="{3D02CE3F-8D0A-FEFF-59C3-AEE4CDC808E1}"/>
              </a:ext>
            </a:extLst>
          </p:cNvPr>
          <p:cNvSpPr txBox="1"/>
          <p:nvPr/>
        </p:nvSpPr>
        <p:spPr>
          <a:xfrm>
            <a:off x="1059666" y="348609"/>
            <a:ext cx="2384611" cy="35394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sng"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STUDY AREA</a:t>
            </a:r>
            <a:endParaRPr kumimoji="0" lang="en-IN" sz="1700" b="1" i="0" u="sng"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mc:AlternateContent xmlns:mc="http://schemas.openxmlformats.org/markup-compatibility/2006">
        <mc:Choice xmlns:a14="http://schemas.microsoft.com/office/drawing/2010/main" Requires="a14">
          <p:sp>
            <p:nvSpPr>
              <p:cNvPr id="24" name="TextBox 23">
                <a:extLst>
                  <a:ext uri="{FF2B5EF4-FFF2-40B4-BE49-F238E27FC236}">
                    <a16:creationId xmlns:a16="http://schemas.microsoft.com/office/drawing/2014/main" id="{284CC130-AEA7-D0E4-E8EC-324376431D3C}"/>
                  </a:ext>
                </a:extLst>
              </p:cNvPr>
              <p:cNvSpPr txBox="1"/>
              <p:nvPr/>
            </p:nvSpPr>
            <p:spPr>
              <a:xfrm>
                <a:off x="5303658" y="842479"/>
                <a:ext cx="5519598" cy="5001369"/>
              </a:xfrm>
              <a:prstGeom prst="rect">
                <a:avLst/>
              </a:prstGeom>
              <a:solidFill>
                <a:schemeClr val="accent4">
                  <a:lumMod val="20000"/>
                  <a:lumOff val="80000"/>
                </a:schemeClr>
              </a:solidFill>
            </p:spPr>
            <p:txBody>
              <a:bodyPr wrap="square">
                <a:spAutoFit/>
              </a:bodyPr>
              <a:lstStyle/>
              <a:p>
                <a:pPr marL="538163" marR="0" lvl="1" indent="-269875" algn="just" defTabSz="457200" rtl="0" eaLnBrk="1" fontAlgn="auto" latinLnBrk="0" hangingPunct="1">
                  <a:lnSpc>
                    <a:spcPct val="100000"/>
                  </a:lnSpc>
                  <a:spcAft>
                    <a:spcPts val="600"/>
                  </a:spcAft>
                  <a:buClrTx/>
                  <a:buSzPct val="60000"/>
                  <a:buFont typeface="Arial" panose="020B0604020202020204" pitchFamily="34" charset="0"/>
                  <a:buChar char="•"/>
                  <a:tabLst/>
                  <a:defRPr/>
                </a:pPr>
                <a:r>
                  <a:rPr kumimoji="0" lang="en-IN" sz="1400" b="0" i="0" u="none" strike="noStrike" kern="12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rPr>
                  <a:t>The RSMC (Regional Specialized Meteorological Centre)-IMD (India Meteorological Department, online site utilized for obtaining detailed reports on cyclones which includes its duration, landfall, stages, and precipitation details</a:t>
                </a:r>
              </a:p>
              <a:p>
                <a:pPr marL="538163" marR="0" lvl="1" indent="-269875" algn="just" defTabSz="457200" rtl="0" eaLnBrk="1" fontAlgn="auto" latinLnBrk="0" hangingPunct="1">
                  <a:lnSpc>
                    <a:spcPct val="100000"/>
                  </a:lnSpc>
                  <a:spcAft>
                    <a:spcPts val="600"/>
                  </a:spcAft>
                  <a:buClrTx/>
                  <a:buSzPct val="60000"/>
                  <a:buFont typeface="Arial" panose="020B0604020202020204" pitchFamily="34" charset="0"/>
                  <a:buChar char="•"/>
                  <a:tabLst/>
                  <a:defRPr/>
                </a:pPr>
                <a:r>
                  <a:rPr kumimoji="0" lang="en-IN" sz="1400" b="0" i="0" u="none" strike="noStrike" kern="12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rPr>
                  <a:t>The INSAT-3DR data of spatial resolution 4 x 4 Km and temporal resolution of 30 mins has been obtained from MOSDAC to make use of the brightness-temperature profile during the peak cyclonic activity </a:t>
                </a:r>
              </a:p>
              <a:p>
                <a:pPr marL="538163" marR="0" lvl="1" indent="-269875" algn="just" defTabSz="457200" rtl="0" eaLnBrk="1" fontAlgn="auto" latinLnBrk="0" hangingPunct="1">
                  <a:lnSpc>
                    <a:spcPct val="100000"/>
                  </a:lnSpc>
                  <a:spcAft>
                    <a:spcPts val="600"/>
                  </a:spcAft>
                  <a:buClrTx/>
                  <a:buSzPct val="60000"/>
                  <a:buFont typeface="Arial" panose="020B0604020202020204" pitchFamily="34" charset="0"/>
                  <a:buChar char="•"/>
                  <a:tabLst/>
                  <a:defRPr/>
                </a:pPr>
                <a:r>
                  <a:rPr kumimoji="0" lang="en-IN" sz="1400" b="0" i="0" u="none" strike="noStrike" kern="12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mn-cs"/>
                  </a:rPr>
                  <a:t>IMERG- final run (spatial resolution of 10 km &amp; temporal resolution of 24 Hr) data has been used to analyse the spatial distribution pattern of precipitation during the evolution of cyclone</a:t>
                </a:r>
              </a:p>
              <a:p>
                <a:pPr marL="538163" marR="0" lvl="1" indent="-269875" algn="just" defTabSz="457200" rtl="0" eaLnBrk="1" fontAlgn="auto" latinLnBrk="0" hangingPunct="1">
                  <a:lnSpc>
                    <a:spcPct val="100000"/>
                  </a:lnSpc>
                  <a:spcAft>
                    <a:spcPts val="600"/>
                  </a:spcAft>
                  <a:buClrTx/>
                  <a:buSzPct val="60000"/>
                  <a:buFont typeface="Arial" panose="020B0604020202020204" pitchFamily="34" charset="0"/>
                  <a:buChar char="•"/>
                  <a:tabLst/>
                  <a:defRPr/>
                </a:pPr>
                <a:r>
                  <a:rPr kumimoji="0" lang="en-IN" sz="1400" b="0" i="0" u="none" strike="noStrike" kern="12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mn-cs"/>
                  </a:rPr>
                  <a:t>The study used recorded observations of precipitation from an optical disdrometer during the period which has been coinciding with the days of the cyclonic activity from the depression stage to the dissipation stage in the 4 stations.</a:t>
                </a:r>
              </a:p>
              <a:p>
                <a:pPr marL="538163" marR="0" lvl="1" indent="-269875" algn="just" defTabSz="457200" rtl="0" eaLnBrk="1" fontAlgn="auto" latinLnBrk="0" hangingPunct="1">
                  <a:lnSpc>
                    <a:spcPct val="100000"/>
                  </a:lnSpc>
                  <a:spcAft>
                    <a:spcPts val="600"/>
                  </a:spcAft>
                  <a:buClrTx/>
                  <a:buSzPct val="60000"/>
                  <a:buFont typeface="Arial" panose="020B0604020202020204" pitchFamily="34" charset="0"/>
                  <a:buChar char="•"/>
                  <a:tabLst/>
                  <a:defRPr/>
                </a:pPr>
                <a:r>
                  <a:rPr kumimoji="0" lang="en-IN" sz="1400" b="0" i="0" u="none" strike="noStrike" kern="1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Mangal" panose="02040503050203030202" pitchFamily="18" charset="0"/>
                  </a:rPr>
                  <a:t>The vertical profile of the precipitation is studied using MRR.</a:t>
                </a:r>
                <a:r>
                  <a:rPr kumimoji="0" lang="en-IN" sz="1400" b="0" i="0" u="none" strike="noStrike" kern="1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angal" panose="02040503050203030202" pitchFamily="18" charset="0"/>
                  </a:rPr>
                  <a:t> The normalized gamma distribution method is used to represent DSD mathematically.</a:t>
                </a:r>
              </a:p>
              <a:p>
                <a:pPr marL="538163" marR="0" lvl="1" indent="-269875" algn="just" defTabSz="457200" rtl="0" eaLnBrk="1" fontAlgn="auto" latinLnBrk="0" hangingPunct="1">
                  <a:lnSpc>
                    <a:spcPct val="100000"/>
                  </a:lnSpc>
                  <a:spcAft>
                    <a:spcPts val="600"/>
                  </a:spcAft>
                  <a:buClrTx/>
                  <a:buSzPct val="60000"/>
                  <a:buFont typeface="Arial" panose="020B0604020202020204" pitchFamily="34" charset="0"/>
                  <a:buChar char="•"/>
                  <a:tabLst/>
                  <a:defRPr/>
                </a:pPr>
                <a:r>
                  <a:rPr kumimoji="0" lang="en-IN" sz="1400" b="0" i="0" u="none" strike="noStrike" kern="1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angal" panose="02040503050203030202" pitchFamily="18" charset="0"/>
                  </a:rPr>
                  <a:t>For the extensive study of the type of precipitating DSDs received, i.e., a method to separate the convective and stratiform DSDs of precipitation using the variation between </a:t>
                </a:r>
                <a14:m>
                  <m:oMath xmlns:m="http://schemas.openxmlformats.org/officeDocument/2006/math">
                    <m:sSub>
                      <m:sSubPr>
                        <m:ctrlPr>
                          <a:rPr kumimoji="0" lang="en-IN" sz="1400" b="0" i="1" u="none" strike="noStrike" kern="1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bPr>
                      <m:e>
                        <m:r>
                          <a:rPr kumimoji="0" lang="en-IN" sz="1400" b="0" i="1" u="none" strike="noStrike" kern="1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𝑁</m:t>
                        </m:r>
                      </m:e>
                      <m:sub>
                        <m:r>
                          <a:rPr kumimoji="0" lang="en-IN" sz="1400" b="0" i="1" u="none" strike="noStrike" kern="1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𝑤</m:t>
                        </m:r>
                      </m:sub>
                    </m:sSub>
                    <m:r>
                      <a:rPr kumimoji="0" lang="en-IN" sz="1400" b="0" i="1" u="none" strike="noStrike" kern="1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 </m:t>
                    </m:r>
                  </m:oMath>
                </a14:m>
                <a:r>
                  <a:rPr kumimoji="0" lang="en-IN" sz="1400" b="0" i="0" u="none" strike="noStrike" kern="1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angal" panose="02040503050203030202" pitchFamily="18" charset="0"/>
                  </a:rPr>
                  <a:t>and </a:t>
                </a:r>
                <a14:m>
                  <m:oMath xmlns:m="http://schemas.openxmlformats.org/officeDocument/2006/math">
                    <m:sSub>
                      <m:sSubPr>
                        <m:ctrlPr>
                          <a:rPr kumimoji="0" lang="en-IN" sz="1400" b="0" i="1" u="none" strike="noStrike" kern="1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bPr>
                      <m:e>
                        <m:r>
                          <a:rPr kumimoji="0" lang="en-IN" sz="1400" b="0" i="1" u="none" strike="noStrike" kern="1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𝐷</m:t>
                        </m:r>
                      </m:e>
                      <m:sub>
                        <m:r>
                          <a:rPr kumimoji="0" lang="en-IN" sz="1400" b="0" i="1" u="none" strike="noStrike" kern="1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𝑚</m:t>
                        </m:r>
                      </m:sub>
                    </m:sSub>
                  </m:oMath>
                </a14:m>
                <a:endParaRPr kumimoji="0" lang="en-IN" sz="1400" b="0" i="0" u="none" strike="noStrike" kern="12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Times New Roman" panose="02020603050405020304" pitchFamily="18" charset="0"/>
                </a:endParaRPr>
              </a:p>
            </p:txBody>
          </p:sp>
        </mc:Choice>
        <mc:Fallback>
          <p:sp>
            <p:nvSpPr>
              <p:cNvPr id="24" name="TextBox 23">
                <a:extLst>
                  <a:ext uri="{FF2B5EF4-FFF2-40B4-BE49-F238E27FC236}">
                    <a16:creationId xmlns:a16="http://schemas.microsoft.com/office/drawing/2014/main" id="{284CC130-AEA7-D0E4-E8EC-324376431D3C}"/>
                  </a:ext>
                </a:extLst>
              </p:cNvPr>
              <p:cNvSpPr txBox="1">
                <a:spLocks noRot="1" noChangeAspect="1" noMove="1" noResize="1" noEditPoints="1" noAdjustHandles="1" noChangeArrowheads="1" noChangeShapeType="1" noTextEdit="1"/>
              </p:cNvSpPr>
              <p:nvPr/>
            </p:nvSpPr>
            <p:spPr>
              <a:xfrm>
                <a:off x="5303658" y="842479"/>
                <a:ext cx="5519598" cy="5001369"/>
              </a:xfrm>
              <a:prstGeom prst="rect">
                <a:avLst/>
              </a:prstGeom>
              <a:blipFill>
                <a:blip r:embed="rId8"/>
                <a:stretch>
                  <a:fillRect t="-244" r="-331" b="-365"/>
                </a:stretch>
              </a:blipFill>
            </p:spPr>
            <p:txBody>
              <a:bodyPr/>
              <a:lstStyle/>
              <a:p>
                <a:r>
                  <a:rPr lang="en-US">
                    <a:noFill/>
                  </a:rPr>
                  <a:t> </a:t>
                </a:r>
              </a:p>
            </p:txBody>
          </p:sp>
        </mc:Fallback>
      </mc:AlternateContent>
      <p:pic>
        <p:nvPicPr>
          <p:cNvPr id="5" name="Audio 4">
            <a:hlinkClick r:id="" action="ppaction://media"/>
            <a:extLst>
              <a:ext uri="{FF2B5EF4-FFF2-40B4-BE49-F238E27FC236}">
                <a16:creationId xmlns:a16="http://schemas.microsoft.com/office/drawing/2014/main" id="{16643279-0A70-DBA0-ED11-8B52B684F5CC}"/>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62704" t="-125896" r="-262704" b="-125896"/>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149661668"/>
      </p:ext>
    </p:extLst>
  </p:cSld>
  <p:clrMapOvr>
    <a:masterClrMapping/>
  </p:clrMapOvr>
  <mc:AlternateContent xmlns:mc="http://schemas.openxmlformats.org/markup-compatibility/2006">
    <mc:Choice xmlns:p14="http://schemas.microsoft.com/office/powerpoint/2010/main" Requires="p14">
      <p:transition spd="slow" p14:dur="2000" advTm="35379"/>
    </mc:Choice>
    <mc:Fallback>
      <p:transition spd="slow" advTm="353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DA2FE7-BB2C-2A8D-56B9-3043915B7AD8}"/>
              </a:ext>
            </a:extLst>
          </p:cNvPr>
          <p:cNvPicPr>
            <a:picLocks noChangeAspect="1"/>
          </p:cNvPicPr>
          <p:nvPr/>
        </p:nvPicPr>
        <p:blipFill>
          <a:blip r:embed="rId4"/>
          <a:stretch>
            <a:fillRect/>
          </a:stretch>
        </p:blipFill>
        <p:spPr>
          <a:xfrm>
            <a:off x="0" y="0"/>
            <a:ext cx="12192000" cy="6858000"/>
          </a:xfrm>
          <a:prstGeom prst="rect">
            <a:avLst/>
          </a:prstGeom>
        </p:spPr>
      </p:pic>
      <p:pic>
        <p:nvPicPr>
          <p:cNvPr id="6" name="Audio 5">
            <a:hlinkClick r:id="" action="ppaction://media"/>
            <a:extLst>
              <a:ext uri="{FF2B5EF4-FFF2-40B4-BE49-F238E27FC236}">
                <a16:creationId xmlns:a16="http://schemas.microsoft.com/office/drawing/2014/main" id="{0B4CC76E-90E6-812C-594E-B941D8434F9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62704" t="-125896" r="-262704" b="-125896"/>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2221510489"/>
      </p:ext>
    </p:extLst>
  </p:cSld>
  <p:clrMapOvr>
    <a:masterClrMapping/>
  </p:clrMapOvr>
  <mc:AlternateContent xmlns:mc="http://schemas.openxmlformats.org/markup-compatibility/2006">
    <mc:Choice xmlns:p14="http://schemas.microsoft.com/office/powerpoint/2010/main" Requires="p14">
      <p:transition spd="slow" p14:dur="2000" advTm="27291"/>
    </mc:Choice>
    <mc:Fallback>
      <p:transition spd="slow" advTm="272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CBCC38-F844-BD10-42AC-26D6D1E4EFFE}"/>
              </a:ext>
            </a:extLst>
          </p:cNvPr>
          <p:cNvPicPr>
            <a:picLocks noChangeAspect="1"/>
          </p:cNvPicPr>
          <p:nvPr/>
        </p:nvPicPr>
        <p:blipFill>
          <a:blip r:embed="rId4"/>
          <a:stretch>
            <a:fillRect/>
          </a:stretch>
        </p:blipFill>
        <p:spPr>
          <a:xfrm>
            <a:off x="0" y="0"/>
            <a:ext cx="12192000" cy="6858000"/>
          </a:xfrm>
          <a:prstGeom prst="rect">
            <a:avLst/>
          </a:prstGeom>
        </p:spPr>
      </p:pic>
      <p:pic>
        <p:nvPicPr>
          <p:cNvPr id="5" name="Audio 4">
            <a:hlinkClick r:id="" action="ppaction://media"/>
            <a:extLst>
              <a:ext uri="{FF2B5EF4-FFF2-40B4-BE49-F238E27FC236}">
                <a16:creationId xmlns:a16="http://schemas.microsoft.com/office/drawing/2014/main" id="{F3E7633C-C914-B1ED-0255-F14A693E165C}"/>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62704" t="-125896" r="-262704" b="-125896"/>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2950269176"/>
      </p:ext>
    </p:extLst>
  </p:cSld>
  <p:clrMapOvr>
    <a:masterClrMapping/>
  </p:clrMapOvr>
  <mc:AlternateContent xmlns:mc="http://schemas.openxmlformats.org/markup-compatibility/2006">
    <mc:Choice xmlns:p14="http://schemas.microsoft.com/office/powerpoint/2010/main" Requires="p14">
      <p:transition spd="slow" p14:dur="2000" advTm="18101"/>
    </mc:Choice>
    <mc:Fallback>
      <p:transition spd="slow" advTm="181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71E0B320-66DF-9AC7-151C-F084607A1946}"/>
                  </a:ext>
                </a:extLst>
              </p:cNvPr>
              <p:cNvSpPr/>
              <p:nvPr/>
            </p:nvSpPr>
            <p:spPr>
              <a:xfrm>
                <a:off x="1344706" y="833718"/>
                <a:ext cx="9403976" cy="4796117"/>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600" b="0" i="0" u="none" strike="noStrike" kern="1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Mangal" panose="02040503050203030202" pitchFamily="18" charset="0"/>
                  </a:rPr>
                  <a:t>The study provides insights into the spatiotemporal evolution of precipitation structures, and microphysics, through a thorough analysis of observational data, including radar, satellite, and ground-based measurements. </a:t>
                </a:r>
                <a:endParaRPr kumimoji="0" lang="en-IN" sz="16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Mangal" panose="02040503050203030202" pitchFamily="18" charset="0"/>
                </a:endParaRP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Single isolated rainfall peaks are the main characteristic due to the cyclone activity during the post-monsoon season</a:t>
                </a: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mn-cs"/>
                  </a:rPr>
                  <a:t>Pre-monsoon cyclones such as Fani, Asani, Tautkae, Amphan, Nisarga and Yaas are beyond 700-1000 km distance from the observation station, confirming the presence of rainfall from outer rainbands</a:t>
                </a: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mn-cs"/>
                  </a:rPr>
                  <a:t>Asani in BRM and Amphan at HACPO during the pre-monsoon season has more concentration of the first layer of clouds near the surface </a:t>
                </a:r>
                <a:r>
                  <a:rPr kumimoji="0" lang="en-IN" sz="1600" b="0" i="0" u="none" strike="noStrike" kern="1200" cap="none" spc="0" normalizeH="0" baseline="0" noProof="0" dirty="0" err="1">
                    <a:ln>
                      <a:noFill/>
                    </a:ln>
                    <a:solidFill>
                      <a:prstClr val="black"/>
                    </a:solidFill>
                    <a:effectLst/>
                    <a:uLnTx/>
                    <a:uFillTx/>
                    <a:latin typeface="Times New Roman" panose="02020603050405020304" pitchFamily="18" charset="0"/>
                    <a:ea typeface="Aptos" panose="020B0004020202020204" pitchFamily="34" charset="0"/>
                    <a:cs typeface="+mn-cs"/>
                  </a:rPr>
                  <a:t>i.e</a:t>
                </a:r>
                <a:r>
                  <a:rPr kumimoji="0" lang="en-IN" sz="1600" b="0" i="0" u="none" strike="noStrike" kern="12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mn-cs"/>
                  </a:rPr>
                  <a:t>, at an avg height of less than 2 Km these stations are in mid altitude and high altitude </a:t>
                </a: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mn-cs"/>
                  </a:rPr>
                  <a:t>Presence of multiple cloud layers are seen during the post-monsoon cyclones Burevi and Maha during the peak rf day</a:t>
                </a: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mn-cs"/>
                  </a:rPr>
                  <a:t>The near-surface DSD distribution for the precipitation shows a single peak curve. Most of the DSD spectra in pre-monsoon and post-monsoon follow the gamma distribution.</a:t>
                </a: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mn-cs"/>
                  </a:rPr>
                  <a:t> A larger distributional range of Dm (&gt; 2.2 mm) is observed in pre-monsoon cyclones at ACCAR and NCESS</a:t>
                </a: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1600" b="0" i="0" u="none" strike="noStrike" kern="12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mn-cs"/>
                  </a:rPr>
                  <a:t>Peak concentration (&gt; </a:t>
                </a:r>
                <a14:m>
                  <m:oMath xmlns:m="http://schemas.openxmlformats.org/officeDocument/2006/math">
                    <m:sSup>
                      <m:sSupPr>
                        <m:ctrlPr>
                          <a:rPr kumimoji="0" lang="en-IN" sz="1600" b="0" i="1" u="none" strike="noStrike" kern="1200" cap="none" spc="0" normalizeH="0" baseline="0" noProof="0">
                            <a:ln>
                              <a:noFill/>
                            </a:ln>
                            <a:solidFill>
                              <a:prstClr val="black"/>
                            </a:solidFill>
                            <a:effectLst/>
                            <a:uLnTx/>
                            <a:uFillTx/>
                            <a:latin typeface="Cambria Math" panose="02040503050406030204" pitchFamily="18" charset="0"/>
                            <a:ea typeface="+mn-ea"/>
                            <a:cs typeface="Times New Roman" panose="02020603050405020304" pitchFamily="18" charset="0"/>
                          </a:rPr>
                        </m:ctrlPr>
                      </m:sSupPr>
                      <m:e>
                        <m:r>
                          <a:rPr kumimoji="0" lang="en-IN" sz="1600" b="0" i="1" u="none" strike="noStrike" kern="1200" cap="none" spc="0" normalizeH="0" baseline="0" noProof="0">
                            <a:ln>
                              <a:noFill/>
                            </a:ln>
                            <a:solidFill>
                              <a:prstClr val="black"/>
                            </a:solidFill>
                            <a:effectLst/>
                            <a:uLnTx/>
                            <a:uFillTx/>
                            <a:latin typeface="Cambria Math" panose="02040503050406030204" pitchFamily="18" charset="0"/>
                            <a:ea typeface="Aptos" panose="020B0004020202020204" pitchFamily="34" charset="0"/>
                            <a:cs typeface="Times New Roman" panose="02020603050405020304" pitchFamily="18" charset="0"/>
                          </a:rPr>
                          <m:t>10</m:t>
                        </m:r>
                      </m:e>
                      <m:sup>
                        <m:r>
                          <a:rPr kumimoji="0" lang="en-IN" sz="1600" b="0" i="1" u="none" strike="noStrike" kern="1200" cap="none" spc="0" normalizeH="0" baseline="0" noProof="0">
                            <a:ln>
                              <a:noFill/>
                            </a:ln>
                            <a:solidFill>
                              <a:prstClr val="black"/>
                            </a:solidFill>
                            <a:effectLst/>
                            <a:uLnTx/>
                            <a:uFillTx/>
                            <a:latin typeface="Cambria Math" panose="02040503050406030204" pitchFamily="18" charset="0"/>
                            <a:ea typeface="Aptos" panose="020B0004020202020204" pitchFamily="34" charset="0"/>
                            <a:cs typeface="Times New Roman" panose="02020603050405020304" pitchFamily="18" charset="0"/>
                          </a:rPr>
                          <m:t>3</m:t>
                        </m:r>
                      </m:sup>
                    </m:sSup>
                  </m:oMath>
                </a14:m>
                <a:r>
                  <a:rPr kumimoji="0" lang="en-IN"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14:m>
                  <m:oMath xmlns:m="http://schemas.openxmlformats.org/officeDocument/2006/math">
                    <m:sSup>
                      <m:sSupPr>
                        <m:ctrlPr>
                          <a:rPr kumimoji="0" lang="en-IN" sz="16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pPr>
                      <m:e>
                        <m:r>
                          <a:rPr kumimoji="0" lang="en-IN" sz="16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𝑚</m:t>
                        </m:r>
                      </m:e>
                      <m:sup>
                        <m:r>
                          <a:rPr kumimoji="0" lang="en-IN" sz="16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−3</m:t>
                        </m:r>
                      </m:sup>
                    </m:sSup>
                    <m:sSup>
                      <m:sSupPr>
                        <m:ctrlPr>
                          <a:rPr kumimoji="0" lang="en-IN" sz="16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ctrlPr>
                      </m:sSupPr>
                      <m:e>
                        <m:r>
                          <a:rPr kumimoji="0" lang="en-IN" sz="16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𝑚𝑚</m:t>
                        </m:r>
                      </m:e>
                      <m:sup>
                        <m:r>
                          <a:rPr kumimoji="0" lang="en-IN" sz="16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Times New Roman" panose="02020603050405020304" pitchFamily="18" charset="0"/>
                          </a:rPr>
                          <m:t>−1</m:t>
                        </m:r>
                      </m:sup>
                    </m:sSup>
                  </m:oMath>
                </a14:m>
                <a:r>
                  <a:rPr kumimoji="0" lang="en-IN" sz="1600" b="0" i="0" u="none" strike="noStrike" kern="12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mn-cs"/>
                  </a:rPr>
                  <a:t>) of very small drop sizes are experienced in HACPO as HACPO being a high-altitude observatory, the cloud droplets have less time and energy to coalesce and grow into larger raindrops before reaching the ground and the process of breaking of the larger sized rain drops can also lead to the presence of higher concentration of smaller drops</a:t>
                </a: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N" sz="1600" b="0" i="0" u="none" strike="noStrike" kern="100" cap="none" spc="0" normalizeH="0" baseline="0" noProof="0" dirty="0">
                  <a:ln>
                    <a:noFill/>
                  </a:ln>
                  <a:solidFill>
                    <a:prstClr val="black"/>
                  </a:solidFill>
                  <a:effectLst/>
                  <a:uLnTx/>
                  <a:uFillTx/>
                  <a:latin typeface="Times New Roman" panose="02020603050405020304" pitchFamily="18" charset="0"/>
                  <a:ea typeface="Aptos" panose="020B0004020202020204" pitchFamily="34" charset="0"/>
                  <a:cs typeface="Mangal" panose="02040503050203030202" pitchFamily="18" charset="0"/>
                </a:endParaRPr>
              </a:p>
              <a:p>
                <a:pPr marL="285750" marR="0" lvl="0" indent="-2857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N" sz="16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Mangal" panose="02040503050203030202" pitchFamily="18"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N"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mc:Choice>
        <mc:Fallback xmlns="">
          <p:sp>
            <p:nvSpPr>
              <p:cNvPr id="2" name="Rectangle 1">
                <a:extLst>
                  <a:ext uri="{FF2B5EF4-FFF2-40B4-BE49-F238E27FC236}">
                    <a16:creationId xmlns:a16="http://schemas.microsoft.com/office/drawing/2014/main" id="{71E0B320-66DF-9AC7-151C-F084607A1946}"/>
                  </a:ext>
                </a:extLst>
              </p:cNvPr>
              <p:cNvSpPr>
                <a:spLocks noRot="1" noChangeAspect="1" noMove="1" noResize="1" noEditPoints="1" noAdjustHandles="1" noChangeArrowheads="1" noChangeShapeType="1" noTextEdit="1"/>
              </p:cNvSpPr>
              <p:nvPr/>
            </p:nvSpPr>
            <p:spPr>
              <a:xfrm>
                <a:off x="1344706" y="833718"/>
                <a:ext cx="9403976" cy="4796117"/>
              </a:xfrm>
              <a:prstGeom prst="rect">
                <a:avLst/>
              </a:prstGeom>
              <a:blipFill>
                <a:blip r:embed="rId4"/>
                <a:stretch>
                  <a:fillRect l="-194" t="-253" r="-324"/>
                </a:stretch>
              </a:blipFill>
            </p:spPr>
            <p:txBody>
              <a:bodyPr/>
              <a:lstStyle/>
              <a:p>
                <a:r>
                  <a:rPr lang="en-IN">
                    <a:noFill/>
                  </a:rPr>
                  <a:t> </a:t>
                </a:r>
              </a:p>
            </p:txBody>
          </p:sp>
        </mc:Fallback>
      </mc:AlternateContent>
      <p:sp>
        <p:nvSpPr>
          <p:cNvPr id="3" name="TextBox 2">
            <a:extLst>
              <a:ext uri="{FF2B5EF4-FFF2-40B4-BE49-F238E27FC236}">
                <a16:creationId xmlns:a16="http://schemas.microsoft.com/office/drawing/2014/main" id="{2254D0BC-B995-F8D4-E30F-3FCEEDD1CA7C}"/>
              </a:ext>
            </a:extLst>
          </p:cNvPr>
          <p:cNvSpPr txBox="1"/>
          <p:nvPr/>
        </p:nvSpPr>
        <p:spPr>
          <a:xfrm>
            <a:off x="1344706" y="330679"/>
            <a:ext cx="2384611" cy="35394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700" b="1" i="0" u="sng"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rPr>
              <a:t>SUMMARY</a:t>
            </a:r>
            <a:endParaRPr kumimoji="0" lang="en-IN" sz="1700" b="1" i="0" u="sng" strike="noStrike" kern="1200" cap="none" spc="0" normalizeH="0" baseline="0" noProof="0" dirty="0">
              <a:ln>
                <a:noFill/>
              </a:ln>
              <a:solidFill>
                <a:srgbClr val="C00000"/>
              </a:solidFill>
              <a:effectLst/>
              <a:uLnTx/>
              <a:uFillTx/>
              <a:latin typeface="Times New Roman" panose="02020603050405020304" pitchFamily="18" charset="0"/>
              <a:ea typeface="+mn-ea"/>
              <a:cs typeface="Times New Roman" panose="02020603050405020304" pitchFamily="18" charset="0"/>
            </a:endParaRPr>
          </a:p>
        </p:txBody>
      </p:sp>
      <p:pic>
        <p:nvPicPr>
          <p:cNvPr id="8" name="Audio 7">
            <a:hlinkClick r:id="" action="ppaction://media"/>
            <a:extLst>
              <a:ext uri="{FF2B5EF4-FFF2-40B4-BE49-F238E27FC236}">
                <a16:creationId xmlns:a16="http://schemas.microsoft.com/office/drawing/2014/main" id="{B123EDB6-CA59-AE86-B579-374D6D3ADA2C}"/>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62704" t="-125896" r="-262704" b="-125896"/>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2431028044"/>
      </p:ext>
    </p:extLst>
  </p:cSld>
  <p:clrMapOvr>
    <a:masterClrMapping/>
  </p:clrMapOvr>
  <mc:AlternateContent xmlns:mc="http://schemas.openxmlformats.org/markup-compatibility/2006">
    <mc:Choice xmlns:p14="http://schemas.microsoft.com/office/powerpoint/2010/main" Requires="p14">
      <p:transition spd="slow" p14:dur="2000" advTm="2839"/>
    </mc:Choice>
    <mc:Fallback>
      <p:transition spd="slow" advTm="28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36A3-9ACA-A7DD-5116-4F515C0E4C27}"/>
              </a:ext>
            </a:extLst>
          </p:cNvPr>
          <p:cNvSpPr>
            <a:spLocks noGrp="1"/>
          </p:cNvSpPr>
          <p:nvPr>
            <p:ph type="title"/>
          </p:nvPr>
        </p:nvSpPr>
        <p:spPr/>
        <p:txBody>
          <a:bodyPr>
            <a:normAutofit/>
          </a:bodyPr>
          <a:lstStyle/>
          <a:p>
            <a:r>
              <a:rPr lang="en-US" sz="3000" dirty="0">
                <a:solidFill>
                  <a:srgbClr val="C00000"/>
                </a:solidFill>
                <a:latin typeface="Times New Roman" panose="02020603050405020304" pitchFamily="18" charset="0"/>
                <a:cs typeface="Times New Roman" panose="02020603050405020304" pitchFamily="18" charset="0"/>
              </a:rPr>
              <a:t>Reference</a:t>
            </a:r>
          </a:p>
        </p:txBody>
      </p:sp>
      <p:sp>
        <p:nvSpPr>
          <p:cNvPr id="4" name="TextBox 3">
            <a:extLst>
              <a:ext uri="{FF2B5EF4-FFF2-40B4-BE49-F238E27FC236}">
                <a16:creationId xmlns:a16="http://schemas.microsoft.com/office/drawing/2014/main" id="{32A599D9-CDE6-ABCB-80EC-5A1985DB4547}"/>
              </a:ext>
            </a:extLst>
          </p:cNvPr>
          <p:cNvSpPr txBox="1"/>
          <p:nvPr/>
        </p:nvSpPr>
        <p:spPr>
          <a:xfrm>
            <a:off x="795619" y="2155372"/>
            <a:ext cx="9498563" cy="2263697"/>
          </a:xfrm>
          <a:prstGeom prst="rect">
            <a:avLst/>
          </a:prstGeom>
          <a:noFill/>
        </p:spPr>
        <p:txBody>
          <a:bodyPr wrap="square" rtlCol="0">
            <a:spAutoFit/>
          </a:bodyPr>
          <a:lstStyle/>
          <a:p>
            <a:pPr marL="0" marR="0" lvl="0" indent="0" algn="just" defTabSz="457200" rtl="0" eaLnBrk="1" fontAlgn="auto" latinLnBrk="0" hangingPunct="1">
              <a:lnSpc>
                <a:spcPct val="115000"/>
              </a:lnSpc>
              <a:spcBef>
                <a:spcPts val="0"/>
              </a:spcBef>
              <a:spcAft>
                <a:spcPts val="800"/>
              </a:spcAft>
              <a:buClrTx/>
              <a:buSzTx/>
              <a:buFontTx/>
              <a:buNone/>
              <a:tabLst/>
              <a:defRPr/>
            </a:pPr>
            <a:r>
              <a:rPr kumimoji="0" lang="en-IN" sz="1600" b="0" i="0" u="none" strike="noStrike" kern="100" cap="none" spc="0" normalizeH="0" baseline="0" noProof="0" dirty="0">
                <a:ln>
                  <a:noFill/>
                </a:ln>
                <a:solidFill>
                  <a:prstClr val="white"/>
                </a:solidFill>
                <a:effectLst/>
                <a:uLnTx/>
                <a:uFillTx/>
                <a:latin typeface="Times New Roman" panose="02020603050405020304" pitchFamily="18" charset="0"/>
                <a:ea typeface="Aptos" panose="020B0004020202020204" pitchFamily="34" charset="0"/>
                <a:cs typeface="Mangal" panose="02040503050203030202" pitchFamily="18" charset="0"/>
              </a:rPr>
              <a:t>Singh, V.K. and Roxy, M.K., 2022. A review of ocean-atmosphere interactions during tropical cyclones in the 	north Indian Ocean. Earth-Science Reviews, 226, p.103967</a:t>
            </a:r>
          </a:p>
          <a:p>
            <a:pPr marL="0" marR="0" lvl="0" indent="0" algn="just" defTabSz="457200" rtl="0" eaLnBrk="1" fontAlgn="auto" latinLnBrk="0" hangingPunct="1">
              <a:lnSpc>
                <a:spcPct val="115000"/>
              </a:lnSpc>
              <a:spcBef>
                <a:spcPts val="0"/>
              </a:spcBef>
              <a:spcAft>
                <a:spcPts val="800"/>
              </a:spcAft>
              <a:buClrTx/>
              <a:buSzTx/>
              <a:buFontTx/>
              <a:buNone/>
              <a:tabLst/>
              <a:defRPr/>
            </a:pPr>
            <a:r>
              <a:rPr kumimoji="0" lang="en-US" sz="1600" b="0" i="0" u="none" strike="noStrike" kern="100" cap="none" spc="0" normalizeH="0" baseline="0" noProof="0" dirty="0">
                <a:ln>
                  <a:noFill/>
                </a:ln>
                <a:solidFill>
                  <a:prstClr val="white"/>
                </a:solidFill>
                <a:effectLst/>
                <a:uLnTx/>
                <a:uFillTx/>
                <a:latin typeface="Times New Roman" panose="02020603050405020304" pitchFamily="18" charset="0"/>
                <a:ea typeface="Aptos" panose="020B0004020202020204" pitchFamily="34" charset="0"/>
                <a:cs typeface="Mangal" panose="02040503050203030202" pitchFamily="18" charset="0"/>
              </a:rPr>
              <a:t>Radhakrishna, B. 2022. Raindrop size distribution (DSD) during the passage of tropical cyclone </a:t>
            </a:r>
            <a:r>
              <a:rPr kumimoji="0" lang="en-US" sz="1600" b="0" i="0" u="none" strike="noStrike" kern="100" cap="none" spc="0" normalizeH="0" baseline="0" noProof="0" dirty="0" err="1">
                <a:ln>
                  <a:noFill/>
                </a:ln>
                <a:solidFill>
                  <a:prstClr val="white"/>
                </a:solidFill>
                <a:effectLst/>
                <a:uLnTx/>
                <a:uFillTx/>
                <a:latin typeface="Times New Roman" panose="02020603050405020304" pitchFamily="18" charset="0"/>
                <a:ea typeface="Aptos" panose="020B0004020202020204" pitchFamily="34" charset="0"/>
                <a:cs typeface="Mangal" panose="02040503050203030202" pitchFamily="18" charset="0"/>
              </a:rPr>
              <a:t>Nivar</a:t>
            </a:r>
            <a:r>
              <a:rPr kumimoji="0" lang="en-US" sz="1600" b="0" i="0" u="none" strike="noStrike" kern="100" cap="none" spc="0" normalizeH="0" baseline="0" noProof="0" dirty="0">
                <a:ln>
                  <a:noFill/>
                </a:ln>
                <a:solidFill>
                  <a:prstClr val="white"/>
                </a:solidFill>
                <a:effectLst/>
                <a:uLnTx/>
                <a:uFillTx/>
                <a:latin typeface="Times New Roman" panose="02020603050405020304" pitchFamily="18" charset="0"/>
                <a:ea typeface="Aptos" panose="020B0004020202020204" pitchFamily="34" charset="0"/>
                <a:cs typeface="Mangal" panose="02040503050203030202" pitchFamily="18" charset="0"/>
              </a:rPr>
              <a:t>: effect of 	measuring principle and wind on DSDs and retrieved rain integral and polarimetric parameters from impact 	and laser </a:t>
            </a:r>
            <a:r>
              <a:rPr kumimoji="0" lang="en-US" sz="1600" b="0" i="0" u="none" strike="noStrike" kern="100" cap="none" spc="0" normalizeH="0" baseline="0" noProof="0" dirty="0" err="1">
                <a:ln>
                  <a:noFill/>
                </a:ln>
                <a:solidFill>
                  <a:prstClr val="white"/>
                </a:solidFill>
                <a:effectLst/>
                <a:uLnTx/>
                <a:uFillTx/>
                <a:latin typeface="Times New Roman" panose="02020603050405020304" pitchFamily="18" charset="0"/>
                <a:ea typeface="Aptos" panose="020B0004020202020204" pitchFamily="34" charset="0"/>
                <a:cs typeface="Mangal" panose="02040503050203030202" pitchFamily="18" charset="0"/>
              </a:rPr>
              <a:t>disdrometers</a:t>
            </a:r>
            <a:r>
              <a:rPr kumimoji="0" lang="en-US" sz="1600" b="0" i="0" u="none" strike="noStrike" kern="100" cap="none" spc="0" normalizeH="0" baseline="0" noProof="0" dirty="0">
                <a:ln>
                  <a:noFill/>
                </a:ln>
                <a:solidFill>
                  <a:prstClr val="white"/>
                </a:solidFill>
                <a:effectLst/>
                <a:uLnTx/>
                <a:uFillTx/>
                <a:latin typeface="Times New Roman" panose="02020603050405020304" pitchFamily="18" charset="0"/>
                <a:ea typeface="Aptos" panose="020B0004020202020204" pitchFamily="34" charset="0"/>
                <a:cs typeface="Mangal" panose="02040503050203030202" pitchFamily="18" charset="0"/>
              </a:rPr>
              <a:t>. Atmos. Measurement Tech. 15(22): 6705-6722.</a:t>
            </a:r>
          </a:p>
          <a:p>
            <a:pPr marL="0" marR="0" lvl="0" indent="0" algn="just" defTabSz="457200" rtl="0" eaLnBrk="1" fontAlgn="auto" latinLnBrk="0" hangingPunct="1">
              <a:lnSpc>
                <a:spcPct val="115000"/>
              </a:lnSpc>
              <a:spcBef>
                <a:spcPts val="0"/>
              </a:spcBef>
              <a:spcAft>
                <a:spcPts val="800"/>
              </a:spcAft>
              <a:buClrTx/>
              <a:buSzTx/>
              <a:buFontTx/>
              <a:buNone/>
              <a:tabLst/>
              <a:defRPr/>
            </a:pPr>
            <a:r>
              <a:rPr kumimoji="0" lang="en-IN" sz="1600" b="0" i="0" u="none" strike="noStrike" kern="100" cap="none" spc="0" normalizeH="0" baseline="0" noProof="0" dirty="0">
                <a:ln>
                  <a:noFill/>
                </a:ln>
                <a:solidFill>
                  <a:prstClr val="white"/>
                </a:solidFill>
                <a:effectLst/>
                <a:uLnTx/>
                <a:uFillTx/>
                <a:latin typeface="Times New Roman" panose="02020603050405020304" pitchFamily="18" charset="0"/>
                <a:ea typeface="Aptos" panose="020B0004020202020204" pitchFamily="34" charset="0"/>
                <a:cs typeface="Mangal" panose="02040503050203030202" pitchFamily="18" charset="0"/>
              </a:rPr>
              <a:t>Rosenfeld, D. and </a:t>
            </a:r>
            <a:r>
              <a:rPr kumimoji="0" lang="en-IN" sz="1600" b="0" i="0" u="none" strike="noStrike" kern="100" cap="none" spc="0" normalizeH="0" baseline="0" noProof="0" dirty="0" err="1">
                <a:ln>
                  <a:noFill/>
                </a:ln>
                <a:solidFill>
                  <a:prstClr val="white"/>
                </a:solidFill>
                <a:effectLst/>
                <a:uLnTx/>
                <a:uFillTx/>
                <a:latin typeface="Times New Roman" panose="02020603050405020304" pitchFamily="18" charset="0"/>
                <a:ea typeface="Aptos" panose="020B0004020202020204" pitchFamily="34" charset="0"/>
                <a:cs typeface="Mangal" panose="02040503050203030202" pitchFamily="18" charset="0"/>
              </a:rPr>
              <a:t>Ulbrich</a:t>
            </a:r>
            <a:r>
              <a:rPr kumimoji="0" lang="en-IN" sz="1600" b="0" i="0" u="none" strike="noStrike" kern="100" cap="none" spc="0" normalizeH="0" baseline="0" noProof="0" dirty="0">
                <a:ln>
                  <a:noFill/>
                </a:ln>
                <a:solidFill>
                  <a:prstClr val="white"/>
                </a:solidFill>
                <a:effectLst/>
                <a:uLnTx/>
                <a:uFillTx/>
                <a:latin typeface="Times New Roman" panose="02020603050405020304" pitchFamily="18" charset="0"/>
                <a:ea typeface="Aptos" panose="020B0004020202020204" pitchFamily="34" charset="0"/>
                <a:cs typeface="Mangal" panose="02040503050203030202" pitchFamily="18" charset="0"/>
              </a:rPr>
              <a:t>, C.W., 2003. Cloud microphysical properties, processes, and rainfall estimation 	opportunities. Meteorological Monographs, 30(52), pp.237-258.</a:t>
            </a:r>
            <a:endParaRPr kumimoji="0" lang="en-US" sz="1600" b="0" i="0" u="none" strike="noStrike" kern="100" cap="none" spc="0" normalizeH="0" baseline="0" noProof="0" dirty="0">
              <a:ln>
                <a:noFill/>
              </a:ln>
              <a:solidFill>
                <a:prstClr val="white"/>
              </a:solidFill>
              <a:effectLst/>
              <a:uLnTx/>
              <a:uFillTx/>
              <a:latin typeface="Aptos" panose="020B0004020202020204" pitchFamily="34" charset="0"/>
              <a:ea typeface="Aptos" panose="020B0004020202020204" pitchFamily="34" charset="0"/>
              <a:cs typeface="Mangal" panose="02040503050203030202" pitchFamily="18" charset="0"/>
            </a:endParaRPr>
          </a:p>
        </p:txBody>
      </p:sp>
      <p:pic>
        <p:nvPicPr>
          <p:cNvPr id="3" name="Audio 2">
            <a:hlinkClick r:id="" action="ppaction://media"/>
            <a:extLst>
              <a:ext uri="{FF2B5EF4-FFF2-40B4-BE49-F238E27FC236}">
                <a16:creationId xmlns:a16="http://schemas.microsoft.com/office/drawing/2014/main" id="{85C0BF03-095D-2D9C-893D-253AD61810D0}"/>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62704" t="-125896" r="-262704" b="-125896"/>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2143381290"/>
      </p:ext>
    </p:extLst>
  </p:cSld>
  <p:clrMapOvr>
    <a:masterClrMapping/>
  </p:clrMapOvr>
  <mc:AlternateContent xmlns:mc="http://schemas.openxmlformats.org/markup-compatibility/2006">
    <mc:Choice xmlns:p14="http://schemas.microsoft.com/office/powerpoint/2010/main" Requires="p14">
      <p:transition spd="slow" p14:dur="2000" advTm="865"/>
    </mc:Choice>
    <mc:Fallback>
      <p:transition spd="slow" advTm="8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1" name="Scroll: Horizontal 10">
            <a:extLst>
              <a:ext uri="{FF2B5EF4-FFF2-40B4-BE49-F238E27FC236}">
                <a16:creationId xmlns:a16="http://schemas.microsoft.com/office/drawing/2014/main" id="{6A7163D4-3BE5-B00F-6181-F65C3352B2EF}"/>
              </a:ext>
            </a:extLst>
          </p:cNvPr>
          <p:cNvSpPr/>
          <p:nvPr/>
        </p:nvSpPr>
        <p:spPr>
          <a:xfrm>
            <a:off x="7035282" y="4805265"/>
            <a:ext cx="4935894" cy="1539551"/>
          </a:xfrm>
          <a:prstGeom prst="horizontalScroll">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12" name="Rectangle 11">
            <a:extLst>
              <a:ext uri="{FF2B5EF4-FFF2-40B4-BE49-F238E27FC236}">
                <a16:creationId xmlns:a16="http://schemas.microsoft.com/office/drawing/2014/main" id="{D2ECE8FB-D884-7BD5-F819-89731878DDDD}"/>
              </a:ext>
            </a:extLst>
          </p:cNvPr>
          <p:cNvSpPr/>
          <p:nvPr/>
        </p:nvSpPr>
        <p:spPr>
          <a:xfrm>
            <a:off x="7775835" y="5113375"/>
            <a:ext cx="3454792" cy="923330"/>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9525">
                  <a:solidFill>
                    <a:prstClr val="black"/>
                  </a:solidFill>
                  <a:prstDash val="solid"/>
                </a:ln>
                <a:solidFill>
                  <a:prstClr val="white"/>
                </a:solidFill>
                <a:effectLst>
                  <a:outerShdw blurRad="12700" dist="38100" dir="2700000" algn="tl" rotWithShape="0">
                    <a:prstClr val="black">
                      <a:lumMod val="50000"/>
                    </a:prstClr>
                  </a:outerShdw>
                </a:effectLst>
                <a:uLnTx/>
                <a:uFillTx/>
                <a:latin typeface="Bradley Hand ITC" panose="03070402050302030203" pitchFamily="66" charset="0"/>
                <a:ea typeface="+mn-ea"/>
                <a:cs typeface="+mn-cs"/>
              </a:rPr>
              <a:t>Thank You</a:t>
            </a:r>
          </a:p>
        </p:txBody>
      </p:sp>
      <p:pic>
        <p:nvPicPr>
          <p:cNvPr id="4" name="Audio 3">
            <a:hlinkClick r:id="" action="ppaction://media"/>
            <a:extLst>
              <a:ext uri="{FF2B5EF4-FFF2-40B4-BE49-F238E27FC236}">
                <a16:creationId xmlns:a16="http://schemas.microsoft.com/office/drawing/2014/main" id="{285DE95E-7856-091E-FA6B-2504DF36EFD4}"/>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62704" t="-125896" r="-262704" b="-125896"/>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1075799071"/>
      </p:ext>
    </p:extLst>
  </p:cSld>
  <p:clrMapOvr>
    <a:masterClrMapping/>
  </p:clrMapOvr>
  <mc:AlternateContent xmlns:mc="http://schemas.openxmlformats.org/markup-compatibility/2006">
    <mc:Choice xmlns:p14="http://schemas.microsoft.com/office/powerpoint/2010/main" Requires="p14">
      <p:transition spd="slow" p14:dur="2000" advTm="1062"/>
    </mc:Choice>
    <mc:Fallback>
      <p:transition spd="slow" advTm="10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Berlin">
  <a:themeElements>
    <a:clrScheme name="Custom 1">
      <a:dk1>
        <a:sysClr val="windowText" lastClr="000000"/>
      </a:dk1>
      <a:lt1>
        <a:sysClr val="window" lastClr="FFFFFF"/>
      </a:lt1>
      <a:dk2>
        <a:srgbClr val="44546A"/>
      </a:dk2>
      <a:lt2>
        <a:srgbClr val="E7E6E6"/>
      </a:lt2>
      <a:accent1>
        <a:srgbClr val="8496B0"/>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docProps/app.xml><?xml version="1.0" encoding="utf-8"?>
<Properties xmlns="http://schemas.openxmlformats.org/officeDocument/2006/extended-properties" xmlns:vt="http://schemas.openxmlformats.org/officeDocument/2006/docPropsVTypes">
  <TotalTime>108</TotalTime>
  <Words>1029</Words>
  <Application>Microsoft Office PowerPoint</Application>
  <PresentationFormat>Widescreen</PresentationFormat>
  <Paragraphs>43</Paragraphs>
  <Slides>8</Slides>
  <Notes>0</Notes>
  <HiddenSlides>0</HiddenSlides>
  <MMClips>8</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8</vt:i4>
      </vt:variant>
    </vt:vector>
  </HeadingPairs>
  <TitlesOfParts>
    <vt:vector size="17" baseType="lpstr">
      <vt:lpstr>Aptos</vt:lpstr>
      <vt:lpstr>Aptos Display</vt:lpstr>
      <vt:lpstr>Arial</vt:lpstr>
      <vt:lpstr>Bradley Hand ITC</vt:lpstr>
      <vt:lpstr>Cambria Math</vt:lpstr>
      <vt:lpstr>Times New Roman</vt:lpstr>
      <vt:lpstr>Trebuchet MS</vt:lpstr>
      <vt:lpstr>Office Theme</vt:lpstr>
      <vt:lpstr>Berlin</vt:lpstr>
      <vt:lpstr>PRECIPITATION MICROPHYSICS AND VARIABILITY DURING TROPICAL CYCLONE OVER SOUTHERN INDIA</vt:lpstr>
      <vt:lpstr>PowerPoint Presentation</vt:lpstr>
      <vt:lpstr>PowerPoint Presentation</vt:lpstr>
      <vt:lpstr>PowerPoint Presentation</vt:lpstr>
      <vt:lpstr>PowerPoint Presentation</vt:lpstr>
      <vt:lpstr>PowerPoint Presentation</vt:lpstr>
      <vt:lpstr>Reference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Resmi E A</dc:creator>
  <cp:lastModifiedBy>lekshmi Anil</cp:lastModifiedBy>
  <cp:revision>6</cp:revision>
  <dcterms:created xsi:type="dcterms:W3CDTF">2024-05-20T09:26:56Z</dcterms:created>
  <dcterms:modified xsi:type="dcterms:W3CDTF">2024-05-20T15:18:36Z</dcterms:modified>
</cp:coreProperties>
</file>