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391" r:id="rId3"/>
    <p:sldId id="384" r:id="rId4"/>
    <p:sldId id="408" r:id="rId5"/>
    <p:sldId id="322" r:id="rId6"/>
    <p:sldId id="258" r:id="rId7"/>
    <p:sldId id="392" r:id="rId8"/>
    <p:sldId id="405" r:id="rId9"/>
    <p:sldId id="35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82"/>
      </p:cViewPr>
      <p:guideLst/>
    </p:cSldViewPr>
  </p:slideViewPr>
  <p:notesTextViewPr>
    <p:cViewPr>
      <p:scale>
        <a:sx n="1" d="1"/>
        <a:sy n="1" d="1"/>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18A6D-EB98-41F5-B116-60F373177964}" type="datetimeFigureOut">
              <a:rPr lang="en-IN" smtClean="0"/>
              <a:t>20-05-2024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30881-45E3-4DA3-9DC5-978D5B0F23E6}" type="slidenum">
              <a:rPr lang="en-IN" smtClean="0"/>
              <a:t>‹#›</a:t>
            </a:fld>
            <a:endParaRPr lang="en-IN"/>
          </a:p>
        </p:txBody>
      </p:sp>
    </p:spTree>
    <p:extLst>
      <p:ext uri="{BB962C8B-B14F-4D97-AF65-F5344CB8AC3E}">
        <p14:creationId xmlns:p14="http://schemas.microsoft.com/office/powerpoint/2010/main" val="185492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5E2C-B5E5-2DF6-5E80-AF8224473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FF8C11C-81E6-7339-0AC1-BA4281A2F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9A3B551-7DD0-082F-E203-4DE37F7374E5}"/>
              </a:ext>
            </a:extLst>
          </p:cNvPr>
          <p:cNvSpPr>
            <a:spLocks noGrp="1"/>
          </p:cNvSpPr>
          <p:nvPr>
            <p:ph type="dt" sz="half" idx="10"/>
          </p:nvPr>
        </p:nvSpPr>
        <p:spPr/>
        <p:txBody>
          <a:bodyPr/>
          <a:lstStyle/>
          <a:p>
            <a:fld id="{D81D1027-AC97-42CC-98CA-A61FD6C83DD9}" type="datetime1">
              <a:rPr lang="en-IN" smtClean="0"/>
              <a:t>20-05-2024</a:t>
            </a:fld>
            <a:endParaRPr lang="en-IN"/>
          </a:p>
        </p:txBody>
      </p:sp>
      <p:sp>
        <p:nvSpPr>
          <p:cNvPr id="5" name="Footer Placeholder 4">
            <a:extLst>
              <a:ext uri="{FF2B5EF4-FFF2-40B4-BE49-F238E27FC236}">
                <a16:creationId xmlns:a16="http://schemas.microsoft.com/office/drawing/2014/main" id="{ED3E12CC-924D-7CFE-32AF-4ABE4828DF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BADE47-5BD7-E9BF-5615-81DDE1A72F2F}"/>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28741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A51D-E87B-AECD-6072-DFAA14DCFE2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BE1883-1C8C-477A-D911-BE9984E4F9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3D479C-1C02-4FC0-992A-F3CA56F63DF5}"/>
              </a:ext>
            </a:extLst>
          </p:cNvPr>
          <p:cNvSpPr>
            <a:spLocks noGrp="1"/>
          </p:cNvSpPr>
          <p:nvPr>
            <p:ph type="dt" sz="half" idx="10"/>
          </p:nvPr>
        </p:nvSpPr>
        <p:spPr/>
        <p:txBody>
          <a:bodyPr/>
          <a:lstStyle/>
          <a:p>
            <a:fld id="{92738340-0311-4C87-A80D-410A5775EC6D}" type="datetime1">
              <a:rPr lang="en-IN" smtClean="0"/>
              <a:t>20-05-2024</a:t>
            </a:fld>
            <a:endParaRPr lang="en-IN"/>
          </a:p>
        </p:txBody>
      </p:sp>
      <p:sp>
        <p:nvSpPr>
          <p:cNvPr id="5" name="Footer Placeholder 4">
            <a:extLst>
              <a:ext uri="{FF2B5EF4-FFF2-40B4-BE49-F238E27FC236}">
                <a16:creationId xmlns:a16="http://schemas.microsoft.com/office/drawing/2014/main" id="{F0CF2369-AA34-84F0-36F4-16E6FF061C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11A78-643F-AB49-2B56-6E666BC9629A}"/>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323671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85007-EB22-DA54-9DA5-6AAB3C07ED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83DED3B-E913-DF21-C053-5EFFAF3B5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03075B-886E-7D54-65CE-7F7F2F59ADA1}"/>
              </a:ext>
            </a:extLst>
          </p:cNvPr>
          <p:cNvSpPr>
            <a:spLocks noGrp="1"/>
          </p:cNvSpPr>
          <p:nvPr>
            <p:ph type="dt" sz="half" idx="10"/>
          </p:nvPr>
        </p:nvSpPr>
        <p:spPr/>
        <p:txBody>
          <a:bodyPr/>
          <a:lstStyle/>
          <a:p>
            <a:fld id="{9579998D-949A-4C3C-A14F-18D79E65EDE5}" type="datetime1">
              <a:rPr lang="en-IN" smtClean="0"/>
              <a:t>20-05-2024</a:t>
            </a:fld>
            <a:endParaRPr lang="en-IN"/>
          </a:p>
        </p:txBody>
      </p:sp>
      <p:sp>
        <p:nvSpPr>
          <p:cNvPr id="5" name="Footer Placeholder 4">
            <a:extLst>
              <a:ext uri="{FF2B5EF4-FFF2-40B4-BE49-F238E27FC236}">
                <a16:creationId xmlns:a16="http://schemas.microsoft.com/office/drawing/2014/main" id="{71AD0FE5-280F-459D-34D0-26BBC0302A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D073B6-35C5-1227-128D-AF3A18884419}"/>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145824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BF7F-ED1A-32D4-5100-FC8E9E7854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C3EE934-A484-296C-21BB-7805B002D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46BD07-6D8F-5546-73E4-0A69F4C39EE9}"/>
              </a:ext>
            </a:extLst>
          </p:cNvPr>
          <p:cNvSpPr>
            <a:spLocks noGrp="1"/>
          </p:cNvSpPr>
          <p:nvPr>
            <p:ph type="dt" sz="half" idx="10"/>
          </p:nvPr>
        </p:nvSpPr>
        <p:spPr/>
        <p:txBody>
          <a:bodyPr/>
          <a:lstStyle/>
          <a:p>
            <a:fld id="{B33CFA66-EA5D-4BBC-835B-6A0D208BA99F}" type="datetime1">
              <a:rPr lang="en-IN" smtClean="0"/>
              <a:t>20-05-2024</a:t>
            </a:fld>
            <a:endParaRPr lang="en-IN"/>
          </a:p>
        </p:txBody>
      </p:sp>
      <p:sp>
        <p:nvSpPr>
          <p:cNvPr id="5" name="Footer Placeholder 4">
            <a:extLst>
              <a:ext uri="{FF2B5EF4-FFF2-40B4-BE49-F238E27FC236}">
                <a16:creationId xmlns:a16="http://schemas.microsoft.com/office/drawing/2014/main" id="{FA0B0EA1-3188-3754-326F-7A3B48CDE2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AD9305-6176-3644-64F8-92383E532760}"/>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208804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8119-868E-3A3F-F28C-9C761DADB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EBF447A-4F91-07D7-E687-85DF0627E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9F484-A49D-52AD-E052-13D29A22A1DD}"/>
              </a:ext>
            </a:extLst>
          </p:cNvPr>
          <p:cNvSpPr>
            <a:spLocks noGrp="1"/>
          </p:cNvSpPr>
          <p:nvPr>
            <p:ph type="dt" sz="half" idx="10"/>
          </p:nvPr>
        </p:nvSpPr>
        <p:spPr/>
        <p:txBody>
          <a:bodyPr/>
          <a:lstStyle/>
          <a:p>
            <a:fld id="{99E999BC-9523-4207-A042-8D110D39C071}" type="datetime1">
              <a:rPr lang="en-IN" smtClean="0"/>
              <a:t>20-05-2024</a:t>
            </a:fld>
            <a:endParaRPr lang="en-IN"/>
          </a:p>
        </p:txBody>
      </p:sp>
      <p:sp>
        <p:nvSpPr>
          <p:cNvPr id="5" name="Footer Placeholder 4">
            <a:extLst>
              <a:ext uri="{FF2B5EF4-FFF2-40B4-BE49-F238E27FC236}">
                <a16:creationId xmlns:a16="http://schemas.microsoft.com/office/drawing/2014/main" id="{21C81D42-853D-BD18-A4ED-0A23EF8C74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2C124D-A228-491B-1C64-8ACE03C2E3F1}"/>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409083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21BA-6D8B-A139-60F1-6CC876CC7E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D8E05A-100C-3A99-8D69-BC6025F9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A18B2D9-3B91-F8A3-C919-4B29426E72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40DBF57-9CEF-DF1F-39FE-671F6A4D8506}"/>
              </a:ext>
            </a:extLst>
          </p:cNvPr>
          <p:cNvSpPr>
            <a:spLocks noGrp="1"/>
          </p:cNvSpPr>
          <p:nvPr>
            <p:ph type="dt" sz="half" idx="10"/>
          </p:nvPr>
        </p:nvSpPr>
        <p:spPr/>
        <p:txBody>
          <a:bodyPr/>
          <a:lstStyle/>
          <a:p>
            <a:fld id="{7712CDC8-085D-45ED-98DB-318C3BDD78FF}" type="datetime1">
              <a:rPr lang="en-IN" smtClean="0"/>
              <a:t>20-05-2024</a:t>
            </a:fld>
            <a:endParaRPr lang="en-IN"/>
          </a:p>
        </p:txBody>
      </p:sp>
      <p:sp>
        <p:nvSpPr>
          <p:cNvPr id="6" name="Footer Placeholder 5">
            <a:extLst>
              <a:ext uri="{FF2B5EF4-FFF2-40B4-BE49-F238E27FC236}">
                <a16:creationId xmlns:a16="http://schemas.microsoft.com/office/drawing/2014/main" id="{D91C6FA8-7A24-E7E7-16CB-281C288F51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961847E-AA4A-7A90-7E7A-EEB4F538EB03}"/>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39889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9A7B-90A5-CC58-0B2F-03213343737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8B969A-28AD-0FA4-4626-6EEE1924E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89260-B79A-5EA8-8D77-E40A738273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1A641E-35A8-4396-30E8-1662BC479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C9736-0E9A-6E13-FE8A-A4F5BC31E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4C578D4-3B4E-6FDD-945D-679CB1F7C0BC}"/>
              </a:ext>
            </a:extLst>
          </p:cNvPr>
          <p:cNvSpPr>
            <a:spLocks noGrp="1"/>
          </p:cNvSpPr>
          <p:nvPr>
            <p:ph type="dt" sz="half" idx="10"/>
          </p:nvPr>
        </p:nvSpPr>
        <p:spPr/>
        <p:txBody>
          <a:bodyPr/>
          <a:lstStyle/>
          <a:p>
            <a:fld id="{BCBEE1B8-6D0E-4662-9A2F-D453A716BD93}" type="datetime1">
              <a:rPr lang="en-IN" smtClean="0"/>
              <a:t>20-05-2024</a:t>
            </a:fld>
            <a:endParaRPr lang="en-IN"/>
          </a:p>
        </p:txBody>
      </p:sp>
      <p:sp>
        <p:nvSpPr>
          <p:cNvPr id="8" name="Footer Placeholder 7">
            <a:extLst>
              <a:ext uri="{FF2B5EF4-FFF2-40B4-BE49-F238E27FC236}">
                <a16:creationId xmlns:a16="http://schemas.microsoft.com/office/drawing/2014/main" id="{9DD0B7D5-DF0F-77F3-4A5F-C12CA9230E2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96272D4-03CE-811A-9C07-067A6C869493}"/>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103910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EC42-A9DD-102D-547E-234D0C4ED40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B3331B7-8FD3-C2E8-CD07-C4994122816B}"/>
              </a:ext>
            </a:extLst>
          </p:cNvPr>
          <p:cNvSpPr>
            <a:spLocks noGrp="1"/>
          </p:cNvSpPr>
          <p:nvPr>
            <p:ph type="dt" sz="half" idx="10"/>
          </p:nvPr>
        </p:nvSpPr>
        <p:spPr/>
        <p:txBody>
          <a:bodyPr/>
          <a:lstStyle/>
          <a:p>
            <a:fld id="{7A9FE91C-605F-4675-AA90-2F51A5A3D99B}" type="datetime1">
              <a:rPr lang="en-IN" smtClean="0"/>
              <a:t>20-05-2024</a:t>
            </a:fld>
            <a:endParaRPr lang="en-IN"/>
          </a:p>
        </p:txBody>
      </p:sp>
      <p:sp>
        <p:nvSpPr>
          <p:cNvPr id="4" name="Footer Placeholder 3">
            <a:extLst>
              <a:ext uri="{FF2B5EF4-FFF2-40B4-BE49-F238E27FC236}">
                <a16:creationId xmlns:a16="http://schemas.microsoft.com/office/drawing/2014/main" id="{6D28E774-C7CE-B764-B3ED-260EA26EA44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3C6C2C-4178-B3D9-F566-46D0A9A9F017}"/>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88954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0068A-1384-0D6D-173F-F03276DAB14A}"/>
              </a:ext>
            </a:extLst>
          </p:cNvPr>
          <p:cNvSpPr>
            <a:spLocks noGrp="1"/>
          </p:cNvSpPr>
          <p:nvPr>
            <p:ph type="dt" sz="half" idx="10"/>
          </p:nvPr>
        </p:nvSpPr>
        <p:spPr/>
        <p:txBody>
          <a:bodyPr/>
          <a:lstStyle/>
          <a:p>
            <a:fld id="{6594E522-7DE4-4361-AE57-E9CE44B404F2}" type="datetime1">
              <a:rPr lang="en-IN" smtClean="0"/>
              <a:t>20-05-2024</a:t>
            </a:fld>
            <a:endParaRPr lang="en-IN"/>
          </a:p>
        </p:txBody>
      </p:sp>
      <p:sp>
        <p:nvSpPr>
          <p:cNvPr id="3" name="Footer Placeholder 2">
            <a:extLst>
              <a:ext uri="{FF2B5EF4-FFF2-40B4-BE49-F238E27FC236}">
                <a16:creationId xmlns:a16="http://schemas.microsoft.com/office/drawing/2014/main" id="{4F9AA07C-38FD-13C6-A09B-1CB0D6121D1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5DB82B1-7389-765E-90A0-B4E766420A71}"/>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140844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9F61-7E67-3D0D-679D-B57C079E9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570A1E2-820C-C054-76C3-00789A833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60B907C-5687-C8E2-3C72-B38F9A20C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1444F0-C179-1367-B052-8430D9DCF041}"/>
              </a:ext>
            </a:extLst>
          </p:cNvPr>
          <p:cNvSpPr>
            <a:spLocks noGrp="1"/>
          </p:cNvSpPr>
          <p:nvPr>
            <p:ph type="dt" sz="half" idx="10"/>
          </p:nvPr>
        </p:nvSpPr>
        <p:spPr/>
        <p:txBody>
          <a:bodyPr/>
          <a:lstStyle/>
          <a:p>
            <a:fld id="{CC493B13-763D-4D72-ADD8-7E55DA94BBAF}" type="datetime1">
              <a:rPr lang="en-IN" smtClean="0"/>
              <a:t>20-05-2024</a:t>
            </a:fld>
            <a:endParaRPr lang="en-IN"/>
          </a:p>
        </p:txBody>
      </p:sp>
      <p:sp>
        <p:nvSpPr>
          <p:cNvPr id="6" name="Footer Placeholder 5">
            <a:extLst>
              <a:ext uri="{FF2B5EF4-FFF2-40B4-BE49-F238E27FC236}">
                <a16:creationId xmlns:a16="http://schemas.microsoft.com/office/drawing/2014/main" id="{6B12D471-84B8-6E92-B4D9-41A448A9E4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ED52C8-CE84-5B89-A9E7-E60C88D3247D}"/>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305536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589-0A80-FE6C-326D-2B655C08F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9539F91-E4A8-F169-239F-1DEAE4772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498C2F5-DDD6-7CC2-D7E7-4CC9853BE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73C23-8AA3-E164-E8AD-430CB67D975C}"/>
              </a:ext>
            </a:extLst>
          </p:cNvPr>
          <p:cNvSpPr>
            <a:spLocks noGrp="1"/>
          </p:cNvSpPr>
          <p:nvPr>
            <p:ph type="dt" sz="half" idx="10"/>
          </p:nvPr>
        </p:nvSpPr>
        <p:spPr/>
        <p:txBody>
          <a:bodyPr/>
          <a:lstStyle/>
          <a:p>
            <a:fld id="{46146802-34A1-4AB2-9C8B-B373E19DF059}" type="datetime1">
              <a:rPr lang="en-IN" smtClean="0"/>
              <a:t>20-05-2024</a:t>
            </a:fld>
            <a:endParaRPr lang="en-IN"/>
          </a:p>
        </p:txBody>
      </p:sp>
      <p:sp>
        <p:nvSpPr>
          <p:cNvPr id="6" name="Footer Placeholder 5">
            <a:extLst>
              <a:ext uri="{FF2B5EF4-FFF2-40B4-BE49-F238E27FC236}">
                <a16:creationId xmlns:a16="http://schemas.microsoft.com/office/drawing/2014/main" id="{9A2AD1BA-5ADE-851A-93CF-CB0576B8D3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1FBE207-8452-BBA2-82E3-786651C54945}"/>
              </a:ext>
            </a:extLst>
          </p:cNvPr>
          <p:cNvSpPr>
            <a:spLocks noGrp="1"/>
          </p:cNvSpPr>
          <p:nvPr>
            <p:ph type="sldNum" sz="quarter" idx="12"/>
          </p:nvPr>
        </p:nvSpPr>
        <p:spPr/>
        <p:txBody>
          <a:bodyPr/>
          <a:lstStyle/>
          <a:p>
            <a:fld id="{9660AF8B-14A3-4ECA-8C8D-3F5F90C29460}" type="slidenum">
              <a:rPr lang="en-IN" smtClean="0"/>
              <a:t>‹#›</a:t>
            </a:fld>
            <a:endParaRPr lang="en-IN"/>
          </a:p>
        </p:txBody>
      </p:sp>
    </p:spTree>
    <p:extLst>
      <p:ext uri="{BB962C8B-B14F-4D97-AF65-F5344CB8AC3E}">
        <p14:creationId xmlns:p14="http://schemas.microsoft.com/office/powerpoint/2010/main" val="382357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2788C-B142-4D11-0711-05B4D2993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B6BFB8-CF28-56A1-DFE2-1D7D38211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06D166-252E-043A-8DA4-6842DDF83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DCD29-EDAE-40FA-A84C-4291F5943BFF}" type="datetime1">
              <a:rPr lang="en-IN" smtClean="0"/>
              <a:t>20-05-2024</a:t>
            </a:fld>
            <a:endParaRPr lang="en-IN"/>
          </a:p>
        </p:txBody>
      </p:sp>
      <p:sp>
        <p:nvSpPr>
          <p:cNvPr id="5" name="Footer Placeholder 4">
            <a:extLst>
              <a:ext uri="{FF2B5EF4-FFF2-40B4-BE49-F238E27FC236}">
                <a16:creationId xmlns:a16="http://schemas.microsoft.com/office/drawing/2014/main" id="{60BE5942-E6B2-939B-FD21-CD70136F1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FFB424C-6751-F28C-8B29-8D01B7823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0AF8B-14A3-4ECA-8C8D-3F5F90C29460}" type="slidenum">
              <a:rPr lang="en-IN" smtClean="0"/>
              <a:t>‹#›</a:t>
            </a:fld>
            <a:endParaRPr lang="en-IN"/>
          </a:p>
        </p:txBody>
      </p:sp>
    </p:spTree>
    <p:extLst>
      <p:ext uri="{BB962C8B-B14F-4D97-AF65-F5344CB8AC3E}">
        <p14:creationId xmlns:p14="http://schemas.microsoft.com/office/powerpoint/2010/main" val="1003896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2.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7.xml"/><Relationship Id="rId7" Type="http://schemas.openxmlformats.org/officeDocument/2006/relationships/image" Target="../media/image16.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jpg"/><Relationship Id="rId11" Type="http://schemas.openxmlformats.org/officeDocument/2006/relationships/image" Target="../media/image5.pn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3000">
              <a:schemeClr val="bg1"/>
            </a:gs>
            <a:gs pos="85328">
              <a:schemeClr val="accent6">
                <a:lumMod val="40000"/>
                <a:lumOff val="60000"/>
              </a:schemeClr>
            </a:gs>
            <a:gs pos="72000">
              <a:schemeClr val="accent6">
                <a:lumMod val="40000"/>
                <a:lumOff val="60000"/>
              </a:schemeClr>
            </a:gs>
            <a:gs pos="100000">
              <a:schemeClr val="accent1">
                <a:lumMod val="45000"/>
                <a:lumOff val="55000"/>
              </a:schemeClr>
            </a:gs>
            <a:gs pos="37602">
              <a:schemeClr val="bg1"/>
            </a:gs>
            <a:gs pos="100000">
              <a:schemeClr val="accent6"/>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1380" y="1847415"/>
            <a:ext cx="10972800" cy="1655762"/>
          </a:xfrm>
        </p:spPr>
        <p:txBody>
          <a:bodyPr>
            <a:normAutofit fontScale="90000"/>
          </a:bodyPr>
          <a:lstStyle/>
          <a:p>
            <a:r>
              <a:rPr lang="en-US" sz="4400" b="1" dirty="0">
                <a:latin typeface="Times New Roman" panose="02020603050405020304" pitchFamily="18" charset="0"/>
                <a:cs typeface="Times New Roman" panose="02020603050405020304" pitchFamily="18" charset="0"/>
              </a:rPr>
              <a:t>Characteristics of raindrop size distribution for precipitating systems over a coastal region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D02BB3C-0331-BAAB-A999-D2B658F428A0}"/>
              </a:ext>
            </a:extLst>
          </p:cNvPr>
          <p:cNvSpPr txBox="1"/>
          <p:nvPr/>
        </p:nvSpPr>
        <p:spPr>
          <a:xfrm>
            <a:off x="2984269" y="3896680"/>
            <a:ext cx="6843222" cy="830997"/>
          </a:xfrm>
          <a:prstGeom prst="rect">
            <a:avLst/>
          </a:prstGeom>
          <a:noFill/>
        </p:spPr>
        <p:txBody>
          <a:bodyPr wrap="square">
            <a:spAutoFit/>
          </a:bodyPr>
          <a:lstStyle/>
          <a:p>
            <a:pPr algn="ctr"/>
            <a:r>
              <a:rPr lang="en-US" sz="1200" b="1" dirty="0">
                <a:solidFill>
                  <a:schemeClr val="accent6">
                    <a:lumMod val="50000"/>
                  </a:schemeClr>
                </a:solidFill>
                <a:latin typeface="Times New Roman" panose="02020603050405020304" pitchFamily="18" charset="0"/>
                <a:cs typeface="Times New Roman" panose="02020603050405020304" pitchFamily="18" charset="0"/>
              </a:rPr>
              <a:t>Gadha Gopan </a:t>
            </a: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1</a:t>
            </a:r>
            <a:r>
              <a:rPr lang="en-US" sz="1200" dirty="0">
                <a:solidFill>
                  <a:schemeClr val="accent6">
                    <a:lumMod val="50000"/>
                  </a:schemeClr>
                </a:solidFill>
                <a:latin typeface="Times New Roman" panose="02020603050405020304" pitchFamily="18" charset="0"/>
                <a:cs typeface="Times New Roman" panose="02020603050405020304" pitchFamily="18" charset="0"/>
              </a:rPr>
              <a:t> , Resmi E.A </a:t>
            </a: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1200" dirty="0">
                <a:solidFill>
                  <a:schemeClr val="accent6">
                    <a:lumMod val="50000"/>
                  </a:schemeClr>
                </a:solidFill>
                <a:latin typeface="Times New Roman" panose="02020603050405020304" pitchFamily="18" charset="0"/>
                <a:cs typeface="Times New Roman" panose="02020603050405020304" pitchFamily="18" charset="0"/>
              </a:rPr>
              <a:t> , Sumesh R.K </a:t>
            </a: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1200" dirty="0">
                <a:solidFill>
                  <a:schemeClr val="accent6">
                    <a:lumMod val="50000"/>
                  </a:schemeClr>
                </a:solidFill>
                <a:latin typeface="Times New Roman" panose="02020603050405020304" pitchFamily="18" charset="0"/>
                <a:cs typeface="Times New Roman" panose="02020603050405020304" pitchFamily="18" charset="0"/>
              </a:rPr>
              <a:t> , Nita Sukumar </a:t>
            </a: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1200" dirty="0">
                <a:solidFill>
                  <a:schemeClr val="accent6">
                    <a:lumMod val="50000"/>
                  </a:schemeClr>
                </a:solidFill>
                <a:latin typeface="Times New Roman" panose="02020603050405020304" pitchFamily="18" charset="0"/>
                <a:cs typeface="Times New Roman" panose="02020603050405020304" pitchFamily="18" charset="0"/>
              </a:rPr>
              <a:t> and Lekshmi Anilkumar </a:t>
            </a: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1</a:t>
            </a:r>
          </a:p>
          <a:p>
            <a:pPr algn="ctr"/>
            <a:endParaRPr lang="en-US" sz="1200"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1</a:t>
            </a:r>
            <a:r>
              <a:rPr lang="en-US" sz="1200" dirty="0">
                <a:solidFill>
                  <a:schemeClr val="accent6">
                    <a:lumMod val="50000"/>
                  </a:schemeClr>
                </a:solidFill>
                <a:latin typeface="Times New Roman" panose="02020603050405020304" pitchFamily="18" charset="0"/>
                <a:cs typeface="Times New Roman" panose="02020603050405020304" pitchFamily="18" charset="0"/>
              </a:rPr>
              <a:t> Kerala Agricultural University, Thrissur, 680656, India</a:t>
            </a:r>
          </a:p>
          <a:p>
            <a:pPr algn="ctr"/>
            <a:r>
              <a:rPr lang="en-US" sz="12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1200" dirty="0">
                <a:solidFill>
                  <a:schemeClr val="accent6">
                    <a:lumMod val="50000"/>
                  </a:schemeClr>
                </a:solidFill>
                <a:latin typeface="Times New Roman" panose="02020603050405020304" pitchFamily="18" charset="0"/>
                <a:cs typeface="Times New Roman" panose="02020603050405020304" pitchFamily="18" charset="0"/>
              </a:rPr>
              <a:t> National Centre for Earth Science Studies, Thiruvananthapuram, 695011, India</a:t>
            </a:r>
          </a:p>
        </p:txBody>
      </p:sp>
      <p:pic>
        <p:nvPicPr>
          <p:cNvPr id="3" name="Picture 2" descr="cess-logo two">
            <a:extLst>
              <a:ext uri="{FF2B5EF4-FFF2-40B4-BE49-F238E27FC236}">
                <a16:creationId xmlns:a16="http://schemas.microsoft.com/office/drawing/2014/main" id="{5E205DC1-C4B9-42FC-E2EA-7ADFA239B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5" y="3835"/>
            <a:ext cx="755285" cy="7552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045362-3CF8-3DF4-C6AE-D76F136775C3}"/>
              </a:ext>
            </a:extLst>
          </p:cNvPr>
          <p:cNvPicPr>
            <a:picLocks noChangeAspect="1"/>
          </p:cNvPicPr>
          <p:nvPr/>
        </p:nvPicPr>
        <p:blipFill>
          <a:blip r:embed="rId5"/>
          <a:stretch>
            <a:fillRect/>
          </a:stretch>
        </p:blipFill>
        <p:spPr>
          <a:xfrm>
            <a:off x="962076" y="0"/>
            <a:ext cx="661797" cy="759120"/>
          </a:xfrm>
          <a:prstGeom prst="rect">
            <a:avLst/>
          </a:prstGeom>
        </p:spPr>
      </p:pic>
      <p:pic>
        <p:nvPicPr>
          <p:cNvPr id="1026" name="Picture 2" descr="STIPMEX 2024">
            <a:extLst>
              <a:ext uri="{FF2B5EF4-FFF2-40B4-BE49-F238E27FC236}">
                <a16:creationId xmlns:a16="http://schemas.microsoft.com/office/drawing/2014/main" id="{68E05231-5EB2-794F-A3F5-901030315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4639" y="0"/>
            <a:ext cx="755285" cy="755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ES">
            <a:extLst>
              <a:ext uri="{FF2B5EF4-FFF2-40B4-BE49-F238E27FC236}">
                <a16:creationId xmlns:a16="http://schemas.microsoft.com/office/drawing/2014/main" id="{116072BF-575B-F581-922E-92A74165D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0620" y="3835"/>
            <a:ext cx="755285" cy="755285"/>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 13">
            <a:hlinkClick r:id="" action="ppaction://media"/>
            <a:extLst>
              <a:ext uri="{FF2B5EF4-FFF2-40B4-BE49-F238E27FC236}">
                <a16:creationId xmlns:a16="http://schemas.microsoft.com/office/drawing/2014/main" id="{E80E588E-28B3-320E-FCFA-4854CCA998D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mc:Choice xmlns:p14="http://schemas.microsoft.com/office/powerpoint/2010/main" Requires="p14">
      <p:transition spd="med" p14:dur="700" advTm="7611">
        <p:fade/>
      </p:transition>
    </mc:Choice>
    <mc:Fallback>
      <p:transition spd="med" advTm="76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30345A-69C6-211A-D51B-9BAF9F85CA08}"/>
              </a:ext>
            </a:extLst>
          </p:cNvPr>
          <p:cNvGrpSpPr/>
          <p:nvPr/>
        </p:nvGrpSpPr>
        <p:grpSpPr>
          <a:xfrm>
            <a:off x="0" y="0"/>
            <a:ext cx="12192000" cy="759125"/>
            <a:chOff x="0" y="0"/>
            <a:chExt cx="12192000" cy="759125"/>
          </a:xfrm>
        </p:grpSpPr>
        <p:sp>
          <p:nvSpPr>
            <p:cNvPr id="2" name="Rectangle 1">
              <a:extLst>
                <a:ext uri="{FF2B5EF4-FFF2-40B4-BE49-F238E27FC236}">
                  <a16:creationId xmlns:a16="http://schemas.microsoft.com/office/drawing/2014/main" id="{A567F3F4-E0C6-82E4-6562-DD2FE94364C2}"/>
                </a:ext>
              </a:extLst>
            </p:cNvPr>
            <p:cNvSpPr/>
            <p:nvPr/>
          </p:nvSpPr>
          <p:spPr>
            <a:xfrm>
              <a:off x="0" y="0"/>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Times New Roman" panose="02020603050405020304" pitchFamily="18" charset="0"/>
                  <a:cs typeface="Times New Roman" panose="02020603050405020304" pitchFamily="18" charset="0"/>
                </a:rPr>
                <a:t>INTRODUCTION</a:t>
              </a:r>
            </a:p>
          </p:txBody>
        </p:sp>
        <p:cxnSp>
          <p:nvCxnSpPr>
            <p:cNvPr id="4" name="Straight Connector 3">
              <a:extLst>
                <a:ext uri="{FF2B5EF4-FFF2-40B4-BE49-F238E27FC236}">
                  <a16:creationId xmlns:a16="http://schemas.microsoft.com/office/drawing/2014/main" id="{FC81587B-2F0D-E659-A9AA-AA1B11231AC4}"/>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7" name="TextBox 6">
            <a:extLst>
              <a:ext uri="{FF2B5EF4-FFF2-40B4-BE49-F238E27FC236}">
                <a16:creationId xmlns:a16="http://schemas.microsoft.com/office/drawing/2014/main" id="{0FD117A7-C265-4636-609B-71DAA163D235}"/>
              </a:ext>
            </a:extLst>
          </p:cNvPr>
          <p:cNvSpPr txBox="1"/>
          <p:nvPr/>
        </p:nvSpPr>
        <p:spPr>
          <a:xfrm>
            <a:off x="292537" y="1728441"/>
            <a:ext cx="11606926" cy="4151778"/>
          </a:xfrm>
          <a:prstGeom prst="rect">
            <a:avLst/>
          </a:prstGeom>
          <a:gradFill>
            <a:gsLst>
              <a:gs pos="23000">
                <a:schemeClr val="bg1"/>
              </a:gs>
              <a:gs pos="74000">
                <a:schemeClr val="accent6">
                  <a:lumMod val="20000"/>
                  <a:lumOff val="80000"/>
                </a:schemeClr>
              </a:gs>
              <a:gs pos="83000">
                <a:schemeClr val="accent6">
                  <a:lumMod val="40000"/>
                  <a:lumOff val="60000"/>
                </a:schemeClr>
              </a:gs>
              <a:gs pos="100000">
                <a:schemeClr val="accent6"/>
              </a:gs>
            </a:gsLst>
            <a:lin ang="5400000" scaled="1"/>
          </a:gradFill>
        </p:spPr>
        <p:txBody>
          <a:bodyPr wrap="square">
            <a:spAutoFit/>
          </a:bodyPr>
          <a:lstStyle/>
          <a:p>
            <a:pPr marL="285750" indent="-285750" algn="just">
              <a:lnSpc>
                <a:spcPct val="150000"/>
              </a:lnSpc>
              <a:spcAft>
                <a:spcPts val="800"/>
              </a:spcAft>
              <a:buFont typeface="Wingdings" panose="05000000000000000000" pitchFamily="2" charset="2"/>
              <a:buChar char="Ø"/>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Each type of rain, such as heavy-intensity rainfall resulting from deep convective clouds, light rainfall resulting from shallow convective orographic clouds, or stratiform clouds, follows dominating microphysical processes at different altitudes</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Konwar</a:t>
            </a:r>
            <a:r>
              <a:rPr lang="en-US" sz="1600" dirty="0">
                <a:effectLst/>
                <a:latin typeface="Times New Roman" panose="02020603050405020304" pitchFamily="18" charset="0"/>
                <a:ea typeface="Calibri" panose="020F0502020204030204" pitchFamily="34" charset="0"/>
              </a:rPr>
              <a:t> et al., 2014).</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p>
          <a:p>
            <a:pPr marL="285750" indent="-285750" algn="just">
              <a:lnSpc>
                <a:spcPct val="150000"/>
              </a:lnSpc>
              <a:spcAft>
                <a:spcPts val="800"/>
              </a:spcAft>
              <a:buFont typeface="Wingdings" panose="05000000000000000000" pitchFamily="2" charset="2"/>
              <a:buChar char="Ø"/>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Different types of rainfall are persistent in the tropics including convective</a:t>
            </a:r>
            <a:r>
              <a:rPr lang="en-US" sz="1600" kern="1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 </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and stratiform. </a:t>
            </a:r>
          </a:p>
          <a:p>
            <a:pPr marL="285750" indent="-285750" algn="just">
              <a:lnSpc>
                <a:spcPct val="150000"/>
              </a:lnSpc>
              <a:spcAft>
                <a:spcPts val="800"/>
              </a:spcAft>
              <a:buFont typeface="Wingdings" panose="05000000000000000000" pitchFamily="2" charset="2"/>
              <a:buChar char="Ø"/>
            </a:pPr>
            <a:r>
              <a:rPr lang="en-IN" sz="1600" kern="1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Convective precipitation is shorter-lived and more intense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On the other hand, even for severe convective systems, stratiform rain contributes significantly to the volume of rainfall by covering broader areas than convective precipitation from nearby convective cells</a:t>
            </a:r>
            <a:r>
              <a:rPr lang="en-IN"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Anagnostou</a:t>
            </a:r>
            <a:r>
              <a:rPr lang="en-US" sz="1600" dirty="0">
                <a:effectLst/>
                <a:latin typeface="Times New Roman" panose="02020603050405020304" pitchFamily="18" charset="0"/>
                <a:ea typeface="Calibri" panose="020F0502020204030204" pitchFamily="34" charset="0"/>
              </a:rPr>
              <a:t>., 2004). </a:t>
            </a:r>
          </a:p>
          <a:p>
            <a:pPr marL="285750" indent="-285750" algn="just">
              <a:lnSpc>
                <a:spcPct val="150000"/>
              </a:lnSpc>
              <a:spcAft>
                <a:spcPts val="800"/>
              </a:spcAft>
              <a:buFont typeface="Wingdings" panose="05000000000000000000" pitchFamily="2" charset="2"/>
              <a:buChar char="Ø"/>
            </a:pPr>
            <a:r>
              <a:rPr lang="en-IN" sz="1600" kern="1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A high cloud shield made up of active deep convective cores and cirrus anvil canopy is called a deep convective system (DCS) </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a:t>
            </a:r>
            <a:r>
              <a:rPr lang="en-US" sz="1600" dirty="0">
                <a:latin typeface="Times New Roman" panose="02020603050405020304" pitchFamily="18" charset="0"/>
                <a:ea typeface="Calibri" panose="020F0502020204030204" pitchFamily="34" charset="0"/>
              </a:rPr>
              <a:t>Lin et al., 2007)</a:t>
            </a:r>
          </a:p>
          <a:p>
            <a:pPr marL="285750" indent="-285750" algn="just">
              <a:lnSpc>
                <a:spcPct val="150000"/>
              </a:lnSpc>
              <a:spcAft>
                <a:spcPts val="800"/>
              </a:spcAft>
              <a:buFont typeface="Wingdings" panose="05000000000000000000" pitchFamily="2" charset="2"/>
              <a:buChar char="Ø"/>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Raindrop size distribution (DSD) is observed for understanding the </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microphysical characteristics of different types of precipitation.</a:t>
            </a:r>
            <a:endParaRPr lang="en-US" sz="1600" dirty="0">
              <a:effectLst/>
              <a:latin typeface="Times New Roman" panose="02020603050405020304" pitchFamily="18" charset="0"/>
              <a:ea typeface="Calibri" panose="020F0502020204030204" pitchFamily="34" charset="0"/>
            </a:endParaRPr>
          </a:p>
        </p:txBody>
      </p:sp>
      <p:sp>
        <p:nvSpPr>
          <p:cNvPr id="8" name="Slide Number Placeholder 7">
            <a:extLst>
              <a:ext uri="{FF2B5EF4-FFF2-40B4-BE49-F238E27FC236}">
                <a16:creationId xmlns:a16="http://schemas.microsoft.com/office/drawing/2014/main" id="{F301DEEF-DCF1-B79A-FF8F-98A203369701}"/>
              </a:ext>
            </a:extLst>
          </p:cNvPr>
          <p:cNvSpPr>
            <a:spLocks noGrp="1"/>
          </p:cNvSpPr>
          <p:nvPr>
            <p:ph type="sldNum" sz="quarter" idx="12"/>
          </p:nvPr>
        </p:nvSpPr>
        <p:spPr/>
        <p:txBody>
          <a:bodyPr/>
          <a:lstStyle/>
          <a:p>
            <a:fld id="{9660AF8B-14A3-4ECA-8C8D-3F5F90C29460}" type="slidenum">
              <a:rPr lang="en-IN" smtClean="0"/>
              <a:t>2</a:t>
            </a:fld>
            <a:endParaRPr lang="en-IN" dirty="0"/>
          </a:p>
        </p:txBody>
      </p:sp>
      <p:sp>
        <p:nvSpPr>
          <p:cNvPr id="6" name="TextBox 5">
            <a:extLst>
              <a:ext uri="{FF2B5EF4-FFF2-40B4-BE49-F238E27FC236}">
                <a16:creationId xmlns:a16="http://schemas.microsoft.com/office/drawing/2014/main" id="{65DEABE7-ECF3-BDFF-E119-BDC8D594927C}"/>
              </a:ext>
            </a:extLst>
          </p:cNvPr>
          <p:cNvSpPr txBox="1"/>
          <p:nvPr/>
        </p:nvSpPr>
        <p:spPr>
          <a:xfrm>
            <a:off x="376588" y="1000679"/>
            <a:ext cx="11244605" cy="369332"/>
          </a:xfrm>
          <a:prstGeom prst="rect">
            <a:avLst/>
          </a:prstGeom>
          <a:solidFill>
            <a:schemeClr val="accent6">
              <a:lumMod val="40000"/>
              <a:lumOff val="60000"/>
            </a:schemeClr>
          </a:solidFill>
        </p:spPr>
        <p:txBody>
          <a:bodyPr wrap="square">
            <a:spAutoFit/>
          </a:bodyPr>
          <a:lstStyle/>
          <a:p>
            <a:pPr algn="just"/>
            <a:r>
              <a:rPr lang="en-US" sz="1800" kern="100" dirty="0">
                <a:solidFill>
                  <a:schemeClr val="tx1"/>
                </a:solidFill>
                <a:latin typeface="Times New Roman" panose="02020603050405020304" pitchFamily="18" charset="0"/>
                <a:ea typeface="Calibri" panose="020F0502020204030204" pitchFamily="34" charset="0"/>
              </a:rPr>
              <a:t>OBJECTIVE: To understand and analyze the </a:t>
            </a:r>
            <a:r>
              <a:rPr lang="en-US" sz="1800" kern="100" dirty="0">
                <a:solidFill>
                  <a:schemeClr val="tx1"/>
                </a:solidFill>
                <a:effectLst/>
                <a:latin typeface="Times New Roman" panose="02020603050405020304" pitchFamily="18" charset="0"/>
                <a:ea typeface="Calibri" panose="020F0502020204030204" pitchFamily="34" charset="0"/>
              </a:rPr>
              <a:t>Raindrop Size Distribution for precipitating systems over a coastal region </a:t>
            </a:r>
            <a:endParaRPr lang="en-IN" sz="1800" dirty="0">
              <a:solidFill>
                <a:schemeClr val="tx1"/>
              </a:solidFill>
            </a:endParaRPr>
          </a:p>
        </p:txBody>
      </p:sp>
      <p:pic>
        <p:nvPicPr>
          <p:cNvPr id="16" name="Audio 15">
            <a:hlinkClick r:id="" action="ppaction://media"/>
            <a:extLst>
              <a:ext uri="{FF2B5EF4-FFF2-40B4-BE49-F238E27FC236}">
                <a16:creationId xmlns:a16="http://schemas.microsoft.com/office/drawing/2014/main" id="{3FB04A8D-1AC3-B9ED-72B0-41AF4E7A95F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732282967"/>
      </p:ext>
    </p:extLst>
  </p:cSld>
  <p:clrMapOvr>
    <a:masterClrMapping/>
  </p:clrMapOvr>
  <mc:AlternateContent xmlns:mc="http://schemas.openxmlformats.org/markup-compatibility/2006">
    <mc:Choice xmlns:p14="http://schemas.microsoft.com/office/powerpoint/2010/main" Requires="p14">
      <p:transition spd="slow" p14:dur="2000" advTm="12995"/>
    </mc:Choice>
    <mc:Fallback>
      <p:transition spd="slow" advTm="12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3363CE-6F4C-F8EC-D41F-84828B90A387}"/>
              </a:ext>
            </a:extLst>
          </p:cNvPr>
          <p:cNvGrpSpPr/>
          <p:nvPr/>
        </p:nvGrpSpPr>
        <p:grpSpPr>
          <a:xfrm>
            <a:off x="-9395" y="0"/>
            <a:ext cx="12201395" cy="759125"/>
            <a:chOff x="-9395" y="0"/>
            <a:chExt cx="12201395" cy="759125"/>
          </a:xfrm>
        </p:grpSpPr>
        <p:sp>
          <p:nvSpPr>
            <p:cNvPr id="4" name="Rectangle 3">
              <a:extLst>
                <a:ext uri="{FF2B5EF4-FFF2-40B4-BE49-F238E27FC236}">
                  <a16:creationId xmlns:a16="http://schemas.microsoft.com/office/drawing/2014/main" id="{DD8CA35A-1E7C-2951-38C3-181F2B1B8812}"/>
                </a:ext>
              </a:extLst>
            </p:cNvPr>
            <p:cNvSpPr/>
            <p:nvPr/>
          </p:nvSpPr>
          <p:spPr>
            <a:xfrm>
              <a:off x="-9395" y="0"/>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rPr>
                <a:t>    </a:t>
              </a:r>
              <a:r>
                <a:rPr lang="en-IN" sz="3600" dirty="0">
                  <a:solidFill>
                    <a:schemeClr val="tx1"/>
                  </a:solidFill>
                  <a:latin typeface="Times New Roman" panose="02020603050405020304" pitchFamily="18" charset="0"/>
                  <a:cs typeface="Times New Roman" panose="02020603050405020304" pitchFamily="18" charset="0"/>
                </a:rPr>
                <a:t>DATA AND METHODS    </a:t>
              </a:r>
            </a:p>
          </p:txBody>
        </p:sp>
        <p:cxnSp>
          <p:nvCxnSpPr>
            <p:cNvPr id="5" name="Straight Connector 4">
              <a:extLst>
                <a:ext uri="{FF2B5EF4-FFF2-40B4-BE49-F238E27FC236}">
                  <a16:creationId xmlns:a16="http://schemas.microsoft.com/office/drawing/2014/main" id="{0C497446-E904-F053-86D0-C4C35DB25C9A}"/>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9" name="TextBox 8">
            <a:extLst>
              <a:ext uri="{FF2B5EF4-FFF2-40B4-BE49-F238E27FC236}">
                <a16:creationId xmlns:a16="http://schemas.microsoft.com/office/drawing/2014/main" id="{B4BE0825-2132-743F-1F08-7E27CFB0F810}"/>
              </a:ext>
            </a:extLst>
          </p:cNvPr>
          <p:cNvSpPr txBox="1"/>
          <p:nvPr/>
        </p:nvSpPr>
        <p:spPr>
          <a:xfrm>
            <a:off x="8218879" y="899449"/>
            <a:ext cx="3867026" cy="4849404"/>
          </a:xfrm>
          <a:prstGeom prst="rect">
            <a:avLst/>
          </a:prstGeom>
          <a:solidFill>
            <a:schemeClr val="accent6">
              <a:lumMod val="20000"/>
              <a:lumOff val="80000"/>
            </a:schemeClr>
          </a:solidFill>
        </p:spPr>
        <p:txBody>
          <a:bodyPr wrap="square">
            <a:spAutoFit/>
          </a:bodyPr>
          <a:lstStyle/>
          <a:p>
            <a:pPr marL="285750" indent="-285750" algn="just">
              <a:lnSpc>
                <a:spcPct val="150000"/>
              </a:lnSpc>
              <a:buFont typeface="Wingdings" panose="05000000000000000000" pitchFamily="2" charset="2"/>
              <a:buChar char="Ø"/>
            </a:pPr>
            <a:r>
              <a:rPr lang="en-US" sz="1600" dirty="0">
                <a:solidFill>
                  <a:schemeClr val="tx1"/>
                </a:solidFill>
                <a:effectLst/>
                <a:latin typeface="Times New Roman" panose="02020603050405020304" pitchFamily="18" charset="0"/>
                <a:ea typeface="Calibri" panose="020F0502020204030204" pitchFamily="34" charset="0"/>
              </a:rPr>
              <a:t>This study utilizes four-year (2019–2022) observations of a 1-min, optical disdrometer located at a tropical coastal station NCESS. </a:t>
            </a:r>
          </a:p>
          <a:p>
            <a:pPr marL="285750" indent="-285750" algn="just">
              <a:lnSpc>
                <a:spcPct val="150000"/>
              </a:lnSpc>
              <a:buFont typeface="Wingdings" panose="05000000000000000000" pitchFamily="2" charset="2"/>
              <a:buChar char="Ø"/>
            </a:pPr>
            <a:r>
              <a:rPr lang="en-US" sz="1600" dirty="0">
                <a:solidFill>
                  <a:schemeClr val="tx1"/>
                </a:solidFill>
                <a:effectLst/>
                <a:latin typeface="Times New Roman" panose="02020603050405020304" pitchFamily="18" charset="0"/>
                <a:ea typeface="Calibri" panose="020F0502020204030204" pitchFamily="34" charset="0"/>
              </a:rPr>
              <a:t>Four-year data are categorized into three different seasons, namely: Pre-monsoon (March to May), Monsoon (June to September), and Post-monsoon (October to December). </a:t>
            </a:r>
          </a:p>
          <a:p>
            <a:pPr marL="266700" indent="-266700" algn="just">
              <a:lnSpc>
                <a:spcPct val="150000"/>
              </a:lnSpc>
              <a:buFont typeface="Wingdings" panose="05000000000000000000" pitchFamily="2" charset="2"/>
              <a:buChar char="Ø"/>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sets to be used will be observational data, reanalysis data sets and satellite data throughout pre-monsoon, monsoon and post-monsoon seasons.</a:t>
            </a:r>
          </a:p>
        </p:txBody>
      </p:sp>
      <p:sp>
        <p:nvSpPr>
          <p:cNvPr id="2" name="Slide Number Placeholder 1">
            <a:extLst>
              <a:ext uri="{FF2B5EF4-FFF2-40B4-BE49-F238E27FC236}">
                <a16:creationId xmlns:a16="http://schemas.microsoft.com/office/drawing/2014/main" id="{4DC24011-E735-C907-965B-6D6B513ED9CB}"/>
              </a:ext>
            </a:extLst>
          </p:cNvPr>
          <p:cNvSpPr>
            <a:spLocks noGrp="1"/>
          </p:cNvSpPr>
          <p:nvPr>
            <p:ph type="sldNum" sz="quarter" idx="12"/>
          </p:nvPr>
        </p:nvSpPr>
        <p:spPr/>
        <p:txBody>
          <a:bodyPr/>
          <a:lstStyle/>
          <a:p>
            <a:fld id="{9660AF8B-14A3-4ECA-8C8D-3F5F90C29460}" type="slidenum">
              <a:rPr lang="en-IN" smtClean="0"/>
              <a:t>3</a:t>
            </a:fld>
            <a:endParaRPr lang="en-IN" dirty="0"/>
          </a:p>
        </p:txBody>
      </p:sp>
      <p:pic>
        <p:nvPicPr>
          <p:cNvPr id="8" name="Picture 7">
            <a:extLst>
              <a:ext uri="{FF2B5EF4-FFF2-40B4-BE49-F238E27FC236}">
                <a16:creationId xmlns:a16="http://schemas.microsoft.com/office/drawing/2014/main" id="{EF3B0DBE-C61D-35D6-F1BE-E426F3F297C7}"/>
              </a:ext>
            </a:extLst>
          </p:cNvPr>
          <p:cNvPicPr>
            <a:picLocks noChangeAspect="1"/>
          </p:cNvPicPr>
          <p:nvPr/>
        </p:nvPicPr>
        <p:blipFill rotWithShape="1">
          <a:blip r:embed="rId4"/>
          <a:srcRect l="19342" t="10818" r="1937" b="6415"/>
          <a:stretch/>
        </p:blipFill>
        <p:spPr>
          <a:xfrm>
            <a:off x="60310" y="931339"/>
            <a:ext cx="3274163" cy="2434349"/>
          </a:xfrm>
          <a:prstGeom prst="rect">
            <a:avLst/>
          </a:prstGeom>
        </p:spPr>
      </p:pic>
      <p:sp>
        <p:nvSpPr>
          <p:cNvPr id="10" name="TextBox 9">
            <a:extLst>
              <a:ext uri="{FF2B5EF4-FFF2-40B4-BE49-F238E27FC236}">
                <a16:creationId xmlns:a16="http://schemas.microsoft.com/office/drawing/2014/main" id="{01653A40-0EB4-C332-9541-F3C1AFDB2260}"/>
              </a:ext>
            </a:extLst>
          </p:cNvPr>
          <p:cNvSpPr txBox="1"/>
          <p:nvPr/>
        </p:nvSpPr>
        <p:spPr>
          <a:xfrm>
            <a:off x="3715327" y="3218383"/>
            <a:ext cx="4121629" cy="461665"/>
          </a:xfrm>
          <a:prstGeom prst="rect">
            <a:avLst/>
          </a:prstGeom>
          <a:noFill/>
          <a:ln>
            <a:noFill/>
          </a:ln>
        </p:spPr>
        <p:txBody>
          <a:bodyPr wrap="square">
            <a:spAutoFit/>
          </a:bodyPr>
          <a:lstStyle/>
          <a:p>
            <a:pPr algn="just">
              <a:spcAft>
                <a:spcPts val="800"/>
              </a:spcAft>
            </a:pPr>
            <a:r>
              <a:rPr lang="en-IN" sz="1200" dirty="0">
                <a:effectLst/>
                <a:latin typeface="Times New Roman" panose="02020603050405020304" pitchFamily="18" charset="0"/>
                <a:ea typeface="Calibri" panose="020F0502020204030204" pitchFamily="34" charset="0"/>
                <a:cs typeface="Mangal" panose="02040503050203030202" pitchFamily="18" charset="0"/>
              </a:rPr>
              <a:t>Algorithm for classifying stratiform, convective, stratocumulus, and non-rainfall (Zeng et al., 2020).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2" name="TextBox 11">
            <a:extLst>
              <a:ext uri="{FF2B5EF4-FFF2-40B4-BE49-F238E27FC236}">
                <a16:creationId xmlns:a16="http://schemas.microsoft.com/office/drawing/2014/main" id="{1AD2C3CB-2CC4-EEF2-6B9E-B653A63B4233}"/>
              </a:ext>
            </a:extLst>
          </p:cNvPr>
          <p:cNvSpPr txBox="1"/>
          <p:nvPr/>
        </p:nvSpPr>
        <p:spPr>
          <a:xfrm>
            <a:off x="107164" y="4204126"/>
            <a:ext cx="3227309" cy="1894749"/>
          </a:xfrm>
          <a:prstGeom prst="rect">
            <a:avLst/>
          </a:prstGeom>
          <a:solidFill>
            <a:schemeClr val="accent6">
              <a:lumMod val="20000"/>
              <a:lumOff val="80000"/>
            </a:schemeClr>
          </a:solidFill>
        </p:spPr>
        <p:txBody>
          <a:bodyPr wrap="square">
            <a:spAutoFit/>
          </a:bodyPr>
          <a:lstStyle/>
          <a:p>
            <a:pPr marL="285750" indent="-285750" algn="just">
              <a:lnSpc>
                <a:spcPct val="150000"/>
              </a:lnSpc>
              <a:spcAft>
                <a:spcPts val="800"/>
              </a:spcAft>
              <a:buFont typeface="Wingdings" panose="05000000000000000000" pitchFamily="2" charset="2"/>
              <a:buChar char="Ø"/>
            </a:pPr>
            <a:r>
              <a:rPr lang="en-US" sz="1600" dirty="0">
                <a:effectLst/>
                <a:latin typeface="Times New Roman" panose="02020603050405020304" pitchFamily="18" charset="0"/>
                <a:ea typeface="Calibri" panose="020F0502020204030204" pitchFamily="34" charset="0"/>
                <a:cs typeface="Mangal" panose="02040503050203030202" pitchFamily="18" charset="0"/>
              </a:rPr>
              <a:t>The observations were made at the coastal site located at the National Centre for Earth Science Studies (NCESS) campus in Thiruvananthapuram. </a:t>
            </a:r>
          </a:p>
        </p:txBody>
      </p:sp>
      <p:pic>
        <p:nvPicPr>
          <p:cNvPr id="11" name="Picture 10">
            <a:extLst>
              <a:ext uri="{FF2B5EF4-FFF2-40B4-BE49-F238E27FC236}">
                <a16:creationId xmlns:a16="http://schemas.microsoft.com/office/drawing/2014/main" id="{6513B8AF-3C91-5914-6DC0-935C9A084FE8}"/>
              </a:ext>
            </a:extLst>
          </p:cNvPr>
          <p:cNvPicPr>
            <a:picLocks noChangeAspect="1"/>
          </p:cNvPicPr>
          <p:nvPr/>
        </p:nvPicPr>
        <p:blipFill>
          <a:blip r:embed="rId5"/>
          <a:stretch>
            <a:fillRect/>
          </a:stretch>
        </p:blipFill>
        <p:spPr>
          <a:xfrm>
            <a:off x="3404179" y="834779"/>
            <a:ext cx="4675289" cy="2409444"/>
          </a:xfrm>
          <a:prstGeom prst="rect">
            <a:avLst/>
          </a:prstGeom>
        </p:spPr>
      </p:pic>
      <p:pic>
        <p:nvPicPr>
          <p:cNvPr id="13" name="Picture 12">
            <a:extLst>
              <a:ext uri="{FF2B5EF4-FFF2-40B4-BE49-F238E27FC236}">
                <a16:creationId xmlns:a16="http://schemas.microsoft.com/office/drawing/2014/main" id="{F0640810-B89B-A4C3-5F18-4E2ED1EA49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6175" y="3745384"/>
            <a:ext cx="4446405" cy="2369013"/>
          </a:xfrm>
          <a:prstGeom prst="rect">
            <a:avLst/>
          </a:prstGeom>
          <a:noFill/>
        </p:spPr>
      </p:pic>
      <p:sp>
        <p:nvSpPr>
          <p:cNvPr id="16" name="TextBox 15">
            <a:extLst>
              <a:ext uri="{FF2B5EF4-FFF2-40B4-BE49-F238E27FC236}">
                <a16:creationId xmlns:a16="http://schemas.microsoft.com/office/drawing/2014/main" id="{8BACEB5B-7D11-D52C-7448-9E4367BAAE64}"/>
              </a:ext>
            </a:extLst>
          </p:cNvPr>
          <p:cNvSpPr txBox="1"/>
          <p:nvPr/>
        </p:nvSpPr>
        <p:spPr>
          <a:xfrm>
            <a:off x="3686175" y="6098875"/>
            <a:ext cx="4532704" cy="461665"/>
          </a:xfrm>
          <a:prstGeom prst="rect">
            <a:avLst/>
          </a:prstGeom>
          <a:noFill/>
        </p:spPr>
        <p:txBody>
          <a:bodyPr wrap="square">
            <a:spAutoFit/>
          </a:bodyPr>
          <a:lstStyle/>
          <a:p>
            <a:r>
              <a:rPr lang="en-IN" sz="1200" dirty="0">
                <a:latin typeface="Times New Roman" panose="02020603050405020304" pitchFamily="18" charset="0"/>
                <a:cs typeface="Times New Roman" panose="02020603050405020304" pitchFamily="18" charset="0"/>
              </a:rPr>
              <a:t>Modified algorithm for classifying convective, stratiform, stratocumulus rain and no rainfall with required modifications.</a:t>
            </a:r>
          </a:p>
        </p:txBody>
      </p:sp>
      <p:sp>
        <p:nvSpPr>
          <p:cNvPr id="18" name="TextBox 17">
            <a:extLst>
              <a:ext uri="{FF2B5EF4-FFF2-40B4-BE49-F238E27FC236}">
                <a16:creationId xmlns:a16="http://schemas.microsoft.com/office/drawing/2014/main" id="{FEA63232-5042-F465-3CB2-E204A59111A7}"/>
              </a:ext>
            </a:extLst>
          </p:cNvPr>
          <p:cNvSpPr txBox="1"/>
          <p:nvPr/>
        </p:nvSpPr>
        <p:spPr>
          <a:xfrm>
            <a:off x="70690" y="3413868"/>
            <a:ext cx="3601488" cy="369332"/>
          </a:xfrm>
          <a:prstGeom prst="rect">
            <a:avLst/>
          </a:prstGeom>
          <a:noFill/>
        </p:spPr>
        <p:txBody>
          <a:bodyPr wrap="square">
            <a:spAutoFit/>
          </a:bodyPr>
          <a:lstStyle/>
          <a:p>
            <a:r>
              <a:rPr lang="en-US" sz="1200" b="0" i="0" dirty="0">
                <a:solidFill>
                  <a:srgbClr val="333333"/>
                </a:solidFill>
                <a:effectLst/>
                <a:latin typeface="Times New Roman" panose="02020603050405020304" pitchFamily="18" charset="0"/>
                <a:cs typeface="Times New Roman" panose="02020603050405020304" pitchFamily="18" charset="0"/>
              </a:rPr>
              <a:t>Location map with elevation – NCESS station</a:t>
            </a:r>
            <a:r>
              <a:rPr lang="en-US" sz="1800" b="0" i="0" dirty="0">
                <a:solidFill>
                  <a:srgbClr val="333333"/>
                </a:solidFill>
                <a:effectLst/>
                <a:latin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p:txBody>
      </p:sp>
      <p:pic>
        <p:nvPicPr>
          <p:cNvPr id="22" name="Audio 21">
            <a:hlinkClick r:id="" action="ppaction://media"/>
            <a:extLst>
              <a:ext uri="{FF2B5EF4-FFF2-40B4-BE49-F238E27FC236}">
                <a16:creationId xmlns:a16="http://schemas.microsoft.com/office/drawing/2014/main" id="{8124F53C-C1CD-1376-2E7F-0133D62355E9}"/>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851518385"/>
      </p:ext>
    </p:extLst>
  </p:cSld>
  <p:clrMapOvr>
    <a:masterClrMapping/>
  </p:clrMapOvr>
  <mc:AlternateContent xmlns:mc="http://schemas.openxmlformats.org/markup-compatibility/2006">
    <mc:Choice xmlns:p14="http://schemas.microsoft.com/office/powerpoint/2010/main" Requires="p14">
      <p:transition spd="slow" p14:dur="2000" advTm="29748"/>
    </mc:Choice>
    <mc:Fallback>
      <p:transition spd="slow" advTm="29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extLst>
    <p:ext uri="{3A86A75C-4F4B-4683-9AE1-C65F6400EC91}">
      <p14:laserTraceLst xmlns:p14="http://schemas.microsoft.com/office/powerpoint/2010/main">
        <p14:tracePtLst>
          <p14:tracePt t="6346" x="5811838" y="3552825"/>
          <p14:tracePt t="6353" x="5819775" y="3543300"/>
          <p14:tracePt t="6359" x="5837238" y="3527425"/>
          <p14:tracePt t="6374" x="5862638" y="3467100"/>
          <p14:tracePt t="6391" x="5895975" y="3424238"/>
          <p14:tracePt t="6408" x="5946775" y="3348038"/>
          <p14:tracePt t="6424" x="5989638" y="3305175"/>
          <p14:tracePt t="6441" x="6032500" y="3279775"/>
          <p14:tracePt t="6444" x="6040438" y="3263900"/>
          <p14:tracePt t="6457" x="6083300" y="3238500"/>
          <p14:tracePt t="6475" x="6116638" y="3221038"/>
          <p14:tracePt t="6477" x="6142038" y="3203575"/>
          <p14:tracePt t="6491" x="6210300" y="3178175"/>
          <p14:tracePt t="6508" x="6311900" y="3119438"/>
          <p14:tracePt t="6525" x="6465888" y="3067050"/>
          <p14:tracePt t="6541" x="6559550" y="3025775"/>
          <p14:tracePt t="6559" x="6653213" y="3008313"/>
          <p14:tracePt t="6560" x="6711950" y="2990850"/>
          <p14:tracePt t="6574" x="6762750" y="2982913"/>
          <p14:tracePt t="6575" x="6805613" y="2982913"/>
          <p14:tracePt t="6591" x="6907213" y="2982913"/>
          <p14:tracePt t="6608" x="7043738" y="2982913"/>
          <p14:tracePt t="6624" x="7145338" y="2982913"/>
          <p14:tracePt t="6641" x="7221538" y="2982913"/>
          <p14:tracePt t="6642" x="7264400" y="2982913"/>
          <p14:tracePt t="6657" x="7373938" y="2982913"/>
          <p14:tracePt t="6674" x="7493000" y="2982913"/>
          <p14:tracePt t="6676" x="7553325" y="2990850"/>
          <p14:tracePt t="6690" x="7646988" y="3000375"/>
          <p14:tracePt t="6706" x="7697788" y="3016250"/>
          <p14:tracePt t="6725" x="7731125" y="3025775"/>
          <p14:tracePt t="6740" x="7756525" y="3033713"/>
          <p14:tracePt t="6807" x="7748588" y="3025775"/>
          <p14:tracePt t="6828" x="7740650" y="3025775"/>
          <p14:tracePt t="6849" x="7731125" y="3025775"/>
          <p14:tracePt t="6855" x="7723188" y="3025775"/>
          <p14:tracePt t="6871" x="7715250" y="3025775"/>
          <p14:tracePt t="6876" x="7705725" y="3025775"/>
          <p14:tracePt t="6890" x="7697788" y="3025775"/>
          <p14:tracePt t="6907" x="7672388" y="3025775"/>
          <p14:tracePt t="6924" x="7637463" y="3025775"/>
          <p14:tracePt t="6926" x="7629525" y="3025775"/>
          <p14:tracePt t="6941" x="7578725" y="3025775"/>
          <p14:tracePt t="6958" x="7527925" y="3025775"/>
          <p14:tracePt t="6960" x="7493000" y="3025775"/>
          <p14:tracePt t="6973" x="7451725" y="3025775"/>
          <p14:tracePt t="6990" x="7408863" y="3025775"/>
          <p14:tracePt t="7007" x="7383463" y="3025775"/>
          <p14:tracePt t="7023" x="7366000" y="3025775"/>
          <p14:tracePt t="7041" x="7340600" y="3025775"/>
          <p14:tracePt t="7057" x="7332663" y="3025775"/>
          <p14:tracePt t="7131" x="7323138" y="3025775"/>
          <p14:tracePt t="7151" x="7315200" y="3025775"/>
          <p14:tracePt t="7215" x="7307263" y="3025775"/>
          <p14:tracePt t="7241" x="7289800" y="3025775"/>
          <p14:tracePt t="7289" x="7281863" y="3025775"/>
          <p14:tracePt t="7296" x="7272338" y="3025775"/>
          <p14:tracePt t="7309" x="7264400" y="3025775"/>
          <p14:tracePt t="7332" x="7256463" y="3025775"/>
          <p14:tracePt t="7340" x="7246938" y="3025775"/>
          <p14:tracePt t="7358" x="7221538" y="3025775"/>
          <p14:tracePt t="7373" x="7204075" y="3025775"/>
          <p14:tracePt t="7375" x="7188200" y="3025775"/>
          <p14:tracePt t="7390" x="7137400" y="3025775"/>
          <p14:tracePt t="7393" x="7102475" y="3025775"/>
          <p14:tracePt t="7407" x="7026275" y="3033713"/>
          <p14:tracePt t="7423" x="6915150" y="3033713"/>
          <p14:tracePt t="7441" x="6762750" y="3041650"/>
          <p14:tracePt t="7457" x="6686550" y="3051175"/>
          <p14:tracePt t="7474" x="6635750" y="3051175"/>
          <p14:tracePt t="7475" x="6618288" y="3051175"/>
          <p14:tracePt t="7490" x="6610350" y="3051175"/>
          <p14:tracePt t="7491" x="6592888" y="3051175"/>
          <p14:tracePt t="7507" x="6584950" y="3041650"/>
          <p14:tracePt t="7531" x="6584950" y="3033713"/>
          <p14:tracePt t="7540" x="6600825" y="3025775"/>
          <p14:tracePt t="7557" x="6600825" y="3016250"/>
          <p14:tracePt t="7559" x="6610350" y="3016250"/>
          <p14:tracePt t="7573" x="6618288" y="3008313"/>
          <p14:tracePt t="7662" x="6626225" y="3008313"/>
          <p14:tracePt t="7682" x="6635750" y="3008313"/>
          <p14:tracePt t="11063" x="6626225" y="3008313"/>
          <p14:tracePt t="11071" x="6618288" y="3000375"/>
          <p14:tracePt t="11075" x="6600825" y="2990850"/>
          <p14:tracePt t="11103" x="6575425" y="2974975"/>
          <p14:tracePt t="11105" x="6575425" y="2965450"/>
          <p14:tracePt t="11119" x="6567488" y="2965450"/>
          <p14:tracePt t="11136" x="6550025" y="2940050"/>
          <p14:tracePt t="11137" x="6550025" y="2932113"/>
          <p14:tracePt t="11152" x="6524625" y="2881313"/>
          <p14:tracePt t="11169" x="6491288" y="2838450"/>
          <p14:tracePt t="11186" x="6440488" y="2752725"/>
          <p14:tracePt t="11203" x="6405563" y="2711450"/>
          <p14:tracePt t="11219" x="6380163" y="2676525"/>
          <p14:tracePt t="11221" x="6364288" y="2668588"/>
          <p14:tracePt t="11236" x="6354763" y="2651125"/>
          <p14:tracePt t="11253" x="6346825" y="2643188"/>
          <p14:tracePt t="11276" x="6346825" y="2633663"/>
          <p14:tracePt t="11319" x="6338888" y="2633663"/>
          <p14:tracePt t="11346" x="6338888" y="2625725"/>
          <p14:tracePt t="11352" x="6329363" y="2617788"/>
          <p14:tracePt t="11372" x="6311900" y="2608263"/>
          <p14:tracePt t="11379" x="6311900" y="2600325"/>
          <p14:tracePt t="11386" x="6296025" y="2592388"/>
          <p14:tracePt t="11402" x="6278563" y="2574925"/>
          <p14:tracePt t="11419" x="6261100" y="2557463"/>
          <p14:tracePt t="11436" x="6253163" y="2549525"/>
          <p14:tracePt t="11453" x="6245225" y="2541588"/>
          <p14:tracePt t="11455" x="6235700" y="2532063"/>
          <p14:tracePt t="11470" x="6227763" y="2524125"/>
          <p14:tracePt t="11486" x="6219825" y="2516188"/>
          <p14:tracePt t="11504" x="6210300" y="2506663"/>
          <p14:tracePt t="11519" x="6202363" y="2498725"/>
          <p14:tracePt t="11537" x="6194425" y="2481263"/>
          <p14:tracePt t="11538" x="6184900" y="2481263"/>
          <p14:tracePt t="11552" x="6167438" y="2463800"/>
          <p14:tracePt t="11569" x="6151563" y="2455863"/>
          <p14:tracePt t="11588" x="6142038" y="2447925"/>
          <p14:tracePt t="11603" x="6142038" y="2438400"/>
          <p14:tracePt t="11620" x="6134100" y="2438400"/>
          <p14:tracePt t="11649" x="6126163" y="2438400"/>
          <p14:tracePt t="11759" x="6116638" y="2438400"/>
          <p14:tracePt t="11766" x="6108700" y="2438400"/>
          <p14:tracePt t="11800" x="6100763" y="2438400"/>
          <p14:tracePt t="11869" x="6091238" y="2438400"/>
          <p14:tracePt t="11903" x="6083300" y="2438400"/>
          <p14:tracePt t="12172" x="6083300" y="2430463"/>
          <p14:tracePt t="12206" x="6083300" y="2422525"/>
          <p14:tracePt t="12289" x="6083300" y="2413000"/>
          <p14:tracePt t="12385" x="6083300" y="2405063"/>
          <p14:tracePt t="12426" x="6083300" y="2397125"/>
          <p14:tracePt t="12517" x="6075363" y="2387600"/>
          <p14:tracePt t="12565" x="6075363" y="2379663"/>
          <p14:tracePt t="12804" x="6083300" y="2379663"/>
          <p14:tracePt t="12887" x="6083300" y="2387600"/>
          <p14:tracePt t="13096" x="6091238" y="2387600"/>
          <p14:tracePt t="13418" x="6091238" y="2397125"/>
          <p14:tracePt t="13481" x="6091238" y="2405063"/>
          <p14:tracePt t="13873" x="6083300" y="2405063"/>
          <p14:tracePt t="13983" x="6075363" y="2405063"/>
          <p14:tracePt t="14052" x="6065838" y="2405063"/>
          <p14:tracePt t="14086" x="6057900" y="2413000"/>
          <p14:tracePt t="14155" x="6049963" y="2413000"/>
          <p14:tracePt t="14197" x="6040438" y="2413000"/>
          <p14:tracePt t="14224" x="6040438" y="2422525"/>
          <p14:tracePt t="14266" x="6032500" y="2430463"/>
          <p14:tracePt t="14328" x="6024563" y="2430463"/>
          <p14:tracePt t="14424" x="6015038" y="2430463"/>
          <p14:tracePt t="14430" x="6007100" y="2430463"/>
          <p14:tracePt t="14472" x="5997575" y="2422525"/>
          <p14:tracePt t="14500" x="5989638" y="2422525"/>
          <p14:tracePt t="14541" x="5981700" y="2422525"/>
          <p14:tracePt t="14569" x="5972175" y="2413000"/>
          <p14:tracePt t="14589" x="5964238" y="2413000"/>
          <p14:tracePt t="14597" x="5964238" y="2405063"/>
          <p14:tracePt t="14617" x="5956300" y="2397125"/>
          <p14:tracePt t="14638" x="5946775" y="2387600"/>
          <p14:tracePt t="14651" x="5938838" y="2371725"/>
          <p14:tracePt t="14659" x="5930900" y="2371725"/>
          <p14:tracePt t="14666" x="5930900" y="2362200"/>
          <p14:tracePt t="14684" x="5913438" y="2344738"/>
          <p14:tracePt t="14686" x="5905500" y="2328863"/>
          <p14:tracePt t="14700" x="5888038" y="2319338"/>
          <p14:tracePt t="14717" x="5870575" y="2293938"/>
          <p14:tracePt t="14734" x="5853113" y="2260600"/>
          <p14:tracePt t="14750" x="5845175" y="2252663"/>
          <p14:tracePt t="14767" x="5845175" y="2243138"/>
          <p14:tracePt t="14783" x="5845175" y="2235200"/>
          <p14:tracePt t="14799" x="5845175" y="2227263"/>
          <p14:tracePt t="14823" x="5845175" y="2217738"/>
          <p14:tracePt t="14844" x="5845175" y="2209800"/>
          <p14:tracePt t="14872" x="5845175" y="2200275"/>
          <p14:tracePt t="15050" x="5837238" y="2209800"/>
          <p14:tracePt t="15071" x="5827713" y="2209800"/>
          <p14:tracePt t="15099" x="5819775" y="2217738"/>
          <p14:tracePt t="15133" x="5819775" y="2227263"/>
          <p14:tracePt t="15141" x="5811838" y="2227263"/>
          <p14:tracePt t="15162" x="5794375" y="2235200"/>
          <p14:tracePt t="15209" x="5786438" y="2235200"/>
          <p14:tracePt t="15237" x="5776913" y="2235200"/>
          <p14:tracePt t="15299" x="5776913" y="2243138"/>
          <p14:tracePt t="15622" x="5786438" y="2243138"/>
          <p14:tracePt t="15945" x="5794375" y="2243138"/>
          <p14:tracePt t="16104" x="5794375" y="2252663"/>
          <p14:tracePt t="16221" x="5802313" y="2260600"/>
          <p14:tracePt t="16256" x="5802313" y="2268538"/>
          <p14:tracePt t="16262" x="5811838" y="2268538"/>
          <p14:tracePt t="16292" x="5811838" y="2278063"/>
          <p14:tracePt t="16312" x="5819775" y="2278063"/>
          <p14:tracePt t="16318" x="5819775" y="2286000"/>
          <p14:tracePt t="16346" x="5837238" y="2293938"/>
          <p14:tracePt t="16359" x="5837238" y="2303463"/>
          <p14:tracePt t="16373" x="5845175" y="2303463"/>
          <p14:tracePt t="16381" x="5853113" y="2303463"/>
          <p14:tracePt t="16400" x="5862638" y="2311400"/>
          <p14:tracePt t="16416" x="5870575" y="2319338"/>
          <p14:tracePt t="16432" x="5880100" y="2319338"/>
          <p14:tracePt t="16449" x="5895975" y="2328863"/>
          <p14:tracePt t="16464" x="5895975" y="2336800"/>
          <p14:tracePt t="16482" x="5921375" y="2344738"/>
          <p14:tracePt t="16498" x="5921375" y="2354263"/>
          <p14:tracePt t="16515" x="5930900" y="2362200"/>
          <p14:tracePt t="16517" x="5938838" y="2371725"/>
          <p14:tracePt t="16538" x="5938838" y="2379663"/>
          <p14:tracePt t="16551" x="5938838" y="2387600"/>
          <p14:tracePt t="16565" x="5946775" y="2387600"/>
          <p14:tracePt t="16581" x="5946775" y="2397125"/>
          <p14:tracePt t="16599" x="5956300" y="2405063"/>
          <p14:tracePt t="16614" x="5956300" y="2413000"/>
          <p14:tracePt t="16632" x="5964238" y="2422525"/>
          <p14:tracePt t="16634" x="5964238" y="2430463"/>
          <p14:tracePt t="16655" x="5964238" y="2438400"/>
          <p14:tracePt t="16669" x="5964238" y="2447925"/>
          <p14:tracePt t="16689" x="5972175" y="2455863"/>
          <p14:tracePt t="16698" x="5972175" y="2463800"/>
          <p14:tracePt t="16715" x="5981700" y="2473325"/>
          <p14:tracePt t="16716" x="5981700" y="2481263"/>
          <p14:tracePt t="16731" x="5981700" y="2489200"/>
          <p14:tracePt t="16733" x="5981700" y="2498725"/>
          <p14:tracePt t="16748" x="5989638" y="2516188"/>
          <p14:tracePt t="16765" x="5989638" y="2541588"/>
          <p14:tracePt t="16781" x="5997575" y="2582863"/>
          <p14:tracePt t="16799" x="5997575" y="2617788"/>
          <p14:tracePt t="16800" x="5997575" y="2643188"/>
          <p14:tracePt t="16814" x="5997575" y="2693988"/>
          <p14:tracePt t="16831" x="5997575" y="2778125"/>
          <p14:tracePt t="16848" x="5997575" y="2914650"/>
          <p14:tracePt t="16849" x="5997575" y="2982913"/>
          <p14:tracePt t="16865" x="5997575" y="3127375"/>
          <p14:tracePt t="16882" x="5997575" y="3355975"/>
          <p14:tracePt t="16898" x="5997575" y="3484563"/>
          <p14:tracePt t="16915" x="5997575" y="3586163"/>
          <p14:tracePt t="16918" x="5997575" y="3629025"/>
          <p14:tracePt t="16931" x="5997575" y="3654425"/>
          <p14:tracePt t="16933" x="5997575" y="3687763"/>
          <p14:tracePt t="16948" x="5997575" y="3738563"/>
          <p14:tracePt t="16965" x="5997575" y="3781425"/>
          <p14:tracePt t="16981" x="5997575" y="3798888"/>
          <p14:tracePt t="16998" x="5997575" y="3806825"/>
          <p14:tracePt t="17001" x="5997575" y="3816350"/>
          <p14:tracePt t="17015" x="6007100" y="3816350"/>
          <p14:tracePt t="17040" x="6007100" y="3832225"/>
          <p14:tracePt t="17069" x="6007100" y="3841750"/>
          <p14:tracePt t="17116" x="6007100" y="3849688"/>
          <p14:tracePt t="17158" x="6007100" y="3857625"/>
          <p14:tracePt t="17172" x="5997575" y="3867150"/>
          <p14:tracePt t="17181" x="5997575" y="3883025"/>
          <p14:tracePt t="17198" x="5981700" y="3925888"/>
          <p14:tracePt t="17200" x="5972175" y="3960813"/>
          <p14:tracePt t="17214" x="5964238" y="3994150"/>
          <p14:tracePt t="17216" x="5946775" y="4044950"/>
          <p14:tracePt t="17231" x="5938838" y="4105275"/>
          <p14:tracePt t="17233" x="5930900" y="4138613"/>
          <p14:tracePt t="17248" x="5913438" y="4197350"/>
          <p14:tracePt t="17264" x="5905500" y="4275138"/>
          <p14:tracePt t="17281" x="5870575" y="4410075"/>
          <p14:tracePt t="17297" x="5853113" y="4503738"/>
          <p14:tracePt t="17315" x="5837238" y="4554538"/>
          <p14:tracePt t="17316" x="5827713" y="4579938"/>
          <p14:tracePt t="17331" x="5819775" y="4589463"/>
          <p14:tracePt t="17347" x="5811838" y="4597400"/>
          <p14:tracePt t="17544" x="5802313" y="4597400"/>
          <p14:tracePt t="17592" x="5794375" y="4597400"/>
          <p14:tracePt t="17661" x="5786438" y="4597400"/>
          <p14:tracePt t="17687" x="5776913" y="4597400"/>
          <p14:tracePt t="17729" x="5776913" y="4589463"/>
          <p14:tracePt t="17778" x="5768975" y="4589463"/>
          <p14:tracePt t="17895" x="5761038" y="4589463"/>
          <p14:tracePt t="17990" x="5751513" y="4589463"/>
          <p14:tracePt t="25020" x="5743575" y="4589463"/>
          <p14:tracePt t="25460" x="5735638" y="4589463"/>
          <p14:tracePt t="26025" x="5726113" y="4589463"/>
          <p14:tracePt t="27216" x="5726113" y="4579938"/>
          <p14:tracePt t="27279" x="5735638" y="4579938"/>
          <p14:tracePt t="27321" x="5743575" y="4579938"/>
          <p14:tracePt t="27471" x="5751513" y="4572000"/>
          <p14:tracePt t="27527" x="5761038" y="4572000"/>
          <p14:tracePt t="27562" x="5768975" y="4572000"/>
          <p14:tracePt t="27644" x="5776913" y="4572000"/>
          <p14:tracePt t="27699" x="5786438" y="4572000"/>
          <p14:tracePt t="27898" x="5786438" y="4564063"/>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4F1BA1A-CF91-9737-A29A-14821084FD93}"/>
              </a:ext>
            </a:extLst>
          </p:cNvPr>
          <p:cNvGrpSpPr/>
          <p:nvPr/>
        </p:nvGrpSpPr>
        <p:grpSpPr>
          <a:xfrm>
            <a:off x="0" y="0"/>
            <a:ext cx="12192000" cy="759125"/>
            <a:chOff x="0" y="0"/>
            <a:chExt cx="12192000" cy="759125"/>
          </a:xfrm>
        </p:grpSpPr>
        <p:sp>
          <p:nvSpPr>
            <p:cNvPr id="6" name="Rectangle 5">
              <a:extLst>
                <a:ext uri="{FF2B5EF4-FFF2-40B4-BE49-F238E27FC236}">
                  <a16:creationId xmlns:a16="http://schemas.microsoft.com/office/drawing/2014/main" id="{3B71D9D4-5A09-6A3E-45FD-8D67BCD600CF}"/>
                </a:ext>
              </a:extLst>
            </p:cNvPr>
            <p:cNvSpPr/>
            <p:nvPr/>
          </p:nvSpPr>
          <p:spPr>
            <a:xfrm>
              <a:off x="0" y="0"/>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 name="Straight Connector 6">
              <a:extLst>
                <a:ext uri="{FF2B5EF4-FFF2-40B4-BE49-F238E27FC236}">
                  <a16:creationId xmlns:a16="http://schemas.microsoft.com/office/drawing/2014/main" id="{BD865EEF-8F6A-32BE-5B3E-4FD0C7EA0925}"/>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9" name="TextBox 8">
            <a:extLst>
              <a:ext uri="{FF2B5EF4-FFF2-40B4-BE49-F238E27FC236}">
                <a16:creationId xmlns:a16="http://schemas.microsoft.com/office/drawing/2014/main" id="{7E2BDE6F-FA54-21BD-2D37-B1F875428324}"/>
              </a:ext>
            </a:extLst>
          </p:cNvPr>
          <p:cNvSpPr txBox="1"/>
          <p:nvPr/>
        </p:nvSpPr>
        <p:spPr>
          <a:xfrm>
            <a:off x="1802615" y="200413"/>
            <a:ext cx="7747782" cy="463397"/>
          </a:xfrm>
          <a:prstGeom prst="rect">
            <a:avLst/>
          </a:prstGeom>
          <a:noFill/>
        </p:spPr>
        <p:txBody>
          <a:bodyPr wrap="square">
            <a:spAutoFit/>
          </a:bodyPr>
          <a:lstStyle/>
          <a:p>
            <a:pPr algn="just">
              <a:lnSpc>
                <a:spcPct val="150000"/>
              </a:lnSpc>
              <a:spcAft>
                <a:spcPts val="800"/>
              </a:spcAft>
            </a:pPr>
            <a:r>
              <a:rPr lang="en-US" sz="1800" b="1" dirty="0">
                <a:effectLst/>
                <a:latin typeface="Times New Roman" panose="02020603050405020304" pitchFamily="18" charset="0"/>
                <a:ea typeface="Calibri" panose="020F0502020204030204" pitchFamily="34" charset="0"/>
              </a:rPr>
              <a:t>Contd.</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Slide Number Placeholder 4">
            <a:extLst>
              <a:ext uri="{FF2B5EF4-FFF2-40B4-BE49-F238E27FC236}">
                <a16:creationId xmlns:a16="http://schemas.microsoft.com/office/drawing/2014/main" id="{2D966EFE-4067-233F-A928-8E642E4A85DC}"/>
              </a:ext>
            </a:extLst>
          </p:cNvPr>
          <p:cNvSpPr>
            <a:spLocks noGrp="1"/>
          </p:cNvSpPr>
          <p:nvPr>
            <p:ph type="sldNum" sz="quarter" idx="12"/>
          </p:nvPr>
        </p:nvSpPr>
        <p:spPr/>
        <p:txBody>
          <a:bodyPr/>
          <a:lstStyle/>
          <a:p>
            <a:fld id="{9660AF8B-14A3-4ECA-8C8D-3F5F90C29460}" type="slidenum">
              <a:rPr lang="en-IN" smtClean="0"/>
              <a:t>4</a:t>
            </a:fld>
            <a:endParaRPr lang="en-IN"/>
          </a:p>
        </p:txBody>
      </p:sp>
      <p:graphicFrame>
        <p:nvGraphicFramePr>
          <p:cNvPr id="10" name="Table 10">
            <a:extLst>
              <a:ext uri="{FF2B5EF4-FFF2-40B4-BE49-F238E27FC236}">
                <a16:creationId xmlns:a16="http://schemas.microsoft.com/office/drawing/2014/main" id="{493BED7E-B432-E88B-31CB-B415EB4E9BC1}"/>
              </a:ext>
            </a:extLst>
          </p:cNvPr>
          <p:cNvGraphicFramePr>
            <a:graphicFrameLocks noGrp="1"/>
          </p:cNvGraphicFramePr>
          <p:nvPr>
            <p:extLst>
              <p:ext uri="{D42A27DB-BD31-4B8C-83A1-F6EECF244321}">
                <p14:modId xmlns:p14="http://schemas.microsoft.com/office/powerpoint/2010/main" val="3364207416"/>
              </p:ext>
            </p:extLst>
          </p:nvPr>
        </p:nvGraphicFramePr>
        <p:xfrm>
          <a:off x="927881" y="4161472"/>
          <a:ext cx="9497250" cy="2377440"/>
        </p:xfrm>
        <a:graphic>
          <a:graphicData uri="http://schemas.openxmlformats.org/drawingml/2006/table">
            <a:tbl>
              <a:tblPr firstRow="1" bandRow="1">
                <a:tableStyleId>{5C22544A-7EE6-4342-B048-85BDC9FD1C3A}</a:tableStyleId>
              </a:tblPr>
              <a:tblGrid>
                <a:gridCol w="1744108">
                  <a:extLst>
                    <a:ext uri="{9D8B030D-6E8A-4147-A177-3AD203B41FA5}">
                      <a16:colId xmlns:a16="http://schemas.microsoft.com/office/drawing/2014/main" val="740583955"/>
                    </a:ext>
                  </a:extLst>
                </a:gridCol>
                <a:gridCol w="1744108">
                  <a:extLst>
                    <a:ext uri="{9D8B030D-6E8A-4147-A177-3AD203B41FA5}">
                      <a16:colId xmlns:a16="http://schemas.microsoft.com/office/drawing/2014/main" val="354858628"/>
                    </a:ext>
                  </a:extLst>
                </a:gridCol>
                <a:gridCol w="1744108">
                  <a:extLst>
                    <a:ext uri="{9D8B030D-6E8A-4147-A177-3AD203B41FA5}">
                      <a16:colId xmlns:a16="http://schemas.microsoft.com/office/drawing/2014/main" val="3686615021"/>
                    </a:ext>
                  </a:extLst>
                </a:gridCol>
                <a:gridCol w="2082572">
                  <a:extLst>
                    <a:ext uri="{9D8B030D-6E8A-4147-A177-3AD203B41FA5}">
                      <a16:colId xmlns:a16="http://schemas.microsoft.com/office/drawing/2014/main" val="3119942540"/>
                    </a:ext>
                  </a:extLst>
                </a:gridCol>
                <a:gridCol w="2182354">
                  <a:extLst>
                    <a:ext uri="{9D8B030D-6E8A-4147-A177-3AD203B41FA5}">
                      <a16:colId xmlns:a16="http://schemas.microsoft.com/office/drawing/2014/main" val="1291241301"/>
                    </a:ext>
                  </a:extLst>
                </a:gridCol>
              </a:tblGrid>
              <a:tr h="370840">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Precipitating systems </a:t>
                      </a:r>
                    </a:p>
                  </a:txBody>
                  <a:tcPr>
                    <a:solidFill>
                      <a:schemeClr val="accent6"/>
                    </a:solidFill>
                  </a:tcPr>
                </a:tc>
                <a:tc>
                  <a:txBody>
                    <a:bodyPr/>
                    <a:lstStyle/>
                    <a:p>
                      <a:pPr algn="just"/>
                      <a:endParaRPr lang="en-IN" sz="1600" dirty="0">
                        <a:solidFill>
                          <a:schemeClr val="tx1"/>
                        </a:solidFill>
                        <a:latin typeface="Times New Roman" panose="02020603050405020304" pitchFamily="18" charset="0"/>
                        <a:cs typeface="Times New Roman" panose="02020603050405020304" pitchFamily="18" charset="0"/>
                      </a:endParaRPr>
                    </a:p>
                  </a:txBody>
                  <a:tcPr>
                    <a:solidFill>
                      <a:schemeClr val="accent6"/>
                    </a:solidFill>
                  </a:tcPr>
                </a:tc>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Date of event</a:t>
                      </a:r>
                    </a:p>
                  </a:txBody>
                  <a:tcPr>
                    <a:solidFill>
                      <a:schemeClr val="accent6"/>
                    </a:solidFill>
                  </a:tcPr>
                </a:tc>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Time of event (LST) </a:t>
                      </a:r>
                    </a:p>
                  </a:txBody>
                  <a:tcPr>
                    <a:solidFill>
                      <a:schemeClr val="accent6"/>
                    </a:solidFill>
                  </a:tcPr>
                </a:tc>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Parameters observed</a:t>
                      </a:r>
                    </a:p>
                  </a:txBody>
                  <a:tcPr>
                    <a:solidFill>
                      <a:schemeClr val="accent6"/>
                    </a:solidFill>
                  </a:tcPr>
                </a:tc>
                <a:extLst>
                  <a:ext uri="{0D108BD9-81ED-4DB2-BD59-A6C34878D82A}">
                    <a16:rowId xmlns:a16="http://schemas.microsoft.com/office/drawing/2014/main" val="2816728529"/>
                  </a:ext>
                </a:extLst>
              </a:tr>
              <a:tr h="629525">
                <a:tc rowSpan="2">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Deep convective systems</a:t>
                      </a:r>
                    </a:p>
                  </a:txBody>
                  <a:tcPr>
                    <a:solidFill>
                      <a:schemeClr val="accent6">
                        <a:lumMod val="40000"/>
                        <a:lumOff val="60000"/>
                      </a:schemeClr>
                    </a:solidFill>
                  </a:tcPr>
                </a:tc>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Case 1</a:t>
                      </a:r>
                    </a:p>
                  </a:txBody>
                  <a:tcPr>
                    <a:solidFill>
                      <a:schemeClr val="accent6">
                        <a:lumMod val="40000"/>
                        <a:lumOff val="60000"/>
                      </a:schemeClr>
                    </a:solidFill>
                  </a:tcPr>
                </a:tc>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24 May 2022</a:t>
                      </a:r>
                    </a:p>
                  </a:txBody>
                  <a:tcPr>
                    <a:solidFill>
                      <a:schemeClr val="accent6">
                        <a:lumMod val="40000"/>
                        <a:lumOff val="60000"/>
                      </a:schemeClr>
                    </a:solidFill>
                  </a:tcPr>
                </a:tc>
                <a:tc>
                  <a:txBody>
                    <a:bodyPr/>
                    <a:lstStyle/>
                    <a:p>
                      <a:pPr algn="just"/>
                      <a:r>
                        <a:rPr lang="en-IN" sz="1600" dirty="0">
                          <a:solidFill>
                            <a:schemeClr val="tx1"/>
                          </a:solidFill>
                          <a:latin typeface="Times New Roman" panose="02020603050405020304" pitchFamily="18" charset="0"/>
                          <a:cs typeface="Times New Roman" panose="02020603050405020304" pitchFamily="18" charset="0"/>
                        </a:rPr>
                        <a:t>4:24 h – 4:55 h</a:t>
                      </a:r>
                    </a:p>
                  </a:txBody>
                  <a:tcPr>
                    <a:solidFill>
                      <a:schemeClr val="accent6">
                        <a:lumMod val="40000"/>
                        <a:lumOff val="60000"/>
                      </a:schemeClr>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Cloud-to-ground lightning (CG) flashes, </a:t>
                      </a:r>
                      <a:r>
                        <a:rPr lang="en-IN" sz="1600" kern="100" dirty="0">
                          <a:effectLst/>
                          <a:latin typeface="Times New Roman" panose="02020603050405020304" pitchFamily="18" charset="0"/>
                          <a:cs typeface="Times New Roman" panose="02020603050405020304" pitchFamily="18" charset="0"/>
                        </a:rPr>
                        <a:t>Radar reflectivity (</a:t>
                      </a:r>
                      <a:r>
                        <a:rPr lang="en-IN" sz="1600" kern="100" dirty="0" err="1">
                          <a:effectLst/>
                          <a:latin typeface="Times New Roman" panose="02020603050405020304" pitchFamily="18" charset="0"/>
                          <a:cs typeface="Times New Roman" panose="02020603050405020304" pitchFamily="18" charset="0"/>
                        </a:rPr>
                        <a:t>dBZ</a:t>
                      </a:r>
                      <a:r>
                        <a:rPr lang="en-IN" sz="1600" kern="100" dirty="0">
                          <a:effectLst/>
                          <a:latin typeface="Times New Roman" panose="02020603050405020304" pitchFamily="18" charset="0"/>
                          <a:cs typeface="Times New Roman" panose="02020603050405020304" pitchFamily="18" charset="0"/>
                        </a:rPr>
                        <a:t>), Relative humidity, brightness temperature (k), DSD characteristics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06582740"/>
                  </a:ext>
                </a:extLst>
              </a:tr>
              <a:tr h="0">
                <a:tc vMerge="1">
                  <a:txBody>
                    <a:bodyPr/>
                    <a:lstStyle/>
                    <a:p>
                      <a:endParaRPr lang="en-IN" dirty="0"/>
                    </a:p>
                  </a:txBody>
                  <a:tcPr>
                    <a:solidFill>
                      <a:schemeClr val="accent6">
                        <a:lumMod val="20000"/>
                        <a:lumOff val="80000"/>
                      </a:schemeClr>
                    </a:solidFill>
                  </a:tcPr>
                </a:tc>
                <a:tc>
                  <a:txBody>
                    <a:bodyPr/>
                    <a:lstStyle/>
                    <a:p>
                      <a:pPr algn="just"/>
                      <a:r>
                        <a:rPr lang="en-IN" sz="1600" dirty="0">
                          <a:latin typeface="Times New Roman" panose="02020603050405020304" pitchFamily="18" charset="0"/>
                          <a:cs typeface="Times New Roman" panose="02020603050405020304" pitchFamily="18" charset="0"/>
                        </a:rPr>
                        <a:t>Case 2</a:t>
                      </a:r>
                    </a:p>
                  </a:txBody>
                  <a:tcPr>
                    <a:solidFill>
                      <a:schemeClr val="accent6">
                        <a:lumMod val="20000"/>
                        <a:lumOff val="80000"/>
                      </a:schemeClr>
                    </a:solidFill>
                  </a:tcPr>
                </a:tc>
                <a:tc>
                  <a:txBody>
                    <a:bodyPr/>
                    <a:lstStyle/>
                    <a:p>
                      <a:pPr algn="just"/>
                      <a:r>
                        <a:rPr lang="en-IN" sz="1600" dirty="0">
                          <a:latin typeface="Times New Roman" panose="02020603050405020304" pitchFamily="18" charset="0"/>
                          <a:cs typeface="Times New Roman" panose="02020603050405020304" pitchFamily="18" charset="0"/>
                        </a:rPr>
                        <a:t>26 December 2022</a:t>
                      </a:r>
                    </a:p>
                  </a:txBody>
                  <a:tcPr>
                    <a:solidFill>
                      <a:schemeClr val="accent6">
                        <a:lumMod val="20000"/>
                        <a:lumOff val="80000"/>
                      </a:schemeClr>
                    </a:solidFill>
                  </a:tcPr>
                </a:tc>
                <a:tc>
                  <a:txBody>
                    <a:bodyPr/>
                    <a:lstStyle/>
                    <a:p>
                      <a:pPr algn="just"/>
                      <a:r>
                        <a:rPr lang="en-IN" sz="1600" dirty="0">
                          <a:latin typeface="Times New Roman" panose="02020603050405020304" pitchFamily="18" charset="0"/>
                          <a:cs typeface="Times New Roman" panose="02020603050405020304" pitchFamily="18" charset="0"/>
                        </a:rPr>
                        <a:t>17:49 h -18:14 h</a:t>
                      </a:r>
                    </a:p>
                  </a:txBody>
                  <a:tcPr>
                    <a:solidFill>
                      <a:schemeClr val="accent6">
                        <a:lumMod val="20000"/>
                        <a:lumOff val="80000"/>
                      </a:schemeClr>
                    </a:solidFill>
                  </a:tcPr>
                </a:tc>
                <a:tc vMerge="1">
                  <a:txBody>
                    <a:bodyPr/>
                    <a:lstStyle/>
                    <a:p>
                      <a:endParaRPr lang="en-IN"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90956702"/>
                  </a:ext>
                </a:extLst>
              </a:tr>
            </a:tbl>
          </a:graphicData>
        </a:graphic>
      </p:graphicFrame>
      <p:graphicFrame>
        <p:nvGraphicFramePr>
          <p:cNvPr id="8" name="Table 7">
            <a:extLst>
              <a:ext uri="{FF2B5EF4-FFF2-40B4-BE49-F238E27FC236}">
                <a16:creationId xmlns:a16="http://schemas.microsoft.com/office/drawing/2014/main" id="{9DC1D230-7926-C7CC-FEA3-CD6AD2B64951}"/>
              </a:ext>
            </a:extLst>
          </p:cNvPr>
          <p:cNvGraphicFramePr>
            <a:graphicFrameLocks noGrp="1"/>
          </p:cNvGraphicFramePr>
          <p:nvPr>
            <p:extLst>
              <p:ext uri="{D42A27DB-BD31-4B8C-83A1-F6EECF244321}">
                <p14:modId xmlns:p14="http://schemas.microsoft.com/office/powerpoint/2010/main" val="1464271873"/>
              </p:ext>
            </p:extLst>
          </p:nvPr>
        </p:nvGraphicFramePr>
        <p:xfrm>
          <a:off x="698269" y="1031893"/>
          <a:ext cx="10490686" cy="2812225"/>
        </p:xfrm>
        <a:graphic>
          <a:graphicData uri="http://schemas.openxmlformats.org/drawingml/2006/table">
            <a:tbl>
              <a:tblPr firstRow="1" bandRow="1">
                <a:tableStyleId>{5C22544A-7EE6-4342-B048-85BDC9FD1C3A}</a:tableStyleId>
              </a:tblPr>
              <a:tblGrid>
                <a:gridCol w="2646079">
                  <a:extLst>
                    <a:ext uri="{9D8B030D-6E8A-4147-A177-3AD203B41FA5}">
                      <a16:colId xmlns:a16="http://schemas.microsoft.com/office/drawing/2014/main" val="1861947325"/>
                    </a:ext>
                  </a:extLst>
                </a:gridCol>
                <a:gridCol w="3710548">
                  <a:extLst>
                    <a:ext uri="{9D8B030D-6E8A-4147-A177-3AD203B41FA5}">
                      <a16:colId xmlns:a16="http://schemas.microsoft.com/office/drawing/2014/main" val="907058053"/>
                    </a:ext>
                  </a:extLst>
                </a:gridCol>
                <a:gridCol w="2202304">
                  <a:extLst>
                    <a:ext uri="{9D8B030D-6E8A-4147-A177-3AD203B41FA5}">
                      <a16:colId xmlns:a16="http://schemas.microsoft.com/office/drawing/2014/main" val="99583134"/>
                    </a:ext>
                  </a:extLst>
                </a:gridCol>
                <a:gridCol w="1931755">
                  <a:extLst>
                    <a:ext uri="{9D8B030D-6E8A-4147-A177-3AD203B41FA5}">
                      <a16:colId xmlns:a16="http://schemas.microsoft.com/office/drawing/2014/main" val="3649316113"/>
                    </a:ext>
                  </a:extLst>
                </a:gridCol>
              </a:tblGrid>
              <a:tr h="618715">
                <a:tc>
                  <a:txBody>
                    <a:bodyPr/>
                    <a:lstStyle/>
                    <a:p>
                      <a:pPr algn="just">
                        <a:lnSpc>
                          <a:spcPct val="107000"/>
                        </a:lnSpc>
                        <a:spcAft>
                          <a:spcPts val="800"/>
                        </a:spcAft>
                      </a:pPr>
                      <a:r>
                        <a:rPr lang="en-IN" sz="1600" kern="100" dirty="0">
                          <a:solidFill>
                            <a:schemeClr val="tx1"/>
                          </a:solidFill>
                          <a:effectLst/>
                          <a:latin typeface="Times New Roman" panose="02020603050405020304" pitchFamily="18" charset="0"/>
                          <a:cs typeface="Times New Roman" panose="02020603050405020304" pitchFamily="18" charset="0"/>
                        </a:rPr>
                        <a:t>Data Source</a:t>
                      </a:r>
                      <a:endParaRPr lang="en-IN"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en-IN" sz="1600" kern="100" dirty="0">
                          <a:solidFill>
                            <a:schemeClr val="tx1"/>
                          </a:solidFill>
                          <a:effectLst/>
                          <a:latin typeface="Times New Roman" panose="02020603050405020304" pitchFamily="18" charset="0"/>
                          <a:cs typeface="Times New Roman" panose="02020603050405020304" pitchFamily="18" charset="0"/>
                        </a:rPr>
                        <a:t>Parameters</a:t>
                      </a:r>
                      <a:endParaRPr lang="en-IN"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en-IN" sz="1600" kern="100">
                          <a:solidFill>
                            <a:schemeClr val="tx1"/>
                          </a:solidFill>
                          <a:effectLst/>
                          <a:latin typeface="Times New Roman" panose="02020603050405020304" pitchFamily="18" charset="0"/>
                          <a:cs typeface="Times New Roman" panose="02020603050405020304" pitchFamily="18" charset="0"/>
                        </a:rPr>
                        <a:t>Spatial resolution</a:t>
                      </a:r>
                      <a:endParaRPr lang="en-IN"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en-IN" sz="1600" kern="100">
                          <a:solidFill>
                            <a:schemeClr val="tx1"/>
                          </a:solidFill>
                          <a:effectLst/>
                          <a:latin typeface="Times New Roman" panose="02020603050405020304" pitchFamily="18" charset="0"/>
                          <a:cs typeface="Times New Roman" panose="02020603050405020304" pitchFamily="18" charset="0"/>
                        </a:rPr>
                        <a:t>Temporal resolution</a:t>
                      </a:r>
                      <a:endParaRPr lang="en-IN"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834699377"/>
                  </a:ext>
                </a:extLst>
              </a:tr>
              <a:tr h="618715">
                <a:tc>
                  <a:txBody>
                    <a:bodyPr/>
                    <a:lstStyle/>
                    <a:p>
                      <a:pPr algn="just">
                        <a:lnSpc>
                          <a:spcPct val="107000"/>
                        </a:lnSpc>
                        <a:spcAft>
                          <a:spcPts val="800"/>
                        </a:spcAft>
                      </a:pPr>
                      <a:r>
                        <a:rPr lang="en-IN" sz="1600" b="0" kern="100" dirty="0">
                          <a:solidFill>
                            <a:schemeClr val="tx1"/>
                          </a:solidFill>
                          <a:effectLst/>
                          <a:latin typeface="Times New Roman" panose="02020603050405020304" pitchFamily="18" charset="0"/>
                          <a:cs typeface="Times New Roman" panose="02020603050405020304" pitchFamily="18" charset="0"/>
                        </a:rPr>
                        <a:t>PARSIVEL disdrometer</a:t>
                      </a:r>
                      <a:endParaRPr lang="en-IN" sz="16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Surface rain rate (mm/hr), concentration of precipitation particles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Insitu</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I min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29017733"/>
                  </a:ext>
                </a:extLst>
              </a:tr>
              <a:tr h="618715">
                <a:tc>
                  <a:txBody>
                    <a:bodyPr/>
                    <a:lstStyle/>
                    <a:p>
                      <a:pPr algn="just">
                        <a:lnSpc>
                          <a:spcPct val="107000"/>
                        </a:lnSpc>
                        <a:spcAft>
                          <a:spcPts val="800"/>
                        </a:spcAft>
                      </a:pPr>
                      <a:r>
                        <a:rPr lang="en-IN" sz="1600" b="0" kern="100" dirty="0">
                          <a:solidFill>
                            <a:schemeClr val="tx1"/>
                          </a:solidFill>
                          <a:effectLst/>
                          <a:latin typeface="Times New Roman" panose="02020603050405020304" pitchFamily="18" charset="0"/>
                          <a:cs typeface="Times New Roman" panose="02020603050405020304" pitchFamily="18" charset="0"/>
                        </a:rPr>
                        <a:t>Micro Rain Radar</a:t>
                      </a:r>
                      <a:endParaRPr lang="en-IN" sz="16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Radar reflectivity (dBZ), rain rate (mm/hr) fall velocity(m/s)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Insitu</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1 min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754913195"/>
                  </a:ext>
                </a:extLst>
              </a:tr>
              <a:tr h="317342">
                <a:tc>
                  <a:txBody>
                    <a:bodyPr/>
                    <a:lstStyle/>
                    <a:p>
                      <a:pPr algn="just">
                        <a:lnSpc>
                          <a:spcPct val="107000"/>
                        </a:lnSpc>
                        <a:spcAft>
                          <a:spcPts val="800"/>
                        </a:spcAft>
                      </a:pPr>
                      <a:r>
                        <a:rPr lang="en-IN" sz="1600" b="0" kern="100" dirty="0">
                          <a:solidFill>
                            <a:schemeClr val="tx1"/>
                          </a:solidFill>
                          <a:effectLst/>
                          <a:latin typeface="Times New Roman" panose="02020603050405020304" pitchFamily="18" charset="0"/>
                          <a:cs typeface="Times New Roman" panose="02020603050405020304" pitchFamily="18" charset="0"/>
                        </a:rPr>
                        <a:t>Microwave radiometer</a:t>
                      </a:r>
                      <a:endParaRPr lang="en-IN" sz="16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dirty="0">
                          <a:effectLst/>
                          <a:latin typeface="Times New Roman" panose="02020603050405020304" pitchFamily="18" charset="0"/>
                          <a:cs typeface="Times New Roman" panose="02020603050405020304" pitchFamily="18" charset="0"/>
                        </a:rPr>
                        <a:t>Relative humidity, CAPE (J/Kg), KI (K), KOI (K), TTI (K)</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a:effectLst/>
                          <a:latin typeface="Times New Roman" panose="02020603050405020304" pitchFamily="18" charset="0"/>
                          <a:ea typeface="Calibri" panose="020F0502020204030204" pitchFamily="34" charset="0"/>
                          <a:cs typeface="Times New Roman" panose="02020603050405020304" pitchFamily="18" charset="0"/>
                        </a:rPr>
                        <a:t>Remote sensing measurement</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a:effectLst/>
                          <a:latin typeface="Times New Roman" panose="02020603050405020304" pitchFamily="18" charset="0"/>
                          <a:cs typeface="Times New Roman" panose="02020603050405020304" pitchFamily="18" charset="0"/>
                        </a:rPr>
                        <a:t>Hourly</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799714246"/>
                  </a:ext>
                </a:extLst>
              </a:tr>
              <a:tr h="451826">
                <a:tc>
                  <a:txBody>
                    <a:bodyPr/>
                    <a:lstStyle/>
                    <a:p>
                      <a:pPr algn="just">
                        <a:lnSpc>
                          <a:spcPct val="107000"/>
                        </a:lnSpc>
                        <a:spcAft>
                          <a:spcPts val="800"/>
                        </a:spcAft>
                      </a:pPr>
                      <a:r>
                        <a:rPr lang="en-IN" sz="1600" b="0" kern="100">
                          <a:solidFill>
                            <a:schemeClr val="tx1"/>
                          </a:solidFill>
                          <a:effectLst/>
                          <a:latin typeface="Times New Roman" panose="02020603050405020304" pitchFamily="18" charset="0"/>
                          <a:cs typeface="Times New Roman" panose="02020603050405020304" pitchFamily="18" charset="0"/>
                        </a:rPr>
                        <a:t>INSAT-3DR</a:t>
                      </a:r>
                      <a:endParaRPr lang="en-IN" sz="16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dirty="0">
                          <a:effectLst/>
                          <a:latin typeface="Times New Roman" panose="02020603050405020304" pitchFamily="18" charset="0"/>
                          <a:cs typeface="Times New Roman" panose="02020603050405020304" pitchFamily="18" charset="0"/>
                        </a:rPr>
                        <a:t>Brightness temperature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dirty="0">
                          <a:effectLst/>
                          <a:latin typeface="Times New Roman" panose="02020603050405020304" pitchFamily="18" charset="0"/>
                          <a:cs typeface="Times New Roman" panose="02020603050405020304" pitchFamily="18" charset="0"/>
                        </a:rPr>
                        <a:t>4 x 4 km</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07000"/>
                        </a:lnSpc>
                        <a:spcAft>
                          <a:spcPts val="800"/>
                        </a:spcAft>
                      </a:pPr>
                      <a:r>
                        <a:rPr lang="en-IN" sz="1600" kern="100" dirty="0">
                          <a:effectLst/>
                          <a:latin typeface="Times New Roman" panose="02020603050405020304" pitchFamily="18" charset="0"/>
                          <a:cs typeface="Times New Roman" panose="02020603050405020304" pitchFamily="18" charset="0"/>
                        </a:rPr>
                        <a:t>30 min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230450297"/>
                  </a:ext>
                </a:extLst>
              </a:tr>
            </a:tbl>
          </a:graphicData>
        </a:graphic>
      </p:graphicFrame>
      <p:pic>
        <p:nvPicPr>
          <p:cNvPr id="17" name="Audio 16">
            <a:hlinkClick r:id="" action="ppaction://media"/>
            <a:extLst>
              <a:ext uri="{FF2B5EF4-FFF2-40B4-BE49-F238E27FC236}">
                <a16:creationId xmlns:a16="http://schemas.microsoft.com/office/drawing/2014/main" id="{30CC9849-16C5-3F1D-EE16-56FC1D89AB9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091046036"/>
      </p:ext>
    </p:extLst>
  </p:cSld>
  <p:clrMapOvr>
    <a:masterClrMapping/>
  </p:clrMapOvr>
  <mc:AlternateContent xmlns:mc="http://schemas.openxmlformats.org/markup-compatibility/2006">
    <mc:Choice xmlns:p14="http://schemas.microsoft.com/office/powerpoint/2010/main" Requires="p14">
      <p:transition spd="med" p14:dur="700" advTm="3566">
        <p:fade/>
      </p:transition>
    </mc:Choice>
    <mc:Fallback>
      <p:transition spd="med" advTm="35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extLst>
    <p:ext uri="{3A86A75C-4F4B-4683-9AE1-C65F6400EC91}">
      <p14:laserTraceLst xmlns:p14="http://schemas.microsoft.com/office/powerpoint/2010/main">
        <p14:tracePtLst>
          <p14:tracePt t="818" x="5761038" y="4503738"/>
          <p14:tracePt t="825" x="5718175" y="4394200"/>
          <p14:tracePt t="832" x="5657850" y="4308475"/>
          <p14:tracePt t="848" x="5581650" y="4130675"/>
          <p14:tracePt t="866" x="5497513" y="3925888"/>
          <p14:tracePt t="882" x="5480050" y="3832225"/>
          <p14:tracePt t="899" x="5472113" y="3748088"/>
          <p14:tracePt t="900" x="5472113" y="3705225"/>
          <p14:tracePt t="915" x="5480050" y="3611563"/>
          <p14:tracePt t="932" x="5505450" y="3552825"/>
          <p14:tracePt t="949" x="5522913" y="3517900"/>
          <p14:tracePt t="965" x="5530850" y="3509963"/>
          <p14:tracePt t="991" x="5538788" y="3509963"/>
          <p14:tracePt t="1032" x="5548313" y="3509963"/>
          <p14:tracePt t="1122" x="5548313" y="3517900"/>
          <p14:tracePt t="1128" x="5548313" y="3527425"/>
          <p14:tracePt t="1149" x="5548313" y="3535363"/>
          <p14:tracePt t="1192" x="5548313" y="3543300"/>
          <p14:tracePt t="1211" x="5548313" y="3552825"/>
          <p14:tracePt t="1217" x="5538788" y="3552825"/>
          <p14:tracePt t="1233" x="5538788" y="3560763"/>
          <p14:tracePt t="1248" x="5530850" y="357822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EC4519-1357-85AE-A934-288D0417BC86}"/>
              </a:ext>
            </a:extLst>
          </p:cNvPr>
          <p:cNvSpPr txBox="1"/>
          <p:nvPr/>
        </p:nvSpPr>
        <p:spPr>
          <a:xfrm>
            <a:off x="112469" y="3941075"/>
            <a:ext cx="4000392" cy="461665"/>
          </a:xfrm>
          <a:prstGeom prst="rect">
            <a:avLst/>
          </a:prstGeom>
          <a:noFill/>
          <a:ln>
            <a:noFill/>
          </a:ln>
        </p:spPr>
        <p:txBody>
          <a:bodyPr wrap="square">
            <a:spAutoFit/>
          </a:bodyPr>
          <a:lstStyle/>
          <a:p>
            <a:pPr algn="just"/>
            <a:r>
              <a:rPr lang="en-IN" sz="1200" dirty="0">
                <a:solidFill>
                  <a:schemeClr val="tx1">
                    <a:lumMod val="95000"/>
                    <a:lumOff val="5000"/>
                  </a:schemeClr>
                </a:solidFill>
                <a:latin typeface="Times New Roman" panose="02020603050405020304" pitchFamily="18" charset="0"/>
                <a:cs typeface="Times New Roman" panose="02020603050405020304" pitchFamily="18" charset="0"/>
              </a:rPr>
              <a:t>Total accumulated rainfall (mm) observed in pre-monsoon, monsoon, and post-monsoon</a:t>
            </a:r>
            <a:endParaRPr lang="en-IN" sz="1200" dirty="0"/>
          </a:p>
        </p:txBody>
      </p:sp>
      <p:pic>
        <p:nvPicPr>
          <p:cNvPr id="11" name="Picture 10">
            <a:extLst>
              <a:ext uri="{FF2B5EF4-FFF2-40B4-BE49-F238E27FC236}">
                <a16:creationId xmlns:a16="http://schemas.microsoft.com/office/drawing/2014/main" id="{0AD1FDD8-4AD4-5914-3210-48821D26B966}"/>
              </a:ext>
            </a:extLst>
          </p:cNvPr>
          <p:cNvPicPr>
            <a:picLocks noChangeAspect="1"/>
          </p:cNvPicPr>
          <p:nvPr/>
        </p:nvPicPr>
        <p:blipFill rotWithShape="1">
          <a:blip r:embed="rId4"/>
          <a:srcRect t="4189" r="6604"/>
          <a:stretch/>
        </p:blipFill>
        <p:spPr>
          <a:xfrm>
            <a:off x="240461" y="846669"/>
            <a:ext cx="3775530" cy="2904870"/>
          </a:xfrm>
          <a:prstGeom prst="rect">
            <a:avLst/>
          </a:prstGeom>
          <a:ln w="12700">
            <a:solidFill>
              <a:schemeClr val="tx1"/>
            </a:solidFill>
          </a:ln>
        </p:spPr>
      </p:pic>
      <p:grpSp>
        <p:nvGrpSpPr>
          <p:cNvPr id="2" name="Group 1">
            <a:extLst>
              <a:ext uri="{FF2B5EF4-FFF2-40B4-BE49-F238E27FC236}">
                <a16:creationId xmlns:a16="http://schemas.microsoft.com/office/drawing/2014/main" id="{8916733D-6404-74FA-F0DE-B6DB50A49860}"/>
              </a:ext>
            </a:extLst>
          </p:cNvPr>
          <p:cNvGrpSpPr/>
          <p:nvPr/>
        </p:nvGrpSpPr>
        <p:grpSpPr>
          <a:xfrm>
            <a:off x="0" y="8626"/>
            <a:ext cx="12192000" cy="759125"/>
            <a:chOff x="0" y="8626"/>
            <a:chExt cx="12192000" cy="759125"/>
          </a:xfrm>
        </p:grpSpPr>
        <p:sp>
          <p:nvSpPr>
            <p:cNvPr id="3" name="Rectangle 2">
              <a:extLst>
                <a:ext uri="{FF2B5EF4-FFF2-40B4-BE49-F238E27FC236}">
                  <a16:creationId xmlns:a16="http://schemas.microsoft.com/office/drawing/2014/main" id="{D2148C82-6CE0-3BDD-5DBA-909AD33FA486}"/>
                </a:ext>
              </a:extLst>
            </p:cNvPr>
            <p:cNvSpPr/>
            <p:nvPr/>
          </p:nvSpPr>
          <p:spPr>
            <a:xfrm>
              <a:off x="0" y="8626"/>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latin typeface="Times New Roman" panose="02020603050405020304" pitchFamily="18" charset="0"/>
                  <a:cs typeface="Times New Roman" panose="02020603050405020304" pitchFamily="18" charset="0"/>
                </a:rPr>
                <a:t>RESULTS AND DISCUSSION</a:t>
              </a:r>
            </a:p>
          </p:txBody>
        </p:sp>
        <p:cxnSp>
          <p:nvCxnSpPr>
            <p:cNvPr id="4" name="Straight Connector 3">
              <a:extLst>
                <a:ext uri="{FF2B5EF4-FFF2-40B4-BE49-F238E27FC236}">
                  <a16:creationId xmlns:a16="http://schemas.microsoft.com/office/drawing/2014/main" id="{FEB28934-EBDF-746B-4539-DA16A3636BA9}"/>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8" name="TextBox 7">
            <a:extLst>
              <a:ext uri="{FF2B5EF4-FFF2-40B4-BE49-F238E27FC236}">
                <a16:creationId xmlns:a16="http://schemas.microsoft.com/office/drawing/2014/main" id="{79345EED-EE23-2B9B-1CDE-D00887958B06}"/>
              </a:ext>
            </a:extLst>
          </p:cNvPr>
          <p:cNvSpPr txBox="1"/>
          <p:nvPr/>
        </p:nvSpPr>
        <p:spPr>
          <a:xfrm>
            <a:off x="4306881" y="3356549"/>
            <a:ext cx="3109920" cy="830997"/>
          </a:xfrm>
          <a:prstGeom prst="rect">
            <a:avLst/>
          </a:prstGeom>
          <a:noFill/>
          <a:ln>
            <a:noFill/>
          </a:ln>
        </p:spPr>
        <p:txBody>
          <a:bodyPr wrap="square">
            <a:spAutoFit/>
          </a:bodyPr>
          <a:lstStyle/>
          <a:p>
            <a:pPr algn="just"/>
            <a:r>
              <a:rPr lang="en-IN" sz="1200" dirty="0">
                <a:solidFill>
                  <a:schemeClr val="tx1"/>
                </a:solidFill>
                <a:latin typeface="Times New Roman" panose="02020603050405020304" pitchFamily="18" charset="0"/>
                <a:cs typeface="Times New Roman" panose="02020603050405020304" pitchFamily="18" charset="0"/>
              </a:rPr>
              <a:t>Time-height profile of radar reflectivity (</a:t>
            </a:r>
            <a:r>
              <a:rPr lang="en-IN" sz="1200" dirty="0" err="1">
                <a:solidFill>
                  <a:schemeClr val="tx1"/>
                </a:solidFill>
                <a:latin typeface="Times New Roman" panose="02020603050405020304" pitchFamily="18" charset="0"/>
                <a:cs typeface="Times New Roman" panose="02020603050405020304" pitchFamily="18" charset="0"/>
              </a:rPr>
              <a:t>dBZ</a:t>
            </a:r>
            <a:r>
              <a:rPr lang="en-IN" sz="1200" dirty="0">
                <a:solidFill>
                  <a:schemeClr val="tx1"/>
                </a:solidFill>
                <a:latin typeface="Times New Roman" panose="02020603050405020304" pitchFamily="18" charset="0"/>
                <a:cs typeface="Times New Roman" panose="02020603050405020304" pitchFamily="18" charset="0"/>
              </a:rPr>
              <a:t>), rain rate (mm/h), and fall velocity (m/s) in stratiform event (a-c), Stratocumulus (d-f), and convective event (g-e).</a:t>
            </a:r>
            <a:endParaRPr lang="en-IN" sz="1200" dirty="0"/>
          </a:p>
        </p:txBody>
      </p:sp>
      <p:pic>
        <p:nvPicPr>
          <p:cNvPr id="9" name="Picture 8">
            <a:extLst>
              <a:ext uri="{FF2B5EF4-FFF2-40B4-BE49-F238E27FC236}">
                <a16:creationId xmlns:a16="http://schemas.microsoft.com/office/drawing/2014/main" id="{67DD7547-4850-F937-82BD-4FC4A1872DD0}"/>
              </a:ext>
            </a:extLst>
          </p:cNvPr>
          <p:cNvPicPr>
            <a:picLocks noChangeAspect="1"/>
          </p:cNvPicPr>
          <p:nvPr/>
        </p:nvPicPr>
        <p:blipFill rotWithShape="1">
          <a:blip r:embed="rId5"/>
          <a:srcRect t="2036" r="5304" b="22013"/>
          <a:stretch/>
        </p:blipFill>
        <p:spPr>
          <a:xfrm>
            <a:off x="4306881" y="846669"/>
            <a:ext cx="3030913" cy="2430962"/>
          </a:xfrm>
          <a:prstGeom prst="rect">
            <a:avLst/>
          </a:prstGeom>
          <a:ln w="15875">
            <a:solidFill>
              <a:schemeClr val="tx1"/>
            </a:solidFill>
          </a:ln>
        </p:spPr>
      </p:pic>
      <p:sp>
        <p:nvSpPr>
          <p:cNvPr id="12" name="TextBox 11">
            <a:extLst>
              <a:ext uri="{FF2B5EF4-FFF2-40B4-BE49-F238E27FC236}">
                <a16:creationId xmlns:a16="http://schemas.microsoft.com/office/drawing/2014/main" id="{3775A2B7-F314-3A70-D048-B676F3BAA314}"/>
              </a:ext>
            </a:extLst>
          </p:cNvPr>
          <p:cNvSpPr txBox="1"/>
          <p:nvPr/>
        </p:nvSpPr>
        <p:spPr>
          <a:xfrm>
            <a:off x="95899" y="4402740"/>
            <a:ext cx="3920092" cy="2418419"/>
          </a:xfrm>
          <a:prstGeom prst="rect">
            <a:avLst/>
          </a:prstGeom>
          <a:solidFill>
            <a:schemeClr val="accent6">
              <a:lumMod val="20000"/>
              <a:lumOff val="80000"/>
            </a:schemeClr>
          </a:solidFill>
        </p:spPr>
        <p:txBody>
          <a:bodyPr wrap="square">
            <a:spAutoFit/>
          </a:bodyPr>
          <a:lstStyle/>
          <a:p>
            <a:pPr marL="285750" indent="-285750" algn="just">
              <a:lnSpc>
                <a:spcPct val="150000"/>
              </a:lnSpc>
              <a:spcAft>
                <a:spcPts val="800"/>
              </a:spcAft>
              <a:buFont typeface="Wingdings" panose="05000000000000000000" pitchFamily="2" charset="2"/>
              <a:buChar char="Ø"/>
            </a:pPr>
            <a:r>
              <a:rPr lang="en-US" sz="1400" kern="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 all events, the number of concentrations of </a:t>
            </a:r>
            <a:r>
              <a:rPr lang="en-US" sz="1400" kern="120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raindrop spectra is greater than 1 m</a:t>
            </a:r>
            <a:r>
              <a:rPr lang="en-US" sz="1400" kern="1200" baseline="3000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-3</a:t>
            </a:r>
            <a:r>
              <a:rPr lang="en-US" sz="1400" kern="120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mm</a:t>
            </a:r>
            <a:r>
              <a:rPr lang="en-US" sz="1400" kern="1200" baseline="3000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-1</a:t>
            </a:r>
            <a:r>
              <a:rPr lang="en-US" sz="1400" kern="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p>
          <a:p>
            <a:pPr marL="285750" indent="-285750" algn="just">
              <a:lnSpc>
                <a:spcPct val="150000"/>
              </a:lnSpc>
              <a:spcAft>
                <a:spcPts val="800"/>
              </a:spcAft>
              <a:buFont typeface="Wingdings" panose="05000000000000000000" pitchFamily="2" charset="2"/>
              <a:buChar char="Ø"/>
            </a:pPr>
            <a:r>
              <a:rPr lang="en-US" sz="1400" kern="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The maximum diameters of raindrops are approximately 3.25 mm for convective, 2.75 mm for stratocumulus, and 2.37 mm for stratiform systems. Greater drop diameter is observed for convective cases. </a:t>
            </a:r>
          </a:p>
        </p:txBody>
      </p:sp>
      <p:sp>
        <p:nvSpPr>
          <p:cNvPr id="10" name="Slide Number Placeholder 9">
            <a:extLst>
              <a:ext uri="{FF2B5EF4-FFF2-40B4-BE49-F238E27FC236}">
                <a16:creationId xmlns:a16="http://schemas.microsoft.com/office/drawing/2014/main" id="{C0DEE4AD-10FA-A291-C74E-C54CBC60B5BB}"/>
              </a:ext>
            </a:extLst>
          </p:cNvPr>
          <p:cNvSpPr>
            <a:spLocks noGrp="1"/>
          </p:cNvSpPr>
          <p:nvPr>
            <p:ph type="sldNum" sz="quarter" idx="12"/>
          </p:nvPr>
        </p:nvSpPr>
        <p:spPr/>
        <p:txBody>
          <a:bodyPr/>
          <a:lstStyle/>
          <a:p>
            <a:fld id="{9660AF8B-14A3-4ECA-8C8D-3F5F90C29460}" type="slidenum">
              <a:rPr lang="en-IN" smtClean="0"/>
              <a:t>5</a:t>
            </a:fld>
            <a:endParaRPr lang="en-IN"/>
          </a:p>
        </p:txBody>
      </p:sp>
      <p:pic>
        <p:nvPicPr>
          <p:cNvPr id="13" name="Picture 12">
            <a:extLst>
              <a:ext uri="{FF2B5EF4-FFF2-40B4-BE49-F238E27FC236}">
                <a16:creationId xmlns:a16="http://schemas.microsoft.com/office/drawing/2014/main" id="{3ECA2F82-DC08-E7B3-C789-017EBC756B46}"/>
              </a:ext>
            </a:extLst>
          </p:cNvPr>
          <p:cNvPicPr>
            <a:picLocks noChangeAspect="1"/>
          </p:cNvPicPr>
          <p:nvPr/>
        </p:nvPicPr>
        <p:blipFill rotWithShape="1">
          <a:blip r:embed="rId6"/>
          <a:srcRect l="3356" r="4878"/>
          <a:stretch/>
        </p:blipFill>
        <p:spPr>
          <a:xfrm>
            <a:off x="4106486" y="4180533"/>
            <a:ext cx="4243883" cy="2623550"/>
          </a:xfrm>
          <a:prstGeom prst="rect">
            <a:avLst/>
          </a:prstGeom>
          <a:ln w="15875">
            <a:solidFill>
              <a:schemeClr val="tx1"/>
            </a:solidFill>
          </a:ln>
        </p:spPr>
      </p:pic>
      <p:sp>
        <p:nvSpPr>
          <p:cNvPr id="15" name="TextBox 14">
            <a:extLst>
              <a:ext uri="{FF2B5EF4-FFF2-40B4-BE49-F238E27FC236}">
                <a16:creationId xmlns:a16="http://schemas.microsoft.com/office/drawing/2014/main" id="{CAF99C34-CCC9-0C81-0169-8AFCE4C698FB}"/>
              </a:ext>
            </a:extLst>
          </p:cNvPr>
          <p:cNvSpPr txBox="1"/>
          <p:nvPr/>
        </p:nvSpPr>
        <p:spPr>
          <a:xfrm>
            <a:off x="8524288" y="5232669"/>
            <a:ext cx="1922301" cy="1200329"/>
          </a:xfrm>
          <a:prstGeom prst="rect">
            <a:avLst/>
          </a:prstGeom>
          <a:noFill/>
        </p:spPr>
        <p:txBody>
          <a:bodyPr wrap="square">
            <a:spAutoFit/>
          </a:bodyPr>
          <a:lstStyle/>
          <a:p>
            <a:pPr algn="just"/>
            <a:r>
              <a:rPr lang="en-IN" sz="1200" dirty="0">
                <a:solidFill>
                  <a:schemeClr val="tx1">
                    <a:lumMod val="95000"/>
                    <a:lumOff val="5000"/>
                  </a:schemeClr>
                </a:solidFill>
                <a:latin typeface="Times New Roman" panose="02020603050405020304" pitchFamily="18" charset="0"/>
                <a:cs typeface="Times New Roman" panose="02020603050405020304" pitchFamily="18" charset="0"/>
              </a:rPr>
              <a:t>Raindrop size distributions (DSDs) and gamma distribution fitting curves for stratiform, stratocumulus and convective cases</a:t>
            </a:r>
            <a:endParaRPr lang="en-IN" sz="12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E5E0FE5-7B7B-1E2D-6895-1F79DC17BB91}"/>
              </a:ext>
            </a:extLst>
          </p:cNvPr>
          <p:cNvPicPr>
            <a:picLocks noChangeAspect="1"/>
          </p:cNvPicPr>
          <p:nvPr/>
        </p:nvPicPr>
        <p:blipFill rotWithShape="1">
          <a:blip r:embed="rId7">
            <a:extLst>
              <a:ext uri="{28A0092B-C50C-407E-A947-70E740481C1C}">
                <a14:useLocalDpi xmlns:a14="http://schemas.microsoft.com/office/drawing/2010/main" val="0"/>
              </a:ext>
            </a:extLst>
          </a:blip>
          <a:srcRect t="430" r="7203" b="1654"/>
          <a:stretch/>
        </p:blipFill>
        <p:spPr>
          <a:xfrm>
            <a:off x="7610821" y="881068"/>
            <a:ext cx="3030913" cy="3220500"/>
          </a:xfrm>
          <a:prstGeom prst="rect">
            <a:avLst/>
          </a:prstGeom>
          <a:ln w="15875">
            <a:solidFill>
              <a:schemeClr val="tx1"/>
            </a:solidFill>
          </a:ln>
        </p:spPr>
      </p:pic>
      <p:sp>
        <p:nvSpPr>
          <p:cNvPr id="18" name="TextBox 17">
            <a:extLst>
              <a:ext uri="{FF2B5EF4-FFF2-40B4-BE49-F238E27FC236}">
                <a16:creationId xmlns:a16="http://schemas.microsoft.com/office/drawing/2014/main" id="{417D1D69-0188-EC89-5348-4C1AEBABB23F}"/>
              </a:ext>
            </a:extLst>
          </p:cNvPr>
          <p:cNvSpPr txBox="1"/>
          <p:nvPr/>
        </p:nvSpPr>
        <p:spPr>
          <a:xfrm>
            <a:off x="10901954" y="893748"/>
            <a:ext cx="1070099" cy="3046988"/>
          </a:xfrm>
          <a:prstGeom prst="rect">
            <a:avLst/>
          </a:prstGeom>
          <a:noFill/>
        </p:spPr>
        <p:txBody>
          <a:bodyPr wrap="square">
            <a:spAutoFit/>
          </a:bodyPr>
          <a:lstStyle/>
          <a:p>
            <a:pPr algn="just"/>
            <a:r>
              <a:rPr lang="en-IN" sz="1200" dirty="0">
                <a:latin typeface="Times New Roman" panose="02020603050405020304" pitchFamily="18" charset="0"/>
                <a:cs typeface="Times New Roman" panose="02020603050405020304" pitchFamily="18" charset="0"/>
              </a:rPr>
              <a:t> (a) Total accumulated rainfall (mm), (b) The number of precipitating events, (c) Average rainfall (mm) observed in pre-monsoon ,monsoon and post monsoon over the location NCESS.</a:t>
            </a:r>
          </a:p>
        </p:txBody>
      </p:sp>
      <p:pic>
        <p:nvPicPr>
          <p:cNvPr id="23" name="Audio 22">
            <a:hlinkClick r:id="" action="ppaction://media"/>
            <a:extLst>
              <a:ext uri="{FF2B5EF4-FFF2-40B4-BE49-F238E27FC236}">
                <a16:creationId xmlns:a16="http://schemas.microsoft.com/office/drawing/2014/main" id="{3827D2F5-2AE6-66A3-C44C-CA00AFCFC11A}"/>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1945080258"/>
      </p:ext>
    </p:extLst>
  </p:cSld>
  <p:clrMapOvr>
    <a:masterClrMapping/>
  </p:clrMapOvr>
  <mc:AlternateContent xmlns:mc="http://schemas.openxmlformats.org/markup-compatibility/2006">
    <mc:Choice xmlns:p14="http://schemas.microsoft.com/office/powerpoint/2010/main" Requires="p14">
      <p:transition spd="med" p14:dur="700" advTm="21466">
        <p:fade/>
      </p:transition>
    </mc:Choice>
    <mc:Fallback>
      <p:transition spd="med" advTm="214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extLst>
    <p:ext uri="{3A86A75C-4F4B-4683-9AE1-C65F6400EC91}">
      <p14:laserTraceLst xmlns:p14="http://schemas.microsoft.com/office/powerpoint/2010/main">
        <p14:tracePtLst>
          <p14:tracePt t="4016" x="5480050" y="3552825"/>
          <p14:tracePt t="4022" x="5403850" y="3517900"/>
          <p14:tracePt t="4029" x="5327650" y="3492500"/>
          <p14:tracePt t="4044" x="5259388" y="3449638"/>
          <p14:tracePt t="4045" x="5183188" y="3416300"/>
          <p14:tracePt t="4061" x="5046663" y="3314700"/>
          <p14:tracePt t="4078" x="4894263" y="3254375"/>
          <p14:tracePt t="4079" x="4800600" y="3221038"/>
          <p14:tracePt t="4094" x="4656138" y="3178175"/>
          <p14:tracePt t="4112" x="4359275" y="3119438"/>
          <p14:tracePt t="4127" x="4146550" y="3109913"/>
          <p14:tracePt t="4144" x="3933825" y="3076575"/>
          <p14:tracePt t="4161" x="3713163" y="3041650"/>
          <p14:tracePt t="4178" x="3619500" y="3025775"/>
          <p14:tracePt t="4195" x="3508375" y="3000375"/>
          <p14:tracePt t="4211" x="3406775" y="2990850"/>
          <p14:tracePt t="4228" x="3305175" y="2974975"/>
          <p14:tracePt t="4229" x="3254375" y="2949575"/>
          <p14:tracePt t="4244" x="3178175" y="2932113"/>
          <p14:tracePt t="4261" x="3117850" y="2914650"/>
          <p14:tracePt t="4278" x="3024188" y="2889250"/>
          <p14:tracePt t="4294" x="2973388" y="2871788"/>
          <p14:tracePt t="4312" x="2914650" y="2863850"/>
          <p14:tracePt t="4329" x="2846388" y="2846388"/>
          <p14:tracePt t="4346" x="2811463" y="2830513"/>
          <p14:tracePt t="4348" x="2803525" y="2820988"/>
          <p14:tracePt t="4361" x="2786063" y="2820988"/>
          <p14:tracePt t="4378" x="2778125" y="2813050"/>
          <p14:tracePt t="4395" x="2770188" y="2795588"/>
          <p14:tracePt t="4412" x="2752725" y="2795588"/>
          <p14:tracePt t="4428" x="2744788" y="2787650"/>
          <p14:tracePt t="4465" x="2744788" y="2778125"/>
          <p14:tracePt t="4540" x="2744788" y="2787650"/>
          <p14:tracePt t="4553" x="2752725" y="2787650"/>
          <p14:tracePt t="4574" x="2760663" y="2787650"/>
          <p14:tracePt t="4587" x="2770188" y="2787650"/>
          <p14:tracePt t="4601" x="2778125" y="2787650"/>
          <p14:tracePt t="4622" x="2786063" y="2787650"/>
          <p14:tracePt t="4628" x="2795588" y="2787650"/>
          <p14:tracePt t="4644" x="2803525" y="2795588"/>
          <p14:tracePt t="4661" x="2811463" y="2795588"/>
          <p14:tracePt t="4680" x="2820988" y="2805113"/>
          <p14:tracePt t="4695" x="2820988" y="2813050"/>
          <p14:tracePt t="4714" x="2828925" y="2813050"/>
          <p14:tracePt t="4728" x="2846388" y="2820988"/>
          <p14:tracePt t="4749" x="2846388" y="2830513"/>
          <p14:tracePt t="4768" x="2854325" y="2830513"/>
          <p14:tracePt t="4778" x="2863850" y="2830513"/>
          <p14:tracePt t="4829" x="2871788" y="2838450"/>
          <p14:tracePt t="5228" x="2871788" y="2830513"/>
          <p14:tracePt t="5256" x="2879725" y="2830513"/>
          <p14:tracePt t="5291" x="2889250" y="2830513"/>
          <p14:tracePt t="5339" x="2889250" y="2820988"/>
          <p14:tracePt t="8187" x="2889250" y="2813050"/>
          <p14:tracePt t="8193" x="2897188" y="2805113"/>
          <p14:tracePt t="8201" x="2897188" y="2795588"/>
          <p14:tracePt t="8223" x="2905125" y="2770188"/>
          <p14:tracePt t="8242" x="2914650" y="2752725"/>
          <p14:tracePt t="8257" x="2914650" y="2744788"/>
          <p14:tracePt t="8274" x="2922588" y="2727325"/>
          <p14:tracePt t="8291" x="2930525" y="2719388"/>
          <p14:tracePt t="8291" x="2940050" y="2711450"/>
          <p14:tracePt t="8307" x="2947988" y="2701925"/>
          <p14:tracePt t="8324" x="2955925" y="2686050"/>
          <p14:tracePt t="8341" x="2973388" y="2676525"/>
          <p14:tracePt t="8358" x="2982913" y="2668588"/>
          <p14:tracePt t="8373" x="2990850" y="2668588"/>
          <p14:tracePt t="8391" x="2998788" y="2660650"/>
          <p14:tracePt t="8408" x="3016250" y="2651125"/>
          <p14:tracePt t="8425" x="3024188" y="2651125"/>
          <p14:tracePt t="8442" x="3041650" y="2643188"/>
          <p14:tracePt t="8458" x="3067050" y="2643188"/>
          <p14:tracePt t="8474" x="3074988" y="2643188"/>
          <p14:tracePt t="8477" x="3092450" y="2643188"/>
          <p14:tracePt t="8491" x="3117850" y="2651125"/>
          <p14:tracePt t="8508" x="3135313" y="2651125"/>
          <p14:tracePt t="8525" x="3178175" y="2676525"/>
          <p14:tracePt t="8541" x="3219450" y="2701925"/>
          <p14:tracePt t="8559" x="3262313" y="2727325"/>
          <p14:tracePt t="8561" x="3287713" y="2744788"/>
          <p14:tracePt t="8574" x="3348038" y="2778125"/>
          <p14:tracePt t="8591" x="3414713" y="2820988"/>
          <p14:tracePt t="8608" x="3492500" y="2863850"/>
          <p14:tracePt t="8624" x="3533775" y="2906713"/>
          <p14:tracePt t="8642" x="3602038" y="2982913"/>
          <p14:tracePt t="8658" x="3652838" y="3033713"/>
          <p14:tracePt t="8674" x="3695700" y="3067050"/>
          <p14:tracePt t="8676" x="3703638" y="3084513"/>
          <p14:tracePt t="8692" x="3746500" y="3119438"/>
          <p14:tracePt t="8708" x="3781425" y="3152775"/>
          <p14:tracePt t="8725" x="3848100" y="3221038"/>
          <p14:tracePt t="8741" x="3908425" y="3271838"/>
          <p14:tracePt t="8758" x="3959225" y="3322638"/>
          <p14:tracePt t="8761" x="3984625" y="3348038"/>
          <p14:tracePt t="8775" x="4027488" y="3382963"/>
          <p14:tracePt t="8791" x="4060825" y="3416300"/>
          <p14:tracePt t="8794" x="4078288" y="3433763"/>
          <p14:tracePt t="8808" x="4095750" y="3449638"/>
          <p14:tracePt t="8810" x="4111625" y="3459163"/>
          <p14:tracePt t="8824" x="4121150" y="3484563"/>
          <p14:tracePt t="8842" x="4137025" y="3502025"/>
          <p14:tracePt t="8858" x="4146550" y="3502025"/>
          <p14:tracePt t="8875" x="4154488" y="3502025"/>
          <p14:tracePt t="8878" x="4154488" y="3509963"/>
          <p14:tracePt t="8896" x="4154488" y="3517900"/>
          <p14:tracePt t="8911" x="4162425" y="3517900"/>
          <p14:tracePt t="8924" x="4171950" y="3527425"/>
          <p14:tracePt t="8940" x="4179888" y="3527425"/>
          <p14:tracePt t="8959" x="4187825" y="3535363"/>
          <p14:tracePt t="8987" x="4197350" y="3535363"/>
          <p14:tracePt t="9020" x="4197350" y="3543300"/>
          <p14:tracePt t="9055" x="4205288" y="3543300"/>
          <p14:tracePt t="9097" x="4214813" y="3543300"/>
          <p14:tracePt t="9124" x="4222750" y="3543300"/>
          <p14:tracePt t="9445" x="4222750" y="3502025"/>
          <p14:tracePt t="9450" x="4222750" y="3424238"/>
          <p14:tracePt t="9457" x="4222750" y="3365500"/>
          <p14:tracePt t="9472" x="4222750" y="3340100"/>
          <p14:tracePt t="9473" x="4230688" y="3289300"/>
          <p14:tracePt t="9490" x="4240213" y="3238500"/>
          <p14:tracePt t="9506" x="4306888" y="3127375"/>
          <p14:tracePt t="9523" x="4410075" y="3033713"/>
          <p14:tracePt t="9540" x="4646613" y="2855913"/>
          <p14:tracePt t="9556" x="4791075" y="2762250"/>
          <p14:tracePt t="9573" x="4953000" y="2668588"/>
          <p14:tracePt t="9589" x="5249863" y="2541588"/>
          <p14:tracePt t="9606" x="5429250" y="2524125"/>
          <p14:tracePt t="9623" x="5538788" y="2524125"/>
          <p14:tracePt t="9640" x="5573713" y="2549525"/>
          <p14:tracePt t="9657" x="5591175" y="2592388"/>
          <p14:tracePt t="9659" x="5599113" y="2608263"/>
          <p14:tracePt t="9673" x="5616575" y="2660650"/>
          <p14:tracePt t="9689" x="5657850" y="2736850"/>
          <p14:tracePt t="9707" x="5683250" y="2855913"/>
          <p14:tracePt t="9723" x="5700713" y="2940050"/>
          <p14:tracePt t="9740" x="5735638" y="3059113"/>
          <p14:tracePt t="9757" x="5761038" y="3127375"/>
          <p14:tracePt t="9774" x="5776913" y="3195638"/>
          <p14:tracePt t="9776" x="5786438" y="3211513"/>
          <p14:tracePt t="9790" x="5802313" y="3271838"/>
          <p14:tracePt t="9806" x="5819775" y="3340100"/>
          <p14:tracePt t="9824" x="5862638" y="3492500"/>
          <p14:tracePt t="9840" x="5913438" y="3619500"/>
          <p14:tracePt t="9858" x="5946775" y="3738563"/>
          <p14:tracePt t="9859" x="5964238" y="3781425"/>
          <p14:tracePt t="9873" x="5981700" y="3867150"/>
          <p14:tracePt t="9891" x="5997575" y="3935413"/>
          <p14:tracePt t="9893" x="6015038" y="3976688"/>
          <p14:tracePt t="9907" x="6057900" y="4079875"/>
          <p14:tracePt t="9923" x="6126163" y="4224338"/>
          <p14:tracePt t="9941" x="6219825" y="4445000"/>
          <p14:tracePt t="9956" x="6253163" y="4503738"/>
          <p14:tracePt t="9973" x="6270625" y="4538663"/>
          <p14:tracePt t="9975" x="6270625" y="4546600"/>
          <p14:tracePt t="9990" x="6278563" y="4572000"/>
          <p14:tracePt t="10007" x="6303963" y="4648200"/>
          <p14:tracePt t="10024" x="6415088" y="4878388"/>
          <p14:tracePt t="10040" x="6508750" y="5030788"/>
          <p14:tracePt t="10058" x="6567488" y="5141913"/>
          <p14:tracePt t="10073" x="6575425" y="5157788"/>
          <p14:tracePt t="10075" x="6584950" y="5175250"/>
          <p14:tracePt t="10090" x="6584950" y="5183188"/>
          <p14:tracePt t="10092" x="6584950" y="5192713"/>
          <p14:tracePt t="10106" x="6592888" y="5218113"/>
          <p14:tracePt t="10123" x="6610350" y="5276850"/>
          <p14:tracePt t="10140" x="6635750" y="5395913"/>
          <p14:tracePt t="10156" x="6653213" y="5438775"/>
          <p14:tracePt t="10173" x="6661150" y="5438775"/>
          <p14:tracePt t="10306" x="6653213" y="5438775"/>
          <p14:tracePt t="10395" x="6653213" y="5430838"/>
          <p14:tracePt t="10485" x="6653213" y="5421313"/>
          <p14:tracePt t="10491" x="6643688" y="5421313"/>
          <p14:tracePt t="10512" x="6643688" y="5413375"/>
          <p14:tracePt t="10539" x="6635750" y="5405438"/>
          <p14:tracePt t="10596" x="6626225" y="5405438"/>
          <p14:tracePt t="10602" x="6626225" y="5395913"/>
          <p14:tracePt t="10643" x="6626225" y="5387975"/>
          <p14:tracePt t="10651" x="6618288" y="5387975"/>
          <p14:tracePt t="10719" x="6618288" y="5380038"/>
          <p14:tracePt t="10760" x="6610350" y="5370513"/>
          <p14:tracePt t="10789" x="6610350" y="5362575"/>
          <p14:tracePt t="10836" x="6610350" y="5353050"/>
          <p14:tracePt t="10856" x="6600825" y="5345113"/>
          <p14:tracePt t="10920" x="6592888" y="5337175"/>
          <p14:tracePt t="10974" x="6592888" y="5327650"/>
          <p14:tracePt t="15922" x="6592888" y="5319713"/>
          <p14:tracePt t="15942" x="6584950" y="5302250"/>
          <p14:tracePt t="15948" x="6584950" y="5294313"/>
          <p14:tracePt t="15962" x="6584950" y="5276850"/>
          <p14:tracePt t="15969" x="6584950" y="5268913"/>
          <p14:tracePt t="15983" x="6575425" y="5251450"/>
          <p14:tracePt t="15985" x="6575425" y="5235575"/>
          <p14:tracePt t="16000" x="6559550" y="5200650"/>
          <p14:tracePt t="16018" x="6550025" y="5116513"/>
          <p14:tracePt t="16033" x="6550025" y="5022850"/>
          <p14:tracePt t="16050" x="6550025" y="4946650"/>
          <p14:tracePt t="16052" x="6559550" y="4903788"/>
          <p14:tracePt t="16067" x="6567488" y="4810125"/>
          <p14:tracePt t="16083" x="6592888" y="4708525"/>
          <p14:tracePt t="16101" x="6610350" y="4597400"/>
          <p14:tracePt t="16117" x="6618288" y="4529138"/>
          <p14:tracePt t="16134" x="6643688" y="4460875"/>
          <p14:tracePt t="16151" x="6661150" y="4419600"/>
          <p14:tracePt t="16168" x="6678613" y="4402138"/>
          <p14:tracePt t="16169" x="6678613" y="4384675"/>
          <p14:tracePt t="16185" x="6686550" y="4384675"/>
          <p14:tracePt t="16201" x="6694488" y="4368800"/>
          <p14:tracePt t="16218" x="6704013" y="4351338"/>
          <p14:tracePt t="16234" x="6711950" y="4341813"/>
          <p14:tracePt t="16251" x="6719888" y="4325938"/>
          <p14:tracePt t="16253" x="6729413" y="4316413"/>
          <p14:tracePt t="16268" x="6745288" y="4300538"/>
          <p14:tracePt t="16284" x="6780213" y="4257675"/>
          <p14:tracePt t="16287" x="6823075" y="4232275"/>
          <p14:tracePt t="16301" x="6881813" y="4164013"/>
          <p14:tracePt t="16317" x="6950075" y="4113213"/>
          <p14:tracePt t="16335" x="7018338" y="4062413"/>
          <p14:tracePt t="16350" x="7059613" y="4027488"/>
          <p14:tracePt t="16367" x="7102475" y="3986213"/>
          <p14:tracePt t="16369" x="7153275" y="3968750"/>
          <p14:tracePt t="16384" x="7256463" y="3908425"/>
          <p14:tracePt t="16400" x="7366000" y="3857625"/>
          <p14:tracePt t="16418" x="7586663" y="3781425"/>
          <p14:tracePt t="16433" x="7715250" y="3738563"/>
          <p14:tracePt t="16451" x="7766050" y="3730625"/>
          <p14:tracePt t="16453" x="7781925" y="3730625"/>
          <p14:tracePt t="16467" x="7791450" y="3730625"/>
          <p14:tracePt t="16484" x="7799388" y="3730625"/>
          <p14:tracePt t="16486" x="7807325" y="3730625"/>
          <p14:tracePt t="16501" x="7824788" y="3738563"/>
          <p14:tracePt t="16517" x="7850188" y="3738563"/>
          <p14:tracePt t="16534" x="7893050" y="3738563"/>
          <p14:tracePt t="16536" x="7943850" y="3730625"/>
          <p14:tracePt t="16550" x="8131175" y="3705225"/>
          <p14:tracePt t="16568" x="8394700" y="3671888"/>
          <p14:tracePt t="16570" x="8539163" y="3636963"/>
          <p14:tracePt t="16584" x="8658225" y="3629025"/>
          <p14:tracePt t="16586" x="8742363" y="3603625"/>
          <p14:tracePt t="16600" x="8836025" y="3594100"/>
          <p14:tracePt t="16618" x="8894763" y="3586163"/>
          <p14:tracePt t="16634" x="8904288" y="3586163"/>
          <p14:tracePt t="16651" x="8921750" y="3586163"/>
          <p14:tracePt t="16653" x="8929688" y="3586163"/>
          <p14:tracePt t="16667" x="8955088" y="3586163"/>
          <p14:tracePt t="16684" x="8988425" y="3594100"/>
          <p14:tracePt t="16700" x="9005888" y="3594100"/>
          <p14:tracePt t="16717" x="9013825" y="3594100"/>
          <p14:tracePt t="16769" x="9023350" y="3594100"/>
          <p14:tracePt t="16796" x="9031288" y="3594100"/>
          <p14:tracePt t="17114" x="9031288" y="3586163"/>
          <p14:tracePt t="17126" x="9031288" y="3578225"/>
          <p14:tracePt t="17133" x="9031288" y="3560763"/>
          <p14:tracePt t="17149" x="9031288" y="3552825"/>
          <p14:tracePt t="17166" x="9031288" y="3527425"/>
          <p14:tracePt t="17167" x="9031288" y="3509963"/>
          <p14:tracePt t="17182" x="9031288" y="3492500"/>
          <p14:tracePt t="17183" x="9039225" y="3467100"/>
          <p14:tracePt t="17199" x="9048750" y="3416300"/>
          <p14:tracePt t="17216" x="9048750" y="3373438"/>
          <p14:tracePt t="17232" x="9048750" y="3340100"/>
          <p14:tracePt t="17250" x="9048750" y="3330575"/>
          <p14:tracePt t="17266" x="9048750" y="3322638"/>
          <p14:tracePt t="17283" x="9048750" y="3314700"/>
          <p14:tracePt t="17307" x="9048750" y="3305175"/>
          <p14:tracePt t="17327" x="9048750" y="3297238"/>
          <p14:tracePt t="17705" x="9039225" y="3297238"/>
          <p14:tracePt t="17762" x="9039225" y="3305175"/>
          <p14:tracePt t="17795" x="9039225" y="3314700"/>
          <p14:tracePt t="17987" x="9031288" y="33147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9891C-AC58-A5B5-90DB-AD3DB50DF73B}"/>
              </a:ext>
            </a:extLst>
          </p:cNvPr>
          <p:cNvPicPr>
            <a:picLocks noChangeAspect="1"/>
          </p:cNvPicPr>
          <p:nvPr/>
        </p:nvPicPr>
        <p:blipFill>
          <a:blip r:embed="rId4"/>
          <a:stretch>
            <a:fillRect/>
          </a:stretch>
        </p:blipFill>
        <p:spPr>
          <a:xfrm>
            <a:off x="106096" y="934007"/>
            <a:ext cx="3941522" cy="2180129"/>
          </a:xfrm>
          <a:prstGeom prst="rect">
            <a:avLst/>
          </a:prstGeom>
          <a:ln w="15875">
            <a:solidFill>
              <a:schemeClr val="tx1"/>
            </a:solidFill>
          </a:ln>
        </p:spPr>
      </p:pic>
      <p:sp>
        <p:nvSpPr>
          <p:cNvPr id="6" name="TextBox 5">
            <a:extLst>
              <a:ext uri="{FF2B5EF4-FFF2-40B4-BE49-F238E27FC236}">
                <a16:creationId xmlns:a16="http://schemas.microsoft.com/office/drawing/2014/main" id="{3DAC6E2F-B21E-DEEE-BD4F-FC6A9D756448}"/>
              </a:ext>
            </a:extLst>
          </p:cNvPr>
          <p:cNvSpPr txBox="1"/>
          <p:nvPr/>
        </p:nvSpPr>
        <p:spPr>
          <a:xfrm>
            <a:off x="95530" y="3252666"/>
            <a:ext cx="3499747" cy="461665"/>
          </a:xfrm>
          <a:prstGeom prst="rect">
            <a:avLst/>
          </a:prstGeom>
          <a:noFill/>
        </p:spPr>
        <p:txBody>
          <a:bodyPr wrap="square">
            <a:spAutoFit/>
          </a:bodyPr>
          <a:lstStyle/>
          <a:p>
            <a:pPr algn="just"/>
            <a:r>
              <a:rPr lang="en-IN" sz="1200" b="0" i="0" dirty="0">
                <a:solidFill>
                  <a:srgbClr val="222222"/>
                </a:solidFill>
                <a:effectLst/>
                <a:latin typeface="Times New Roman" panose="02020603050405020304" pitchFamily="18" charset="0"/>
                <a:cs typeface="Times New Roman" panose="02020603050405020304" pitchFamily="18" charset="0"/>
              </a:rPr>
              <a:t>Cloud-to-ground (CG) lightning distribution and brightness temperature</a:t>
            </a:r>
            <a:endParaRPr lang="en-IN" sz="12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A2AA158-016A-A690-69AD-5ABC09ECB0AE}"/>
              </a:ext>
            </a:extLst>
          </p:cNvPr>
          <p:cNvGrpSpPr/>
          <p:nvPr/>
        </p:nvGrpSpPr>
        <p:grpSpPr>
          <a:xfrm>
            <a:off x="0" y="0"/>
            <a:ext cx="12192000" cy="759125"/>
            <a:chOff x="0" y="0"/>
            <a:chExt cx="12192000" cy="759125"/>
          </a:xfrm>
        </p:grpSpPr>
        <p:sp>
          <p:nvSpPr>
            <p:cNvPr id="5" name="Rectangle 4">
              <a:extLst>
                <a:ext uri="{FF2B5EF4-FFF2-40B4-BE49-F238E27FC236}">
                  <a16:creationId xmlns:a16="http://schemas.microsoft.com/office/drawing/2014/main" id="{0903A0DA-7348-17B9-20F2-C42A2C7321BF}"/>
                </a:ext>
              </a:extLst>
            </p:cNvPr>
            <p:cNvSpPr/>
            <p:nvPr/>
          </p:nvSpPr>
          <p:spPr>
            <a:xfrm>
              <a:off x="0" y="0"/>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latin typeface="Times New Roman" panose="02020603050405020304" pitchFamily="18" charset="0"/>
                  <a:cs typeface="Times New Roman" panose="02020603050405020304" pitchFamily="18" charset="0"/>
                </a:rPr>
                <a:t>DEEP CONVECTIVE SYSTEMS-CASE STUDY</a:t>
              </a:r>
            </a:p>
          </p:txBody>
        </p:sp>
        <p:cxnSp>
          <p:nvCxnSpPr>
            <p:cNvPr id="7" name="Straight Connector 6">
              <a:extLst>
                <a:ext uri="{FF2B5EF4-FFF2-40B4-BE49-F238E27FC236}">
                  <a16:creationId xmlns:a16="http://schemas.microsoft.com/office/drawing/2014/main" id="{C8FF7D24-2EB4-BF09-07C6-9EDF3873D43B}"/>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4" name="Slide Number Placeholder 3">
            <a:extLst>
              <a:ext uri="{FF2B5EF4-FFF2-40B4-BE49-F238E27FC236}">
                <a16:creationId xmlns:a16="http://schemas.microsoft.com/office/drawing/2014/main" id="{3356A64F-2F9A-C60B-4091-109E42B24425}"/>
              </a:ext>
            </a:extLst>
          </p:cNvPr>
          <p:cNvSpPr>
            <a:spLocks noGrp="1"/>
          </p:cNvSpPr>
          <p:nvPr>
            <p:ph type="sldNum" sz="quarter" idx="12"/>
          </p:nvPr>
        </p:nvSpPr>
        <p:spPr/>
        <p:txBody>
          <a:bodyPr/>
          <a:lstStyle/>
          <a:p>
            <a:fld id="{9660AF8B-14A3-4ECA-8C8D-3F5F90C29460}" type="slidenum">
              <a:rPr lang="en-IN" smtClean="0"/>
              <a:t>6</a:t>
            </a:fld>
            <a:endParaRPr lang="en-IN"/>
          </a:p>
        </p:txBody>
      </p:sp>
      <p:grpSp>
        <p:nvGrpSpPr>
          <p:cNvPr id="10" name="Group 9">
            <a:extLst>
              <a:ext uri="{FF2B5EF4-FFF2-40B4-BE49-F238E27FC236}">
                <a16:creationId xmlns:a16="http://schemas.microsoft.com/office/drawing/2014/main" id="{C59431BC-3364-CD2A-02E5-86513AD18F17}"/>
              </a:ext>
            </a:extLst>
          </p:cNvPr>
          <p:cNvGrpSpPr/>
          <p:nvPr/>
        </p:nvGrpSpPr>
        <p:grpSpPr>
          <a:xfrm>
            <a:off x="4178171" y="946264"/>
            <a:ext cx="4679790" cy="2537235"/>
            <a:chOff x="627181" y="711850"/>
            <a:chExt cx="9483711" cy="4591210"/>
          </a:xfrm>
        </p:grpSpPr>
        <p:pic>
          <p:nvPicPr>
            <p:cNvPr id="11" name="Picture 10">
              <a:extLst>
                <a:ext uri="{FF2B5EF4-FFF2-40B4-BE49-F238E27FC236}">
                  <a16:creationId xmlns:a16="http://schemas.microsoft.com/office/drawing/2014/main" id="{C0C9357A-B3AD-7C4F-A2D9-742F0B0BE1CD}"/>
                </a:ext>
              </a:extLst>
            </p:cNvPr>
            <p:cNvPicPr>
              <a:picLocks noChangeAspect="1"/>
            </p:cNvPicPr>
            <p:nvPr/>
          </p:nvPicPr>
          <p:blipFill rotWithShape="1">
            <a:blip r:embed="rId5">
              <a:extLst>
                <a:ext uri="{28A0092B-C50C-407E-A947-70E740481C1C}">
                  <a14:useLocalDpi xmlns:a14="http://schemas.microsoft.com/office/drawing/2010/main" val="0"/>
                </a:ext>
              </a:extLst>
            </a:blip>
            <a:srcRect l="2093" t="3179" r="7983"/>
            <a:stretch/>
          </p:blipFill>
          <p:spPr>
            <a:xfrm>
              <a:off x="627181" y="787361"/>
              <a:ext cx="4609053" cy="4440189"/>
            </a:xfrm>
            <a:prstGeom prst="rect">
              <a:avLst/>
            </a:prstGeom>
          </p:spPr>
        </p:pic>
        <p:pic>
          <p:nvPicPr>
            <p:cNvPr id="13" name="Picture 12">
              <a:extLst>
                <a:ext uri="{FF2B5EF4-FFF2-40B4-BE49-F238E27FC236}">
                  <a16:creationId xmlns:a16="http://schemas.microsoft.com/office/drawing/2014/main" id="{A66E7CF7-D89D-F376-D4BC-006AB1A86417}"/>
                </a:ext>
              </a:extLst>
            </p:cNvPr>
            <p:cNvPicPr>
              <a:picLocks noChangeAspect="1"/>
            </p:cNvPicPr>
            <p:nvPr/>
          </p:nvPicPr>
          <p:blipFill rotWithShape="1">
            <a:blip r:embed="rId6">
              <a:extLst>
                <a:ext uri="{28A0092B-C50C-407E-A947-70E740481C1C}">
                  <a14:useLocalDpi xmlns:a14="http://schemas.microsoft.com/office/drawing/2010/main" val="0"/>
                </a:ext>
              </a:extLst>
            </a:blip>
            <a:srcRect l="2543" t="3179" r="7758"/>
            <a:stretch/>
          </p:blipFill>
          <p:spPr>
            <a:xfrm>
              <a:off x="5357004" y="711850"/>
              <a:ext cx="4753888" cy="4591210"/>
            </a:xfrm>
            <a:prstGeom prst="rect">
              <a:avLst/>
            </a:prstGeom>
          </p:spPr>
        </p:pic>
      </p:grpSp>
      <p:sp>
        <p:nvSpPr>
          <p:cNvPr id="15" name="TextBox 14">
            <a:extLst>
              <a:ext uri="{FF2B5EF4-FFF2-40B4-BE49-F238E27FC236}">
                <a16:creationId xmlns:a16="http://schemas.microsoft.com/office/drawing/2014/main" id="{741CEFD5-3741-3E4A-B010-C34994FF85C8}"/>
              </a:ext>
            </a:extLst>
          </p:cNvPr>
          <p:cNvSpPr txBox="1"/>
          <p:nvPr/>
        </p:nvSpPr>
        <p:spPr>
          <a:xfrm>
            <a:off x="3735238" y="3444680"/>
            <a:ext cx="5365241" cy="646331"/>
          </a:xfrm>
          <a:prstGeom prst="rect">
            <a:avLst/>
          </a:prstGeom>
          <a:noFill/>
        </p:spPr>
        <p:txBody>
          <a:bodyPr wrap="square">
            <a:spAutoFit/>
          </a:bodyPr>
          <a:lstStyle/>
          <a:p>
            <a:pPr algn="just"/>
            <a:r>
              <a:rPr lang="en-IN" sz="1200" dirty="0">
                <a:solidFill>
                  <a:schemeClr val="tx1"/>
                </a:solidFill>
                <a:latin typeface="Times New Roman" panose="02020603050405020304" pitchFamily="18" charset="0"/>
                <a:cs typeface="Times New Roman" panose="02020603050405020304" pitchFamily="18" charset="0"/>
              </a:rPr>
              <a:t>Time-height profile of (a) Relative humidity using radiometer, and (b) Radar reflectivity using MRR </a:t>
            </a:r>
            <a:r>
              <a:rPr lang="en-IN" sz="1200" dirty="0">
                <a:latin typeface="Times New Roman" panose="02020603050405020304" pitchFamily="18" charset="0"/>
                <a:cs typeface="Times New Roman" panose="02020603050405020304" pitchFamily="18" charset="0"/>
              </a:rPr>
              <a:t>on 24</a:t>
            </a:r>
            <a:r>
              <a:rPr lang="en-IN" sz="1200" baseline="30000" dirty="0">
                <a:solidFill>
                  <a:schemeClr val="tx1"/>
                </a:solidFill>
                <a:latin typeface="Times New Roman" panose="02020603050405020304" pitchFamily="18" charset="0"/>
                <a:cs typeface="Times New Roman" panose="02020603050405020304" pitchFamily="18" charset="0"/>
              </a:rPr>
              <a:t>th</a:t>
            </a:r>
            <a:r>
              <a:rPr lang="en-IN" sz="1200" dirty="0">
                <a:latin typeface="Times New Roman" panose="02020603050405020304" pitchFamily="18" charset="0"/>
                <a:cs typeface="Times New Roman" panose="02020603050405020304" pitchFamily="18" charset="0"/>
              </a:rPr>
              <a:t> May 2022 (left panel) and 26</a:t>
            </a:r>
            <a:r>
              <a:rPr lang="en-IN" sz="1200" baseline="30000" dirty="0">
                <a:solidFill>
                  <a:schemeClr val="tx1"/>
                </a:solidFill>
                <a:latin typeface="Times New Roman" panose="02020603050405020304" pitchFamily="18" charset="0"/>
                <a:cs typeface="Times New Roman" panose="02020603050405020304" pitchFamily="18" charset="0"/>
              </a:rPr>
              <a:t>th</a:t>
            </a:r>
            <a:r>
              <a:rPr lang="en-IN" sz="1200" dirty="0">
                <a:latin typeface="Times New Roman" panose="02020603050405020304" pitchFamily="18" charset="0"/>
                <a:cs typeface="Times New Roman" panose="02020603050405020304" pitchFamily="18" charset="0"/>
              </a:rPr>
              <a:t> December 2022 (right panel)</a:t>
            </a:r>
            <a:r>
              <a:rPr lang="en-IN" sz="1200" dirty="0">
                <a:solidFill>
                  <a:schemeClr val="tx1"/>
                </a:solidFill>
                <a:latin typeface="Times New Roman" panose="02020603050405020304" pitchFamily="18" charset="0"/>
                <a:cs typeface="Times New Roman" panose="02020603050405020304" pitchFamily="18" charset="0"/>
              </a:rPr>
              <a:t>over location NCESS</a:t>
            </a:r>
            <a:endParaRPr lang="en-US" sz="1200" dirty="0"/>
          </a:p>
        </p:txBody>
      </p:sp>
      <p:grpSp>
        <p:nvGrpSpPr>
          <p:cNvPr id="16" name="Group 15">
            <a:extLst>
              <a:ext uri="{FF2B5EF4-FFF2-40B4-BE49-F238E27FC236}">
                <a16:creationId xmlns:a16="http://schemas.microsoft.com/office/drawing/2014/main" id="{65BD053B-55C9-CB08-7749-A8303C3D9F22}"/>
              </a:ext>
            </a:extLst>
          </p:cNvPr>
          <p:cNvGrpSpPr/>
          <p:nvPr/>
        </p:nvGrpSpPr>
        <p:grpSpPr>
          <a:xfrm>
            <a:off x="51087" y="4123720"/>
            <a:ext cx="5530204" cy="2096115"/>
            <a:chOff x="240278" y="1065264"/>
            <a:chExt cx="8333901" cy="3385961"/>
          </a:xfrm>
        </p:grpSpPr>
        <p:pic>
          <p:nvPicPr>
            <p:cNvPr id="17" name="Picture 16">
              <a:extLst>
                <a:ext uri="{FF2B5EF4-FFF2-40B4-BE49-F238E27FC236}">
                  <a16:creationId xmlns:a16="http://schemas.microsoft.com/office/drawing/2014/main" id="{7DB98A44-3F82-F037-FF9B-286B926216A6}"/>
                </a:ext>
              </a:extLst>
            </p:cNvPr>
            <p:cNvPicPr>
              <a:picLocks noChangeAspect="1"/>
            </p:cNvPicPr>
            <p:nvPr/>
          </p:nvPicPr>
          <p:blipFill rotWithShape="1">
            <a:blip r:embed="rId7">
              <a:extLst>
                <a:ext uri="{28A0092B-C50C-407E-A947-70E740481C1C}">
                  <a14:useLocalDpi xmlns:a14="http://schemas.microsoft.com/office/drawing/2010/main" val="0"/>
                </a:ext>
              </a:extLst>
            </a:blip>
            <a:srcRect l="2267"/>
            <a:stretch/>
          </p:blipFill>
          <p:spPr>
            <a:xfrm>
              <a:off x="240278" y="1142900"/>
              <a:ext cx="4095527" cy="3308325"/>
            </a:xfrm>
            <a:prstGeom prst="rect">
              <a:avLst/>
            </a:prstGeom>
          </p:spPr>
        </p:pic>
        <p:pic>
          <p:nvPicPr>
            <p:cNvPr id="18" name="Picture 17">
              <a:extLst>
                <a:ext uri="{FF2B5EF4-FFF2-40B4-BE49-F238E27FC236}">
                  <a16:creationId xmlns:a16="http://schemas.microsoft.com/office/drawing/2014/main" id="{B5E34D44-8F7A-58B2-AB86-228479AE9115}"/>
                </a:ext>
              </a:extLst>
            </p:cNvPr>
            <p:cNvPicPr>
              <a:picLocks noChangeAspect="1"/>
            </p:cNvPicPr>
            <p:nvPr/>
          </p:nvPicPr>
          <p:blipFill rotWithShape="1">
            <a:blip r:embed="rId8">
              <a:extLst>
                <a:ext uri="{28A0092B-C50C-407E-A947-70E740481C1C}">
                  <a14:useLocalDpi xmlns:a14="http://schemas.microsoft.com/office/drawing/2010/main" val="0"/>
                </a:ext>
              </a:extLst>
            </a:blip>
            <a:srcRect l="2864"/>
            <a:stretch/>
          </p:blipFill>
          <p:spPr>
            <a:xfrm>
              <a:off x="4408098" y="1065264"/>
              <a:ext cx="4166081" cy="3385961"/>
            </a:xfrm>
            <a:prstGeom prst="rect">
              <a:avLst/>
            </a:prstGeom>
          </p:spPr>
        </p:pic>
      </p:grpSp>
      <p:sp>
        <p:nvSpPr>
          <p:cNvPr id="20" name="TextBox 19">
            <a:extLst>
              <a:ext uri="{FF2B5EF4-FFF2-40B4-BE49-F238E27FC236}">
                <a16:creationId xmlns:a16="http://schemas.microsoft.com/office/drawing/2014/main" id="{B789CBB6-D956-97B6-71D5-DE1512CC18E4}"/>
              </a:ext>
            </a:extLst>
          </p:cNvPr>
          <p:cNvSpPr txBox="1"/>
          <p:nvPr/>
        </p:nvSpPr>
        <p:spPr>
          <a:xfrm>
            <a:off x="95530" y="6211669"/>
            <a:ext cx="5485761" cy="646331"/>
          </a:xfrm>
          <a:prstGeom prst="rect">
            <a:avLst/>
          </a:prstGeom>
          <a:noFill/>
        </p:spPr>
        <p:txBody>
          <a:bodyPr wrap="square">
            <a:spAutoFit/>
          </a:bodyPr>
          <a:lstStyle/>
          <a:p>
            <a:pPr algn="just"/>
            <a:r>
              <a:rPr lang="en-US" sz="1200" b="0" i="0" dirty="0">
                <a:solidFill>
                  <a:srgbClr val="111111"/>
                </a:solidFill>
                <a:effectLst/>
                <a:latin typeface="Times New Roman" panose="02020603050405020304" pitchFamily="18" charset="0"/>
                <a:cs typeface="Times New Roman" panose="02020603050405020304" pitchFamily="18" charset="0"/>
              </a:rPr>
              <a:t>Time series of the drop size distribution (DSD) from the disdrometer data with their mass-weighted mean diameters (mm) given along the y-axis overlaid with rain rate (mm/</a:t>
            </a:r>
            <a:r>
              <a:rPr lang="en-US" sz="1200" b="0" i="0" dirty="0" err="1">
                <a:solidFill>
                  <a:srgbClr val="111111"/>
                </a:solidFill>
                <a:effectLst/>
                <a:latin typeface="Times New Roman" panose="02020603050405020304" pitchFamily="18" charset="0"/>
                <a:cs typeface="Times New Roman" panose="02020603050405020304" pitchFamily="18" charset="0"/>
              </a:rPr>
              <a:t>hr</a:t>
            </a:r>
            <a:r>
              <a:rPr lang="en-US" sz="1200" b="0" i="0" dirty="0">
                <a:solidFill>
                  <a:srgbClr val="111111"/>
                </a:solidFill>
                <a:effectLst/>
                <a:latin typeface="Times New Roman" panose="02020603050405020304" pitchFamily="18" charset="0"/>
                <a:cs typeface="Times New Roman" panose="02020603050405020304" pitchFamily="18" charset="0"/>
              </a:rPr>
              <a:t>), and (b) distribution of Convective available potential energy</a:t>
            </a:r>
            <a:endParaRPr lang="en-IN" sz="1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48BAB5E-1230-5BBE-2C97-C1F21BED1BD9}"/>
              </a:ext>
            </a:extLst>
          </p:cNvPr>
          <p:cNvSpPr txBox="1"/>
          <p:nvPr/>
        </p:nvSpPr>
        <p:spPr>
          <a:xfrm>
            <a:off x="9100479" y="1082840"/>
            <a:ext cx="2972333" cy="2264081"/>
          </a:xfrm>
          <a:prstGeom prst="rect">
            <a:avLst/>
          </a:prstGeom>
          <a:solidFill>
            <a:schemeClr val="accent6">
              <a:lumMod val="20000"/>
              <a:lumOff val="80000"/>
            </a:schemeClr>
          </a:solidFill>
        </p:spPr>
        <p:txBody>
          <a:bodyPr wrap="square">
            <a:spAutoFit/>
          </a:bodyPr>
          <a:lstStyle/>
          <a:p>
            <a:pPr marL="285750" indent="-285750" algn="just">
              <a:lnSpc>
                <a:spcPct val="150000"/>
              </a:lnSpc>
              <a:spcAft>
                <a:spcPts val="800"/>
              </a:spcAft>
              <a:buFont typeface="Wingdings" panose="05000000000000000000" pitchFamily="2" charset="2"/>
              <a:buChar char="Ø"/>
              <a:tabLst>
                <a:tab pos="640080" algn="l"/>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For both cases, relative humidity was greater than 90 % in the surface layer and the value of RH decreased with the vertical height during the hour of the event. </a:t>
            </a:r>
          </a:p>
        </p:txBody>
      </p:sp>
      <p:grpSp>
        <p:nvGrpSpPr>
          <p:cNvPr id="8" name="Group 7">
            <a:extLst>
              <a:ext uri="{FF2B5EF4-FFF2-40B4-BE49-F238E27FC236}">
                <a16:creationId xmlns:a16="http://schemas.microsoft.com/office/drawing/2014/main" id="{9D3E52FB-9EF5-F94B-9B27-C803D22807A2}"/>
              </a:ext>
            </a:extLst>
          </p:cNvPr>
          <p:cNvGrpSpPr/>
          <p:nvPr/>
        </p:nvGrpSpPr>
        <p:grpSpPr>
          <a:xfrm>
            <a:off x="5625734" y="4091011"/>
            <a:ext cx="4681455" cy="2329649"/>
            <a:chOff x="40854" y="1005740"/>
            <a:chExt cx="7179663" cy="3423433"/>
          </a:xfrm>
        </p:grpSpPr>
        <p:pic>
          <p:nvPicPr>
            <p:cNvPr id="9" name="Picture 8">
              <a:extLst>
                <a:ext uri="{FF2B5EF4-FFF2-40B4-BE49-F238E27FC236}">
                  <a16:creationId xmlns:a16="http://schemas.microsoft.com/office/drawing/2014/main" id="{4DC34066-BBD4-7844-B72A-D1A3101447A6}"/>
                </a:ext>
              </a:extLst>
            </p:cNvPr>
            <p:cNvPicPr>
              <a:picLocks noChangeAspect="1"/>
            </p:cNvPicPr>
            <p:nvPr/>
          </p:nvPicPr>
          <p:blipFill rotWithShape="1">
            <a:blip r:embed="rId9">
              <a:extLst>
                <a:ext uri="{28A0092B-C50C-407E-A947-70E740481C1C}">
                  <a14:useLocalDpi xmlns:a14="http://schemas.microsoft.com/office/drawing/2010/main" val="0"/>
                </a:ext>
              </a:extLst>
            </a:blip>
            <a:srcRect t="3434" r="5605"/>
            <a:stretch/>
          </p:blipFill>
          <p:spPr>
            <a:xfrm>
              <a:off x="40854" y="1005740"/>
              <a:ext cx="3554596" cy="3208540"/>
            </a:xfrm>
            <a:prstGeom prst="rect">
              <a:avLst/>
            </a:prstGeom>
          </p:spPr>
        </p:pic>
        <p:pic>
          <p:nvPicPr>
            <p:cNvPr id="12" name="Picture 11">
              <a:extLst>
                <a:ext uri="{FF2B5EF4-FFF2-40B4-BE49-F238E27FC236}">
                  <a16:creationId xmlns:a16="http://schemas.microsoft.com/office/drawing/2014/main" id="{5AEDB539-AFBF-DD7A-90F7-19CC51CED8F4}"/>
                </a:ext>
              </a:extLst>
            </p:cNvPr>
            <p:cNvPicPr>
              <a:picLocks noChangeAspect="1"/>
            </p:cNvPicPr>
            <p:nvPr/>
          </p:nvPicPr>
          <p:blipFill rotWithShape="1">
            <a:blip r:embed="rId10">
              <a:extLst>
                <a:ext uri="{28A0092B-C50C-407E-A947-70E740481C1C}">
                  <a14:useLocalDpi xmlns:a14="http://schemas.microsoft.com/office/drawing/2010/main" val="0"/>
                </a:ext>
              </a:extLst>
            </a:blip>
            <a:srcRect l="3768" t="4194" r="5047" b="5501"/>
            <a:stretch/>
          </p:blipFill>
          <p:spPr>
            <a:xfrm>
              <a:off x="3595450" y="1030366"/>
              <a:ext cx="3625067" cy="3398807"/>
            </a:xfrm>
            <a:prstGeom prst="rect">
              <a:avLst/>
            </a:prstGeom>
          </p:spPr>
        </p:pic>
      </p:grpSp>
      <p:sp>
        <p:nvSpPr>
          <p:cNvPr id="19" name="TextBox 18">
            <a:extLst>
              <a:ext uri="{FF2B5EF4-FFF2-40B4-BE49-F238E27FC236}">
                <a16:creationId xmlns:a16="http://schemas.microsoft.com/office/drawing/2014/main" id="{CCB5000C-2FCD-BF68-77A7-787966FDBF15}"/>
              </a:ext>
            </a:extLst>
          </p:cNvPr>
          <p:cNvSpPr txBox="1"/>
          <p:nvPr/>
        </p:nvSpPr>
        <p:spPr>
          <a:xfrm>
            <a:off x="10386507" y="4054492"/>
            <a:ext cx="1709963" cy="2256452"/>
          </a:xfrm>
          <a:prstGeom prst="rect">
            <a:avLst/>
          </a:prstGeom>
          <a:noFill/>
        </p:spPr>
        <p:txBody>
          <a:bodyPr wrap="square">
            <a:spAutoFit/>
          </a:bodyPr>
          <a:lstStyle/>
          <a:p>
            <a:pPr algn="just">
              <a:lnSpc>
                <a:spcPct val="107000"/>
              </a:lnSpc>
              <a:spcAft>
                <a:spcPts val="800"/>
              </a:spcAft>
              <a:tabLst>
                <a:tab pos="733425"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Variation of mean raindrop concentration (N(D), m</a:t>
            </a:r>
            <a:r>
              <a:rPr lang="en-US" sz="12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mm</a:t>
            </a:r>
            <a:r>
              <a:rPr lang="en-US" sz="12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with drop diameter (D, mm) (left panel)</a:t>
            </a:r>
            <a:r>
              <a:rPr lang="en-US" sz="1200" kern="100" dirty="0">
                <a:effectLst/>
                <a:latin typeface="Times New Roman" panose="02020603050405020304" pitchFamily="18" charset="0"/>
                <a:ea typeface="Calibri" panose="020F0502020204030204" pitchFamily="34" charset="0"/>
                <a:cs typeface="Mangal" panose="02040503050203030202" pitchFamily="18" charset="0"/>
              </a:rPr>
              <a:t> Histograms of (a) mass-weighted mean diameter, </a:t>
            </a:r>
            <a:r>
              <a:rPr lang="en-US" sz="1200" i="1" kern="100" dirty="0">
                <a:effectLst/>
                <a:latin typeface="Times New Roman" panose="02020603050405020304" pitchFamily="18" charset="0"/>
                <a:ea typeface="Calibri" panose="020F0502020204030204" pitchFamily="34" charset="0"/>
                <a:cs typeface="Mangal" panose="02040503050203030202" pitchFamily="18" charset="0"/>
              </a:rPr>
              <a:t>Dm </a:t>
            </a:r>
            <a:r>
              <a:rPr lang="en-US" sz="1200" kern="100" dirty="0">
                <a:effectLst/>
                <a:latin typeface="Times New Roman" panose="02020603050405020304" pitchFamily="18" charset="0"/>
                <a:ea typeface="Calibri" panose="020F0502020204030204" pitchFamily="34" charset="0"/>
                <a:cs typeface="Mangal" panose="02040503050203030202" pitchFamily="18" charset="0"/>
              </a:rPr>
              <a:t>(mm), (b) shape (μ, unit less), (c) slope(Λ, mm−1),for 2 cases (May 24, Dec26) </a:t>
            </a:r>
            <a:r>
              <a:rPr lang="en-IN" sz="1200" kern="100" dirty="0">
                <a:latin typeface="Times New Roman" panose="02020603050405020304" pitchFamily="18" charset="0"/>
                <a:ea typeface="Calibri" panose="020F0502020204030204" pitchFamily="34" charset="0"/>
                <a:cs typeface="Times New Roman" panose="02020603050405020304" pitchFamily="18" charset="0"/>
              </a:rPr>
              <a:t>(right panel)</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29" name="Audio 28">
            <a:hlinkClick r:id="" action="ppaction://media"/>
            <a:extLst>
              <a:ext uri="{FF2B5EF4-FFF2-40B4-BE49-F238E27FC236}">
                <a16:creationId xmlns:a16="http://schemas.microsoft.com/office/drawing/2014/main" id="{A009CA5B-9F35-86FA-4F56-885954F9FF9B}"/>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333798993"/>
      </p:ext>
    </p:extLst>
  </p:cSld>
  <p:clrMapOvr>
    <a:masterClrMapping/>
  </p:clrMapOvr>
  <mc:AlternateContent xmlns:mc="http://schemas.openxmlformats.org/markup-compatibility/2006">
    <mc:Choice xmlns:p14="http://schemas.microsoft.com/office/powerpoint/2010/main" Requires="p14">
      <p:transition spd="slow" p14:dur="2000" advTm="14795"/>
    </mc:Choice>
    <mc:Fallback>
      <p:transition spd="slow" advTm="14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extLst>
    <p:ext uri="{3A86A75C-4F4B-4683-9AE1-C65F6400EC91}">
      <p14:laserTraceLst xmlns:p14="http://schemas.microsoft.com/office/powerpoint/2010/main">
        <p14:tracePtLst>
          <p14:tracePt t="493" x="8955088" y="3314700"/>
          <p14:tracePt t="499" x="8836025" y="3289300"/>
          <p14:tracePt t="515" x="8547100" y="3211513"/>
          <p14:tracePt t="531" x="8240713" y="3127375"/>
          <p14:tracePt t="548" x="8045450" y="3051175"/>
          <p14:tracePt t="549" x="7943850" y="3016250"/>
          <p14:tracePt t="564" x="7766050" y="2932113"/>
          <p14:tracePt t="582" x="7527925" y="2863850"/>
          <p14:tracePt t="598" x="7348538" y="2805113"/>
          <p14:tracePt t="615" x="7196138" y="2762250"/>
          <p14:tracePt t="616" x="7085013" y="2752725"/>
          <p14:tracePt t="631" x="6899275" y="2719388"/>
          <p14:tracePt t="647" x="6737350" y="2686050"/>
          <p14:tracePt t="665" x="6473825" y="2625725"/>
          <p14:tracePt t="681" x="6286500" y="2600325"/>
          <p14:tracePt t="698" x="6083300" y="2566988"/>
          <p14:tracePt t="700" x="5981700" y="2541588"/>
          <p14:tracePt t="714" x="5895975" y="2532063"/>
          <p14:tracePt t="715" x="5819775" y="2506663"/>
          <p14:tracePt t="731" x="5683250" y="2463800"/>
          <p14:tracePt t="747" x="5472113" y="2397125"/>
          <p14:tracePt t="765" x="5327650" y="2362200"/>
          <p14:tracePt t="782" x="5132388" y="2293938"/>
          <p14:tracePt t="798" x="4995863" y="2268538"/>
          <p14:tracePt t="815" x="4833938" y="2235200"/>
          <p14:tracePt t="832" x="4613275" y="2200275"/>
          <p14:tracePt t="848" x="4468813" y="2192338"/>
          <p14:tracePt t="852" x="4400550" y="2192338"/>
          <p14:tracePt t="865" x="4265613" y="2192338"/>
          <p14:tracePt t="881" x="4070350" y="2192338"/>
          <p14:tracePt t="899" x="3883025" y="2209800"/>
          <p14:tracePt t="902" x="3797300" y="2209800"/>
          <p14:tracePt t="915" x="3636963" y="2200275"/>
          <p14:tracePt t="932" x="3508375" y="2192338"/>
          <p14:tracePt t="934" x="3449638" y="2192338"/>
          <p14:tracePt t="948" x="3355975" y="2174875"/>
          <p14:tracePt t="965" x="3279775" y="2149475"/>
          <p14:tracePt t="982" x="3194050" y="2116138"/>
          <p14:tracePt t="998" x="3152775" y="2082800"/>
          <p14:tracePt t="1015" x="3100388" y="2055813"/>
          <p14:tracePt t="1017" x="3084513" y="2055813"/>
          <p14:tracePt t="1031" x="3067050" y="2030413"/>
          <p14:tracePt t="1049" x="3059113" y="2022475"/>
          <p14:tracePt t="1065" x="3049588" y="2022475"/>
          <p14:tracePt t="3118" x="3059113" y="2022475"/>
          <p14:tracePt t="3144" x="3067050" y="2022475"/>
          <p14:tracePt t="3185" x="3084513" y="2022475"/>
          <p14:tracePt t="3191" x="3092450" y="2022475"/>
          <p14:tracePt t="3206" x="3092450" y="2014538"/>
          <p14:tracePt t="3212" x="3100388" y="2014538"/>
          <p14:tracePt t="3228" x="3109913" y="2005013"/>
          <p14:tracePt t="3246" x="3127375" y="1997075"/>
          <p14:tracePt t="3262" x="3135313" y="1979613"/>
          <p14:tracePt t="3264" x="3143250" y="1979613"/>
          <p14:tracePt t="3278" x="3152775" y="1963738"/>
          <p14:tracePt t="3296" x="3186113" y="1938338"/>
          <p14:tracePt t="3312" x="3228975" y="1911350"/>
          <p14:tracePt t="3329" x="3279775" y="1870075"/>
          <p14:tracePt t="3330" x="3297238" y="1860550"/>
          <p14:tracePt t="3346" x="3406775" y="1784350"/>
          <p14:tracePt t="3362" x="3619500" y="1657350"/>
          <p14:tracePt t="3379" x="3976688" y="1487488"/>
          <p14:tracePt t="3396" x="4230688" y="1376363"/>
          <p14:tracePt t="3413" x="4570413" y="1249363"/>
          <p14:tracePt t="3428" x="4749800" y="1189038"/>
          <p14:tracePt t="3445" x="4927600" y="1155700"/>
          <p14:tracePt t="3461" x="5072063" y="1138238"/>
          <p14:tracePt t="3462" x="5157788" y="1138238"/>
          <p14:tracePt t="3478" x="5335588" y="1138238"/>
          <p14:tracePt t="3496" x="5616575" y="1130300"/>
          <p14:tracePt t="3512" x="5768975" y="1147763"/>
          <p14:tracePt t="3530" x="5930900" y="1181100"/>
          <p14:tracePt t="3532" x="5989638" y="1189038"/>
          <p14:tracePt t="3545" x="6100763" y="1223963"/>
          <p14:tracePt t="3563" x="6202363" y="1241425"/>
          <p14:tracePt t="3579" x="6372225" y="1282700"/>
          <p14:tracePt t="3595" x="6592888" y="1325563"/>
          <p14:tracePt t="3613" x="6881813" y="1368425"/>
          <p14:tracePt t="3629" x="6950075" y="1385888"/>
          <p14:tracePt t="3648" x="6983413" y="1393825"/>
          <p14:tracePt t="3651" x="6992938" y="1393825"/>
          <p14:tracePt t="3663" x="6992938" y="1401763"/>
          <p14:tracePt t="3679" x="7000875" y="1411288"/>
          <p14:tracePt t="3697" x="7034213" y="1427163"/>
          <p14:tracePt t="3712" x="7069138" y="1452563"/>
          <p14:tracePt t="3731" x="7112000" y="1477963"/>
          <p14:tracePt t="3733" x="7119938" y="1495425"/>
          <p14:tracePt t="3746" x="7145338" y="1504950"/>
          <p14:tracePt t="3762" x="7145338" y="1512888"/>
          <p14:tracePt t="3779" x="7153275" y="1520825"/>
          <p14:tracePt t="3795" x="7162800" y="1530350"/>
          <p14:tracePt t="3812" x="7162800" y="1538288"/>
          <p14:tracePt t="4130" x="7153275" y="1538288"/>
          <p14:tracePt t="4275" x="7153275" y="1546225"/>
          <p14:tracePt t="4351" x="7145338" y="1546225"/>
          <p14:tracePt t="4399" x="7137400" y="1555750"/>
          <p14:tracePt t="4434" x="7127875" y="1555750"/>
          <p14:tracePt t="4502" x="7127875" y="1563688"/>
          <p14:tracePt t="4544" x="7119938" y="1571625"/>
          <p14:tracePt t="4571" x="7119938" y="1581150"/>
          <p14:tracePt t="4694" x="7112000" y="1581150"/>
          <p14:tracePt t="4839" x="7102475" y="1581150"/>
          <p14:tracePt t="6348" x="7094538" y="1589088"/>
          <p14:tracePt t="6397" x="7085013" y="1597025"/>
          <p14:tracePt t="6589" x="7077075" y="1606550"/>
          <p14:tracePt t="6720" x="7077075" y="1614488"/>
          <p14:tracePt t="6968" x="7069138" y="1614488"/>
          <p14:tracePt t="7623" x="7077075" y="1614488"/>
          <p14:tracePt t="7713" x="7085013" y="1614488"/>
          <p14:tracePt t="7801" x="7094538" y="1622425"/>
          <p14:tracePt t="7877" x="7102475" y="1622425"/>
          <p14:tracePt t="7938" x="7112000" y="1622425"/>
          <p14:tracePt t="7945" x="7119938" y="1622425"/>
          <p14:tracePt t="8350" x="7102475" y="1649413"/>
          <p14:tracePt t="8357" x="7094538" y="1674813"/>
          <p14:tracePt t="8373" x="7051675" y="1741488"/>
          <p14:tracePt t="8390" x="6967538" y="1860550"/>
          <p14:tracePt t="8391" x="6899275" y="1938338"/>
          <p14:tracePt t="8407" x="6745288" y="2141538"/>
          <p14:tracePt t="8425" x="6465888" y="2506663"/>
          <p14:tracePt t="8440" x="6278563" y="2762250"/>
          <p14:tracePt t="8457" x="6126163" y="2949575"/>
          <p14:tracePt t="8473" x="5972175" y="3144838"/>
          <p14:tracePt t="8491" x="5905500" y="3211513"/>
          <p14:tracePt t="8508" x="5811838" y="3340100"/>
          <p14:tracePt t="8523" x="5743575" y="3416300"/>
          <p14:tracePt t="8541" x="5692775" y="3492500"/>
          <p14:tracePt t="8542" x="5667375" y="3517900"/>
          <p14:tracePt t="8557" x="5632450" y="3543300"/>
          <p14:tracePt t="8574" x="5616575" y="3568700"/>
          <p14:tracePt t="8591" x="5607050" y="3586163"/>
          <p14:tracePt t="8608" x="5599113" y="3594100"/>
          <p14:tracePt t="8624" x="5591175" y="3611563"/>
          <p14:tracePt t="8626" x="5581650" y="3611563"/>
          <p14:tracePt t="8646" x="5581650" y="3629025"/>
          <p14:tracePt t="8658" x="5573713" y="3636963"/>
          <p14:tracePt t="8661" x="5556250" y="3654425"/>
          <p14:tracePt t="8674" x="5505450" y="3763963"/>
          <p14:tracePt t="8691" x="5378450" y="3960813"/>
          <p14:tracePt t="8708" x="5183188" y="4275138"/>
          <p14:tracePt t="8724" x="5097463" y="4402138"/>
          <p14:tracePt t="8741" x="5064125" y="4445000"/>
          <p14:tracePt t="8742" x="5054600" y="4460875"/>
          <p14:tracePt t="8757" x="5029200" y="4478338"/>
          <p14:tracePt t="8774" x="5013325" y="4486275"/>
          <p14:tracePt t="8791" x="4995863" y="4486275"/>
          <p14:tracePt t="8901" x="5003800" y="4486275"/>
          <p14:tracePt t="8936" x="5003800" y="4495800"/>
          <p14:tracePt t="9121" x="4995863" y="4495800"/>
          <p14:tracePt t="9260" x="4995863" y="4486275"/>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9435FC-8AF5-1473-37E7-B868A11D4AF2}"/>
              </a:ext>
            </a:extLst>
          </p:cNvPr>
          <p:cNvGrpSpPr/>
          <p:nvPr/>
        </p:nvGrpSpPr>
        <p:grpSpPr>
          <a:xfrm>
            <a:off x="0" y="0"/>
            <a:ext cx="12192000" cy="759125"/>
            <a:chOff x="0" y="0"/>
            <a:chExt cx="12192000" cy="759125"/>
          </a:xfrm>
        </p:grpSpPr>
        <p:sp>
          <p:nvSpPr>
            <p:cNvPr id="3" name="Rectangle 2">
              <a:extLst>
                <a:ext uri="{FF2B5EF4-FFF2-40B4-BE49-F238E27FC236}">
                  <a16:creationId xmlns:a16="http://schemas.microsoft.com/office/drawing/2014/main" id="{37AA3B9F-5B1C-F3FB-8D67-3424F3C8B58D}"/>
                </a:ext>
              </a:extLst>
            </p:cNvPr>
            <p:cNvSpPr/>
            <p:nvPr/>
          </p:nvSpPr>
          <p:spPr>
            <a:xfrm>
              <a:off x="0" y="0"/>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latin typeface="Times New Roman" panose="02020603050405020304" pitchFamily="18" charset="0"/>
                  <a:cs typeface="Times New Roman" panose="02020603050405020304" pitchFamily="18" charset="0"/>
                </a:rPr>
                <a:t>SUMMARY AND CONCLUSION</a:t>
              </a:r>
            </a:p>
          </p:txBody>
        </p:sp>
        <p:cxnSp>
          <p:nvCxnSpPr>
            <p:cNvPr id="4" name="Straight Connector 3">
              <a:extLst>
                <a:ext uri="{FF2B5EF4-FFF2-40B4-BE49-F238E27FC236}">
                  <a16:creationId xmlns:a16="http://schemas.microsoft.com/office/drawing/2014/main" id="{EC3F640A-2F0F-11ED-5C76-F640B905D552}"/>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8" name="TextBox 7">
            <a:extLst>
              <a:ext uri="{FF2B5EF4-FFF2-40B4-BE49-F238E27FC236}">
                <a16:creationId xmlns:a16="http://schemas.microsoft.com/office/drawing/2014/main" id="{88636846-A4C9-27EA-06B1-1C473F0173E7}"/>
              </a:ext>
            </a:extLst>
          </p:cNvPr>
          <p:cNvSpPr txBox="1"/>
          <p:nvPr/>
        </p:nvSpPr>
        <p:spPr>
          <a:xfrm>
            <a:off x="106095" y="1045110"/>
            <a:ext cx="11988923" cy="4767780"/>
          </a:xfrm>
          <a:prstGeom prst="rect">
            <a:avLst/>
          </a:prstGeom>
          <a:solidFill>
            <a:schemeClr val="accent6">
              <a:lumMod val="20000"/>
              <a:lumOff val="80000"/>
            </a:schemeClr>
          </a:solidFill>
        </p:spPr>
        <p:txBody>
          <a:bodyPr wrap="square">
            <a:spAutoFit/>
          </a:bodyPr>
          <a:lstStyle/>
          <a:p>
            <a:pPr marL="514350" indent="-285750" algn="just">
              <a:lnSpc>
                <a:spcPct val="150000"/>
              </a:lnSpc>
              <a:spcAft>
                <a:spcPts val="800"/>
              </a:spcAft>
              <a:buFont typeface="Wingdings" panose="05000000000000000000" pitchFamily="2" charset="2"/>
              <a:buChar char="Ø"/>
              <a:tabLst>
                <a:tab pos="733425" algn="l"/>
              </a:tabLst>
            </a:pPr>
            <a:r>
              <a:rPr lang="en-US" sz="1400" kern="100" dirty="0">
                <a:effectLst/>
                <a:latin typeface="Times New Roman" panose="02020603050405020304" pitchFamily="18" charset="0"/>
                <a:ea typeface="Calibri" panose="020F0502020204030204" pitchFamily="34" charset="0"/>
                <a:cs typeface="Mangal" panose="02040503050203030202" pitchFamily="18" charset="0"/>
              </a:rPr>
              <a:t>By using the algorithm by Zeng et al., (2020), it is understood that</a:t>
            </a:r>
            <a:r>
              <a:rPr lang="en-IN" sz="1400" kern="100" dirty="0">
                <a:effectLst/>
                <a:latin typeface="Times New Roman" panose="02020603050405020304" pitchFamily="18" charset="0"/>
                <a:ea typeface="Calibri" panose="020F0502020204030204" pitchFamily="34" charset="0"/>
                <a:cs typeface="Mangal" panose="02040503050203030202" pitchFamily="18" charset="0"/>
              </a:rPr>
              <a:t> across all seasons, convective events produced the most rainfall, whereas stratiform events produced the least amount. A higher number of precipitating events were observed in the monsoon season. It has been noted that significant bright band feature is shown by identified stratiform and stratocumulus events on representative cases (5 June 2019,  10 June 2019) in monsoon 2019. </a:t>
            </a:r>
          </a:p>
          <a:p>
            <a:pPr marL="514350" indent="-285750" algn="just">
              <a:lnSpc>
                <a:spcPct val="150000"/>
              </a:lnSpc>
              <a:spcAft>
                <a:spcPts val="800"/>
              </a:spcAft>
              <a:buFont typeface="Wingdings" panose="05000000000000000000" pitchFamily="2" charset="2"/>
              <a:buChar char="Ø"/>
              <a:tabLst>
                <a:tab pos="733425" algn="l"/>
              </a:tabLst>
            </a:pPr>
            <a:r>
              <a:rPr lang="en-US" sz="1400" kern="100" dirty="0">
                <a:latin typeface="Times New Roman" panose="02020603050405020304" pitchFamily="18" charset="0"/>
                <a:ea typeface="Calibri" panose="020F0502020204030204" pitchFamily="34" charset="0"/>
                <a:cs typeface="Mangal" panose="02040503050203030202" pitchFamily="18" charset="0"/>
              </a:rPr>
              <a:t>I</a:t>
            </a:r>
            <a:r>
              <a:rPr lang="en-US" sz="1400" kern="100" dirty="0">
                <a:effectLst/>
                <a:latin typeface="Times New Roman" panose="02020603050405020304" pitchFamily="18" charset="0"/>
                <a:ea typeface="Calibri" panose="020F0502020204030204" pitchFamily="34" charset="0"/>
                <a:cs typeface="Mangal" panose="02040503050203030202" pitchFamily="18" charset="0"/>
              </a:rPr>
              <a:t>t has been noted that the maximum diameters of raindrops are approximately 3.25 mm, 2.75 mm, and 2.37 mm for convective, stratocumulus, and stratiform events respectively. </a:t>
            </a:r>
            <a:r>
              <a:rPr lang="en-US" sz="1400" kern="100" dirty="0">
                <a:latin typeface="Times New Roman" panose="02020603050405020304" pitchFamily="18" charset="0"/>
                <a:ea typeface="Calibri" panose="020F0502020204030204" pitchFamily="34" charset="0"/>
                <a:cs typeface="Mangal" panose="02040503050203030202" pitchFamily="18" charset="0"/>
              </a:rPr>
              <a:t>The methodology by (Zeng et al., 2020) </a:t>
            </a:r>
            <a:r>
              <a:rPr lang="en-US" sz="1400" kern="100" dirty="0">
                <a:effectLst/>
                <a:latin typeface="Times New Roman" panose="02020603050405020304" pitchFamily="18" charset="0"/>
                <a:ea typeface="Calibri" panose="020F0502020204030204" pitchFamily="34" charset="0"/>
                <a:cs typeface="Mangal" panose="02040503050203030202" pitchFamily="18" charset="0"/>
              </a:rPr>
              <a:t>is most suitable for identifying stratiform and stratocumulus events. </a:t>
            </a:r>
          </a:p>
          <a:p>
            <a:pPr marL="514350" indent="-285750" algn="just">
              <a:lnSpc>
                <a:spcPct val="150000"/>
              </a:lnSpc>
              <a:spcAft>
                <a:spcPts val="800"/>
              </a:spcAft>
              <a:buFont typeface="Wingdings" panose="05000000000000000000" pitchFamily="2" charset="2"/>
              <a:buChar char="Ø"/>
              <a:tabLst>
                <a:tab pos="733425" algn="l"/>
              </a:tabLst>
            </a:pPr>
            <a:r>
              <a:rPr lang="en-IN" sz="1400" kern="100" dirty="0">
                <a:effectLst/>
                <a:latin typeface="Times New Roman" panose="02020603050405020304" pitchFamily="18" charset="0"/>
                <a:ea typeface="Calibri" panose="020F0502020204030204" pitchFamily="34" charset="0"/>
                <a:cs typeface="Mangal" panose="02040503050203030202" pitchFamily="18" charset="0"/>
              </a:rPr>
              <a:t>Modified algorithm suggests that throughout the study period, stratiform events occurred more frequently than convective and stratocumulus events. </a:t>
            </a:r>
          </a:p>
          <a:p>
            <a:pPr marL="514350" indent="-285750" algn="just">
              <a:lnSpc>
                <a:spcPct val="150000"/>
              </a:lnSpc>
              <a:spcAft>
                <a:spcPts val="800"/>
              </a:spcAft>
              <a:buFont typeface="Wingdings" panose="05000000000000000000" pitchFamily="2" charset="2"/>
              <a:buChar char="Ø"/>
              <a:tabLst>
                <a:tab pos="733425" algn="l"/>
              </a:tabLst>
            </a:pPr>
            <a:r>
              <a:rPr lang="en-IN" sz="1400" kern="100" dirty="0">
                <a:effectLst/>
                <a:latin typeface="Times New Roman" panose="02020603050405020304" pitchFamily="18" charset="0"/>
                <a:ea typeface="Calibri" panose="020F0502020204030204" pitchFamily="34" charset="0"/>
                <a:cs typeface="Mangal" panose="02040503050203030202" pitchFamily="18" charset="0"/>
              </a:rPr>
              <a:t>Stratiform produced more rain in the monsoon season and least in pre-monsoon. This algorithm is more suitable for identifying the three types of rain observed in the study area across all three seasons.</a:t>
            </a:r>
          </a:p>
          <a:p>
            <a:pPr marL="515938" indent="-282575" algn="just">
              <a:lnSpc>
                <a:spcPct val="150000"/>
              </a:lnSpc>
              <a:spcAft>
                <a:spcPts val="800"/>
              </a:spcAft>
              <a:buFont typeface="Wingdings" panose="05000000000000000000" pitchFamily="2" charset="2"/>
              <a:buChar char="Ø"/>
              <a:tabLst>
                <a:tab pos="640080" algn="l"/>
              </a:tabLst>
            </a:pPr>
            <a:r>
              <a:rPr lang="en-IN" sz="1400" kern="100" dirty="0">
                <a:effectLst/>
                <a:latin typeface="Times New Roman" panose="02020603050405020304" pitchFamily="18" charset="0"/>
                <a:ea typeface="Calibri" panose="020F0502020204030204" pitchFamily="34" charset="0"/>
                <a:cs typeface="Mangal" panose="02040503050203030202" pitchFamily="18" charset="0"/>
              </a:rPr>
              <a:t>For both </a:t>
            </a:r>
            <a:r>
              <a:rPr lang="en-IN" sz="1400" kern="100" dirty="0">
                <a:latin typeface="Times New Roman" panose="02020603050405020304" pitchFamily="18" charset="0"/>
                <a:ea typeface="Calibri" panose="020F0502020204030204" pitchFamily="34" charset="0"/>
                <a:cs typeface="Mangal" panose="02040503050203030202" pitchFamily="18" charset="0"/>
              </a:rPr>
              <a:t>deep </a:t>
            </a:r>
            <a:r>
              <a:rPr lang="en-IN" sz="1400" kern="100" dirty="0">
                <a:effectLst/>
                <a:latin typeface="Times New Roman" panose="02020603050405020304" pitchFamily="18" charset="0"/>
                <a:ea typeface="Calibri" panose="020F0502020204030204" pitchFamily="34" charset="0"/>
                <a:cs typeface="Mangal" panose="02040503050203030202" pitchFamily="18" charset="0"/>
              </a:rPr>
              <a:t>cases, relative humidity was greater than 90 % in the surface layer and the value of RH decreased with the vertical height during the hour of the event. Similarly, the value of radar reflectivity was very high up to 4 km during the hour of the event in both cases.</a:t>
            </a:r>
          </a:p>
          <a:p>
            <a:pPr marL="514350" indent="-285750" algn="just">
              <a:lnSpc>
                <a:spcPct val="150000"/>
              </a:lnSpc>
              <a:spcAft>
                <a:spcPts val="800"/>
              </a:spcAft>
              <a:buFont typeface="Wingdings" panose="05000000000000000000" pitchFamily="2" charset="2"/>
              <a:buChar char="Ø"/>
              <a:tabLst>
                <a:tab pos="733425" algn="l"/>
              </a:tabLst>
            </a:pPr>
            <a:r>
              <a:rPr lang="en-IN" sz="1400" kern="100" dirty="0">
                <a:effectLst/>
                <a:latin typeface="Times New Roman" panose="02020603050405020304" pitchFamily="18" charset="0"/>
                <a:ea typeface="Calibri" panose="020F0502020204030204" pitchFamily="34" charset="0"/>
                <a:cs typeface="Mangal" panose="02040503050203030202" pitchFamily="18" charset="0"/>
              </a:rPr>
              <a:t>Deep systems are observed with Low brightness temperature (210 K for case1 and 230 K for case2)value and high CAPE value (&gt;1000 J/kg). A larger drop diameter is observed for the representative case of the deep system identified in 2022 post-monsoon. For the two representative cases, the λ exhibits positive values and the incidence of λ is greater below 10 mm</a:t>
            </a:r>
            <a:r>
              <a:rPr lang="en-IN" sz="1400" kern="100" baseline="30000" dirty="0">
                <a:effectLst/>
                <a:latin typeface="Times New Roman" panose="02020603050405020304" pitchFamily="18" charset="0"/>
                <a:ea typeface="Calibri" panose="020F0502020204030204" pitchFamily="34" charset="0"/>
                <a:cs typeface="Mangal" panose="02040503050203030202" pitchFamily="18" charset="0"/>
              </a:rPr>
              <a:t>−1</a:t>
            </a:r>
            <a:r>
              <a:rPr lang="en-IN" sz="1400" kern="100" dirty="0">
                <a:effectLst/>
                <a:latin typeface="Times New Roman" panose="02020603050405020304" pitchFamily="18" charset="0"/>
                <a:ea typeface="Calibri" panose="020F0502020204030204" pitchFamily="34" charset="0"/>
                <a:cs typeface="Mangal" panose="02040503050203030202" pitchFamily="18" charset="0"/>
              </a:rPr>
              <a:t>. </a:t>
            </a:r>
          </a:p>
        </p:txBody>
      </p:sp>
      <p:sp>
        <p:nvSpPr>
          <p:cNvPr id="7" name="Slide Number Placeholder 6">
            <a:extLst>
              <a:ext uri="{FF2B5EF4-FFF2-40B4-BE49-F238E27FC236}">
                <a16:creationId xmlns:a16="http://schemas.microsoft.com/office/drawing/2014/main" id="{A54DEB93-FE05-C2B6-11B4-8F301FF8B2E2}"/>
              </a:ext>
            </a:extLst>
          </p:cNvPr>
          <p:cNvSpPr>
            <a:spLocks noGrp="1"/>
          </p:cNvSpPr>
          <p:nvPr>
            <p:ph type="sldNum" sz="quarter" idx="12"/>
          </p:nvPr>
        </p:nvSpPr>
        <p:spPr/>
        <p:txBody>
          <a:bodyPr/>
          <a:lstStyle/>
          <a:p>
            <a:fld id="{9660AF8B-14A3-4ECA-8C8D-3F5F90C29460}" type="slidenum">
              <a:rPr lang="en-IN" smtClean="0"/>
              <a:t>7</a:t>
            </a:fld>
            <a:endParaRPr lang="en-IN"/>
          </a:p>
        </p:txBody>
      </p:sp>
      <p:pic>
        <p:nvPicPr>
          <p:cNvPr id="15" name="Audio 14">
            <a:hlinkClick r:id="" action="ppaction://media"/>
            <a:extLst>
              <a:ext uri="{FF2B5EF4-FFF2-40B4-BE49-F238E27FC236}">
                <a16:creationId xmlns:a16="http://schemas.microsoft.com/office/drawing/2014/main" id="{88F6B0CC-2C0E-C7E8-61ED-48CF6FDE824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183120313"/>
      </p:ext>
    </p:extLst>
  </p:cSld>
  <p:clrMapOvr>
    <a:masterClrMapping/>
  </p:clrMapOvr>
  <mc:AlternateContent xmlns:mc="http://schemas.openxmlformats.org/markup-compatibility/2006">
    <mc:Choice xmlns:p14="http://schemas.microsoft.com/office/powerpoint/2010/main" Requires="p14">
      <p:transition spd="slow" p14:dur="2000" advTm="24182"/>
    </mc:Choice>
    <mc:Fallback>
      <p:transition spd="slow" advTm="24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extLst>
    <p:ext uri="{3A86A75C-4F4B-4683-9AE1-C65F6400EC91}">
      <p14:laserTraceLst xmlns:p14="http://schemas.microsoft.com/office/powerpoint/2010/main">
        <p14:tracePtLst>
          <p14:tracePt t="17108" x="4995863" y="4478338"/>
          <p14:tracePt t="17122" x="4995863" y="4470400"/>
          <p14:tracePt t="17128" x="4995863" y="4460875"/>
          <p14:tracePt t="17139" x="4995863" y="4452938"/>
          <p14:tracePt t="17156" x="5003800" y="4435475"/>
          <p14:tracePt t="17172" x="5013325" y="4435475"/>
          <p14:tracePt t="17190" x="5013325" y="4410075"/>
          <p14:tracePt t="17205" x="5029200" y="4410075"/>
          <p14:tracePt t="17222" x="5029200" y="4402138"/>
          <p14:tracePt t="17224" x="5029200" y="4394200"/>
          <p14:tracePt t="17252" x="5038725" y="4394200"/>
          <p14:tracePt t="17272" x="5038725" y="4384675"/>
          <p14:tracePt t="17279" x="5046663" y="4384675"/>
          <p14:tracePt t="17300" x="5054600" y="4376738"/>
          <p14:tracePt t="17335" x="5064125" y="4376738"/>
          <p14:tracePt t="17348" x="5072063" y="4376738"/>
          <p14:tracePt t="17362" x="5072063" y="4384675"/>
          <p14:tracePt t="17383" x="5080000" y="4394200"/>
          <p14:tracePt t="17389" x="5089525" y="4402138"/>
          <p14:tracePt t="17405" x="5097463" y="4410075"/>
          <p14:tracePt t="17422" x="5114925" y="4419600"/>
          <p14:tracePt t="17425" x="5114925" y="4427538"/>
          <p14:tracePt t="17438" x="5122863" y="4427538"/>
          <p14:tracePt t="17440" x="5122863" y="4435475"/>
          <p14:tracePt t="17455" x="5132388" y="4445000"/>
          <p14:tracePt t="17471" x="5140325" y="4452938"/>
          <p14:tracePt t="17488" x="5140325" y="4470400"/>
          <p14:tracePt t="17505" x="5148263" y="4478338"/>
          <p14:tracePt t="17522" x="5157788" y="4478338"/>
          <p14:tracePt t="17538" x="5157788" y="4486275"/>
          <p14:tracePt t="17554" x="5157788" y="4495800"/>
          <p14:tracePt t="17575" x="5157788" y="4503738"/>
          <p14:tracePt t="17596" x="5157788" y="4521200"/>
          <p14:tracePt t="17616" x="5165725" y="4521200"/>
          <p14:tracePt t="17623" x="5173663" y="4521200"/>
          <p14:tracePt t="17639" x="5173663" y="4529138"/>
          <p14:tracePt t="17655" x="5183188" y="4538663"/>
          <p14:tracePt t="17671" x="5191125" y="4546600"/>
          <p14:tracePt t="17688" x="5199063" y="4564063"/>
          <p14:tracePt t="17705" x="5208588" y="4564063"/>
          <p14:tracePt t="17721" x="5224463" y="4579938"/>
          <p14:tracePt t="17738" x="5233988" y="4589463"/>
          <p14:tracePt t="17754" x="5259388" y="4605338"/>
          <p14:tracePt t="17771" x="5259388" y="4614863"/>
          <p14:tracePt t="17789" x="5276850" y="4630738"/>
          <p14:tracePt t="17805" x="5284788" y="4640263"/>
          <p14:tracePt t="17821" x="5292725" y="4648200"/>
          <p14:tracePt t="17851" x="5302250" y="4657725"/>
          <p14:tracePt t="17871" x="5310188" y="4665663"/>
          <p14:tracePt t="17960" x="5310188" y="4673600"/>
          <p14:tracePt t="18436" x="5310188" y="4683125"/>
          <p14:tracePt t="18484" x="5302250" y="4683125"/>
          <p14:tracePt t="18856" x="5302250" y="4691063"/>
          <p14:tracePt t="19435" x="5292725" y="4699000"/>
          <p14:tracePt t="19847" x="5284788" y="4699000"/>
          <p14:tracePt t="20599" x="5276850" y="4708525"/>
          <p14:tracePt t="20626" x="5276850" y="4716463"/>
          <p14:tracePt t="20674" x="5276850" y="4724400"/>
          <p14:tracePt t="20695" x="5276850" y="4733925"/>
          <p14:tracePt t="20717" x="5276850" y="4749800"/>
          <p14:tracePt t="20730" x="5276850" y="4759325"/>
          <p14:tracePt t="20744" x="5276850" y="4767263"/>
          <p14:tracePt t="20752" x="5276850" y="4784725"/>
          <p14:tracePt t="20769" x="5276850" y="4810125"/>
          <p14:tracePt t="20772" x="5276850" y="4835525"/>
          <p14:tracePt t="20785" x="5276850" y="4860925"/>
          <p14:tracePt t="20802" x="5276850" y="4886325"/>
          <p14:tracePt t="20805" x="5276850" y="4903788"/>
          <p14:tracePt t="20820" x="5276850" y="4919663"/>
          <p14:tracePt t="20835" x="5276850" y="4937125"/>
          <p14:tracePt t="20852" x="5276850" y="4954588"/>
          <p14:tracePt t="20870" x="5276850" y="4962525"/>
          <p14:tracePt t="20885" x="5276850" y="4972050"/>
          <p14:tracePt t="20902" x="5284788" y="4979988"/>
          <p14:tracePt t="20918" x="5284788" y="4987925"/>
          <p14:tracePt t="20935" x="5292725" y="4997450"/>
          <p14:tracePt t="20971" x="5302250" y="5005388"/>
          <p14:tracePt t="20985" x="5302250" y="5013325"/>
          <p14:tracePt t="20998" x="5302250" y="5022850"/>
          <p14:tracePt t="21040" x="5302250" y="5030788"/>
          <p14:tracePt t="21061" x="5302250" y="5038725"/>
          <p14:tracePt t="21122" x="5302250" y="5048250"/>
          <p14:tracePt t="21129" x="5302250" y="5056188"/>
          <p14:tracePt t="21156" x="5310188" y="5056188"/>
          <p14:tracePt t="21191" x="5310188" y="5064125"/>
          <p14:tracePt t="21205" x="5310188" y="5073650"/>
          <p14:tracePt t="21260" x="5310188" y="5081588"/>
          <p14:tracePt t="21308" x="5310188" y="5091113"/>
          <p14:tracePt t="21397" x="5310188" y="50990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9435FC-8AF5-1473-37E7-B868A11D4AF2}"/>
              </a:ext>
            </a:extLst>
          </p:cNvPr>
          <p:cNvGrpSpPr/>
          <p:nvPr/>
        </p:nvGrpSpPr>
        <p:grpSpPr>
          <a:xfrm>
            <a:off x="-9395" y="-5"/>
            <a:ext cx="12192000" cy="759125"/>
            <a:chOff x="0" y="0"/>
            <a:chExt cx="12192000" cy="759125"/>
          </a:xfrm>
        </p:grpSpPr>
        <p:sp>
          <p:nvSpPr>
            <p:cNvPr id="3" name="Rectangle 2">
              <a:extLst>
                <a:ext uri="{FF2B5EF4-FFF2-40B4-BE49-F238E27FC236}">
                  <a16:creationId xmlns:a16="http://schemas.microsoft.com/office/drawing/2014/main" id="{37AA3B9F-5B1C-F3FB-8D67-3424F3C8B58D}"/>
                </a:ext>
              </a:extLst>
            </p:cNvPr>
            <p:cNvSpPr/>
            <p:nvPr/>
          </p:nvSpPr>
          <p:spPr>
            <a:xfrm>
              <a:off x="0" y="0"/>
              <a:ext cx="12192000" cy="759125"/>
            </a:xfrm>
            <a:prstGeom prst="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latin typeface="Times New Roman" panose="02020603050405020304" pitchFamily="18" charset="0"/>
                  <a:cs typeface="Times New Roman" panose="02020603050405020304" pitchFamily="18" charset="0"/>
                </a:rPr>
                <a:t>REFERENCES</a:t>
              </a:r>
            </a:p>
          </p:txBody>
        </p:sp>
        <p:cxnSp>
          <p:nvCxnSpPr>
            <p:cNvPr id="4" name="Straight Connector 3">
              <a:extLst>
                <a:ext uri="{FF2B5EF4-FFF2-40B4-BE49-F238E27FC236}">
                  <a16:creationId xmlns:a16="http://schemas.microsoft.com/office/drawing/2014/main" id="{EC3F640A-2F0F-11ED-5C76-F640B905D552}"/>
                </a:ext>
              </a:extLst>
            </p:cNvPr>
            <p:cNvCxnSpPr/>
            <p:nvPr/>
          </p:nvCxnSpPr>
          <p:spPr>
            <a:xfrm>
              <a:off x="0" y="759125"/>
              <a:ext cx="1219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a:extLst>
              <a:ext uri="{FF2B5EF4-FFF2-40B4-BE49-F238E27FC236}">
                <a16:creationId xmlns:a16="http://schemas.microsoft.com/office/drawing/2014/main" id="{9B5F1413-E0F4-651C-710F-272AD0A7EFA3}"/>
              </a:ext>
            </a:extLst>
          </p:cNvPr>
          <p:cNvSpPr txBox="1"/>
          <p:nvPr/>
        </p:nvSpPr>
        <p:spPr>
          <a:xfrm>
            <a:off x="106095" y="1091629"/>
            <a:ext cx="11988922" cy="5173789"/>
          </a:xfrm>
          <a:prstGeom prst="rect">
            <a:avLst/>
          </a:prstGeom>
          <a:gradFill>
            <a:gsLst>
              <a:gs pos="23000">
                <a:schemeClr val="bg1"/>
              </a:gs>
              <a:gs pos="74000">
                <a:schemeClr val="accent6">
                  <a:lumMod val="20000"/>
                  <a:lumOff val="80000"/>
                </a:schemeClr>
              </a:gs>
              <a:gs pos="83000">
                <a:schemeClr val="accent6">
                  <a:lumMod val="40000"/>
                  <a:lumOff val="60000"/>
                </a:schemeClr>
              </a:gs>
              <a:gs pos="100000">
                <a:schemeClr val="accent6"/>
              </a:gs>
            </a:gsLst>
            <a:lin ang="5400000" scaled="1"/>
          </a:gradFill>
        </p:spPr>
        <p:txBody>
          <a:bodyPr wrap="square">
            <a:spAutoFit/>
          </a:bodyPr>
          <a:lstStyle/>
          <a:p>
            <a:pPr marL="673100" indent="-457200" algn="just">
              <a:lnSpc>
                <a:spcPct val="107000"/>
              </a:lnSpc>
              <a:spcBef>
                <a:spcPts val="1200"/>
              </a:spcBef>
              <a:spcAft>
                <a:spcPts val="600"/>
              </a:spcAft>
              <a:buFont typeface="Wingdings" panose="05000000000000000000" pitchFamily="2" charset="2"/>
              <a:buChar char="§"/>
            </a:pPr>
            <a:r>
              <a:rPr lang="en-US" sz="1600" kern="100" dirty="0" err="1">
                <a:effectLst/>
                <a:latin typeface="Times New Roman" panose="02020603050405020304" pitchFamily="18" charset="0"/>
                <a:ea typeface="Calibri" panose="020F0502020204030204" pitchFamily="34" charset="0"/>
                <a:cs typeface="Mangal" panose="02040503050203030202" pitchFamily="18" charset="0"/>
              </a:rPr>
              <a:t>Anagnostou</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E.N., 2004. A convective/stratiform precipitation classification algorithm for volume scanning weather radar observations.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Meteorological Applications</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11</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(4), pp.291-300.</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673100" indent="-457200" algn="just">
              <a:lnSpc>
                <a:spcPct val="107000"/>
              </a:lnSpc>
              <a:spcBef>
                <a:spcPts val="1200"/>
              </a:spcBef>
              <a:spcAft>
                <a:spcPts val="600"/>
              </a:spcAft>
              <a:buFont typeface="Wingdings" panose="05000000000000000000" pitchFamily="2" charset="2"/>
              <a:buChar char="§"/>
            </a:pPr>
            <a:r>
              <a:rPr lang="en-US" sz="1600" kern="100" dirty="0" err="1">
                <a:effectLst/>
                <a:latin typeface="Times New Roman" panose="02020603050405020304" pitchFamily="18" charset="0"/>
                <a:ea typeface="Calibri" panose="020F0502020204030204" pitchFamily="34" charset="0"/>
                <a:cs typeface="Mangal" panose="02040503050203030202" pitchFamily="18" charset="0"/>
              </a:rPr>
              <a:t>Konwar</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M., Das, S.K., Deshpande, S.M., Chakravarty, K., and Goswami, B.N. 2014. Microphysics of clouds and rain over the Western Ghat.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J. </a:t>
            </a:r>
            <a:r>
              <a:rPr lang="en-US" sz="1600" i="1" kern="100" dirty="0" err="1">
                <a:effectLst/>
                <a:latin typeface="Times New Roman" panose="02020603050405020304" pitchFamily="18" charset="0"/>
                <a:ea typeface="Calibri" panose="020F0502020204030204" pitchFamily="34" charset="0"/>
                <a:cs typeface="Mangal" panose="02040503050203030202" pitchFamily="18" charset="0"/>
              </a:rPr>
              <a:t>Geophys</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 Res. Atmos</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119(10):6140-6159.</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734695" indent="-457200" algn="just">
              <a:lnSpc>
                <a:spcPct val="107000"/>
              </a:lnSpc>
              <a:spcBef>
                <a:spcPts val="1200"/>
              </a:spcBef>
              <a:spcAft>
                <a:spcPts val="800"/>
              </a:spcAft>
              <a:buFont typeface="Wingdings" panose="05000000000000000000" pitchFamily="2" charset="2"/>
              <a:buChar char="§"/>
              <a:tabLst>
                <a:tab pos="733425" algn="l"/>
              </a:tabLst>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Lin, B., Xu, K.M., Minnis, P., </a:t>
            </a:r>
            <a:r>
              <a:rPr lang="en-US" sz="1600" kern="100" dirty="0" err="1">
                <a:effectLst/>
                <a:latin typeface="Times New Roman" panose="02020603050405020304" pitchFamily="18" charset="0"/>
                <a:ea typeface="Calibri" panose="020F0502020204030204" pitchFamily="34" charset="0"/>
                <a:cs typeface="Mangal" panose="02040503050203030202" pitchFamily="18" charset="0"/>
              </a:rPr>
              <a:t>Wielicki</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B.A., Hu, Y., Chambers, L., Fan, T.F. and Sun, W., 2007. Coincident occurrences of tropical individual cirrus clouds and deep convective systems derived from TRMM observations.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Geophysical research letters</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34</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(14).</a:t>
            </a:r>
          </a:p>
          <a:p>
            <a:pPr marL="673100" indent="-457200" algn="just">
              <a:lnSpc>
                <a:spcPct val="107000"/>
              </a:lnSpc>
              <a:spcBef>
                <a:spcPts val="1200"/>
              </a:spcBef>
              <a:spcAft>
                <a:spcPts val="600"/>
              </a:spcAft>
              <a:buFont typeface="Wingdings" panose="05000000000000000000" pitchFamily="2" charset="2"/>
              <a:buChar char="§"/>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Kurino, T., 1997. A satellite infrared technique for estimating “deep/shallow” precipitation.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Advances in Space Research</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19</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(3), pp.511-514.</a:t>
            </a:r>
          </a:p>
          <a:p>
            <a:pPr marL="673100" indent="-457200" algn="just">
              <a:lnSpc>
                <a:spcPct val="107000"/>
              </a:lnSpc>
              <a:spcBef>
                <a:spcPts val="1200"/>
              </a:spcBef>
              <a:spcAft>
                <a:spcPts val="600"/>
              </a:spcAft>
              <a:buFont typeface="Wingdings" panose="05000000000000000000" pitchFamily="2" charset="2"/>
              <a:buChar char="§"/>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Adler, R.F. and Negri, A.J., 1988. A satellite infrared technique to estimate tropical convective and stratiform rainfall.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Journal of Applied Meteorology and Climatology</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27</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(1), pp.30-51.</a:t>
            </a:r>
          </a:p>
          <a:p>
            <a:pPr marL="673100" indent="-457200" algn="just">
              <a:lnSpc>
                <a:spcPct val="107000"/>
              </a:lnSpc>
              <a:spcBef>
                <a:spcPts val="1200"/>
              </a:spcBef>
              <a:spcAft>
                <a:spcPts val="600"/>
              </a:spcAft>
              <a:buFont typeface="Wingdings" panose="05000000000000000000" pitchFamily="2" charset="2"/>
              <a:buChar char="§"/>
            </a:pPr>
            <a:r>
              <a:rPr lang="en-US" sz="1600" kern="100" dirty="0" err="1">
                <a:effectLst/>
                <a:latin typeface="Times New Roman" panose="02020603050405020304" pitchFamily="18" charset="0"/>
                <a:ea typeface="Calibri" panose="020F0502020204030204" pitchFamily="34" charset="0"/>
                <a:cs typeface="Mangal" panose="02040503050203030202" pitchFamily="18" charset="0"/>
              </a:rPr>
              <a:t>Testud</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J., </a:t>
            </a:r>
            <a:r>
              <a:rPr lang="en-US" sz="1600" kern="100" dirty="0" err="1">
                <a:effectLst/>
                <a:latin typeface="Times New Roman" panose="02020603050405020304" pitchFamily="18" charset="0"/>
                <a:ea typeface="Calibri" panose="020F0502020204030204" pitchFamily="34" charset="0"/>
                <a:cs typeface="Mangal" panose="02040503050203030202" pitchFamily="18" charset="0"/>
              </a:rPr>
              <a:t>Oury</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S. and </a:t>
            </a:r>
            <a:r>
              <a:rPr lang="en-US" sz="1600" kern="100" dirty="0" err="1">
                <a:effectLst/>
                <a:latin typeface="Times New Roman" panose="02020603050405020304" pitchFamily="18" charset="0"/>
                <a:ea typeface="Calibri" panose="020F0502020204030204" pitchFamily="34" charset="0"/>
                <a:cs typeface="Mangal" panose="02040503050203030202" pitchFamily="18" charset="0"/>
              </a:rPr>
              <a:t>Amayenc</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P., 2000. The concept of “normalized” distribution to describe raindrop spectra: A tool for hydrometeor remote sensing.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Physics and Chemistry of the Earth, Part B: Hydrology, Oceans and Atmosphere</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25</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(10-12), pp.897-902.</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734695" indent="-457200" algn="just">
              <a:lnSpc>
                <a:spcPct val="107000"/>
              </a:lnSpc>
              <a:spcBef>
                <a:spcPts val="1200"/>
              </a:spcBef>
              <a:spcAft>
                <a:spcPts val="800"/>
              </a:spcAft>
              <a:buFont typeface="Wingdings" panose="05000000000000000000" pitchFamily="2" charset="2"/>
              <a:buChar char="§"/>
              <a:tabLst>
                <a:tab pos="733425" algn="l"/>
              </a:tabLst>
            </a:pPr>
            <a:r>
              <a:rPr lang="en-US" sz="1600" kern="100" dirty="0">
                <a:effectLst/>
                <a:latin typeface="Times New Roman" panose="02020603050405020304" pitchFamily="18" charset="0"/>
                <a:ea typeface="Calibri" panose="020F0502020204030204" pitchFamily="34" charset="0"/>
                <a:cs typeface="Mangal" panose="02040503050203030202" pitchFamily="18" charset="0"/>
              </a:rPr>
              <a:t>Zeng, Y., Yang, L., Zhang, Z., Tong, Z., Li, J., Liu, F., Zhang, J. and Jiang, Y., 2020. Characteristics of clouds and raindrop size distribution in Xinjiang, using cloud radar datasets and a disdrometer.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Atmosphere</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1600" i="1" kern="100" dirty="0">
                <a:effectLst/>
                <a:latin typeface="Times New Roman" panose="02020603050405020304" pitchFamily="18" charset="0"/>
                <a:ea typeface="Calibri" panose="020F0502020204030204" pitchFamily="34" charset="0"/>
                <a:cs typeface="Mangal" panose="02040503050203030202" pitchFamily="18" charset="0"/>
              </a:rPr>
              <a:t>11</a:t>
            </a:r>
            <a:r>
              <a:rPr lang="en-US" sz="1600" kern="100" dirty="0">
                <a:effectLst/>
                <a:latin typeface="Times New Roman" panose="02020603050405020304" pitchFamily="18" charset="0"/>
                <a:ea typeface="Calibri" panose="020F0502020204030204" pitchFamily="34" charset="0"/>
                <a:cs typeface="Mangal" panose="02040503050203030202" pitchFamily="18" charset="0"/>
              </a:rPr>
              <a:t>(12), p.1382.</a:t>
            </a:r>
          </a:p>
        </p:txBody>
      </p:sp>
      <p:sp>
        <p:nvSpPr>
          <p:cNvPr id="7" name="Slide Number Placeholder 6">
            <a:extLst>
              <a:ext uri="{FF2B5EF4-FFF2-40B4-BE49-F238E27FC236}">
                <a16:creationId xmlns:a16="http://schemas.microsoft.com/office/drawing/2014/main" id="{5DD7765D-4811-B8F5-1717-B580FCF991E7}"/>
              </a:ext>
            </a:extLst>
          </p:cNvPr>
          <p:cNvSpPr>
            <a:spLocks noGrp="1"/>
          </p:cNvSpPr>
          <p:nvPr>
            <p:ph type="sldNum" sz="quarter" idx="12"/>
          </p:nvPr>
        </p:nvSpPr>
        <p:spPr/>
        <p:txBody>
          <a:bodyPr/>
          <a:lstStyle/>
          <a:p>
            <a:fld id="{9660AF8B-14A3-4ECA-8C8D-3F5F90C29460}" type="slidenum">
              <a:rPr lang="en-IN" smtClean="0"/>
              <a:t>8</a:t>
            </a:fld>
            <a:endParaRPr lang="en-IN"/>
          </a:p>
        </p:txBody>
      </p:sp>
      <p:pic>
        <p:nvPicPr>
          <p:cNvPr id="15" name="Audio 14">
            <a:hlinkClick r:id="" action="ppaction://media"/>
            <a:extLst>
              <a:ext uri="{FF2B5EF4-FFF2-40B4-BE49-F238E27FC236}">
                <a16:creationId xmlns:a16="http://schemas.microsoft.com/office/drawing/2014/main" id="{C84B4EAB-7484-8A25-3DB4-E14A6702495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2909095201"/>
      </p:ext>
    </p:extLst>
  </p:cSld>
  <p:clrMapOvr>
    <a:masterClrMapping/>
  </p:clrMapOvr>
  <mc:AlternateContent xmlns:mc="http://schemas.openxmlformats.org/markup-compatibility/2006">
    <mc:Choice xmlns:p14="http://schemas.microsoft.com/office/powerpoint/2010/main" Requires="p14">
      <p:transition spd="slow" p14:dur="2000" advTm="2423"/>
    </mc:Choice>
    <mc:Fallback>
      <p:transition spd="slow" advTm="2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5000">
              <a:schemeClr val="bg1"/>
            </a:gs>
            <a:gs pos="74000">
              <a:schemeClr val="accent6">
                <a:lumMod val="40000"/>
                <a:lumOff val="60000"/>
              </a:schemeClr>
            </a:gs>
            <a:gs pos="83000">
              <a:schemeClr val="accent6">
                <a:lumMod val="40000"/>
                <a:lumOff val="60000"/>
              </a:schemeClr>
            </a:gs>
            <a:gs pos="100000">
              <a:schemeClr val="accent6"/>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75B6B1-ADBB-932B-FD2D-1885B58A6D5D}"/>
              </a:ext>
            </a:extLst>
          </p:cNvPr>
          <p:cNvSpPr txBox="1"/>
          <p:nvPr/>
        </p:nvSpPr>
        <p:spPr>
          <a:xfrm>
            <a:off x="3029309" y="2596877"/>
            <a:ext cx="6133381" cy="646331"/>
          </a:xfrm>
          <a:prstGeom prst="rect">
            <a:avLst/>
          </a:prstGeom>
          <a:noFill/>
          <a:ln>
            <a:noFill/>
          </a:ln>
        </p:spPr>
        <p:txBody>
          <a:bodyPr wrap="square" rtlCol="0" anchor="ctr" anchorCtr="1">
            <a:spAutoFit/>
          </a:bodyPr>
          <a:lstStyle/>
          <a:p>
            <a:r>
              <a:rPr lang="en-IN" sz="3600" b="1" dirty="0">
                <a:latin typeface="Times New Roman" panose="02020603050405020304" pitchFamily="18" charset="0"/>
                <a:cs typeface="Times New Roman" panose="02020603050405020304" pitchFamily="18" charset="0"/>
              </a:rPr>
              <a:t>Thank you</a:t>
            </a:r>
          </a:p>
        </p:txBody>
      </p:sp>
      <p:sp>
        <p:nvSpPr>
          <p:cNvPr id="3" name="Slide Number Placeholder 2">
            <a:extLst>
              <a:ext uri="{FF2B5EF4-FFF2-40B4-BE49-F238E27FC236}">
                <a16:creationId xmlns:a16="http://schemas.microsoft.com/office/drawing/2014/main" id="{E70DEB80-D3C6-2FDC-DC36-7DEB4D21D87E}"/>
              </a:ext>
            </a:extLst>
          </p:cNvPr>
          <p:cNvSpPr>
            <a:spLocks noGrp="1"/>
          </p:cNvSpPr>
          <p:nvPr>
            <p:ph type="sldNum" sz="quarter" idx="12"/>
          </p:nvPr>
        </p:nvSpPr>
        <p:spPr/>
        <p:txBody>
          <a:bodyPr/>
          <a:lstStyle/>
          <a:p>
            <a:fld id="{9660AF8B-14A3-4ECA-8C8D-3F5F90C29460}" type="slidenum">
              <a:rPr lang="en-IN" smtClean="0"/>
              <a:t>9</a:t>
            </a:fld>
            <a:endParaRPr lang="en-IN"/>
          </a:p>
        </p:txBody>
      </p:sp>
      <p:pic>
        <p:nvPicPr>
          <p:cNvPr id="11" name="Audio 10">
            <a:hlinkClick r:id="" action="ppaction://media"/>
            <a:extLst>
              <a:ext uri="{FF2B5EF4-FFF2-40B4-BE49-F238E27FC236}">
                <a16:creationId xmlns:a16="http://schemas.microsoft.com/office/drawing/2014/main" id="{D5F992E7-FDDE-E9D9-4B65-0CFD4D7E0B2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62704" t="-125896" r="-262704" b="-125896"/>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42563633"/>
      </p:ext>
    </p:extLst>
  </p:cSld>
  <p:clrMapOvr>
    <a:masterClrMapping/>
  </p:clrMapOvr>
  <mc:AlternateContent xmlns:mc="http://schemas.openxmlformats.org/markup-compatibility/2006">
    <mc:Choice xmlns:p14="http://schemas.microsoft.com/office/powerpoint/2010/main" Requires="p14">
      <p:transition spd="med" p14:dur="700" advTm="1629">
        <p:fade/>
      </p:transition>
    </mc:Choice>
    <mc:Fallback>
      <p:transition spd="med" advTm="16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10556</TotalTime>
  <Words>1550</Words>
  <Application>Microsoft Office PowerPoint</Application>
  <PresentationFormat>Widescreen</PresentationFormat>
  <Paragraphs>90</Paragraphs>
  <Slides>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Characteristics of raindrop size distribution for precipitating systems over a coastal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precipitation systems  over NCESS</dc:title>
  <dc:creator>NCESS</dc:creator>
  <cp:lastModifiedBy>Gadha Gopan</cp:lastModifiedBy>
  <cp:revision>88</cp:revision>
  <dcterms:created xsi:type="dcterms:W3CDTF">2024-03-26T10:13:33Z</dcterms:created>
  <dcterms:modified xsi:type="dcterms:W3CDTF">2024-05-20T14:49:47Z</dcterms:modified>
</cp:coreProperties>
</file>