
<file path=[Content_Types].xml><?xml version="1.0" encoding="utf-8"?>
<Types xmlns="http://schemas.openxmlformats.org/package/2006/content-types">
  <Default Extension="jpeg" ContentType="image/jpeg"/>
  <Default Extension="jpg" ContentType="image/jpeg"/>
  <Default Extension="m4a" ContentType="audio/mp4"/>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1"/>
  </p:notesMasterIdLst>
  <p:sldIdLst>
    <p:sldId id="265" r:id="rId2"/>
    <p:sldId id="391" r:id="rId3"/>
    <p:sldId id="384" r:id="rId4"/>
    <p:sldId id="408" r:id="rId5"/>
    <p:sldId id="322" r:id="rId6"/>
    <p:sldId id="258" r:id="rId7"/>
    <p:sldId id="392" r:id="rId8"/>
    <p:sldId id="405" r:id="rId9"/>
    <p:sldId id="354" r:id="rId10"/>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987" autoAdjust="0"/>
    <p:restoredTop sz="94660"/>
  </p:normalViewPr>
  <p:slideViewPr>
    <p:cSldViewPr snapToGrid="0">
      <p:cViewPr varScale="1">
        <p:scale>
          <a:sx n="92" d="100"/>
          <a:sy n="92" d="100"/>
        </p:scale>
        <p:origin x="216" y="82"/>
      </p:cViewPr>
      <p:guideLst/>
    </p:cSldViewPr>
  </p:slideViewPr>
  <p:notesTextViewPr>
    <p:cViewPr>
      <p:scale>
        <a:sx n="1" d="1"/>
        <a:sy n="1" d="1"/>
      </p:scale>
      <p:origin x="0" y="0"/>
    </p:cViewPr>
  </p:notesTextViewPr>
  <p:sorterViewPr>
    <p:cViewPr>
      <p:scale>
        <a:sx n="100" d="100"/>
        <a:sy n="100" d="100"/>
      </p:scale>
      <p:origin x="0" y="-3378"/>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tableStyles" Target="tableStyle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IN"/>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C9A18A6D-EB98-41F5-B116-60F373177964}" type="datetimeFigureOut">
              <a:rPr lang="en-IN" smtClean="0"/>
              <a:t>20-05-2024</a:t>
            </a:fld>
            <a:endParaRPr lang="en-IN"/>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IN"/>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IN"/>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49130881-45E3-4DA3-9DC5-978D5B0F23E6}" type="slidenum">
              <a:rPr lang="en-IN" smtClean="0"/>
              <a:t>‹#›</a:t>
            </a:fld>
            <a:endParaRPr lang="en-IN"/>
          </a:p>
        </p:txBody>
      </p:sp>
    </p:spTree>
    <p:extLst>
      <p:ext uri="{BB962C8B-B14F-4D97-AF65-F5344CB8AC3E}">
        <p14:creationId xmlns:p14="http://schemas.microsoft.com/office/powerpoint/2010/main" val="185492462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6B25E2C-B5E5-2DF6-5E80-AF82244737FA}"/>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IN"/>
          </a:p>
        </p:txBody>
      </p:sp>
      <p:sp>
        <p:nvSpPr>
          <p:cNvPr id="3" name="Subtitle 2">
            <a:extLst>
              <a:ext uri="{FF2B5EF4-FFF2-40B4-BE49-F238E27FC236}">
                <a16:creationId xmlns:a16="http://schemas.microsoft.com/office/drawing/2014/main" id="{0FF8C11C-81E6-7339-0AC1-BA4281A2F9F2}"/>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IN"/>
          </a:p>
        </p:txBody>
      </p:sp>
      <p:sp>
        <p:nvSpPr>
          <p:cNvPr id="4" name="Date Placeholder 3">
            <a:extLst>
              <a:ext uri="{FF2B5EF4-FFF2-40B4-BE49-F238E27FC236}">
                <a16:creationId xmlns:a16="http://schemas.microsoft.com/office/drawing/2014/main" id="{49A3B551-7DD0-082F-E203-4DE37F7374E5}"/>
              </a:ext>
            </a:extLst>
          </p:cNvPr>
          <p:cNvSpPr>
            <a:spLocks noGrp="1"/>
          </p:cNvSpPr>
          <p:nvPr>
            <p:ph type="dt" sz="half" idx="10"/>
          </p:nvPr>
        </p:nvSpPr>
        <p:spPr/>
        <p:txBody>
          <a:bodyPr/>
          <a:lstStyle/>
          <a:p>
            <a:fld id="{D81D1027-AC97-42CC-98CA-A61FD6C83DD9}" type="datetime1">
              <a:rPr lang="en-IN" smtClean="0"/>
              <a:t>20-05-2024</a:t>
            </a:fld>
            <a:endParaRPr lang="en-IN"/>
          </a:p>
        </p:txBody>
      </p:sp>
      <p:sp>
        <p:nvSpPr>
          <p:cNvPr id="5" name="Footer Placeholder 4">
            <a:extLst>
              <a:ext uri="{FF2B5EF4-FFF2-40B4-BE49-F238E27FC236}">
                <a16:creationId xmlns:a16="http://schemas.microsoft.com/office/drawing/2014/main" id="{ED3E12CC-924D-7CFE-32AF-4ABE4828DF6C}"/>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41BADE47-5BD7-E9BF-5615-81DDE1A72F2F}"/>
              </a:ext>
            </a:extLst>
          </p:cNvPr>
          <p:cNvSpPr>
            <a:spLocks noGrp="1"/>
          </p:cNvSpPr>
          <p:nvPr>
            <p:ph type="sldNum" sz="quarter" idx="12"/>
          </p:nvPr>
        </p:nvSpPr>
        <p:spPr/>
        <p:txBody>
          <a:bodyPr/>
          <a:lstStyle/>
          <a:p>
            <a:fld id="{9660AF8B-14A3-4ECA-8C8D-3F5F90C29460}" type="slidenum">
              <a:rPr lang="en-IN" smtClean="0"/>
              <a:t>‹#›</a:t>
            </a:fld>
            <a:endParaRPr lang="en-IN"/>
          </a:p>
        </p:txBody>
      </p:sp>
    </p:spTree>
    <p:extLst>
      <p:ext uri="{BB962C8B-B14F-4D97-AF65-F5344CB8AC3E}">
        <p14:creationId xmlns:p14="http://schemas.microsoft.com/office/powerpoint/2010/main" val="28741178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D5BF7F-ED1A-32D4-5100-FC8E9E7854B3}"/>
              </a:ext>
            </a:extLst>
          </p:cNvPr>
          <p:cNvSpPr>
            <a:spLocks noGrp="1"/>
          </p:cNvSpPr>
          <p:nvPr>
            <p:ph type="title"/>
          </p:nvPr>
        </p:nvSpPr>
        <p:spPr/>
        <p:txBody>
          <a:bodyPr/>
          <a:lstStyle/>
          <a:p>
            <a:r>
              <a:rPr lang="en-US"/>
              <a:t>Click to edit Master title style</a:t>
            </a:r>
            <a:endParaRPr lang="en-IN"/>
          </a:p>
        </p:txBody>
      </p:sp>
      <p:sp>
        <p:nvSpPr>
          <p:cNvPr id="3" name="Content Placeholder 2">
            <a:extLst>
              <a:ext uri="{FF2B5EF4-FFF2-40B4-BE49-F238E27FC236}">
                <a16:creationId xmlns:a16="http://schemas.microsoft.com/office/drawing/2014/main" id="{0C3EE934-A484-296C-21BB-7805B002D704}"/>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4D46BD07-6D8F-5546-73E4-0A69F4C39EE9}"/>
              </a:ext>
            </a:extLst>
          </p:cNvPr>
          <p:cNvSpPr>
            <a:spLocks noGrp="1"/>
          </p:cNvSpPr>
          <p:nvPr>
            <p:ph type="dt" sz="half" idx="10"/>
          </p:nvPr>
        </p:nvSpPr>
        <p:spPr/>
        <p:txBody>
          <a:bodyPr/>
          <a:lstStyle/>
          <a:p>
            <a:fld id="{B33CFA66-EA5D-4BBC-835B-6A0D208BA99F}" type="datetime1">
              <a:rPr lang="en-IN" smtClean="0"/>
              <a:t>20-05-2024</a:t>
            </a:fld>
            <a:endParaRPr lang="en-IN"/>
          </a:p>
        </p:txBody>
      </p:sp>
      <p:sp>
        <p:nvSpPr>
          <p:cNvPr id="5" name="Footer Placeholder 4">
            <a:extLst>
              <a:ext uri="{FF2B5EF4-FFF2-40B4-BE49-F238E27FC236}">
                <a16:creationId xmlns:a16="http://schemas.microsoft.com/office/drawing/2014/main" id="{FA0B0EA1-3188-3754-326F-7A3B48CDE2AA}"/>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F5AD9305-6176-3644-64F8-92383E532760}"/>
              </a:ext>
            </a:extLst>
          </p:cNvPr>
          <p:cNvSpPr>
            <a:spLocks noGrp="1"/>
          </p:cNvSpPr>
          <p:nvPr>
            <p:ph type="sldNum" sz="quarter" idx="12"/>
          </p:nvPr>
        </p:nvSpPr>
        <p:spPr/>
        <p:txBody>
          <a:bodyPr/>
          <a:lstStyle/>
          <a:p>
            <a:fld id="{9660AF8B-14A3-4ECA-8C8D-3F5F90C29460}" type="slidenum">
              <a:rPr lang="en-IN" smtClean="0"/>
              <a:t>‹#›</a:t>
            </a:fld>
            <a:endParaRPr lang="en-IN"/>
          </a:p>
        </p:txBody>
      </p:sp>
    </p:spTree>
    <p:extLst>
      <p:ext uri="{BB962C8B-B14F-4D97-AF65-F5344CB8AC3E}">
        <p14:creationId xmlns:p14="http://schemas.microsoft.com/office/powerpoint/2010/main" val="208804777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608119-868E-3A3F-F28C-9C761DADB533}"/>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IN"/>
          </a:p>
        </p:txBody>
      </p:sp>
      <p:sp>
        <p:nvSpPr>
          <p:cNvPr id="3" name="Text Placeholder 2">
            <a:extLst>
              <a:ext uri="{FF2B5EF4-FFF2-40B4-BE49-F238E27FC236}">
                <a16:creationId xmlns:a16="http://schemas.microsoft.com/office/drawing/2014/main" id="{4EBF447A-4F91-07D7-E687-85DF0627E188}"/>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2C99F484-A49D-52AD-E052-13D29A22A1DD}"/>
              </a:ext>
            </a:extLst>
          </p:cNvPr>
          <p:cNvSpPr>
            <a:spLocks noGrp="1"/>
          </p:cNvSpPr>
          <p:nvPr>
            <p:ph type="dt" sz="half" idx="10"/>
          </p:nvPr>
        </p:nvSpPr>
        <p:spPr/>
        <p:txBody>
          <a:bodyPr/>
          <a:lstStyle/>
          <a:p>
            <a:fld id="{99E999BC-9523-4207-A042-8D110D39C071}" type="datetime1">
              <a:rPr lang="en-IN" smtClean="0"/>
              <a:t>20-05-2024</a:t>
            </a:fld>
            <a:endParaRPr lang="en-IN"/>
          </a:p>
        </p:txBody>
      </p:sp>
      <p:sp>
        <p:nvSpPr>
          <p:cNvPr id="5" name="Footer Placeholder 4">
            <a:extLst>
              <a:ext uri="{FF2B5EF4-FFF2-40B4-BE49-F238E27FC236}">
                <a16:creationId xmlns:a16="http://schemas.microsoft.com/office/drawing/2014/main" id="{21C81D42-853D-BD18-A4ED-0A23EF8C742F}"/>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F52C124D-A228-491B-1C64-8ACE03C2E3F1}"/>
              </a:ext>
            </a:extLst>
          </p:cNvPr>
          <p:cNvSpPr>
            <a:spLocks noGrp="1"/>
          </p:cNvSpPr>
          <p:nvPr>
            <p:ph type="sldNum" sz="quarter" idx="12"/>
          </p:nvPr>
        </p:nvSpPr>
        <p:spPr/>
        <p:txBody>
          <a:bodyPr/>
          <a:lstStyle/>
          <a:p>
            <a:fld id="{9660AF8B-14A3-4ECA-8C8D-3F5F90C29460}" type="slidenum">
              <a:rPr lang="en-IN" smtClean="0"/>
              <a:t>‹#›</a:t>
            </a:fld>
            <a:endParaRPr lang="en-IN"/>
          </a:p>
        </p:txBody>
      </p:sp>
    </p:spTree>
    <p:extLst>
      <p:ext uri="{BB962C8B-B14F-4D97-AF65-F5344CB8AC3E}">
        <p14:creationId xmlns:p14="http://schemas.microsoft.com/office/powerpoint/2010/main" val="409083882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0D21BA-6D8B-A139-60F1-6CC876CC7EDD}"/>
              </a:ext>
            </a:extLst>
          </p:cNvPr>
          <p:cNvSpPr>
            <a:spLocks noGrp="1"/>
          </p:cNvSpPr>
          <p:nvPr>
            <p:ph type="title"/>
          </p:nvPr>
        </p:nvSpPr>
        <p:spPr/>
        <p:txBody>
          <a:bodyPr/>
          <a:lstStyle/>
          <a:p>
            <a:r>
              <a:rPr lang="en-US"/>
              <a:t>Click to edit Master title style</a:t>
            </a:r>
            <a:endParaRPr lang="en-IN"/>
          </a:p>
        </p:txBody>
      </p:sp>
      <p:sp>
        <p:nvSpPr>
          <p:cNvPr id="3" name="Content Placeholder 2">
            <a:extLst>
              <a:ext uri="{FF2B5EF4-FFF2-40B4-BE49-F238E27FC236}">
                <a16:creationId xmlns:a16="http://schemas.microsoft.com/office/drawing/2014/main" id="{8ED8E05A-100C-3A99-8D69-BC6025F94F1E}"/>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Content Placeholder 3">
            <a:extLst>
              <a:ext uri="{FF2B5EF4-FFF2-40B4-BE49-F238E27FC236}">
                <a16:creationId xmlns:a16="http://schemas.microsoft.com/office/drawing/2014/main" id="{FA18B2D9-3B91-F8A3-C919-4B29426E727C}"/>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5" name="Date Placeholder 4">
            <a:extLst>
              <a:ext uri="{FF2B5EF4-FFF2-40B4-BE49-F238E27FC236}">
                <a16:creationId xmlns:a16="http://schemas.microsoft.com/office/drawing/2014/main" id="{940DBF57-9CEF-DF1F-39FE-671F6A4D8506}"/>
              </a:ext>
            </a:extLst>
          </p:cNvPr>
          <p:cNvSpPr>
            <a:spLocks noGrp="1"/>
          </p:cNvSpPr>
          <p:nvPr>
            <p:ph type="dt" sz="half" idx="10"/>
          </p:nvPr>
        </p:nvSpPr>
        <p:spPr/>
        <p:txBody>
          <a:bodyPr/>
          <a:lstStyle/>
          <a:p>
            <a:fld id="{7712CDC8-085D-45ED-98DB-318C3BDD78FF}" type="datetime1">
              <a:rPr lang="en-IN" smtClean="0"/>
              <a:t>20-05-2024</a:t>
            </a:fld>
            <a:endParaRPr lang="en-IN"/>
          </a:p>
        </p:txBody>
      </p:sp>
      <p:sp>
        <p:nvSpPr>
          <p:cNvPr id="6" name="Footer Placeholder 5">
            <a:extLst>
              <a:ext uri="{FF2B5EF4-FFF2-40B4-BE49-F238E27FC236}">
                <a16:creationId xmlns:a16="http://schemas.microsoft.com/office/drawing/2014/main" id="{D91C6FA8-7A24-E7E7-16CB-281C288F51EF}"/>
              </a:ext>
            </a:extLst>
          </p:cNvPr>
          <p:cNvSpPr>
            <a:spLocks noGrp="1"/>
          </p:cNvSpPr>
          <p:nvPr>
            <p:ph type="ftr" sz="quarter" idx="11"/>
          </p:nvPr>
        </p:nvSpPr>
        <p:spPr/>
        <p:txBody>
          <a:bodyPr/>
          <a:lstStyle/>
          <a:p>
            <a:endParaRPr lang="en-IN"/>
          </a:p>
        </p:txBody>
      </p:sp>
      <p:sp>
        <p:nvSpPr>
          <p:cNvPr id="7" name="Slide Number Placeholder 6">
            <a:extLst>
              <a:ext uri="{FF2B5EF4-FFF2-40B4-BE49-F238E27FC236}">
                <a16:creationId xmlns:a16="http://schemas.microsoft.com/office/drawing/2014/main" id="{F961847E-AA4A-7A90-7E7A-EEB4F538EB03}"/>
              </a:ext>
            </a:extLst>
          </p:cNvPr>
          <p:cNvSpPr>
            <a:spLocks noGrp="1"/>
          </p:cNvSpPr>
          <p:nvPr>
            <p:ph type="sldNum" sz="quarter" idx="12"/>
          </p:nvPr>
        </p:nvSpPr>
        <p:spPr/>
        <p:txBody>
          <a:bodyPr/>
          <a:lstStyle/>
          <a:p>
            <a:fld id="{9660AF8B-14A3-4ECA-8C8D-3F5F90C29460}" type="slidenum">
              <a:rPr lang="en-IN" smtClean="0"/>
              <a:t>‹#›</a:t>
            </a:fld>
            <a:endParaRPr lang="en-IN"/>
          </a:p>
        </p:txBody>
      </p:sp>
    </p:spTree>
    <p:extLst>
      <p:ext uri="{BB962C8B-B14F-4D97-AF65-F5344CB8AC3E}">
        <p14:creationId xmlns:p14="http://schemas.microsoft.com/office/powerpoint/2010/main" val="398894718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CAB9A7B-90A5-CC58-0B2F-032133437374}"/>
              </a:ext>
            </a:extLst>
          </p:cNvPr>
          <p:cNvSpPr>
            <a:spLocks noGrp="1"/>
          </p:cNvSpPr>
          <p:nvPr>
            <p:ph type="title"/>
          </p:nvPr>
        </p:nvSpPr>
        <p:spPr>
          <a:xfrm>
            <a:off x="839788" y="365125"/>
            <a:ext cx="10515600" cy="1325563"/>
          </a:xfrm>
        </p:spPr>
        <p:txBody>
          <a:bodyPr/>
          <a:lstStyle/>
          <a:p>
            <a:r>
              <a:rPr lang="en-US"/>
              <a:t>Click to edit Master title style</a:t>
            </a:r>
            <a:endParaRPr lang="en-IN"/>
          </a:p>
        </p:txBody>
      </p:sp>
      <p:sp>
        <p:nvSpPr>
          <p:cNvPr id="3" name="Text Placeholder 2">
            <a:extLst>
              <a:ext uri="{FF2B5EF4-FFF2-40B4-BE49-F238E27FC236}">
                <a16:creationId xmlns:a16="http://schemas.microsoft.com/office/drawing/2014/main" id="{218B969A-28AD-0FA4-4626-6EEE1924E981}"/>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D9089260-B79A-5EA8-8D77-E40A73827330}"/>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5" name="Text Placeholder 4">
            <a:extLst>
              <a:ext uri="{FF2B5EF4-FFF2-40B4-BE49-F238E27FC236}">
                <a16:creationId xmlns:a16="http://schemas.microsoft.com/office/drawing/2014/main" id="{481A641E-35A8-4396-30E8-1662BC479054}"/>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18DC9736-0E9A-6E13-FE8A-A4F5BC31EE85}"/>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7" name="Date Placeholder 6">
            <a:extLst>
              <a:ext uri="{FF2B5EF4-FFF2-40B4-BE49-F238E27FC236}">
                <a16:creationId xmlns:a16="http://schemas.microsoft.com/office/drawing/2014/main" id="{14C578D4-3B4E-6FDD-945D-679CB1F7C0BC}"/>
              </a:ext>
            </a:extLst>
          </p:cNvPr>
          <p:cNvSpPr>
            <a:spLocks noGrp="1"/>
          </p:cNvSpPr>
          <p:nvPr>
            <p:ph type="dt" sz="half" idx="10"/>
          </p:nvPr>
        </p:nvSpPr>
        <p:spPr/>
        <p:txBody>
          <a:bodyPr/>
          <a:lstStyle/>
          <a:p>
            <a:fld id="{BCBEE1B8-6D0E-4662-9A2F-D453A716BD93}" type="datetime1">
              <a:rPr lang="en-IN" smtClean="0"/>
              <a:t>20-05-2024</a:t>
            </a:fld>
            <a:endParaRPr lang="en-IN"/>
          </a:p>
        </p:txBody>
      </p:sp>
      <p:sp>
        <p:nvSpPr>
          <p:cNvPr id="8" name="Footer Placeholder 7">
            <a:extLst>
              <a:ext uri="{FF2B5EF4-FFF2-40B4-BE49-F238E27FC236}">
                <a16:creationId xmlns:a16="http://schemas.microsoft.com/office/drawing/2014/main" id="{9DD0B7D5-DF0F-77F3-4A5F-C12CA9230E2B}"/>
              </a:ext>
            </a:extLst>
          </p:cNvPr>
          <p:cNvSpPr>
            <a:spLocks noGrp="1"/>
          </p:cNvSpPr>
          <p:nvPr>
            <p:ph type="ftr" sz="quarter" idx="11"/>
          </p:nvPr>
        </p:nvSpPr>
        <p:spPr/>
        <p:txBody>
          <a:bodyPr/>
          <a:lstStyle/>
          <a:p>
            <a:endParaRPr lang="en-IN"/>
          </a:p>
        </p:txBody>
      </p:sp>
      <p:sp>
        <p:nvSpPr>
          <p:cNvPr id="9" name="Slide Number Placeholder 8">
            <a:extLst>
              <a:ext uri="{FF2B5EF4-FFF2-40B4-BE49-F238E27FC236}">
                <a16:creationId xmlns:a16="http://schemas.microsoft.com/office/drawing/2014/main" id="{796272D4-03CE-811A-9C07-067A6C869493}"/>
              </a:ext>
            </a:extLst>
          </p:cNvPr>
          <p:cNvSpPr>
            <a:spLocks noGrp="1"/>
          </p:cNvSpPr>
          <p:nvPr>
            <p:ph type="sldNum" sz="quarter" idx="12"/>
          </p:nvPr>
        </p:nvSpPr>
        <p:spPr/>
        <p:txBody>
          <a:bodyPr/>
          <a:lstStyle/>
          <a:p>
            <a:fld id="{9660AF8B-14A3-4ECA-8C8D-3F5F90C29460}" type="slidenum">
              <a:rPr lang="en-IN" smtClean="0"/>
              <a:t>‹#›</a:t>
            </a:fld>
            <a:endParaRPr lang="en-IN"/>
          </a:p>
        </p:txBody>
      </p:sp>
    </p:spTree>
    <p:extLst>
      <p:ext uri="{BB962C8B-B14F-4D97-AF65-F5344CB8AC3E}">
        <p14:creationId xmlns:p14="http://schemas.microsoft.com/office/powerpoint/2010/main" val="103910579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171EC42-A9DD-102D-547E-234D0C4ED40F}"/>
              </a:ext>
            </a:extLst>
          </p:cNvPr>
          <p:cNvSpPr>
            <a:spLocks noGrp="1"/>
          </p:cNvSpPr>
          <p:nvPr>
            <p:ph type="title"/>
          </p:nvPr>
        </p:nvSpPr>
        <p:spPr/>
        <p:txBody>
          <a:bodyPr/>
          <a:lstStyle/>
          <a:p>
            <a:r>
              <a:rPr lang="en-US"/>
              <a:t>Click to edit Master title style</a:t>
            </a:r>
            <a:endParaRPr lang="en-IN"/>
          </a:p>
        </p:txBody>
      </p:sp>
      <p:sp>
        <p:nvSpPr>
          <p:cNvPr id="3" name="Date Placeholder 2">
            <a:extLst>
              <a:ext uri="{FF2B5EF4-FFF2-40B4-BE49-F238E27FC236}">
                <a16:creationId xmlns:a16="http://schemas.microsoft.com/office/drawing/2014/main" id="{2B3331B7-8FD3-C2E8-CD07-C4994122816B}"/>
              </a:ext>
            </a:extLst>
          </p:cNvPr>
          <p:cNvSpPr>
            <a:spLocks noGrp="1"/>
          </p:cNvSpPr>
          <p:nvPr>
            <p:ph type="dt" sz="half" idx="10"/>
          </p:nvPr>
        </p:nvSpPr>
        <p:spPr/>
        <p:txBody>
          <a:bodyPr/>
          <a:lstStyle/>
          <a:p>
            <a:fld id="{7A9FE91C-605F-4675-AA90-2F51A5A3D99B}" type="datetime1">
              <a:rPr lang="en-IN" smtClean="0"/>
              <a:t>20-05-2024</a:t>
            </a:fld>
            <a:endParaRPr lang="en-IN"/>
          </a:p>
        </p:txBody>
      </p:sp>
      <p:sp>
        <p:nvSpPr>
          <p:cNvPr id="4" name="Footer Placeholder 3">
            <a:extLst>
              <a:ext uri="{FF2B5EF4-FFF2-40B4-BE49-F238E27FC236}">
                <a16:creationId xmlns:a16="http://schemas.microsoft.com/office/drawing/2014/main" id="{6D28E774-C7CE-B764-B3ED-260EA26EA443}"/>
              </a:ext>
            </a:extLst>
          </p:cNvPr>
          <p:cNvSpPr>
            <a:spLocks noGrp="1"/>
          </p:cNvSpPr>
          <p:nvPr>
            <p:ph type="ftr" sz="quarter" idx="11"/>
          </p:nvPr>
        </p:nvSpPr>
        <p:spPr/>
        <p:txBody>
          <a:bodyPr/>
          <a:lstStyle/>
          <a:p>
            <a:endParaRPr lang="en-IN"/>
          </a:p>
        </p:txBody>
      </p:sp>
      <p:sp>
        <p:nvSpPr>
          <p:cNvPr id="5" name="Slide Number Placeholder 4">
            <a:extLst>
              <a:ext uri="{FF2B5EF4-FFF2-40B4-BE49-F238E27FC236}">
                <a16:creationId xmlns:a16="http://schemas.microsoft.com/office/drawing/2014/main" id="{4C3C6C2C-4178-B3D9-F566-46D0A9A9F017}"/>
              </a:ext>
            </a:extLst>
          </p:cNvPr>
          <p:cNvSpPr>
            <a:spLocks noGrp="1"/>
          </p:cNvSpPr>
          <p:nvPr>
            <p:ph type="sldNum" sz="quarter" idx="12"/>
          </p:nvPr>
        </p:nvSpPr>
        <p:spPr/>
        <p:txBody>
          <a:bodyPr/>
          <a:lstStyle/>
          <a:p>
            <a:fld id="{9660AF8B-14A3-4ECA-8C8D-3F5F90C29460}" type="slidenum">
              <a:rPr lang="en-IN" smtClean="0"/>
              <a:t>‹#›</a:t>
            </a:fld>
            <a:endParaRPr lang="en-IN"/>
          </a:p>
        </p:txBody>
      </p:sp>
    </p:spTree>
    <p:extLst>
      <p:ext uri="{BB962C8B-B14F-4D97-AF65-F5344CB8AC3E}">
        <p14:creationId xmlns:p14="http://schemas.microsoft.com/office/powerpoint/2010/main" val="88954208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0360068A-1384-0D6D-173F-F03276DAB14A}"/>
              </a:ext>
            </a:extLst>
          </p:cNvPr>
          <p:cNvSpPr>
            <a:spLocks noGrp="1"/>
          </p:cNvSpPr>
          <p:nvPr>
            <p:ph type="dt" sz="half" idx="10"/>
          </p:nvPr>
        </p:nvSpPr>
        <p:spPr/>
        <p:txBody>
          <a:bodyPr/>
          <a:lstStyle/>
          <a:p>
            <a:fld id="{6594E522-7DE4-4361-AE57-E9CE44B404F2}" type="datetime1">
              <a:rPr lang="en-IN" smtClean="0"/>
              <a:t>20-05-2024</a:t>
            </a:fld>
            <a:endParaRPr lang="en-IN"/>
          </a:p>
        </p:txBody>
      </p:sp>
      <p:sp>
        <p:nvSpPr>
          <p:cNvPr id="3" name="Footer Placeholder 2">
            <a:extLst>
              <a:ext uri="{FF2B5EF4-FFF2-40B4-BE49-F238E27FC236}">
                <a16:creationId xmlns:a16="http://schemas.microsoft.com/office/drawing/2014/main" id="{4F9AA07C-38FD-13C6-A09B-1CB0D6121D17}"/>
              </a:ext>
            </a:extLst>
          </p:cNvPr>
          <p:cNvSpPr>
            <a:spLocks noGrp="1"/>
          </p:cNvSpPr>
          <p:nvPr>
            <p:ph type="ftr" sz="quarter" idx="11"/>
          </p:nvPr>
        </p:nvSpPr>
        <p:spPr/>
        <p:txBody>
          <a:bodyPr/>
          <a:lstStyle/>
          <a:p>
            <a:endParaRPr lang="en-IN"/>
          </a:p>
        </p:txBody>
      </p:sp>
      <p:sp>
        <p:nvSpPr>
          <p:cNvPr id="4" name="Slide Number Placeholder 3">
            <a:extLst>
              <a:ext uri="{FF2B5EF4-FFF2-40B4-BE49-F238E27FC236}">
                <a16:creationId xmlns:a16="http://schemas.microsoft.com/office/drawing/2014/main" id="{F5DB82B1-7389-765E-90A0-B4E766420A71}"/>
              </a:ext>
            </a:extLst>
          </p:cNvPr>
          <p:cNvSpPr>
            <a:spLocks noGrp="1"/>
          </p:cNvSpPr>
          <p:nvPr>
            <p:ph type="sldNum" sz="quarter" idx="12"/>
          </p:nvPr>
        </p:nvSpPr>
        <p:spPr/>
        <p:txBody>
          <a:bodyPr/>
          <a:lstStyle/>
          <a:p>
            <a:fld id="{9660AF8B-14A3-4ECA-8C8D-3F5F90C29460}" type="slidenum">
              <a:rPr lang="en-IN" smtClean="0"/>
              <a:t>‹#›</a:t>
            </a:fld>
            <a:endParaRPr lang="en-IN"/>
          </a:p>
        </p:txBody>
      </p:sp>
    </p:spTree>
    <p:extLst>
      <p:ext uri="{BB962C8B-B14F-4D97-AF65-F5344CB8AC3E}">
        <p14:creationId xmlns:p14="http://schemas.microsoft.com/office/powerpoint/2010/main" val="140844332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AFE9F61-7E67-3D0D-679D-B57C079E9EA8}"/>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IN"/>
          </a:p>
        </p:txBody>
      </p:sp>
      <p:sp>
        <p:nvSpPr>
          <p:cNvPr id="3" name="Content Placeholder 2">
            <a:extLst>
              <a:ext uri="{FF2B5EF4-FFF2-40B4-BE49-F238E27FC236}">
                <a16:creationId xmlns:a16="http://schemas.microsoft.com/office/drawing/2014/main" id="{0570A1E2-820C-C054-76C3-00789A833112}"/>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Text Placeholder 3">
            <a:extLst>
              <a:ext uri="{FF2B5EF4-FFF2-40B4-BE49-F238E27FC236}">
                <a16:creationId xmlns:a16="http://schemas.microsoft.com/office/drawing/2014/main" id="{A60B907C-5687-C8E2-3C72-B38F9A20CB6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E71444F0-C179-1367-B052-8430D9DCF041}"/>
              </a:ext>
            </a:extLst>
          </p:cNvPr>
          <p:cNvSpPr>
            <a:spLocks noGrp="1"/>
          </p:cNvSpPr>
          <p:nvPr>
            <p:ph type="dt" sz="half" idx="10"/>
          </p:nvPr>
        </p:nvSpPr>
        <p:spPr/>
        <p:txBody>
          <a:bodyPr/>
          <a:lstStyle/>
          <a:p>
            <a:fld id="{CC493B13-763D-4D72-ADD8-7E55DA94BBAF}" type="datetime1">
              <a:rPr lang="en-IN" smtClean="0"/>
              <a:t>20-05-2024</a:t>
            </a:fld>
            <a:endParaRPr lang="en-IN"/>
          </a:p>
        </p:txBody>
      </p:sp>
      <p:sp>
        <p:nvSpPr>
          <p:cNvPr id="6" name="Footer Placeholder 5">
            <a:extLst>
              <a:ext uri="{FF2B5EF4-FFF2-40B4-BE49-F238E27FC236}">
                <a16:creationId xmlns:a16="http://schemas.microsoft.com/office/drawing/2014/main" id="{6B12D471-84B8-6E92-B4D9-41A448A9E42C}"/>
              </a:ext>
            </a:extLst>
          </p:cNvPr>
          <p:cNvSpPr>
            <a:spLocks noGrp="1"/>
          </p:cNvSpPr>
          <p:nvPr>
            <p:ph type="ftr" sz="quarter" idx="11"/>
          </p:nvPr>
        </p:nvSpPr>
        <p:spPr/>
        <p:txBody>
          <a:bodyPr/>
          <a:lstStyle/>
          <a:p>
            <a:endParaRPr lang="en-IN"/>
          </a:p>
        </p:txBody>
      </p:sp>
      <p:sp>
        <p:nvSpPr>
          <p:cNvPr id="7" name="Slide Number Placeholder 6">
            <a:extLst>
              <a:ext uri="{FF2B5EF4-FFF2-40B4-BE49-F238E27FC236}">
                <a16:creationId xmlns:a16="http://schemas.microsoft.com/office/drawing/2014/main" id="{24ED52C8-CE84-5B89-A9E7-E60C88D3247D}"/>
              </a:ext>
            </a:extLst>
          </p:cNvPr>
          <p:cNvSpPr>
            <a:spLocks noGrp="1"/>
          </p:cNvSpPr>
          <p:nvPr>
            <p:ph type="sldNum" sz="quarter" idx="12"/>
          </p:nvPr>
        </p:nvSpPr>
        <p:spPr/>
        <p:txBody>
          <a:bodyPr/>
          <a:lstStyle/>
          <a:p>
            <a:fld id="{9660AF8B-14A3-4ECA-8C8D-3F5F90C29460}" type="slidenum">
              <a:rPr lang="en-IN" smtClean="0"/>
              <a:t>‹#›</a:t>
            </a:fld>
            <a:endParaRPr lang="en-IN"/>
          </a:p>
        </p:txBody>
      </p:sp>
    </p:spTree>
    <p:extLst>
      <p:ext uri="{BB962C8B-B14F-4D97-AF65-F5344CB8AC3E}">
        <p14:creationId xmlns:p14="http://schemas.microsoft.com/office/powerpoint/2010/main" val="305536793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D82589-0A80-FE6C-326D-2B655C08F9B7}"/>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IN"/>
          </a:p>
        </p:txBody>
      </p:sp>
      <p:sp>
        <p:nvSpPr>
          <p:cNvPr id="3" name="Picture Placeholder 2">
            <a:extLst>
              <a:ext uri="{FF2B5EF4-FFF2-40B4-BE49-F238E27FC236}">
                <a16:creationId xmlns:a16="http://schemas.microsoft.com/office/drawing/2014/main" id="{09539F91-E4A8-F169-239F-1DEAE47720A0}"/>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IN"/>
          </a:p>
        </p:txBody>
      </p:sp>
      <p:sp>
        <p:nvSpPr>
          <p:cNvPr id="4" name="Text Placeholder 3">
            <a:extLst>
              <a:ext uri="{FF2B5EF4-FFF2-40B4-BE49-F238E27FC236}">
                <a16:creationId xmlns:a16="http://schemas.microsoft.com/office/drawing/2014/main" id="{8498C2F5-DDD6-7CC2-D7E7-4CC9853BED96}"/>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BBA73C23-8AA3-E164-E8AD-430CB67D975C}"/>
              </a:ext>
            </a:extLst>
          </p:cNvPr>
          <p:cNvSpPr>
            <a:spLocks noGrp="1"/>
          </p:cNvSpPr>
          <p:nvPr>
            <p:ph type="dt" sz="half" idx="10"/>
          </p:nvPr>
        </p:nvSpPr>
        <p:spPr/>
        <p:txBody>
          <a:bodyPr/>
          <a:lstStyle/>
          <a:p>
            <a:fld id="{46146802-34A1-4AB2-9C8B-B373E19DF059}" type="datetime1">
              <a:rPr lang="en-IN" smtClean="0"/>
              <a:t>20-05-2024</a:t>
            </a:fld>
            <a:endParaRPr lang="en-IN"/>
          </a:p>
        </p:txBody>
      </p:sp>
      <p:sp>
        <p:nvSpPr>
          <p:cNvPr id="6" name="Footer Placeholder 5">
            <a:extLst>
              <a:ext uri="{FF2B5EF4-FFF2-40B4-BE49-F238E27FC236}">
                <a16:creationId xmlns:a16="http://schemas.microsoft.com/office/drawing/2014/main" id="{9A2AD1BA-5ADE-851A-93CF-CB0576B8D328}"/>
              </a:ext>
            </a:extLst>
          </p:cNvPr>
          <p:cNvSpPr>
            <a:spLocks noGrp="1"/>
          </p:cNvSpPr>
          <p:nvPr>
            <p:ph type="ftr" sz="quarter" idx="11"/>
          </p:nvPr>
        </p:nvSpPr>
        <p:spPr/>
        <p:txBody>
          <a:bodyPr/>
          <a:lstStyle/>
          <a:p>
            <a:endParaRPr lang="en-IN"/>
          </a:p>
        </p:txBody>
      </p:sp>
      <p:sp>
        <p:nvSpPr>
          <p:cNvPr id="7" name="Slide Number Placeholder 6">
            <a:extLst>
              <a:ext uri="{FF2B5EF4-FFF2-40B4-BE49-F238E27FC236}">
                <a16:creationId xmlns:a16="http://schemas.microsoft.com/office/drawing/2014/main" id="{31FBE207-8452-BBA2-82E3-786651C54945}"/>
              </a:ext>
            </a:extLst>
          </p:cNvPr>
          <p:cNvSpPr>
            <a:spLocks noGrp="1"/>
          </p:cNvSpPr>
          <p:nvPr>
            <p:ph type="sldNum" sz="quarter" idx="12"/>
          </p:nvPr>
        </p:nvSpPr>
        <p:spPr/>
        <p:txBody>
          <a:bodyPr/>
          <a:lstStyle/>
          <a:p>
            <a:fld id="{9660AF8B-14A3-4ECA-8C8D-3F5F90C29460}" type="slidenum">
              <a:rPr lang="en-IN" smtClean="0"/>
              <a:t>‹#›</a:t>
            </a:fld>
            <a:endParaRPr lang="en-IN"/>
          </a:p>
        </p:txBody>
      </p:sp>
    </p:spTree>
    <p:extLst>
      <p:ext uri="{BB962C8B-B14F-4D97-AF65-F5344CB8AC3E}">
        <p14:creationId xmlns:p14="http://schemas.microsoft.com/office/powerpoint/2010/main" val="382357827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DE7A51D-E87B-AECD-6072-DFAA14DCFE29}"/>
              </a:ext>
            </a:extLst>
          </p:cNvPr>
          <p:cNvSpPr>
            <a:spLocks noGrp="1"/>
          </p:cNvSpPr>
          <p:nvPr>
            <p:ph type="title"/>
          </p:nvPr>
        </p:nvSpPr>
        <p:spPr/>
        <p:txBody>
          <a:bodyPr/>
          <a:lstStyle/>
          <a:p>
            <a:r>
              <a:rPr lang="en-US"/>
              <a:t>Click to edit Master title style</a:t>
            </a:r>
            <a:endParaRPr lang="en-IN"/>
          </a:p>
        </p:txBody>
      </p:sp>
      <p:sp>
        <p:nvSpPr>
          <p:cNvPr id="3" name="Vertical Text Placeholder 2">
            <a:extLst>
              <a:ext uri="{FF2B5EF4-FFF2-40B4-BE49-F238E27FC236}">
                <a16:creationId xmlns:a16="http://schemas.microsoft.com/office/drawing/2014/main" id="{1ABE1883-1C8C-477A-D911-BE9984E4F90B}"/>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2F3D479C-1C02-4FC0-992A-F3CA56F63DF5}"/>
              </a:ext>
            </a:extLst>
          </p:cNvPr>
          <p:cNvSpPr>
            <a:spLocks noGrp="1"/>
          </p:cNvSpPr>
          <p:nvPr>
            <p:ph type="dt" sz="half" idx="10"/>
          </p:nvPr>
        </p:nvSpPr>
        <p:spPr/>
        <p:txBody>
          <a:bodyPr/>
          <a:lstStyle/>
          <a:p>
            <a:fld id="{92738340-0311-4C87-A80D-410A5775EC6D}" type="datetime1">
              <a:rPr lang="en-IN" smtClean="0"/>
              <a:t>20-05-2024</a:t>
            </a:fld>
            <a:endParaRPr lang="en-IN"/>
          </a:p>
        </p:txBody>
      </p:sp>
      <p:sp>
        <p:nvSpPr>
          <p:cNvPr id="5" name="Footer Placeholder 4">
            <a:extLst>
              <a:ext uri="{FF2B5EF4-FFF2-40B4-BE49-F238E27FC236}">
                <a16:creationId xmlns:a16="http://schemas.microsoft.com/office/drawing/2014/main" id="{F0CF2369-AA34-84F0-36F4-16E6FF061C8C}"/>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50D11A78-643F-AB49-2B56-6E666BC9629A}"/>
              </a:ext>
            </a:extLst>
          </p:cNvPr>
          <p:cNvSpPr>
            <a:spLocks noGrp="1"/>
          </p:cNvSpPr>
          <p:nvPr>
            <p:ph type="sldNum" sz="quarter" idx="12"/>
          </p:nvPr>
        </p:nvSpPr>
        <p:spPr/>
        <p:txBody>
          <a:bodyPr/>
          <a:lstStyle/>
          <a:p>
            <a:fld id="{9660AF8B-14A3-4ECA-8C8D-3F5F90C29460}" type="slidenum">
              <a:rPr lang="en-IN" smtClean="0"/>
              <a:t>‹#›</a:t>
            </a:fld>
            <a:endParaRPr lang="en-IN"/>
          </a:p>
        </p:txBody>
      </p:sp>
    </p:spTree>
    <p:extLst>
      <p:ext uri="{BB962C8B-B14F-4D97-AF65-F5344CB8AC3E}">
        <p14:creationId xmlns:p14="http://schemas.microsoft.com/office/powerpoint/2010/main" val="323671564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2CB85007-EB22-DA54-9DA5-6AAB3C07ED26}"/>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IN"/>
          </a:p>
        </p:txBody>
      </p:sp>
      <p:sp>
        <p:nvSpPr>
          <p:cNvPr id="3" name="Vertical Text Placeholder 2">
            <a:extLst>
              <a:ext uri="{FF2B5EF4-FFF2-40B4-BE49-F238E27FC236}">
                <a16:creationId xmlns:a16="http://schemas.microsoft.com/office/drawing/2014/main" id="{883DED3B-E913-DF21-C053-5EFFAF3B57DD}"/>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EA03075B-886E-7D54-65CE-7F7F2F59ADA1}"/>
              </a:ext>
            </a:extLst>
          </p:cNvPr>
          <p:cNvSpPr>
            <a:spLocks noGrp="1"/>
          </p:cNvSpPr>
          <p:nvPr>
            <p:ph type="dt" sz="half" idx="10"/>
          </p:nvPr>
        </p:nvSpPr>
        <p:spPr/>
        <p:txBody>
          <a:bodyPr/>
          <a:lstStyle/>
          <a:p>
            <a:fld id="{9579998D-949A-4C3C-A14F-18D79E65EDE5}" type="datetime1">
              <a:rPr lang="en-IN" smtClean="0"/>
              <a:t>20-05-2024</a:t>
            </a:fld>
            <a:endParaRPr lang="en-IN"/>
          </a:p>
        </p:txBody>
      </p:sp>
      <p:sp>
        <p:nvSpPr>
          <p:cNvPr id="5" name="Footer Placeholder 4">
            <a:extLst>
              <a:ext uri="{FF2B5EF4-FFF2-40B4-BE49-F238E27FC236}">
                <a16:creationId xmlns:a16="http://schemas.microsoft.com/office/drawing/2014/main" id="{71AD0FE5-280F-459D-34D0-26BBC0302AF4}"/>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81D073B6-35C5-1227-128D-AF3A18884419}"/>
              </a:ext>
            </a:extLst>
          </p:cNvPr>
          <p:cNvSpPr>
            <a:spLocks noGrp="1"/>
          </p:cNvSpPr>
          <p:nvPr>
            <p:ph type="sldNum" sz="quarter" idx="12"/>
          </p:nvPr>
        </p:nvSpPr>
        <p:spPr/>
        <p:txBody>
          <a:bodyPr/>
          <a:lstStyle/>
          <a:p>
            <a:fld id="{9660AF8B-14A3-4ECA-8C8D-3F5F90C29460}" type="slidenum">
              <a:rPr lang="en-IN" smtClean="0"/>
              <a:t>‹#›</a:t>
            </a:fld>
            <a:endParaRPr lang="en-IN"/>
          </a:p>
        </p:txBody>
      </p:sp>
    </p:spTree>
    <p:extLst>
      <p:ext uri="{BB962C8B-B14F-4D97-AF65-F5344CB8AC3E}">
        <p14:creationId xmlns:p14="http://schemas.microsoft.com/office/powerpoint/2010/main" val="145824875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97C2788C-B142-4D11-0711-05B4D29936F8}"/>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IN"/>
          </a:p>
        </p:txBody>
      </p:sp>
      <p:sp>
        <p:nvSpPr>
          <p:cNvPr id="3" name="Text Placeholder 2">
            <a:extLst>
              <a:ext uri="{FF2B5EF4-FFF2-40B4-BE49-F238E27FC236}">
                <a16:creationId xmlns:a16="http://schemas.microsoft.com/office/drawing/2014/main" id="{1BB6BFB8-CF28-56A1-DFE2-1D7D38211937}"/>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EF06D166-252E-043A-8DA4-6842DDF83196}"/>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E5DCD29-EDAE-40FA-A84C-4291F5943BFF}" type="datetime1">
              <a:rPr lang="en-IN" smtClean="0"/>
              <a:t>20-05-2024</a:t>
            </a:fld>
            <a:endParaRPr lang="en-IN"/>
          </a:p>
        </p:txBody>
      </p:sp>
      <p:sp>
        <p:nvSpPr>
          <p:cNvPr id="5" name="Footer Placeholder 4">
            <a:extLst>
              <a:ext uri="{FF2B5EF4-FFF2-40B4-BE49-F238E27FC236}">
                <a16:creationId xmlns:a16="http://schemas.microsoft.com/office/drawing/2014/main" id="{60BE5942-E6B2-939B-FD21-CD70136F1945}"/>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IN"/>
          </a:p>
        </p:txBody>
      </p:sp>
      <p:sp>
        <p:nvSpPr>
          <p:cNvPr id="6" name="Slide Number Placeholder 5">
            <a:extLst>
              <a:ext uri="{FF2B5EF4-FFF2-40B4-BE49-F238E27FC236}">
                <a16:creationId xmlns:a16="http://schemas.microsoft.com/office/drawing/2014/main" id="{EFFB424C-6751-F28C-8B29-8D01B7823E2C}"/>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660AF8B-14A3-4ECA-8C8D-3F5F90C29460}" type="slidenum">
              <a:rPr lang="en-IN" smtClean="0"/>
              <a:t>‹#›</a:t>
            </a:fld>
            <a:endParaRPr lang="en-IN"/>
          </a:p>
        </p:txBody>
      </p:sp>
    </p:spTree>
    <p:extLst>
      <p:ext uri="{BB962C8B-B14F-4D97-AF65-F5344CB8AC3E}">
        <p14:creationId xmlns:p14="http://schemas.microsoft.com/office/powerpoint/2010/main" val="100389696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5.png"/><Relationship Id="rId3" Type="http://schemas.openxmlformats.org/officeDocument/2006/relationships/slideLayout" Target="../slideLayouts/slideLayout1.xml"/><Relationship Id="rId7" Type="http://schemas.openxmlformats.org/officeDocument/2006/relationships/image" Target="../media/image4.png"/><Relationship Id="rId2" Type="http://schemas.openxmlformats.org/officeDocument/2006/relationships/audio" Target="../media/media1.m4a"/><Relationship Id="rId1" Type="http://schemas.microsoft.com/office/2007/relationships/media" Target="../media/media1.m4a"/><Relationship Id="rId6" Type="http://schemas.openxmlformats.org/officeDocument/2006/relationships/image" Target="../media/image3.png"/><Relationship Id="rId5" Type="http://schemas.openxmlformats.org/officeDocument/2006/relationships/image" Target="../media/image2.png"/><Relationship Id="rId4" Type="http://schemas.openxmlformats.org/officeDocument/2006/relationships/image" Target="../media/image1.png"/></Relationships>
</file>

<file path=ppt/slides/_rels/slide2.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audio" Target="../media/media2.m4a"/><Relationship Id="rId1" Type="http://schemas.microsoft.com/office/2007/relationships/media" Target="../media/media2.m4a"/><Relationship Id="rId4" Type="http://schemas.openxmlformats.org/officeDocument/2006/relationships/image" Target="../media/image5.png"/></Relationships>
</file>

<file path=ppt/slides/_rels/slide3.xml.rels><?xml version="1.0" encoding="UTF-8" standalone="yes"?>
<Relationships xmlns="http://schemas.openxmlformats.org/package/2006/relationships"><Relationship Id="rId3" Type="http://schemas.openxmlformats.org/officeDocument/2006/relationships/slideLayout" Target="../slideLayouts/slideLayout7.xml"/><Relationship Id="rId7" Type="http://schemas.openxmlformats.org/officeDocument/2006/relationships/image" Target="../media/image5.png"/><Relationship Id="rId2" Type="http://schemas.openxmlformats.org/officeDocument/2006/relationships/audio" Target="../media/media3.m4a"/><Relationship Id="rId1" Type="http://schemas.microsoft.com/office/2007/relationships/media" Target="../media/media3.m4a"/><Relationship Id="rId6" Type="http://schemas.openxmlformats.org/officeDocument/2006/relationships/image" Target="../media/image8.png"/><Relationship Id="rId5" Type="http://schemas.openxmlformats.org/officeDocument/2006/relationships/image" Target="../media/image7.png"/><Relationship Id="rId4" Type="http://schemas.openxmlformats.org/officeDocument/2006/relationships/image" Target="../media/image6.jpg"/></Relationships>
</file>

<file path=ppt/slides/_rels/slide4.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audio" Target="../media/media4.m4a"/><Relationship Id="rId1" Type="http://schemas.microsoft.com/office/2007/relationships/media" Target="../media/media4.m4a"/><Relationship Id="rId4" Type="http://schemas.openxmlformats.org/officeDocument/2006/relationships/image" Target="../media/image5.png"/></Relationships>
</file>

<file path=ppt/slides/_rels/slide5.xml.rels><?xml version="1.0" encoding="UTF-8" standalone="yes"?>
<Relationships xmlns="http://schemas.openxmlformats.org/package/2006/relationships"><Relationship Id="rId8" Type="http://schemas.openxmlformats.org/officeDocument/2006/relationships/image" Target="../media/image5.png"/><Relationship Id="rId3" Type="http://schemas.openxmlformats.org/officeDocument/2006/relationships/slideLayout" Target="../slideLayouts/slideLayout7.xml"/><Relationship Id="rId7" Type="http://schemas.openxmlformats.org/officeDocument/2006/relationships/image" Target="../media/image12.jpg"/><Relationship Id="rId2" Type="http://schemas.openxmlformats.org/officeDocument/2006/relationships/audio" Target="../media/media5.m4a"/><Relationship Id="rId1" Type="http://schemas.microsoft.com/office/2007/relationships/media" Target="../media/media5.m4a"/><Relationship Id="rId6" Type="http://schemas.openxmlformats.org/officeDocument/2006/relationships/image" Target="../media/image11.jpg"/><Relationship Id="rId5" Type="http://schemas.openxmlformats.org/officeDocument/2006/relationships/image" Target="../media/image10.jpg"/><Relationship Id="rId4" Type="http://schemas.openxmlformats.org/officeDocument/2006/relationships/image" Target="../media/image9.jpg"/></Relationships>
</file>

<file path=ppt/slides/_rels/slide6.xml.rels><?xml version="1.0" encoding="UTF-8" standalone="yes"?>
<Relationships xmlns="http://schemas.openxmlformats.org/package/2006/relationships"><Relationship Id="rId8" Type="http://schemas.openxmlformats.org/officeDocument/2006/relationships/image" Target="../media/image17.jpg"/><Relationship Id="rId3" Type="http://schemas.openxmlformats.org/officeDocument/2006/relationships/slideLayout" Target="../slideLayouts/slideLayout7.xml"/><Relationship Id="rId7" Type="http://schemas.openxmlformats.org/officeDocument/2006/relationships/image" Target="../media/image16.jpg"/><Relationship Id="rId2" Type="http://schemas.openxmlformats.org/officeDocument/2006/relationships/audio" Target="../media/media6.m4a"/><Relationship Id="rId1" Type="http://schemas.microsoft.com/office/2007/relationships/media" Target="../media/media6.m4a"/><Relationship Id="rId6" Type="http://schemas.openxmlformats.org/officeDocument/2006/relationships/image" Target="../media/image15.jpg"/><Relationship Id="rId11" Type="http://schemas.openxmlformats.org/officeDocument/2006/relationships/image" Target="../media/image5.png"/><Relationship Id="rId5" Type="http://schemas.openxmlformats.org/officeDocument/2006/relationships/image" Target="../media/image14.jpg"/><Relationship Id="rId10" Type="http://schemas.openxmlformats.org/officeDocument/2006/relationships/image" Target="../media/image19.jpg"/><Relationship Id="rId4" Type="http://schemas.openxmlformats.org/officeDocument/2006/relationships/image" Target="../media/image13.png"/><Relationship Id="rId9" Type="http://schemas.openxmlformats.org/officeDocument/2006/relationships/image" Target="../media/image18.jpg"/></Relationships>
</file>

<file path=ppt/slides/_rels/slide7.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audio" Target="../media/media7.m4a"/><Relationship Id="rId1" Type="http://schemas.microsoft.com/office/2007/relationships/media" Target="../media/media7.m4a"/><Relationship Id="rId4" Type="http://schemas.openxmlformats.org/officeDocument/2006/relationships/image" Target="../media/image5.png"/></Relationships>
</file>

<file path=ppt/slides/_rels/slide8.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audio" Target="../media/media8.m4a"/><Relationship Id="rId1" Type="http://schemas.microsoft.com/office/2007/relationships/media" Target="../media/media8.m4a"/><Relationship Id="rId4" Type="http://schemas.openxmlformats.org/officeDocument/2006/relationships/image" Target="../media/image5.png"/></Relationships>
</file>

<file path=ppt/slides/_rels/slide9.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audio" Target="../media/media9.m4a"/><Relationship Id="rId1" Type="http://schemas.microsoft.com/office/2007/relationships/media" Target="../media/media9.m4a"/><Relationship Id="rId4" Type="http://schemas.openxmlformats.org/officeDocument/2006/relationships/image" Target="../media/image5.png"/></Relationships>
</file>

<file path=ppt/slides/slide1.xml><?xml version="1.0" encoding="utf-8"?>
<p:sld xmlns:a="http://schemas.openxmlformats.org/drawingml/2006/main" xmlns:r="http://schemas.openxmlformats.org/officeDocument/2006/relationships" xmlns:p="http://schemas.openxmlformats.org/presentationml/2006/main">
  <p:cSld>
    <p:bg>
      <p:bgPr>
        <a:gradFill>
          <a:gsLst>
            <a:gs pos="23000">
              <a:schemeClr val="bg1"/>
            </a:gs>
            <a:gs pos="85328">
              <a:schemeClr val="accent6">
                <a:lumMod val="40000"/>
                <a:lumOff val="60000"/>
              </a:schemeClr>
            </a:gs>
            <a:gs pos="72000">
              <a:schemeClr val="accent6">
                <a:lumMod val="40000"/>
                <a:lumOff val="60000"/>
              </a:schemeClr>
            </a:gs>
            <a:gs pos="100000">
              <a:schemeClr val="accent1">
                <a:lumMod val="45000"/>
                <a:lumOff val="55000"/>
              </a:schemeClr>
            </a:gs>
            <a:gs pos="37602">
              <a:schemeClr val="bg1"/>
            </a:gs>
            <a:gs pos="100000">
              <a:schemeClr val="accent6"/>
            </a:gs>
            <a:gs pos="100000">
              <a:schemeClr val="accent6"/>
            </a:gs>
          </a:gsLst>
          <a:lin ang="5400000" scaled="1"/>
        </a:gra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861380" y="1847415"/>
            <a:ext cx="10972800" cy="1655762"/>
          </a:xfrm>
        </p:spPr>
        <p:txBody>
          <a:bodyPr>
            <a:normAutofit fontScale="90000"/>
          </a:bodyPr>
          <a:lstStyle/>
          <a:p>
            <a:r>
              <a:rPr lang="en-US" sz="4400" b="1" dirty="0">
                <a:latin typeface="Times New Roman" panose="02020603050405020304" pitchFamily="18" charset="0"/>
                <a:cs typeface="Times New Roman" panose="02020603050405020304" pitchFamily="18" charset="0"/>
              </a:rPr>
              <a:t>Characteristics of raindrop size distribution for precipitating systems over a coastal region</a:t>
            </a:r>
            <a:endParaRPr lang="en-US" sz="4400" b="1" dirty="0">
              <a:solidFill>
                <a:schemeClr val="tx1"/>
              </a:solidFill>
              <a:latin typeface="Times New Roman" panose="02020603050405020304" pitchFamily="18" charset="0"/>
              <a:cs typeface="Times New Roman" panose="02020603050405020304" pitchFamily="18" charset="0"/>
            </a:endParaRPr>
          </a:p>
        </p:txBody>
      </p:sp>
      <p:sp>
        <p:nvSpPr>
          <p:cNvPr id="12" name="TextBox 11">
            <a:extLst>
              <a:ext uri="{FF2B5EF4-FFF2-40B4-BE49-F238E27FC236}">
                <a16:creationId xmlns:a16="http://schemas.microsoft.com/office/drawing/2014/main" id="{FD02BB3C-0331-BAAB-A999-D2B658F428A0}"/>
              </a:ext>
            </a:extLst>
          </p:cNvPr>
          <p:cNvSpPr txBox="1"/>
          <p:nvPr/>
        </p:nvSpPr>
        <p:spPr>
          <a:xfrm>
            <a:off x="2984269" y="3896680"/>
            <a:ext cx="6843222" cy="830997"/>
          </a:xfrm>
          <a:prstGeom prst="rect">
            <a:avLst/>
          </a:prstGeom>
          <a:noFill/>
        </p:spPr>
        <p:txBody>
          <a:bodyPr wrap="square">
            <a:spAutoFit/>
          </a:bodyPr>
          <a:lstStyle/>
          <a:p>
            <a:pPr algn="ctr"/>
            <a:r>
              <a:rPr lang="en-US" sz="1200" b="1" dirty="0">
                <a:solidFill>
                  <a:schemeClr val="accent6">
                    <a:lumMod val="50000"/>
                  </a:schemeClr>
                </a:solidFill>
                <a:latin typeface="Times New Roman" panose="02020603050405020304" pitchFamily="18" charset="0"/>
                <a:cs typeface="Times New Roman" panose="02020603050405020304" pitchFamily="18" charset="0"/>
              </a:rPr>
              <a:t>Gadha Gopan </a:t>
            </a:r>
            <a:r>
              <a:rPr lang="en-US" sz="1200" baseline="30000" dirty="0">
                <a:solidFill>
                  <a:schemeClr val="accent6">
                    <a:lumMod val="50000"/>
                  </a:schemeClr>
                </a:solidFill>
                <a:latin typeface="Times New Roman" panose="02020603050405020304" pitchFamily="18" charset="0"/>
                <a:cs typeface="Times New Roman" panose="02020603050405020304" pitchFamily="18" charset="0"/>
              </a:rPr>
              <a:t>1</a:t>
            </a:r>
            <a:r>
              <a:rPr lang="en-US" sz="1200" dirty="0">
                <a:solidFill>
                  <a:schemeClr val="accent6">
                    <a:lumMod val="50000"/>
                  </a:schemeClr>
                </a:solidFill>
                <a:latin typeface="Times New Roman" panose="02020603050405020304" pitchFamily="18" charset="0"/>
                <a:cs typeface="Times New Roman" panose="02020603050405020304" pitchFamily="18" charset="0"/>
              </a:rPr>
              <a:t> , Resmi E.A </a:t>
            </a:r>
            <a:r>
              <a:rPr lang="en-US" sz="1200" baseline="30000" dirty="0">
                <a:solidFill>
                  <a:schemeClr val="accent6">
                    <a:lumMod val="50000"/>
                  </a:schemeClr>
                </a:solidFill>
                <a:latin typeface="Times New Roman" panose="02020603050405020304" pitchFamily="18" charset="0"/>
                <a:cs typeface="Times New Roman" panose="02020603050405020304" pitchFamily="18" charset="0"/>
              </a:rPr>
              <a:t>2</a:t>
            </a:r>
            <a:r>
              <a:rPr lang="en-US" sz="1200" dirty="0">
                <a:solidFill>
                  <a:schemeClr val="accent6">
                    <a:lumMod val="50000"/>
                  </a:schemeClr>
                </a:solidFill>
                <a:latin typeface="Times New Roman" panose="02020603050405020304" pitchFamily="18" charset="0"/>
                <a:cs typeface="Times New Roman" panose="02020603050405020304" pitchFamily="18" charset="0"/>
              </a:rPr>
              <a:t> , Sumesh R.K </a:t>
            </a:r>
            <a:r>
              <a:rPr lang="en-US" sz="1200" baseline="30000" dirty="0">
                <a:solidFill>
                  <a:schemeClr val="accent6">
                    <a:lumMod val="50000"/>
                  </a:schemeClr>
                </a:solidFill>
                <a:latin typeface="Times New Roman" panose="02020603050405020304" pitchFamily="18" charset="0"/>
                <a:cs typeface="Times New Roman" panose="02020603050405020304" pitchFamily="18" charset="0"/>
              </a:rPr>
              <a:t>2</a:t>
            </a:r>
            <a:r>
              <a:rPr lang="en-US" sz="1200" dirty="0">
                <a:solidFill>
                  <a:schemeClr val="accent6">
                    <a:lumMod val="50000"/>
                  </a:schemeClr>
                </a:solidFill>
                <a:latin typeface="Times New Roman" panose="02020603050405020304" pitchFamily="18" charset="0"/>
                <a:cs typeface="Times New Roman" panose="02020603050405020304" pitchFamily="18" charset="0"/>
              </a:rPr>
              <a:t> , Nita Sukumar </a:t>
            </a:r>
            <a:r>
              <a:rPr lang="en-US" sz="1200" baseline="30000" dirty="0">
                <a:solidFill>
                  <a:schemeClr val="accent6">
                    <a:lumMod val="50000"/>
                  </a:schemeClr>
                </a:solidFill>
                <a:latin typeface="Times New Roman" panose="02020603050405020304" pitchFamily="18" charset="0"/>
                <a:cs typeface="Times New Roman" panose="02020603050405020304" pitchFamily="18" charset="0"/>
              </a:rPr>
              <a:t>2</a:t>
            </a:r>
            <a:r>
              <a:rPr lang="en-US" sz="1200" dirty="0">
                <a:solidFill>
                  <a:schemeClr val="accent6">
                    <a:lumMod val="50000"/>
                  </a:schemeClr>
                </a:solidFill>
                <a:latin typeface="Times New Roman" panose="02020603050405020304" pitchFamily="18" charset="0"/>
                <a:cs typeface="Times New Roman" panose="02020603050405020304" pitchFamily="18" charset="0"/>
              </a:rPr>
              <a:t> and Lekshmi Anilkumar </a:t>
            </a:r>
            <a:r>
              <a:rPr lang="en-US" sz="1200" baseline="30000" dirty="0">
                <a:solidFill>
                  <a:schemeClr val="accent6">
                    <a:lumMod val="50000"/>
                  </a:schemeClr>
                </a:solidFill>
                <a:latin typeface="Times New Roman" panose="02020603050405020304" pitchFamily="18" charset="0"/>
                <a:cs typeface="Times New Roman" panose="02020603050405020304" pitchFamily="18" charset="0"/>
              </a:rPr>
              <a:t>1</a:t>
            </a:r>
          </a:p>
          <a:p>
            <a:pPr algn="ctr"/>
            <a:endParaRPr lang="en-US" sz="1200" dirty="0">
              <a:solidFill>
                <a:schemeClr val="accent6">
                  <a:lumMod val="50000"/>
                </a:schemeClr>
              </a:solidFill>
              <a:latin typeface="Times New Roman" panose="02020603050405020304" pitchFamily="18" charset="0"/>
              <a:cs typeface="Times New Roman" panose="02020603050405020304" pitchFamily="18" charset="0"/>
            </a:endParaRPr>
          </a:p>
          <a:p>
            <a:pPr algn="ctr"/>
            <a:r>
              <a:rPr lang="en-US" sz="1200" baseline="30000" dirty="0">
                <a:solidFill>
                  <a:schemeClr val="accent6">
                    <a:lumMod val="50000"/>
                  </a:schemeClr>
                </a:solidFill>
                <a:latin typeface="Times New Roman" panose="02020603050405020304" pitchFamily="18" charset="0"/>
                <a:cs typeface="Times New Roman" panose="02020603050405020304" pitchFamily="18" charset="0"/>
              </a:rPr>
              <a:t>1</a:t>
            </a:r>
            <a:r>
              <a:rPr lang="en-US" sz="1200" dirty="0">
                <a:solidFill>
                  <a:schemeClr val="accent6">
                    <a:lumMod val="50000"/>
                  </a:schemeClr>
                </a:solidFill>
                <a:latin typeface="Times New Roman" panose="02020603050405020304" pitchFamily="18" charset="0"/>
                <a:cs typeface="Times New Roman" panose="02020603050405020304" pitchFamily="18" charset="0"/>
              </a:rPr>
              <a:t> Kerala Agricultural University, Thrissur, 680656, India</a:t>
            </a:r>
          </a:p>
          <a:p>
            <a:pPr algn="ctr"/>
            <a:r>
              <a:rPr lang="en-US" sz="1200" baseline="30000" dirty="0">
                <a:solidFill>
                  <a:schemeClr val="accent6">
                    <a:lumMod val="50000"/>
                  </a:schemeClr>
                </a:solidFill>
                <a:latin typeface="Times New Roman" panose="02020603050405020304" pitchFamily="18" charset="0"/>
                <a:cs typeface="Times New Roman" panose="02020603050405020304" pitchFamily="18" charset="0"/>
              </a:rPr>
              <a:t>2</a:t>
            </a:r>
            <a:r>
              <a:rPr lang="en-US" sz="1200" dirty="0">
                <a:solidFill>
                  <a:schemeClr val="accent6">
                    <a:lumMod val="50000"/>
                  </a:schemeClr>
                </a:solidFill>
                <a:latin typeface="Times New Roman" panose="02020603050405020304" pitchFamily="18" charset="0"/>
                <a:cs typeface="Times New Roman" panose="02020603050405020304" pitchFamily="18" charset="0"/>
              </a:rPr>
              <a:t> National Centre for Earth Science Studies, Thiruvananthapuram, 695011, India</a:t>
            </a:r>
          </a:p>
        </p:txBody>
      </p:sp>
      <p:pic>
        <p:nvPicPr>
          <p:cNvPr id="3" name="Picture 2" descr="cess-logo two">
            <a:extLst>
              <a:ext uri="{FF2B5EF4-FFF2-40B4-BE49-F238E27FC236}">
                <a16:creationId xmlns:a16="http://schemas.microsoft.com/office/drawing/2014/main" id="{5E205DC1-C4B9-42FC-E2EA-7ADFA239B3C0}"/>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6095" y="3835"/>
            <a:ext cx="755285" cy="755285"/>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3">
            <a:extLst>
              <a:ext uri="{FF2B5EF4-FFF2-40B4-BE49-F238E27FC236}">
                <a16:creationId xmlns:a16="http://schemas.microsoft.com/office/drawing/2014/main" id="{87045362-3CF8-3DF4-C6AE-D76F136775C3}"/>
              </a:ext>
            </a:extLst>
          </p:cNvPr>
          <p:cNvPicPr>
            <a:picLocks noChangeAspect="1"/>
          </p:cNvPicPr>
          <p:nvPr/>
        </p:nvPicPr>
        <p:blipFill>
          <a:blip r:embed="rId5"/>
          <a:stretch>
            <a:fillRect/>
          </a:stretch>
        </p:blipFill>
        <p:spPr>
          <a:xfrm>
            <a:off x="962076" y="0"/>
            <a:ext cx="661797" cy="759120"/>
          </a:xfrm>
          <a:prstGeom prst="rect">
            <a:avLst/>
          </a:prstGeom>
        </p:spPr>
      </p:pic>
      <p:pic>
        <p:nvPicPr>
          <p:cNvPr id="1026" name="Picture 2" descr="STIPMEX 2024">
            <a:extLst>
              <a:ext uri="{FF2B5EF4-FFF2-40B4-BE49-F238E27FC236}">
                <a16:creationId xmlns:a16="http://schemas.microsoft.com/office/drawing/2014/main" id="{68E05231-5EB2-794F-A3F5-9010303152AE}"/>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0474639" y="0"/>
            <a:ext cx="755285" cy="755285"/>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MoES">
            <a:extLst>
              <a:ext uri="{FF2B5EF4-FFF2-40B4-BE49-F238E27FC236}">
                <a16:creationId xmlns:a16="http://schemas.microsoft.com/office/drawing/2014/main" id="{116072BF-575B-F581-922E-92A74165D84A}"/>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1330620" y="3835"/>
            <a:ext cx="755285" cy="755285"/>
          </a:xfrm>
          <a:prstGeom prst="rect">
            <a:avLst/>
          </a:prstGeom>
          <a:noFill/>
          <a:extLst>
            <a:ext uri="{909E8E84-426E-40DD-AFC4-6F175D3DCCD1}">
              <a14:hiddenFill xmlns:a14="http://schemas.microsoft.com/office/drawing/2010/main">
                <a:solidFill>
                  <a:srgbClr val="FFFFFF"/>
                </a:solidFill>
              </a14:hiddenFill>
            </a:ext>
          </a:extLst>
        </p:spPr>
      </p:pic>
      <p:pic>
        <p:nvPicPr>
          <p:cNvPr id="14" name="Audio 13">
            <a:hlinkClick r:id="" action="ppaction://media"/>
            <a:extLst>
              <a:ext uri="{FF2B5EF4-FFF2-40B4-BE49-F238E27FC236}">
                <a16:creationId xmlns:a16="http://schemas.microsoft.com/office/drawing/2014/main" id="{E80E588E-28B3-320E-FCFA-4854CCA998D7}"/>
              </a:ext>
            </a:extLst>
          </p:cNvPr>
          <p:cNvPicPr>
            <a:picLocks noChangeAspect="1"/>
          </p:cNvPicPr>
          <p:nvPr>
            <a:audioFile r:link="rId2"/>
            <p:extLst>
              <p:ext uri="{DAA4B4D4-6D71-4841-9C94-3DE7FCFB9230}">
                <p14:media xmlns:p14="http://schemas.microsoft.com/office/powerpoint/2010/main" r:embed="rId1"/>
              </p:ext>
            </p:extLst>
          </p:nvPr>
        </p:nvPicPr>
        <p:blipFill>
          <a:blip r:embed="rId8"/>
          <a:srcRect l="-262704" t="-125896" r="-262704" b="-125896"/>
          <a:stretch>
            <a:fillRect/>
          </a:stretch>
        </p:blipFill>
        <p:spPr>
          <a:xfrm>
            <a:off x="9144000" y="5143500"/>
            <a:ext cx="3048000" cy="1714500"/>
          </a:xfrm>
          <a:prstGeom prst="rect">
            <a:avLst/>
          </a:prstGeom>
        </p:spPr>
      </p:pic>
    </p:spTree>
    <p:extLst>
      <p:ext uri="{BB962C8B-B14F-4D97-AF65-F5344CB8AC3E}">
        <p14:creationId xmlns:p14="http://schemas.microsoft.com/office/powerpoint/2010/main" val="923078003"/>
      </p:ext>
    </p:extLst>
  </p:cSld>
  <p:clrMapOvr>
    <a:masterClrMapping/>
  </p:clrMapOvr>
  <mc:AlternateContent xmlns:mc="http://schemas.openxmlformats.org/markup-compatibility/2006">
    <mc:Choice xmlns:p14="http://schemas.microsoft.com/office/powerpoint/2010/main" Requires="p14">
      <p:transition spd="med" p14:dur="700" advTm="7611">
        <p:fade/>
      </p:transition>
    </mc:Choice>
    <mc:Fallback>
      <p:transition spd="med" advTm="7611">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4"/>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14"/>
                </p:tgtEl>
              </p:cMediaNode>
            </p:audio>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Group 4">
            <a:extLst>
              <a:ext uri="{FF2B5EF4-FFF2-40B4-BE49-F238E27FC236}">
                <a16:creationId xmlns:a16="http://schemas.microsoft.com/office/drawing/2014/main" id="{0830345A-69C6-211A-D51B-9BAF9F85CA08}"/>
              </a:ext>
            </a:extLst>
          </p:cNvPr>
          <p:cNvGrpSpPr/>
          <p:nvPr/>
        </p:nvGrpSpPr>
        <p:grpSpPr>
          <a:xfrm>
            <a:off x="0" y="0"/>
            <a:ext cx="12192000" cy="759125"/>
            <a:chOff x="0" y="0"/>
            <a:chExt cx="12192000" cy="759125"/>
          </a:xfrm>
        </p:grpSpPr>
        <p:sp>
          <p:nvSpPr>
            <p:cNvPr id="2" name="Rectangle 1">
              <a:extLst>
                <a:ext uri="{FF2B5EF4-FFF2-40B4-BE49-F238E27FC236}">
                  <a16:creationId xmlns:a16="http://schemas.microsoft.com/office/drawing/2014/main" id="{A567F3F4-E0C6-82E4-6562-DD2FE94364C2}"/>
                </a:ext>
              </a:extLst>
            </p:cNvPr>
            <p:cNvSpPr/>
            <p:nvPr/>
          </p:nvSpPr>
          <p:spPr>
            <a:xfrm>
              <a:off x="0" y="0"/>
              <a:ext cx="12192000" cy="759125"/>
            </a:xfrm>
            <a:prstGeom prst="rect">
              <a:avLst/>
            </a:prstGeom>
            <a:solidFill>
              <a:schemeClr val="accent3">
                <a:lumMod val="40000"/>
                <a:lumOff val="60000"/>
              </a:schemeClr>
            </a:solidFill>
            <a:ln>
              <a:solidFill>
                <a:schemeClr val="accent3">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IN" sz="3600" dirty="0">
                  <a:solidFill>
                    <a:schemeClr val="tx1"/>
                  </a:solidFill>
                  <a:latin typeface="Times New Roman" panose="02020603050405020304" pitchFamily="18" charset="0"/>
                  <a:cs typeface="Times New Roman" panose="02020603050405020304" pitchFamily="18" charset="0"/>
                </a:rPr>
                <a:t>INTRODUCTION</a:t>
              </a:r>
            </a:p>
          </p:txBody>
        </p:sp>
        <p:cxnSp>
          <p:nvCxnSpPr>
            <p:cNvPr id="4" name="Straight Connector 3">
              <a:extLst>
                <a:ext uri="{FF2B5EF4-FFF2-40B4-BE49-F238E27FC236}">
                  <a16:creationId xmlns:a16="http://schemas.microsoft.com/office/drawing/2014/main" id="{FC81587B-2F0D-E659-A9AA-AA1B11231AC4}"/>
                </a:ext>
              </a:extLst>
            </p:cNvPr>
            <p:cNvCxnSpPr/>
            <p:nvPr/>
          </p:nvCxnSpPr>
          <p:spPr>
            <a:xfrm>
              <a:off x="0" y="759125"/>
              <a:ext cx="12192000" cy="0"/>
            </a:xfrm>
            <a:prstGeom prst="line">
              <a:avLst/>
            </a:prstGeom>
            <a:ln>
              <a:solidFill>
                <a:srgbClr val="FF0000"/>
              </a:solidFill>
            </a:ln>
          </p:spPr>
          <p:style>
            <a:lnRef idx="3">
              <a:schemeClr val="dk1"/>
            </a:lnRef>
            <a:fillRef idx="0">
              <a:schemeClr val="dk1"/>
            </a:fillRef>
            <a:effectRef idx="2">
              <a:schemeClr val="dk1"/>
            </a:effectRef>
            <a:fontRef idx="minor">
              <a:schemeClr val="tx1"/>
            </a:fontRef>
          </p:style>
        </p:cxnSp>
      </p:grpSp>
      <p:sp>
        <p:nvSpPr>
          <p:cNvPr id="7" name="TextBox 6">
            <a:extLst>
              <a:ext uri="{FF2B5EF4-FFF2-40B4-BE49-F238E27FC236}">
                <a16:creationId xmlns:a16="http://schemas.microsoft.com/office/drawing/2014/main" id="{0FD117A7-C265-4636-609B-71DAA163D235}"/>
              </a:ext>
            </a:extLst>
          </p:cNvPr>
          <p:cNvSpPr txBox="1"/>
          <p:nvPr/>
        </p:nvSpPr>
        <p:spPr>
          <a:xfrm>
            <a:off x="292537" y="1728441"/>
            <a:ext cx="11606926" cy="4151778"/>
          </a:xfrm>
          <a:prstGeom prst="rect">
            <a:avLst/>
          </a:prstGeom>
          <a:gradFill>
            <a:gsLst>
              <a:gs pos="23000">
                <a:schemeClr val="bg1"/>
              </a:gs>
              <a:gs pos="74000">
                <a:schemeClr val="accent6">
                  <a:lumMod val="20000"/>
                  <a:lumOff val="80000"/>
                </a:schemeClr>
              </a:gs>
              <a:gs pos="83000">
                <a:schemeClr val="accent6">
                  <a:lumMod val="40000"/>
                  <a:lumOff val="60000"/>
                </a:schemeClr>
              </a:gs>
              <a:gs pos="100000">
                <a:schemeClr val="accent6"/>
              </a:gs>
            </a:gsLst>
            <a:lin ang="5400000" scaled="1"/>
          </a:gradFill>
        </p:spPr>
        <p:txBody>
          <a:bodyPr wrap="square">
            <a:spAutoFit/>
          </a:bodyPr>
          <a:lstStyle/>
          <a:p>
            <a:pPr marL="285750" indent="-285750" algn="just">
              <a:lnSpc>
                <a:spcPct val="150000"/>
              </a:lnSpc>
              <a:spcAft>
                <a:spcPts val="800"/>
              </a:spcAft>
              <a:buFont typeface="Wingdings" panose="05000000000000000000" pitchFamily="2" charset="2"/>
              <a:buChar char="Ø"/>
            </a:pPr>
            <a:r>
              <a:rPr lang="en-US" sz="1600" kern="100" dirty="0">
                <a:effectLst/>
                <a:latin typeface="Times New Roman" panose="02020603050405020304" pitchFamily="18" charset="0"/>
                <a:ea typeface="Calibri" panose="020F0502020204030204" pitchFamily="34" charset="0"/>
                <a:cs typeface="Mangal" panose="02040503050203030202" pitchFamily="18" charset="0"/>
              </a:rPr>
              <a:t>Each type of rain, such as heavy-intensity rainfall resulting from deep convective clouds, light rainfall resulting from shallow convective orographic clouds, or stratiform clouds, follows dominating microphysical processes at different altitudes</a:t>
            </a:r>
            <a:r>
              <a:rPr lang="en-US" sz="1600" dirty="0">
                <a:effectLst/>
                <a:latin typeface="Times New Roman" panose="02020603050405020304" pitchFamily="18" charset="0"/>
                <a:ea typeface="Calibri" panose="020F0502020204030204" pitchFamily="34" charset="0"/>
              </a:rPr>
              <a:t> (</a:t>
            </a:r>
            <a:r>
              <a:rPr lang="en-US" sz="1600" dirty="0" err="1">
                <a:effectLst/>
                <a:latin typeface="Times New Roman" panose="02020603050405020304" pitchFamily="18" charset="0"/>
                <a:ea typeface="Calibri" panose="020F0502020204030204" pitchFamily="34" charset="0"/>
              </a:rPr>
              <a:t>Konwar</a:t>
            </a:r>
            <a:r>
              <a:rPr lang="en-US" sz="1600" dirty="0">
                <a:effectLst/>
                <a:latin typeface="Times New Roman" panose="02020603050405020304" pitchFamily="18" charset="0"/>
                <a:ea typeface="Calibri" panose="020F0502020204030204" pitchFamily="34" charset="0"/>
              </a:rPr>
              <a:t> et al., 2014).</a:t>
            </a:r>
            <a:r>
              <a:rPr lang="en-US" sz="1600" kern="100" dirty="0">
                <a:effectLst/>
                <a:latin typeface="Times New Roman" panose="02020603050405020304" pitchFamily="18" charset="0"/>
                <a:ea typeface="Calibri" panose="020F0502020204030204" pitchFamily="34" charset="0"/>
                <a:cs typeface="Mangal" panose="02040503050203030202" pitchFamily="18" charset="0"/>
              </a:rPr>
              <a:t> </a:t>
            </a:r>
          </a:p>
          <a:p>
            <a:pPr marL="285750" indent="-285750" algn="just">
              <a:lnSpc>
                <a:spcPct val="150000"/>
              </a:lnSpc>
              <a:spcAft>
                <a:spcPts val="800"/>
              </a:spcAft>
              <a:buFont typeface="Wingdings" panose="05000000000000000000" pitchFamily="2" charset="2"/>
              <a:buChar char="Ø"/>
            </a:pPr>
            <a:r>
              <a:rPr lang="en-US" sz="1600" kern="100" dirty="0">
                <a:effectLst/>
                <a:latin typeface="Times New Roman" panose="02020603050405020304" pitchFamily="18" charset="0"/>
                <a:ea typeface="Calibri" panose="020F0502020204030204" pitchFamily="34" charset="0"/>
                <a:cs typeface="Mangal" panose="02040503050203030202" pitchFamily="18" charset="0"/>
              </a:rPr>
              <a:t>Different types of rainfall are persistent in the tropics including convective</a:t>
            </a:r>
            <a:r>
              <a:rPr lang="en-US" sz="1600" kern="100" dirty="0">
                <a:solidFill>
                  <a:srgbClr val="FF0000"/>
                </a:solidFill>
                <a:effectLst/>
                <a:latin typeface="Times New Roman" panose="02020603050405020304" pitchFamily="18" charset="0"/>
                <a:ea typeface="Calibri" panose="020F0502020204030204" pitchFamily="34" charset="0"/>
                <a:cs typeface="Mangal" panose="02040503050203030202" pitchFamily="18" charset="0"/>
              </a:rPr>
              <a:t> </a:t>
            </a:r>
            <a:r>
              <a:rPr lang="en-US" sz="1600" kern="100" dirty="0">
                <a:effectLst/>
                <a:latin typeface="Times New Roman" panose="02020603050405020304" pitchFamily="18" charset="0"/>
                <a:ea typeface="Calibri" panose="020F0502020204030204" pitchFamily="34" charset="0"/>
                <a:cs typeface="Mangal" panose="02040503050203030202" pitchFamily="18" charset="0"/>
              </a:rPr>
              <a:t>and stratiform. </a:t>
            </a:r>
          </a:p>
          <a:p>
            <a:pPr marL="285750" indent="-285750" algn="just">
              <a:lnSpc>
                <a:spcPct val="150000"/>
              </a:lnSpc>
              <a:spcAft>
                <a:spcPts val="800"/>
              </a:spcAft>
              <a:buFont typeface="Wingdings" panose="05000000000000000000" pitchFamily="2" charset="2"/>
              <a:buChar char="Ø"/>
            </a:pPr>
            <a:r>
              <a:rPr lang="en-IN" sz="1600" kern="100" dirty="0">
                <a:solidFill>
                  <a:srgbClr val="FF0000"/>
                </a:solidFill>
                <a:effectLst/>
                <a:latin typeface="Times New Roman" panose="02020603050405020304" pitchFamily="18" charset="0"/>
                <a:ea typeface="Calibri" panose="020F0502020204030204" pitchFamily="34" charset="0"/>
                <a:cs typeface="Mangal" panose="02040503050203030202" pitchFamily="18" charset="0"/>
              </a:rPr>
              <a:t>Convective precipitation is shorter-lived and more intense</a:t>
            </a:r>
            <a:r>
              <a:rPr lang="en-IN" sz="1600" kern="100" dirty="0">
                <a:effectLst/>
                <a:latin typeface="Times New Roman" panose="02020603050405020304" pitchFamily="18" charset="0"/>
                <a:ea typeface="Calibri" panose="020F0502020204030204" pitchFamily="34" charset="0"/>
                <a:cs typeface="Mangal" panose="02040503050203030202" pitchFamily="18" charset="0"/>
              </a:rPr>
              <a:t>. On the other hand, even for severe convective systems, stratiform rain contributes significantly to the volume of rainfall by covering broader areas than convective precipitation from nearby convective cells</a:t>
            </a:r>
            <a:r>
              <a:rPr lang="en-IN" sz="1600" dirty="0">
                <a:effectLst/>
                <a:latin typeface="Times New Roman" panose="02020603050405020304" pitchFamily="18" charset="0"/>
                <a:ea typeface="Calibri" panose="020F0502020204030204" pitchFamily="34" charset="0"/>
              </a:rPr>
              <a:t> (</a:t>
            </a:r>
            <a:r>
              <a:rPr lang="en-US" sz="1600" dirty="0" err="1">
                <a:effectLst/>
                <a:latin typeface="Times New Roman" panose="02020603050405020304" pitchFamily="18" charset="0"/>
                <a:ea typeface="Calibri" panose="020F0502020204030204" pitchFamily="34" charset="0"/>
              </a:rPr>
              <a:t>Anagnostou</a:t>
            </a:r>
            <a:r>
              <a:rPr lang="en-US" sz="1600" dirty="0">
                <a:effectLst/>
                <a:latin typeface="Times New Roman" panose="02020603050405020304" pitchFamily="18" charset="0"/>
                <a:ea typeface="Calibri" panose="020F0502020204030204" pitchFamily="34" charset="0"/>
              </a:rPr>
              <a:t>., 2004). </a:t>
            </a:r>
          </a:p>
          <a:p>
            <a:pPr marL="285750" indent="-285750" algn="just">
              <a:lnSpc>
                <a:spcPct val="150000"/>
              </a:lnSpc>
              <a:spcAft>
                <a:spcPts val="800"/>
              </a:spcAft>
              <a:buFont typeface="Wingdings" panose="05000000000000000000" pitchFamily="2" charset="2"/>
              <a:buChar char="Ø"/>
            </a:pPr>
            <a:r>
              <a:rPr lang="en-IN" sz="1600" kern="100" dirty="0">
                <a:solidFill>
                  <a:srgbClr val="FF0000"/>
                </a:solidFill>
                <a:effectLst/>
                <a:latin typeface="Times New Roman" panose="02020603050405020304" pitchFamily="18" charset="0"/>
                <a:ea typeface="Calibri" panose="020F0502020204030204" pitchFamily="34" charset="0"/>
                <a:cs typeface="Mangal" panose="02040503050203030202" pitchFamily="18" charset="0"/>
              </a:rPr>
              <a:t>A high cloud shield made up of active deep convective cores and cirrus anvil canopy is called a deep convective system (DCS) </a:t>
            </a:r>
            <a:r>
              <a:rPr lang="en-IN" sz="1600" kern="100" dirty="0">
                <a:effectLst/>
                <a:latin typeface="Times New Roman" panose="02020603050405020304" pitchFamily="18" charset="0"/>
                <a:ea typeface="Calibri" panose="020F0502020204030204" pitchFamily="34" charset="0"/>
                <a:cs typeface="Mangal" panose="02040503050203030202" pitchFamily="18" charset="0"/>
              </a:rPr>
              <a:t>(</a:t>
            </a:r>
            <a:r>
              <a:rPr lang="en-US" sz="1600" dirty="0">
                <a:latin typeface="Times New Roman" panose="02020603050405020304" pitchFamily="18" charset="0"/>
                <a:ea typeface="Calibri" panose="020F0502020204030204" pitchFamily="34" charset="0"/>
              </a:rPr>
              <a:t>Lin et al., 2007)</a:t>
            </a:r>
          </a:p>
          <a:p>
            <a:pPr marL="285750" indent="-285750" algn="just">
              <a:lnSpc>
                <a:spcPct val="150000"/>
              </a:lnSpc>
              <a:spcAft>
                <a:spcPts val="800"/>
              </a:spcAft>
              <a:buFont typeface="Wingdings" panose="05000000000000000000" pitchFamily="2" charset="2"/>
              <a:buChar char="Ø"/>
            </a:pPr>
            <a:r>
              <a:rPr lang="en-US" sz="1600" kern="100" dirty="0">
                <a:effectLst/>
                <a:latin typeface="Times New Roman" panose="02020603050405020304" pitchFamily="18" charset="0"/>
                <a:ea typeface="Calibri" panose="020F0502020204030204" pitchFamily="34" charset="0"/>
                <a:cs typeface="Mangal" panose="02040503050203030202" pitchFamily="18" charset="0"/>
              </a:rPr>
              <a:t>Raindrop size distribution (DSD) is observed for understanding the </a:t>
            </a:r>
            <a:r>
              <a:rPr lang="en-IN" sz="1600" kern="100" dirty="0">
                <a:effectLst/>
                <a:latin typeface="Times New Roman" panose="02020603050405020304" pitchFamily="18" charset="0"/>
                <a:ea typeface="Calibri" panose="020F0502020204030204" pitchFamily="34" charset="0"/>
                <a:cs typeface="Mangal" panose="02040503050203030202" pitchFamily="18" charset="0"/>
              </a:rPr>
              <a:t>microphysical characteristics of different types of precipitation.</a:t>
            </a:r>
            <a:endParaRPr lang="en-US" sz="1600" dirty="0">
              <a:effectLst/>
              <a:latin typeface="Times New Roman" panose="02020603050405020304" pitchFamily="18" charset="0"/>
              <a:ea typeface="Calibri" panose="020F0502020204030204" pitchFamily="34" charset="0"/>
            </a:endParaRPr>
          </a:p>
        </p:txBody>
      </p:sp>
      <p:sp>
        <p:nvSpPr>
          <p:cNvPr id="8" name="Slide Number Placeholder 7">
            <a:extLst>
              <a:ext uri="{FF2B5EF4-FFF2-40B4-BE49-F238E27FC236}">
                <a16:creationId xmlns:a16="http://schemas.microsoft.com/office/drawing/2014/main" id="{F301DEEF-DCF1-B79A-FF8F-98A203369701}"/>
              </a:ext>
            </a:extLst>
          </p:cNvPr>
          <p:cNvSpPr>
            <a:spLocks noGrp="1"/>
          </p:cNvSpPr>
          <p:nvPr>
            <p:ph type="sldNum" sz="quarter" idx="12"/>
          </p:nvPr>
        </p:nvSpPr>
        <p:spPr/>
        <p:txBody>
          <a:bodyPr/>
          <a:lstStyle/>
          <a:p>
            <a:fld id="{9660AF8B-14A3-4ECA-8C8D-3F5F90C29460}" type="slidenum">
              <a:rPr lang="en-IN" smtClean="0"/>
              <a:t>2</a:t>
            </a:fld>
            <a:endParaRPr lang="en-IN" dirty="0"/>
          </a:p>
        </p:txBody>
      </p:sp>
      <p:sp>
        <p:nvSpPr>
          <p:cNvPr id="6" name="TextBox 5">
            <a:extLst>
              <a:ext uri="{FF2B5EF4-FFF2-40B4-BE49-F238E27FC236}">
                <a16:creationId xmlns:a16="http://schemas.microsoft.com/office/drawing/2014/main" id="{65DEABE7-ECF3-BDFF-E119-BDC8D594927C}"/>
              </a:ext>
            </a:extLst>
          </p:cNvPr>
          <p:cNvSpPr txBox="1"/>
          <p:nvPr/>
        </p:nvSpPr>
        <p:spPr>
          <a:xfrm>
            <a:off x="376588" y="1000679"/>
            <a:ext cx="11244605" cy="369332"/>
          </a:xfrm>
          <a:prstGeom prst="rect">
            <a:avLst/>
          </a:prstGeom>
          <a:solidFill>
            <a:schemeClr val="accent6">
              <a:lumMod val="40000"/>
              <a:lumOff val="60000"/>
            </a:schemeClr>
          </a:solidFill>
        </p:spPr>
        <p:txBody>
          <a:bodyPr wrap="square">
            <a:spAutoFit/>
          </a:bodyPr>
          <a:lstStyle/>
          <a:p>
            <a:pPr algn="just"/>
            <a:r>
              <a:rPr lang="en-US" sz="1800" kern="100" dirty="0">
                <a:solidFill>
                  <a:schemeClr val="tx1"/>
                </a:solidFill>
                <a:latin typeface="Times New Roman" panose="02020603050405020304" pitchFamily="18" charset="0"/>
                <a:ea typeface="Calibri" panose="020F0502020204030204" pitchFamily="34" charset="0"/>
              </a:rPr>
              <a:t>OBJECTIVE: To understand and analyze the </a:t>
            </a:r>
            <a:r>
              <a:rPr lang="en-US" sz="1800" kern="100" dirty="0">
                <a:solidFill>
                  <a:schemeClr val="tx1"/>
                </a:solidFill>
                <a:effectLst/>
                <a:latin typeface="Times New Roman" panose="02020603050405020304" pitchFamily="18" charset="0"/>
                <a:ea typeface="Calibri" panose="020F0502020204030204" pitchFamily="34" charset="0"/>
              </a:rPr>
              <a:t>Raindrop Size Distribution for precipitating systems over a coastal region </a:t>
            </a:r>
            <a:endParaRPr lang="en-IN" sz="1800" dirty="0">
              <a:solidFill>
                <a:schemeClr val="tx1"/>
              </a:solidFill>
            </a:endParaRPr>
          </a:p>
        </p:txBody>
      </p:sp>
      <p:pic>
        <p:nvPicPr>
          <p:cNvPr id="16" name="Audio 15">
            <a:hlinkClick r:id="" action="ppaction://media"/>
            <a:extLst>
              <a:ext uri="{FF2B5EF4-FFF2-40B4-BE49-F238E27FC236}">
                <a16:creationId xmlns:a16="http://schemas.microsoft.com/office/drawing/2014/main" id="{3FB04A8D-1AC3-B9ED-72B0-41AF4E7A95F2}"/>
              </a:ext>
            </a:extLst>
          </p:cNvPr>
          <p:cNvPicPr>
            <a:picLocks noChangeAspect="1"/>
          </p:cNvPicPr>
          <p:nvPr>
            <a:audioFile r:link="rId2"/>
            <p:extLst>
              <p:ext uri="{DAA4B4D4-6D71-4841-9C94-3DE7FCFB9230}">
                <p14:media xmlns:p14="http://schemas.microsoft.com/office/powerpoint/2010/main" r:embed="rId1"/>
              </p:ext>
            </p:extLst>
          </p:nvPr>
        </p:nvPicPr>
        <p:blipFill>
          <a:blip r:embed="rId4"/>
          <a:srcRect l="-262704" t="-125896" r="-262704" b="-125896"/>
          <a:stretch>
            <a:fillRect/>
          </a:stretch>
        </p:blipFill>
        <p:spPr>
          <a:xfrm>
            <a:off x="9144000" y="5143500"/>
            <a:ext cx="3048000" cy="1714500"/>
          </a:xfrm>
          <a:prstGeom prst="rect">
            <a:avLst/>
          </a:prstGeom>
        </p:spPr>
      </p:pic>
    </p:spTree>
    <p:extLst>
      <p:ext uri="{BB962C8B-B14F-4D97-AF65-F5344CB8AC3E}">
        <p14:creationId xmlns:p14="http://schemas.microsoft.com/office/powerpoint/2010/main" val="2732282967"/>
      </p:ext>
    </p:extLst>
  </p:cSld>
  <p:clrMapOvr>
    <a:masterClrMapping/>
  </p:clrMapOvr>
  <mc:AlternateContent xmlns:mc="http://schemas.openxmlformats.org/markup-compatibility/2006">
    <mc:Choice xmlns:p14="http://schemas.microsoft.com/office/powerpoint/2010/main" Requires="p14">
      <p:transition spd="slow" p14:dur="2000" advTm="12995"/>
    </mc:Choice>
    <mc:Fallback>
      <p:transition spd="slow" advTm="12995"/>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6"/>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16"/>
                </p:tgtEl>
              </p:cMediaNode>
            </p:audio>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Group 2">
            <a:extLst>
              <a:ext uri="{FF2B5EF4-FFF2-40B4-BE49-F238E27FC236}">
                <a16:creationId xmlns:a16="http://schemas.microsoft.com/office/drawing/2014/main" id="{9B3363CE-6F4C-F8EC-D41F-84828B90A387}"/>
              </a:ext>
            </a:extLst>
          </p:cNvPr>
          <p:cNvGrpSpPr/>
          <p:nvPr/>
        </p:nvGrpSpPr>
        <p:grpSpPr>
          <a:xfrm>
            <a:off x="-9395" y="0"/>
            <a:ext cx="12201395" cy="759125"/>
            <a:chOff x="-9395" y="0"/>
            <a:chExt cx="12201395" cy="759125"/>
          </a:xfrm>
        </p:grpSpPr>
        <p:sp>
          <p:nvSpPr>
            <p:cNvPr id="4" name="Rectangle 3">
              <a:extLst>
                <a:ext uri="{FF2B5EF4-FFF2-40B4-BE49-F238E27FC236}">
                  <a16:creationId xmlns:a16="http://schemas.microsoft.com/office/drawing/2014/main" id="{DD8CA35A-1E7C-2951-38C3-181F2B1B8812}"/>
                </a:ext>
              </a:extLst>
            </p:cNvPr>
            <p:cNvSpPr/>
            <p:nvPr/>
          </p:nvSpPr>
          <p:spPr>
            <a:xfrm>
              <a:off x="-9395" y="0"/>
              <a:ext cx="12192000" cy="759125"/>
            </a:xfrm>
            <a:prstGeom prst="rect">
              <a:avLst/>
            </a:prstGeom>
            <a:solidFill>
              <a:schemeClr val="accent3">
                <a:lumMod val="40000"/>
                <a:lumOff val="60000"/>
              </a:schemeClr>
            </a:solidFill>
            <a:ln>
              <a:solidFill>
                <a:schemeClr val="accent3">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IN" sz="3600" dirty="0">
                  <a:solidFill>
                    <a:schemeClr val="tx1"/>
                  </a:solidFill>
                </a:rPr>
                <a:t>    </a:t>
              </a:r>
              <a:r>
                <a:rPr lang="en-IN" sz="3600" dirty="0">
                  <a:solidFill>
                    <a:schemeClr val="tx1"/>
                  </a:solidFill>
                  <a:latin typeface="Times New Roman" panose="02020603050405020304" pitchFamily="18" charset="0"/>
                  <a:cs typeface="Times New Roman" panose="02020603050405020304" pitchFamily="18" charset="0"/>
                </a:rPr>
                <a:t>DATA AND METHODS    </a:t>
              </a:r>
            </a:p>
          </p:txBody>
        </p:sp>
        <p:cxnSp>
          <p:nvCxnSpPr>
            <p:cNvPr id="5" name="Straight Connector 4">
              <a:extLst>
                <a:ext uri="{FF2B5EF4-FFF2-40B4-BE49-F238E27FC236}">
                  <a16:creationId xmlns:a16="http://schemas.microsoft.com/office/drawing/2014/main" id="{0C497446-E904-F053-86D0-C4C35DB25C9A}"/>
                </a:ext>
              </a:extLst>
            </p:cNvPr>
            <p:cNvCxnSpPr/>
            <p:nvPr/>
          </p:nvCxnSpPr>
          <p:spPr>
            <a:xfrm>
              <a:off x="0" y="759125"/>
              <a:ext cx="12192000" cy="0"/>
            </a:xfrm>
            <a:prstGeom prst="line">
              <a:avLst/>
            </a:prstGeom>
            <a:ln>
              <a:solidFill>
                <a:srgbClr val="FF0000"/>
              </a:solidFill>
            </a:ln>
          </p:spPr>
          <p:style>
            <a:lnRef idx="3">
              <a:schemeClr val="dk1"/>
            </a:lnRef>
            <a:fillRef idx="0">
              <a:schemeClr val="dk1"/>
            </a:fillRef>
            <a:effectRef idx="2">
              <a:schemeClr val="dk1"/>
            </a:effectRef>
            <a:fontRef idx="minor">
              <a:schemeClr val="tx1"/>
            </a:fontRef>
          </p:style>
        </p:cxnSp>
      </p:grpSp>
      <p:sp>
        <p:nvSpPr>
          <p:cNvPr id="9" name="TextBox 8">
            <a:extLst>
              <a:ext uri="{FF2B5EF4-FFF2-40B4-BE49-F238E27FC236}">
                <a16:creationId xmlns:a16="http://schemas.microsoft.com/office/drawing/2014/main" id="{B4BE0825-2132-743F-1F08-7E27CFB0F810}"/>
              </a:ext>
            </a:extLst>
          </p:cNvPr>
          <p:cNvSpPr txBox="1"/>
          <p:nvPr/>
        </p:nvSpPr>
        <p:spPr>
          <a:xfrm>
            <a:off x="8218879" y="899449"/>
            <a:ext cx="3867026" cy="4849404"/>
          </a:xfrm>
          <a:prstGeom prst="rect">
            <a:avLst/>
          </a:prstGeom>
          <a:solidFill>
            <a:schemeClr val="accent6">
              <a:lumMod val="20000"/>
              <a:lumOff val="80000"/>
            </a:schemeClr>
          </a:solidFill>
        </p:spPr>
        <p:txBody>
          <a:bodyPr wrap="square">
            <a:spAutoFit/>
          </a:bodyPr>
          <a:lstStyle/>
          <a:p>
            <a:pPr marL="285750" indent="-285750" algn="just">
              <a:lnSpc>
                <a:spcPct val="150000"/>
              </a:lnSpc>
              <a:buFont typeface="Wingdings" panose="05000000000000000000" pitchFamily="2" charset="2"/>
              <a:buChar char="Ø"/>
            </a:pPr>
            <a:r>
              <a:rPr lang="en-US" sz="1600" dirty="0">
                <a:solidFill>
                  <a:schemeClr val="tx1"/>
                </a:solidFill>
                <a:effectLst/>
                <a:latin typeface="Times New Roman" panose="02020603050405020304" pitchFamily="18" charset="0"/>
                <a:ea typeface="Calibri" panose="020F0502020204030204" pitchFamily="34" charset="0"/>
              </a:rPr>
              <a:t>This study utilizes four-year (2019–2022) observations of a 1-min, optical disdrometer located at a tropical coastal station NCESS. </a:t>
            </a:r>
          </a:p>
          <a:p>
            <a:pPr marL="285750" indent="-285750" algn="just">
              <a:lnSpc>
                <a:spcPct val="150000"/>
              </a:lnSpc>
              <a:buFont typeface="Wingdings" panose="05000000000000000000" pitchFamily="2" charset="2"/>
              <a:buChar char="Ø"/>
            </a:pPr>
            <a:r>
              <a:rPr lang="en-US" sz="1600" dirty="0">
                <a:solidFill>
                  <a:schemeClr val="tx1"/>
                </a:solidFill>
                <a:effectLst/>
                <a:latin typeface="Times New Roman" panose="02020603050405020304" pitchFamily="18" charset="0"/>
                <a:ea typeface="Calibri" panose="020F0502020204030204" pitchFamily="34" charset="0"/>
              </a:rPr>
              <a:t>Four-year data are categorized into three different seasons, namely: Pre-monsoon (March to May), Monsoon (June to September), and Post-monsoon (October to December). </a:t>
            </a:r>
          </a:p>
          <a:p>
            <a:pPr marL="266700" indent="-266700" algn="just">
              <a:lnSpc>
                <a:spcPct val="150000"/>
              </a:lnSpc>
              <a:buFont typeface="Wingdings" panose="05000000000000000000" pitchFamily="2" charset="2"/>
              <a:buChar char="Ø"/>
            </a:pPr>
            <a:r>
              <a:rPr lang="en-US" sz="160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Data sets to be used will be observational data, reanalysis data sets and satellite data throughout pre-monsoon, monsoon and post-monsoon seasons.</a:t>
            </a:r>
          </a:p>
        </p:txBody>
      </p:sp>
      <p:sp>
        <p:nvSpPr>
          <p:cNvPr id="2" name="Slide Number Placeholder 1">
            <a:extLst>
              <a:ext uri="{FF2B5EF4-FFF2-40B4-BE49-F238E27FC236}">
                <a16:creationId xmlns:a16="http://schemas.microsoft.com/office/drawing/2014/main" id="{4DC24011-E735-C907-965B-6D6B513ED9CB}"/>
              </a:ext>
            </a:extLst>
          </p:cNvPr>
          <p:cNvSpPr>
            <a:spLocks noGrp="1"/>
          </p:cNvSpPr>
          <p:nvPr>
            <p:ph type="sldNum" sz="quarter" idx="12"/>
          </p:nvPr>
        </p:nvSpPr>
        <p:spPr/>
        <p:txBody>
          <a:bodyPr/>
          <a:lstStyle/>
          <a:p>
            <a:fld id="{9660AF8B-14A3-4ECA-8C8D-3F5F90C29460}" type="slidenum">
              <a:rPr lang="en-IN" smtClean="0"/>
              <a:t>3</a:t>
            </a:fld>
            <a:endParaRPr lang="en-IN" dirty="0"/>
          </a:p>
        </p:txBody>
      </p:sp>
      <p:pic>
        <p:nvPicPr>
          <p:cNvPr id="8" name="Picture 7">
            <a:extLst>
              <a:ext uri="{FF2B5EF4-FFF2-40B4-BE49-F238E27FC236}">
                <a16:creationId xmlns:a16="http://schemas.microsoft.com/office/drawing/2014/main" id="{EF3B0DBE-C61D-35D6-F1BE-E426F3F297C7}"/>
              </a:ext>
            </a:extLst>
          </p:cNvPr>
          <p:cNvPicPr>
            <a:picLocks noChangeAspect="1"/>
          </p:cNvPicPr>
          <p:nvPr/>
        </p:nvPicPr>
        <p:blipFill rotWithShape="1">
          <a:blip r:embed="rId4"/>
          <a:srcRect l="19342" t="10818" r="1937" b="6415"/>
          <a:stretch/>
        </p:blipFill>
        <p:spPr>
          <a:xfrm>
            <a:off x="60310" y="931339"/>
            <a:ext cx="3274163" cy="2434349"/>
          </a:xfrm>
          <a:prstGeom prst="rect">
            <a:avLst/>
          </a:prstGeom>
        </p:spPr>
      </p:pic>
      <p:sp>
        <p:nvSpPr>
          <p:cNvPr id="10" name="TextBox 9">
            <a:extLst>
              <a:ext uri="{FF2B5EF4-FFF2-40B4-BE49-F238E27FC236}">
                <a16:creationId xmlns:a16="http://schemas.microsoft.com/office/drawing/2014/main" id="{01653A40-0EB4-C332-9541-F3C1AFDB2260}"/>
              </a:ext>
            </a:extLst>
          </p:cNvPr>
          <p:cNvSpPr txBox="1"/>
          <p:nvPr/>
        </p:nvSpPr>
        <p:spPr>
          <a:xfrm>
            <a:off x="3715327" y="3218383"/>
            <a:ext cx="4121629" cy="461665"/>
          </a:xfrm>
          <a:prstGeom prst="rect">
            <a:avLst/>
          </a:prstGeom>
          <a:noFill/>
          <a:ln>
            <a:noFill/>
          </a:ln>
        </p:spPr>
        <p:txBody>
          <a:bodyPr wrap="square">
            <a:spAutoFit/>
          </a:bodyPr>
          <a:lstStyle/>
          <a:p>
            <a:pPr algn="just">
              <a:spcAft>
                <a:spcPts val="800"/>
              </a:spcAft>
            </a:pPr>
            <a:r>
              <a:rPr lang="en-IN" sz="1200" dirty="0">
                <a:effectLst/>
                <a:latin typeface="Times New Roman" panose="02020603050405020304" pitchFamily="18" charset="0"/>
                <a:ea typeface="Calibri" panose="020F0502020204030204" pitchFamily="34" charset="0"/>
                <a:cs typeface="Mangal" panose="02040503050203030202" pitchFamily="18" charset="0"/>
              </a:rPr>
              <a:t>Algorithm for classifying stratiform, convective, stratocumulus, and non-rainfall (Zeng et al., 2020).</a:t>
            </a:r>
            <a:endParaRPr lang="en-IN" sz="1200" dirty="0">
              <a:effectLst/>
              <a:latin typeface="Calibri" panose="020F0502020204030204" pitchFamily="34" charset="0"/>
              <a:ea typeface="Calibri" panose="020F0502020204030204" pitchFamily="34" charset="0"/>
              <a:cs typeface="Mangal" panose="02040503050203030202" pitchFamily="18" charset="0"/>
            </a:endParaRPr>
          </a:p>
        </p:txBody>
      </p:sp>
      <p:sp>
        <p:nvSpPr>
          <p:cNvPr id="12" name="TextBox 11">
            <a:extLst>
              <a:ext uri="{FF2B5EF4-FFF2-40B4-BE49-F238E27FC236}">
                <a16:creationId xmlns:a16="http://schemas.microsoft.com/office/drawing/2014/main" id="{1AD2C3CB-2CC4-EEF2-6B9E-B653A63B4233}"/>
              </a:ext>
            </a:extLst>
          </p:cNvPr>
          <p:cNvSpPr txBox="1"/>
          <p:nvPr/>
        </p:nvSpPr>
        <p:spPr>
          <a:xfrm>
            <a:off x="107164" y="4204126"/>
            <a:ext cx="3227309" cy="1894749"/>
          </a:xfrm>
          <a:prstGeom prst="rect">
            <a:avLst/>
          </a:prstGeom>
          <a:solidFill>
            <a:schemeClr val="accent6">
              <a:lumMod val="20000"/>
              <a:lumOff val="80000"/>
            </a:schemeClr>
          </a:solidFill>
        </p:spPr>
        <p:txBody>
          <a:bodyPr wrap="square">
            <a:spAutoFit/>
          </a:bodyPr>
          <a:lstStyle/>
          <a:p>
            <a:pPr marL="285750" indent="-285750" algn="just">
              <a:lnSpc>
                <a:spcPct val="150000"/>
              </a:lnSpc>
              <a:spcAft>
                <a:spcPts val="800"/>
              </a:spcAft>
              <a:buFont typeface="Wingdings" panose="05000000000000000000" pitchFamily="2" charset="2"/>
              <a:buChar char="Ø"/>
            </a:pPr>
            <a:r>
              <a:rPr lang="en-US" sz="1600" dirty="0">
                <a:effectLst/>
                <a:latin typeface="Times New Roman" panose="02020603050405020304" pitchFamily="18" charset="0"/>
                <a:ea typeface="Calibri" panose="020F0502020204030204" pitchFamily="34" charset="0"/>
                <a:cs typeface="Mangal" panose="02040503050203030202" pitchFamily="18" charset="0"/>
              </a:rPr>
              <a:t>The observations were made at the coastal site located at the National Centre for Earth Science Studies (NCESS) campus in Thiruvananthapuram. </a:t>
            </a:r>
          </a:p>
        </p:txBody>
      </p:sp>
      <p:pic>
        <p:nvPicPr>
          <p:cNvPr id="11" name="Picture 10">
            <a:extLst>
              <a:ext uri="{FF2B5EF4-FFF2-40B4-BE49-F238E27FC236}">
                <a16:creationId xmlns:a16="http://schemas.microsoft.com/office/drawing/2014/main" id="{6513B8AF-3C91-5914-6DC0-935C9A084FE8}"/>
              </a:ext>
            </a:extLst>
          </p:cNvPr>
          <p:cNvPicPr>
            <a:picLocks noChangeAspect="1"/>
          </p:cNvPicPr>
          <p:nvPr/>
        </p:nvPicPr>
        <p:blipFill>
          <a:blip r:embed="rId5"/>
          <a:stretch>
            <a:fillRect/>
          </a:stretch>
        </p:blipFill>
        <p:spPr>
          <a:xfrm>
            <a:off x="3404179" y="834779"/>
            <a:ext cx="4675289" cy="2409444"/>
          </a:xfrm>
          <a:prstGeom prst="rect">
            <a:avLst/>
          </a:prstGeom>
        </p:spPr>
      </p:pic>
      <p:pic>
        <p:nvPicPr>
          <p:cNvPr id="13" name="Picture 12">
            <a:extLst>
              <a:ext uri="{FF2B5EF4-FFF2-40B4-BE49-F238E27FC236}">
                <a16:creationId xmlns:a16="http://schemas.microsoft.com/office/drawing/2014/main" id="{F0640810-B89B-A4C3-5F18-4E2ED1EA4936}"/>
              </a:ext>
            </a:extLst>
          </p:cNvPr>
          <p:cNvPicPr>
            <a:picLocks noChangeAspect="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3686175" y="3745384"/>
            <a:ext cx="4446405" cy="2369013"/>
          </a:xfrm>
          <a:prstGeom prst="rect">
            <a:avLst/>
          </a:prstGeom>
          <a:noFill/>
        </p:spPr>
      </p:pic>
      <p:sp>
        <p:nvSpPr>
          <p:cNvPr id="16" name="TextBox 15">
            <a:extLst>
              <a:ext uri="{FF2B5EF4-FFF2-40B4-BE49-F238E27FC236}">
                <a16:creationId xmlns:a16="http://schemas.microsoft.com/office/drawing/2014/main" id="{8BACEB5B-7D11-D52C-7448-9E4367BAAE64}"/>
              </a:ext>
            </a:extLst>
          </p:cNvPr>
          <p:cNvSpPr txBox="1"/>
          <p:nvPr/>
        </p:nvSpPr>
        <p:spPr>
          <a:xfrm>
            <a:off x="3686175" y="6098875"/>
            <a:ext cx="4532704" cy="461665"/>
          </a:xfrm>
          <a:prstGeom prst="rect">
            <a:avLst/>
          </a:prstGeom>
          <a:noFill/>
        </p:spPr>
        <p:txBody>
          <a:bodyPr wrap="square">
            <a:spAutoFit/>
          </a:bodyPr>
          <a:lstStyle/>
          <a:p>
            <a:r>
              <a:rPr lang="en-IN" sz="1200" dirty="0">
                <a:latin typeface="Times New Roman" panose="02020603050405020304" pitchFamily="18" charset="0"/>
                <a:cs typeface="Times New Roman" panose="02020603050405020304" pitchFamily="18" charset="0"/>
              </a:rPr>
              <a:t>Modified algorithm for classifying convective, stratiform, stratocumulus rain and no rainfall with required modifications.</a:t>
            </a:r>
          </a:p>
        </p:txBody>
      </p:sp>
      <p:sp>
        <p:nvSpPr>
          <p:cNvPr id="18" name="TextBox 17">
            <a:extLst>
              <a:ext uri="{FF2B5EF4-FFF2-40B4-BE49-F238E27FC236}">
                <a16:creationId xmlns:a16="http://schemas.microsoft.com/office/drawing/2014/main" id="{FEA63232-5042-F465-3CB2-E204A59111A7}"/>
              </a:ext>
            </a:extLst>
          </p:cNvPr>
          <p:cNvSpPr txBox="1"/>
          <p:nvPr/>
        </p:nvSpPr>
        <p:spPr>
          <a:xfrm>
            <a:off x="70690" y="3413868"/>
            <a:ext cx="3601488" cy="369332"/>
          </a:xfrm>
          <a:prstGeom prst="rect">
            <a:avLst/>
          </a:prstGeom>
          <a:noFill/>
        </p:spPr>
        <p:txBody>
          <a:bodyPr wrap="square">
            <a:spAutoFit/>
          </a:bodyPr>
          <a:lstStyle/>
          <a:p>
            <a:r>
              <a:rPr lang="en-US" sz="1200" b="0" i="0" dirty="0">
                <a:solidFill>
                  <a:srgbClr val="333333"/>
                </a:solidFill>
                <a:effectLst/>
                <a:latin typeface="Times New Roman" panose="02020603050405020304" pitchFamily="18" charset="0"/>
                <a:cs typeface="Times New Roman" panose="02020603050405020304" pitchFamily="18" charset="0"/>
              </a:rPr>
              <a:t>Location map with elevation – NCESS station</a:t>
            </a:r>
            <a:r>
              <a:rPr lang="en-US" sz="1800" b="0" i="0" dirty="0">
                <a:solidFill>
                  <a:srgbClr val="333333"/>
                </a:solidFill>
                <a:effectLst/>
                <a:latin typeface="Times New Roman" panose="02020603050405020304" pitchFamily="18" charset="0"/>
                <a:cs typeface="Times New Roman" panose="02020603050405020304" pitchFamily="18" charset="0"/>
              </a:rPr>
              <a:t>.</a:t>
            </a:r>
            <a:endParaRPr lang="en-IN" sz="1800" dirty="0">
              <a:latin typeface="Times New Roman" panose="02020603050405020304" pitchFamily="18" charset="0"/>
              <a:cs typeface="Times New Roman" panose="02020603050405020304" pitchFamily="18" charset="0"/>
            </a:endParaRPr>
          </a:p>
        </p:txBody>
      </p:sp>
      <p:pic>
        <p:nvPicPr>
          <p:cNvPr id="22" name="Audio 21">
            <a:hlinkClick r:id="" action="ppaction://media"/>
            <a:extLst>
              <a:ext uri="{FF2B5EF4-FFF2-40B4-BE49-F238E27FC236}">
                <a16:creationId xmlns:a16="http://schemas.microsoft.com/office/drawing/2014/main" id="{8124F53C-C1CD-1376-2E7F-0133D62355E9}"/>
              </a:ext>
            </a:extLst>
          </p:cNvPr>
          <p:cNvPicPr>
            <a:picLocks noChangeAspect="1"/>
          </p:cNvPicPr>
          <p:nvPr>
            <a:audioFile r:link="rId2"/>
            <p:extLst>
              <p:ext uri="{DAA4B4D4-6D71-4841-9C94-3DE7FCFB9230}">
                <p14:media xmlns:p14="http://schemas.microsoft.com/office/powerpoint/2010/main" r:embed="rId1"/>
              </p:ext>
            </p:extLst>
          </p:nvPr>
        </p:nvPicPr>
        <p:blipFill>
          <a:blip r:embed="rId7"/>
          <a:srcRect l="-262704" t="-125896" r="-262704" b="-125896"/>
          <a:stretch>
            <a:fillRect/>
          </a:stretch>
        </p:blipFill>
        <p:spPr>
          <a:xfrm>
            <a:off x="9144000" y="5143500"/>
            <a:ext cx="3048000" cy="1714500"/>
          </a:xfrm>
          <a:prstGeom prst="rect">
            <a:avLst/>
          </a:prstGeom>
        </p:spPr>
      </p:pic>
    </p:spTree>
    <p:extLst>
      <p:ext uri="{BB962C8B-B14F-4D97-AF65-F5344CB8AC3E}">
        <p14:creationId xmlns:p14="http://schemas.microsoft.com/office/powerpoint/2010/main" val="1851518385"/>
      </p:ext>
    </p:extLst>
  </p:cSld>
  <p:clrMapOvr>
    <a:masterClrMapping/>
  </p:clrMapOvr>
  <mc:AlternateContent xmlns:mc="http://schemas.openxmlformats.org/markup-compatibility/2006">
    <mc:Choice xmlns:p14="http://schemas.microsoft.com/office/powerpoint/2010/main" Requires="p14">
      <p:transition spd="slow" p14:dur="2000" advTm="29748"/>
    </mc:Choice>
    <mc:Fallback>
      <p:transition spd="slow" advTm="29748"/>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2"/>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22"/>
                </p:tgtEl>
              </p:cMediaNode>
            </p:audio>
          </p:childTnLst>
        </p:cTn>
      </p:par>
    </p:tnLst>
  </p:timing>
  <p:extLst>
    <p:ext uri="{3A86A75C-4F4B-4683-9AE1-C65F6400EC91}">
      <p14:laserTraceLst xmlns:p14="http://schemas.microsoft.com/office/powerpoint/2010/main">
        <p14:tracePtLst>
          <p14:tracePt t="6346" x="5811838" y="3552825"/>
          <p14:tracePt t="6353" x="5819775" y="3543300"/>
          <p14:tracePt t="6359" x="5837238" y="3527425"/>
          <p14:tracePt t="6374" x="5862638" y="3467100"/>
          <p14:tracePt t="6391" x="5895975" y="3424238"/>
          <p14:tracePt t="6408" x="5946775" y="3348038"/>
          <p14:tracePt t="6424" x="5989638" y="3305175"/>
          <p14:tracePt t="6441" x="6032500" y="3279775"/>
          <p14:tracePt t="6444" x="6040438" y="3263900"/>
          <p14:tracePt t="6457" x="6083300" y="3238500"/>
          <p14:tracePt t="6475" x="6116638" y="3221038"/>
          <p14:tracePt t="6477" x="6142038" y="3203575"/>
          <p14:tracePt t="6491" x="6210300" y="3178175"/>
          <p14:tracePt t="6508" x="6311900" y="3119438"/>
          <p14:tracePt t="6525" x="6465888" y="3067050"/>
          <p14:tracePt t="6541" x="6559550" y="3025775"/>
          <p14:tracePt t="6559" x="6653213" y="3008313"/>
          <p14:tracePt t="6560" x="6711950" y="2990850"/>
          <p14:tracePt t="6574" x="6762750" y="2982913"/>
          <p14:tracePt t="6575" x="6805613" y="2982913"/>
          <p14:tracePt t="6591" x="6907213" y="2982913"/>
          <p14:tracePt t="6608" x="7043738" y="2982913"/>
          <p14:tracePt t="6624" x="7145338" y="2982913"/>
          <p14:tracePt t="6641" x="7221538" y="2982913"/>
          <p14:tracePt t="6642" x="7264400" y="2982913"/>
          <p14:tracePt t="6657" x="7373938" y="2982913"/>
          <p14:tracePt t="6674" x="7493000" y="2982913"/>
          <p14:tracePt t="6676" x="7553325" y="2990850"/>
          <p14:tracePt t="6690" x="7646988" y="3000375"/>
          <p14:tracePt t="6706" x="7697788" y="3016250"/>
          <p14:tracePt t="6725" x="7731125" y="3025775"/>
          <p14:tracePt t="6740" x="7756525" y="3033713"/>
          <p14:tracePt t="6807" x="7748588" y="3025775"/>
          <p14:tracePt t="6828" x="7740650" y="3025775"/>
          <p14:tracePt t="6849" x="7731125" y="3025775"/>
          <p14:tracePt t="6855" x="7723188" y="3025775"/>
          <p14:tracePt t="6871" x="7715250" y="3025775"/>
          <p14:tracePt t="6876" x="7705725" y="3025775"/>
          <p14:tracePt t="6890" x="7697788" y="3025775"/>
          <p14:tracePt t="6907" x="7672388" y="3025775"/>
          <p14:tracePt t="6924" x="7637463" y="3025775"/>
          <p14:tracePt t="6926" x="7629525" y="3025775"/>
          <p14:tracePt t="6941" x="7578725" y="3025775"/>
          <p14:tracePt t="6958" x="7527925" y="3025775"/>
          <p14:tracePt t="6960" x="7493000" y="3025775"/>
          <p14:tracePt t="6973" x="7451725" y="3025775"/>
          <p14:tracePt t="6990" x="7408863" y="3025775"/>
          <p14:tracePt t="7007" x="7383463" y="3025775"/>
          <p14:tracePt t="7023" x="7366000" y="3025775"/>
          <p14:tracePt t="7041" x="7340600" y="3025775"/>
          <p14:tracePt t="7057" x="7332663" y="3025775"/>
          <p14:tracePt t="7131" x="7323138" y="3025775"/>
          <p14:tracePt t="7151" x="7315200" y="3025775"/>
          <p14:tracePt t="7215" x="7307263" y="3025775"/>
          <p14:tracePt t="7241" x="7289800" y="3025775"/>
          <p14:tracePt t="7289" x="7281863" y="3025775"/>
          <p14:tracePt t="7296" x="7272338" y="3025775"/>
          <p14:tracePt t="7309" x="7264400" y="3025775"/>
          <p14:tracePt t="7332" x="7256463" y="3025775"/>
          <p14:tracePt t="7340" x="7246938" y="3025775"/>
          <p14:tracePt t="7358" x="7221538" y="3025775"/>
          <p14:tracePt t="7373" x="7204075" y="3025775"/>
          <p14:tracePt t="7375" x="7188200" y="3025775"/>
          <p14:tracePt t="7390" x="7137400" y="3025775"/>
          <p14:tracePt t="7393" x="7102475" y="3025775"/>
          <p14:tracePt t="7407" x="7026275" y="3033713"/>
          <p14:tracePt t="7423" x="6915150" y="3033713"/>
          <p14:tracePt t="7441" x="6762750" y="3041650"/>
          <p14:tracePt t="7457" x="6686550" y="3051175"/>
          <p14:tracePt t="7474" x="6635750" y="3051175"/>
          <p14:tracePt t="7475" x="6618288" y="3051175"/>
          <p14:tracePt t="7490" x="6610350" y="3051175"/>
          <p14:tracePt t="7491" x="6592888" y="3051175"/>
          <p14:tracePt t="7507" x="6584950" y="3041650"/>
          <p14:tracePt t="7531" x="6584950" y="3033713"/>
          <p14:tracePt t="7540" x="6600825" y="3025775"/>
          <p14:tracePt t="7557" x="6600825" y="3016250"/>
          <p14:tracePt t="7559" x="6610350" y="3016250"/>
          <p14:tracePt t="7573" x="6618288" y="3008313"/>
          <p14:tracePt t="7662" x="6626225" y="3008313"/>
          <p14:tracePt t="7682" x="6635750" y="3008313"/>
          <p14:tracePt t="11063" x="6626225" y="3008313"/>
          <p14:tracePt t="11071" x="6618288" y="3000375"/>
          <p14:tracePt t="11075" x="6600825" y="2990850"/>
          <p14:tracePt t="11103" x="6575425" y="2974975"/>
          <p14:tracePt t="11105" x="6575425" y="2965450"/>
          <p14:tracePt t="11119" x="6567488" y="2965450"/>
          <p14:tracePt t="11136" x="6550025" y="2940050"/>
          <p14:tracePt t="11137" x="6550025" y="2932113"/>
          <p14:tracePt t="11152" x="6524625" y="2881313"/>
          <p14:tracePt t="11169" x="6491288" y="2838450"/>
          <p14:tracePt t="11186" x="6440488" y="2752725"/>
          <p14:tracePt t="11203" x="6405563" y="2711450"/>
          <p14:tracePt t="11219" x="6380163" y="2676525"/>
          <p14:tracePt t="11221" x="6364288" y="2668588"/>
          <p14:tracePt t="11236" x="6354763" y="2651125"/>
          <p14:tracePt t="11253" x="6346825" y="2643188"/>
          <p14:tracePt t="11276" x="6346825" y="2633663"/>
          <p14:tracePt t="11319" x="6338888" y="2633663"/>
          <p14:tracePt t="11346" x="6338888" y="2625725"/>
          <p14:tracePt t="11352" x="6329363" y="2617788"/>
          <p14:tracePt t="11372" x="6311900" y="2608263"/>
          <p14:tracePt t="11379" x="6311900" y="2600325"/>
          <p14:tracePt t="11386" x="6296025" y="2592388"/>
          <p14:tracePt t="11402" x="6278563" y="2574925"/>
          <p14:tracePt t="11419" x="6261100" y="2557463"/>
          <p14:tracePt t="11436" x="6253163" y="2549525"/>
          <p14:tracePt t="11453" x="6245225" y="2541588"/>
          <p14:tracePt t="11455" x="6235700" y="2532063"/>
          <p14:tracePt t="11470" x="6227763" y="2524125"/>
          <p14:tracePt t="11486" x="6219825" y="2516188"/>
          <p14:tracePt t="11504" x="6210300" y="2506663"/>
          <p14:tracePt t="11519" x="6202363" y="2498725"/>
          <p14:tracePt t="11537" x="6194425" y="2481263"/>
          <p14:tracePt t="11538" x="6184900" y="2481263"/>
          <p14:tracePt t="11552" x="6167438" y="2463800"/>
          <p14:tracePt t="11569" x="6151563" y="2455863"/>
          <p14:tracePt t="11588" x="6142038" y="2447925"/>
          <p14:tracePt t="11603" x="6142038" y="2438400"/>
          <p14:tracePt t="11620" x="6134100" y="2438400"/>
          <p14:tracePt t="11649" x="6126163" y="2438400"/>
          <p14:tracePt t="11759" x="6116638" y="2438400"/>
          <p14:tracePt t="11766" x="6108700" y="2438400"/>
          <p14:tracePt t="11800" x="6100763" y="2438400"/>
          <p14:tracePt t="11869" x="6091238" y="2438400"/>
          <p14:tracePt t="11903" x="6083300" y="2438400"/>
          <p14:tracePt t="12172" x="6083300" y="2430463"/>
          <p14:tracePt t="12206" x="6083300" y="2422525"/>
          <p14:tracePt t="12289" x="6083300" y="2413000"/>
          <p14:tracePt t="12385" x="6083300" y="2405063"/>
          <p14:tracePt t="12426" x="6083300" y="2397125"/>
          <p14:tracePt t="12517" x="6075363" y="2387600"/>
          <p14:tracePt t="12565" x="6075363" y="2379663"/>
          <p14:tracePt t="12804" x="6083300" y="2379663"/>
          <p14:tracePt t="12887" x="6083300" y="2387600"/>
          <p14:tracePt t="13096" x="6091238" y="2387600"/>
          <p14:tracePt t="13418" x="6091238" y="2397125"/>
          <p14:tracePt t="13481" x="6091238" y="2405063"/>
          <p14:tracePt t="13873" x="6083300" y="2405063"/>
          <p14:tracePt t="13983" x="6075363" y="2405063"/>
          <p14:tracePt t="14052" x="6065838" y="2405063"/>
          <p14:tracePt t="14086" x="6057900" y="2413000"/>
          <p14:tracePt t="14155" x="6049963" y="2413000"/>
          <p14:tracePt t="14197" x="6040438" y="2413000"/>
          <p14:tracePt t="14224" x="6040438" y="2422525"/>
          <p14:tracePt t="14266" x="6032500" y="2430463"/>
          <p14:tracePt t="14328" x="6024563" y="2430463"/>
          <p14:tracePt t="14424" x="6015038" y="2430463"/>
          <p14:tracePt t="14430" x="6007100" y="2430463"/>
          <p14:tracePt t="14472" x="5997575" y="2422525"/>
          <p14:tracePt t="14500" x="5989638" y="2422525"/>
          <p14:tracePt t="14541" x="5981700" y="2422525"/>
          <p14:tracePt t="14569" x="5972175" y="2413000"/>
          <p14:tracePt t="14589" x="5964238" y="2413000"/>
          <p14:tracePt t="14597" x="5964238" y="2405063"/>
          <p14:tracePt t="14617" x="5956300" y="2397125"/>
          <p14:tracePt t="14638" x="5946775" y="2387600"/>
          <p14:tracePt t="14651" x="5938838" y="2371725"/>
          <p14:tracePt t="14659" x="5930900" y="2371725"/>
          <p14:tracePt t="14666" x="5930900" y="2362200"/>
          <p14:tracePt t="14684" x="5913438" y="2344738"/>
          <p14:tracePt t="14686" x="5905500" y="2328863"/>
          <p14:tracePt t="14700" x="5888038" y="2319338"/>
          <p14:tracePt t="14717" x="5870575" y="2293938"/>
          <p14:tracePt t="14734" x="5853113" y="2260600"/>
          <p14:tracePt t="14750" x="5845175" y="2252663"/>
          <p14:tracePt t="14767" x="5845175" y="2243138"/>
          <p14:tracePt t="14783" x="5845175" y="2235200"/>
          <p14:tracePt t="14799" x="5845175" y="2227263"/>
          <p14:tracePt t="14823" x="5845175" y="2217738"/>
          <p14:tracePt t="14844" x="5845175" y="2209800"/>
          <p14:tracePt t="14872" x="5845175" y="2200275"/>
          <p14:tracePt t="15050" x="5837238" y="2209800"/>
          <p14:tracePt t="15071" x="5827713" y="2209800"/>
          <p14:tracePt t="15099" x="5819775" y="2217738"/>
          <p14:tracePt t="15133" x="5819775" y="2227263"/>
          <p14:tracePt t="15141" x="5811838" y="2227263"/>
          <p14:tracePt t="15162" x="5794375" y="2235200"/>
          <p14:tracePt t="15209" x="5786438" y="2235200"/>
          <p14:tracePt t="15237" x="5776913" y="2235200"/>
          <p14:tracePt t="15299" x="5776913" y="2243138"/>
          <p14:tracePt t="15622" x="5786438" y="2243138"/>
          <p14:tracePt t="15945" x="5794375" y="2243138"/>
          <p14:tracePt t="16104" x="5794375" y="2252663"/>
          <p14:tracePt t="16221" x="5802313" y="2260600"/>
          <p14:tracePt t="16256" x="5802313" y="2268538"/>
          <p14:tracePt t="16262" x="5811838" y="2268538"/>
          <p14:tracePt t="16292" x="5811838" y="2278063"/>
          <p14:tracePt t="16312" x="5819775" y="2278063"/>
          <p14:tracePt t="16318" x="5819775" y="2286000"/>
          <p14:tracePt t="16346" x="5837238" y="2293938"/>
          <p14:tracePt t="16359" x="5837238" y="2303463"/>
          <p14:tracePt t="16373" x="5845175" y="2303463"/>
          <p14:tracePt t="16381" x="5853113" y="2303463"/>
          <p14:tracePt t="16400" x="5862638" y="2311400"/>
          <p14:tracePt t="16416" x="5870575" y="2319338"/>
          <p14:tracePt t="16432" x="5880100" y="2319338"/>
          <p14:tracePt t="16449" x="5895975" y="2328863"/>
          <p14:tracePt t="16464" x="5895975" y="2336800"/>
          <p14:tracePt t="16482" x="5921375" y="2344738"/>
          <p14:tracePt t="16498" x="5921375" y="2354263"/>
          <p14:tracePt t="16515" x="5930900" y="2362200"/>
          <p14:tracePt t="16517" x="5938838" y="2371725"/>
          <p14:tracePt t="16538" x="5938838" y="2379663"/>
          <p14:tracePt t="16551" x="5938838" y="2387600"/>
          <p14:tracePt t="16565" x="5946775" y="2387600"/>
          <p14:tracePt t="16581" x="5946775" y="2397125"/>
          <p14:tracePt t="16599" x="5956300" y="2405063"/>
          <p14:tracePt t="16614" x="5956300" y="2413000"/>
          <p14:tracePt t="16632" x="5964238" y="2422525"/>
          <p14:tracePt t="16634" x="5964238" y="2430463"/>
          <p14:tracePt t="16655" x="5964238" y="2438400"/>
          <p14:tracePt t="16669" x="5964238" y="2447925"/>
          <p14:tracePt t="16689" x="5972175" y="2455863"/>
          <p14:tracePt t="16698" x="5972175" y="2463800"/>
          <p14:tracePt t="16715" x="5981700" y="2473325"/>
          <p14:tracePt t="16716" x="5981700" y="2481263"/>
          <p14:tracePt t="16731" x="5981700" y="2489200"/>
          <p14:tracePt t="16733" x="5981700" y="2498725"/>
          <p14:tracePt t="16748" x="5989638" y="2516188"/>
          <p14:tracePt t="16765" x="5989638" y="2541588"/>
          <p14:tracePt t="16781" x="5997575" y="2582863"/>
          <p14:tracePt t="16799" x="5997575" y="2617788"/>
          <p14:tracePt t="16800" x="5997575" y="2643188"/>
          <p14:tracePt t="16814" x="5997575" y="2693988"/>
          <p14:tracePt t="16831" x="5997575" y="2778125"/>
          <p14:tracePt t="16848" x="5997575" y="2914650"/>
          <p14:tracePt t="16849" x="5997575" y="2982913"/>
          <p14:tracePt t="16865" x="5997575" y="3127375"/>
          <p14:tracePt t="16882" x="5997575" y="3355975"/>
          <p14:tracePt t="16898" x="5997575" y="3484563"/>
          <p14:tracePt t="16915" x="5997575" y="3586163"/>
          <p14:tracePt t="16918" x="5997575" y="3629025"/>
          <p14:tracePt t="16931" x="5997575" y="3654425"/>
          <p14:tracePt t="16933" x="5997575" y="3687763"/>
          <p14:tracePt t="16948" x="5997575" y="3738563"/>
          <p14:tracePt t="16965" x="5997575" y="3781425"/>
          <p14:tracePt t="16981" x="5997575" y="3798888"/>
          <p14:tracePt t="16998" x="5997575" y="3806825"/>
          <p14:tracePt t="17001" x="5997575" y="3816350"/>
          <p14:tracePt t="17015" x="6007100" y="3816350"/>
          <p14:tracePt t="17040" x="6007100" y="3832225"/>
          <p14:tracePt t="17069" x="6007100" y="3841750"/>
          <p14:tracePt t="17116" x="6007100" y="3849688"/>
          <p14:tracePt t="17158" x="6007100" y="3857625"/>
          <p14:tracePt t="17172" x="5997575" y="3867150"/>
          <p14:tracePt t="17181" x="5997575" y="3883025"/>
          <p14:tracePt t="17198" x="5981700" y="3925888"/>
          <p14:tracePt t="17200" x="5972175" y="3960813"/>
          <p14:tracePt t="17214" x="5964238" y="3994150"/>
          <p14:tracePt t="17216" x="5946775" y="4044950"/>
          <p14:tracePt t="17231" x="5938838" y="4105275"/>
          <p14:tracePt t="17233" x="5930900" y="4138613"/>
          <p14:tracePt t="17248" x="5913438" y="4197350"/>
          <p14:tracePt t="17264" x="5905500" y="4275138"/>
          <p14:tracePt t="17281" x="5870575" y="4410075"/>
          <p14:tracePt t="17297" x="5853113" y="4503738"/>
          <p14:tracePt t="17315" x="5837238" y="4554538"/>
          <p14:tracePt t="17316" x="5827713" y="4579938"/>
          <p14:tracePt t="17331" x="5819775" y="4589463"/>
          <p14:tracePt t="17347" x="5811838" y="4597400"/>
          <p14:tracePt t="17544" x="5802313" y="4597400"/>
          <p14:tracePt t="17592" x="5794375" y="4597400"/>
          <p14:tracePt t="17661" x="5786438" y="4597400"/>
          <p14:tracePt t="17687" x="5776913" y="4597400"/>
          <p14:tracePt t="17729" x="5776913" y="4589463"/>
          <p14:tracePt t="17778" x="5768975" y="4589463"/>
          <p14:tracePt t="17895" x="5761038" y="4589463"/>
          <p14:tracePt t="17990" x="5751513" y="4589463"/>
          <p14:tracePt t="25020" x="5743575" y="4589463"/>
          <p14:tracePt t="25460" x="5735638" y="4589463"/>
          <p14:tracePt t="26025" x="5726113" y="4589463"/>
          <p14:tracePt t="27216" x="5726113" y="4579938"/>
          <p14:tracePt t="27279" x="5735638" y="4579938"/>
          <p14:tracePt t="27321" x="5743575" y="4579938"/>
          <p14:tracePt t="27471" x="5751513" y="4572000"/>
          <p14:tracePt t="27527" x="5761038" y="4572000"/>
          <p14:tracePt t="27562" x="5768975" y="4572000"/>
          <p14:tracePt t="27644" x="5776913" y="4572000"/>
          <p14:tracePt t="27699" x="5786438" y="4572000"/>
          <p14:tracePt t="27898" x="5786438" y="4564063"/>
        </p14:tracePtLst>
      </p14:laserTraceLst>
    </p:ext>
  </p:extLs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Group 2">
            <a:extLst>
              <a:ext uri="{FF2B5EF4-FFF2-40B4-BE49-F238E27FC236}">
                <a16:creationId xmlns:a16="http://schemas.microsoft.com/office/drawing/2014/main" id="{74F1BA1A-CF91-9737-A29A-14821084FD93}"/>
              </a:ext>
            </a:extLst>
          </p:cNvPr>
          <p:cNvGrpSpPr/>
          <p:nvPr/>
        </p:nvGrpSpPr>
        <p:grpSpPr>
          <a:xfrm>
            <a:off x="0" y="0"/>
            <a:ext cx="12192000" cy="759125"/>
            <a:chOff x="0" y="0"/>
            <a:chExt cx="12192000" cy="759125"/>
          </a:xfrm>
        </p:grpSpPr>
        <p:sp>
          <p:nvSpPr>
            <p:cNvPr id="6" name="Rectangle 5">
              <a:extLst>
                <a:ext uri="{FF2B5EF4-FFF2-40B4-BE49-F238E27FC236}">
                  <a16:creationId xmlns:a16="http://schemas.microsoft.com/office/drawing/2014/main" id="{3B71D9D4-5A09-6A3E-45FD-8D67BCD600CF}"/>
                </a:ext>
              </a:extLst>
            </p:cNvPr>
            <p:cNvSpPr/>
            <p:nvPr/>
          </p:nvSpPr>
          <p:spPr>
            <a:xfrm>
              <a:off x="0" y="0"/>
              <a:ext cx="12192000" cy="759125"/>
            </a:xfrm>
            <a:prstGeom prst="rect">
              <a:avLst/>
            </a:prstGeom>
            <a:solidFill>
              <a:schemeClr val="accent3">
                <a:lumMod val="40000"/>
                <a:lumOff val="60000"/>
              </a:schemeClr>
            </a:solidFill>
            <a:ln>
              <a:solidFill>
                <a:schemeClr val="accent3">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dirty="0"/>
            </a:p>
          </p:txBody>
        </p:sp>
        <p:cxnSp>
          <p:nvCxnSpPr>
            <p:cNvPr id="7" name="Straight Connector 6">
              <a:extLst>
                <a:ext uri="{FF2B5EF4-FFF2-40B4-BE49-F238E27FC236}">
                  <a16:creationId xmlns:a16="http://schemas.microsoft.com/office/drawing/2014/main" id="{BD865EEF-8F6A-32BE-5B3E-4FD0C7EA0925}"/>
                </a:ext>
              </a:extLst>
            </p:cNvPr>
            <p:cNvCxnSpPr/>
            <p:nvPr/>
          </p:nvCxnSpPr>
          <p:spPr>
            <a:xfrm>
              <a:off x="0" y="759125"/>
              <a:ext cx="12192000" cy="0"/>
            </a:xfrm>
            <a:prstGeom prst="line">
              <a:avLst/>
            </a:prstGeom>
            <a:ln>
              <a:solidFill>
                <a:srgbClr val="FF0000"/>
              </a:solidFill>
            </a:ln>
          </p:spPr>
          <p:style>
            <a:lnRef idx="3">
              <a:schemeClr val="dk1"/>
            </a:lnRef>
            <a:fillRef idx="0">
              <a:schemeClr val="dk1"/>
            </a:fillRef>
            <a:effectRef idx="2">
              <a:schemeClr val="dk1"/>
            </a:effectRef>
            <a:fontRef idx="minor">
              <a:schemeClr val="tx1"/>
            </a:fontRef>
          </p:style>
        </p:cxnSp>
      </p:grpSp>
      <p:sp>
        <p:nvSpPr>
          <p:cNvPr id="9" name="TextBox 8">
            <a:extLst>
              <a:ext uri="{FF2B5EF4-FFF2-40B4-BE49-F238E27FC236}">
                <a16:creationId xmlns:a16="http://schemas.microsoft.com/office/drawing/2014/main" id="{7E2BDE6F-FA54-21BD-2D37-B1F875428324}"/>
              </a:ext>
            </a:extLst>
          </p:cNvPr>
          <p:cNvSpPr txBox="1"/>
          <p:nvPr/>
        </p:nvSpPr>
        <p:spPr>
          <a:xfrm>
            <a:off x="1802615" y="200413"/>
            <a:ext cx="7747782" cy="463397"/>
          </a:xfrm>
          <a:prstGeom prst="rect">
            <a:avLst/>
          </a:prstGeom>
          <a:noFill/>
        </p:spPr>
        <p:txBody>
          <a:bodyPr wrap="square">
            <a:spAutoFit/>
          </a:bodyPr>
          <a:lstStyle/>
          <a:p>
            <a:pPr algn="just">
              <a:lnSpc>
                <a:spcPct val="150000"/>
              </a:lnSpc>
              <a:spcAft>
                <a:spcPts val="800"/>
              </a:spcAft>
            </a:pPr>
            <a:r>
              <a:rPr lang="en-US" sz="1800" b="1" dirty="0">
                <a:effectLst/>
                <a:latin typeface="Times New Roman" panose="02020603050405020304" pitchFamily="18" charset="0"/>
                <a:ea typeface="Calibri" panose="020F0502020204030204" pitchFamily="34" charset="0"/>
              </a:rPr>
              <a:t>Contd.</a:t>
            </a:r>
            <a:endParaRPr lang="en-IN" sz="1600" kern="100" dirty="0">
              <a:effectLst/>
              <a:latin typeface="Calibri" panose="020F0502020204030204" pitchFamily="34" charset="0"/>
              <a:ea typeface="Calibri" panose="020F0502020204030204" pitchFamily="34" charset="0"/>
              <a:cs typeface="Mangal" panose="02040503050203030202" pitchFamily="18" charset="0"/>
            </a:endParaRPr>
          </a:p>
        </p:txBody>
      </p:sp>
      <p:sp>
        <p:nvSpPr>
          <p:cNvPr id="5" name="Slide Number Placeholder 4">
            <a:extLst>
              <a:ext uri="{FF2B5EF4-FFF2-40B4-BE49-F238E27FC236}">
                <a16:creationId xmlns:a16="http://schemas.microsoft.com/office/drawing/2014/main" id="{2D966EFE-4067-233F-A928-8E642E4A85DC}"/>
              </a:ext>
            </a:extLst>
          </p:cNvPr>
          <p:cNvSpPr>
            <a:spLocks noGrp="1"/>
          </p:cNvSpPr>
          <p:nvPr>
            <p:ph type="sldNum" sz="quarter" idx="12"/>
          </p:nvPr>
        </p:nvSpPr>
        <p:spPr/>
        <p:txBody>
          <a:bodyPr/>
          <a:lstStyle/>
          <a:p>
            <a:fld id="{9660AF8B-14A3-4ECA-8C8D-3F5F90C29460}" type="slidenum">
              <a:rPr lang="en-IN" smtClean="0"/>
              <a:t>4</a:t>
            </a:fld>
            <a:endParaRPr lang="en-IN"/>
          </a:p>
        </p:txBody>
      </p:sp>
      <p:graphicFrame>
        <p:nvGraphicFramePr>
          <p:cNvPr id="10" name="Table 10">
            <a:extLst>
              <a:ext uri="{FF2B5EF4-FFF2-40B4-BE49-F238E27FC236}">
                <a16:creationId xmlns:a16="http://schemas.microsoft.com/office/drawing/2014/main" id="{493BED7E-B432-E88B-31CB-B415EB4E9BC1}"/>
              </a:ext>
            </a:extLst>
          </p:cNvPr>
          <p:cNvGraphicFramePr>
            <a:graphicFrameLocks noGrp="1"/>
          </p:cNvGraphicFramePr>
          <p:nvPr>
            <p:extLst>
              <p:ext uri="{D42A27DB-BD31-4B8C-83A1-F6EECF244321}">
                <p14:modId xmlns:p14="http://schemas.microsoft.com/office/powerpoint/2010/main" val="3364207416"/>
              </p:ext>
            </p:extLst>
          </p:nvPr>
        </p:nvGraphicFramePr>
        <p:xfrm>
          <a:off x="927881" y="4161472"/>
          <a:ext cx="9497250" cy="2377440"/>
        </p:xfrm>
        <a:graphic>
          <a:graphicData uri="http://schemas.openxmlformats.org/drawingml/2006/table">
            <a:tbl>
              <a:tblPr firstRow="1" bandRow="1">
                <a:tableStyleId>{5C22544A-7EE6-4342-B048-85BDC9FD1C3A}</a:tableStyleId>
              </a:tblPr>
              <a:tblGrid>
                <a:gridCol w="1744108">
                  <a:extLst>
                    <a:ext uri="{9D8B030D-6E8A-4147-A177-3AD203B41FA5}">
                      <a16:colId xmlns:a16="http://schemas.microsoft.com/office/drawing/2014/main" val="740583955"/>
                    </a:ext>
                  </a:extLst>
                </a:gridCol>
                <a:gridCol w="1744108">
                  <a:extLst>
                    <a:ext uri="{9D8B030D-6E8A-4147-A177-3AD203B41FA5}">
                      <a16:colId xmlns:a16="http://schemas.microsoft.com/office/drawing/2014/main" val="354858628"/>
                    </a:ext>
                  </a:extLst>
                </a:gridCol>
                <a:gridCol w="1744108">
                  <a:extLst>
                    <a:ext uri="{9D8B030D-6E8A-4147-A177-3AD203B41FA5}">
                      <a16:colId xmlns:a16="http://schemas.microsoft.com/office/drawing/2014/main" val="3686615021"/>
                    </a:ext>
                  </a:extLst>
                </a:gridCol>
                <a:gridCol w="2082572">
                  <a:extLst>
                    <a:ext uri="{9D8B030D-6E8A-4147-A177-3AD203B41FA5}">
                      <a16:colId xmlns:a16="http://schemas.microsoft.com/office/drawing/2014/main" val="3119942540"/>
                    </a:ext>
                  </a:extLst>
                </a:gridCol>
                <a:gridCol w="2182354">
                  <a:extLst>
                    <a:ext uri="{9D8B030D-6E8A-4147-A177-3AD203B41FA5}">
                      <a16:colId xmlns:a16="http://schemas.microsoft.com/office/drawing/2014/main" val="1291241301"/>
                    </a:ext>
                  </a:extLst>
                </a:gridCol>
              </a:tblGrid>
              <a:tr h="370840">
                <a:tc>
                  <a:txBody>
                    <a:bodyPr/>
                    <a:lstStyle/>
                    <a:p>
                      <a:pPr algn="just"/>
                      <a:r>
                        <a:rPr lang="en-IN" sz="1600" dirty="0">
                          <a:solidFill>
                            <a:schemeClr val="tx1"/>
                          </a:solidFill>
                          <a:latin typeface="Times New Roman" panose="02020603050405020304" pitchFamily="18" charset="0"/>
                          <a:cs typeface="Times New Roman" panose="02020603050405020304" pitchFamily="18" charset="0"/>
                        </a:rPr>
                        <a:t>Precipitating systems </a:t>
                      </a:r>
                    </a:p>
                  </a:txBody>
                  <a:tcPr>
                    <a:solidFill>
                      <a:schemeClr val="accent6"/>
                    </a:solidFill>
                  </a:tcPr>
                </a:tc>
                <a:tc>
                  <a:txBody>
                    <a:bodyPr/>
                    <a:lstStyle/>
                    <a:p>
                      <a:pPr algn="just"/>
                      <a:endParaRPr lang="en-IN" sz="1600" dirty="0">
                        <a:solidFill>
                          <a:schemeClr val="tx1"/>
                        </a:solidFill>
                        <a:latin typeface="Times New Roman" panose="02020603050405020304" pitchFamily="18" charset="0"/>
                        <a:cs typeface="Times New Roman" panose="02020603050405020304" pitchFamily="18" charset="0"/>
                      </a:endParaRPr>
                    </a:p>
                  </a:txBody>
                  <a:tcPr>
                    <a:solidFill>
                      <a:schemeClr val="accent6"/>
                    </a:solidFill>
                  </a:tcPr>
                </a:tc>
                <a:tc>
                  <a:txBody>
                    <a:bodyPr/>
                    <a:lstStyle/>
                    <a:p>
                      <a:pPr algn="just"/>
                      <a:r>
                        <a:rPr lang="en-IN" sz="1600" dirty="0">
                          <a:solidFill>
                            <a:schemeClr val="tx1"/>
                          </a:solidFill>
                          <a:latin typeface="Times New Roman" panose="02020603050405020304" pitchFamily="18" charset="0"/>
                          <a:cs typeface="Times New Roman" panose="02020603050405020304" pitchFamily="18" charset="0"/>
                        </a:rPr>
                        <a:t>Date of event</a:t>
                      </a:r>
                    </a:p>
                  </a:txBody>
                  <a:tcPr>
                    <a:solidFill>
                      <a:schemeClr val="accent6"/>
                    </a:solidFill>
                  </a:tcPr>
                </a:tc>
                <a:tc>
                  <a:txBody>
                    <a:bodyPr/>
                    <a:lstStyle/>
                    <a:p>
                      <a:pPr algn="just"/>
                      <a:r>
                        <a:rPr lang="en-IN" sz="1600" dirty="0">
                          <a:solidFill>
                            <a:schemeClr val="tx1"/>
                          </a:solidFill>
                          <a:latin typeface="Times New Roman" panose="02020603050405020304" pitchFamily="18" charset="0"/>
                          <a:cs typeface="Times New Roman" panose="02020603050405020304" pitchFamily="18" charset="0"/>
                        </a:rPr>
                        <a:t>Time of event (LST) </a:t>
                      </a:r>
                    </a:p>
                  </a:txBody>
                  <a:tcPr>
                    <a:solidFill>
                      <a:schemeClr val="accent6"/>
                    </a:solidFill>
                  </a:tcPr>
                </a:tc>
                <a:tc>
                  <a:txBody>
                    <a:bodyPr/>
                    <a:lstStyle/>
                    <a:p>
                      <a:pPr algn="just"/>
                      <a:r>
                        <a:rPr lang="en-IN" sz="1600" dirty="0">
                          <a:solidFill>
                            <a:schemeClr val="tx1"/>
                          </a:solidFill>
                          <a:latin typeface="Times New Roman" panose="02020603050405020304" pitchFamily="18" charset="0"/>
                          <a:cs typeface="Times New Roman" panose="02020603050405020304" pitchFamily="18" charset="0"/>
                        </a:rPr>
                        <a:t>Parameters observed</a:t>
                      </a:r>
                    </a:p>
                  </a:txBody>
                  <a:tcPr>
                    <a:solidFill>
                      <a:schemeClr val="accent6"/>
                    </a:solidFill>
                  </a:tcPr>
                </a:tc>
                <a:extLst>
                  <a:ext uri="{0D108BD9-81ED-4DB2-BD59-A6C34878D82A}">
                    <a16:rowId xmlns:a16="http://schemas.microsoft.com/office/drawing/2014/main" val="2816728529"/>
                  </a:ext>
                </a:extLst>
              </a:tr>
              <a:tr h="629525">
                <a:tc rowSpan="2">
                  <a:txBody>
                    <a:bodyPr/>
                    <a:lstStyle/>
                    <a:p>
                      <a:pPr algn="just"/>
                      <a:r>
                        <a:rPr lang="en-IN" sz="1600" dirty="0">
                          <a:solidFill>
                            <a:schemeClr val="tx1"/>
                          </a:solidFill>
                          <a:latin typeface="Times New Roman" panose="02020603050405020304" pitchFamily="18" charset="0"/>
                          <a:cs typeface="Times New Roman" panose="02020603050405020304" pitchFamily="18" charset="0"/>
                        </a:rPr>
                        <a:t>Deep convective systems</a:t>
                      </a:r>
                    </a:p>
                  </a:txBody>
                  <a:tcPr>
                    <a:solidFill>
                      <a:schemeClr val="accent6">
                        <a:lumMod val="40000"/>
                        <a:lumOff val="60000"/>
                      </a:schemeClr>
                    </a:solidFill>
                  </a:tcPr>
                </a:tc>
                <a:tc>
                  <a:txBody>
                    <a:bodyPr/>
                    <a:lstStyle/>
                    <a:p>
                      <a:pPr algn="just"/>
                      <a:r>
                        <a:rPr lang="en-IN" sz="1600" dirty="0">
                          <a:solidFill>
                            <a:schemeClr val="tx1"/>
                          </a:solidFill>
                          <a:latin typeface="Times New Roman" panose="02020603050405020304" pitchFamily="18" charset="0"/>
                          <a:cs typeface="Times New Roman" panose="02020603050405020304" pitchFamily="18" charset="0"/>
                        </a:rPr>
                        <a:t>Case 1</a:t>
                      </a:r>
                    </a:p>
                  </a:txBody>
                  <a:tcPr>
                    <a:solidFill>
                      <a:schemeClr val="accent6">
                        <a:lumMod val="40000"/>
                        <a:lumOff val="60000"/>
                      </a:schemeClr>
                    </a:solidFill>
                  </a:tcPr>
                </a:tc>
                <a:tc>
                  <a:txBody>
                    <a:bodyPr/>
                    <a:lstStyle/>
                    <a:p>
                      <a:pPr algn="just"/>
                      <a:r>
                        <a:rPr lang="en-IN" sz="1600" dirty="0">
                          <a:solidFill>
                            <a:schemeClr val="tx1"/>
                          </a:solidFill>
                          <a:latin typeface="Times New Roman" panose="02020603050405020304" pitchFamily="18" charset="0"/>
                          <a:cs typeface="Times New Roman" panose="02020603050405020304" pitchFamily="18" charset="0"/>
                        </a:rPr>
                        <a:t>24 May 2022</a:t>
                      </a:r>
                    </a:p>
                  </a:txBody>
                  <a:tcPr>
                    <a:solidFill>
                      <a:schemeClr val="accent6">
                        <a:lumMod val="40000"/>
                        <a:lumOff val="60000"/>
                      </a:schemeClr>
                    </a:solidFill>
                  </a:tcPr>
                </a:tc>
                <a:tc>
                  <a:txBody>
                    <a:bodyPr/>
                    <a:lstStyle/>
                    <a:p>
                      <a:pPr algn="just"/>
                      <a:r>
                        <a:rPr lang="en-IN" sz="1600" dirty="0">
                          <a:solidFill>
                            <a:schemeClr val="tx1"/>
                          </a:solidFill>
                          <a:latin typeface="Times New Roman" panose="02020603050405020304" pitchFamily="18" charset="0"/>
                          <a:cs typeface="Times New Roman" panose="02020603050405020304" pitchFamily="18" charset="0"/>
                        </a:rPr>
                        <a:t>4:24 h – 4:55 h</a:t>
                      </a:r>
                    </a:p>
                  </a:txBody>
                  <a:tcPr>
                    <a:solidFill>
                      <a:schemeClr val="accent6">
                        <a:lumMod val="40000"/>
                        <a:lumOff val="60000"/>
                      </a:schemeClr>
                    </a:solidFill>
                  </a:tcPr>
                </a:tc>
                <a:tc rowSpan="2">
                  <a:txBody>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lang="en-US" sz="1600" kern="100" dirty="0">
                          <a:effectLst/>
                          <a:latin typeface="Times New Roman" panose="02020603050405020304" pitchFamily="18" charset="0"/>
                          <a:ea typeface="Calibri" panose="020F0502020204030204" pitchFamily="34" charset="0"/>
                          <a:cs typeface="Mangal" panose="02040503050203030202" pitchFamily="18" charset="0"/>
                        </a:rPr>
                        <a:t>Cloud-to-ground lightning (CG) flashes, </a:t>
                      </a:r>
                      <a:r>
                        <a:rPr lang="en-IN" sz="1600" kern="100" dirty="0">
                          <a:effectLst/>
                          <a:latin typeface="Times New Roman" panose="02020603050405020304" pitchFamily="18" charset="0"/>
                          <a:cs typeface="Times New Roman" panose="02020603050405020304" pitchFamily="18" charset="0"/>
                        </a:rPr>
                        <a:t>Radar reflectivity (</a:t>
                      </a:r>
                      <a:r>
                        <a:rPr lang="en-IN" sz="1600" kern="100" dirty="0" err="1">
                          <a:effectLst/>
                          <a:latin typeface="Times New Roman" panose="02020603050405020304" pitchFamily="18" charset="0"/>
                          <a:cs typeface="Times New Roman" panose="02020603050405020304" pitchFamily="18" charset="0"/>
                        </a:rPr>
                        <a:t>dBZ</a:t>
                      </a:r>
                      <a:r>
                        <a:rPr lang="en-IN" sz="1600" kern="100" dirty="0">
                          <a:effectLst/>
                          <a:latin typeface="Times New Roman" panose="02020603050405020304" pitchFamily="18" charset="0"/>
                          <a:cs typeface="Times New Roman" panose="02020603050405020304" pitchFamily="18" charset="0"/>
                        </a:rPr>
                        <a:t>), Relative humidity, brightness temperature (k), DSD characteristics</a:t>
                      </a:r>
                      <a:endParaRPr lang="en-IN" sz="1600" kern="100" dirty="0">
                        <a:effectLst/>
                        <a:latin typeface="Times New Roman" panose="02020603050405020304" pitchFamily="18" charset="0"/>
                        <a:ea typeface="Calibri" panose="020F0502020204030204" pitchFamily="34" charset="0"/>
                        <a:cs typeface="Times New Roman" panose="02020603050405020304" pitchFamily="18" charset="0"/>
                      </a:endParaRPr>
                    </a:p>
                  </a:txBody>
                  <a:tcPr>
                    <a:solidFill>
                      <a:schemeClr val="accent6">
                        <a:lumMod val="40000"/>
                        <a:lumOff val="60000"/>
                      </a:schemeClr>
                    </a:solidFill>
                  </a:tcPr>
                </a:tc>
                <a:extLst>
                  <a:ext uri="{0D108BD9-81ED-4DB2-BD59-A6C34878D82A}">
                    <a16:rowId xmlns:a16="http://schemas.microsoft.com/office/drawing/2014/main" val="106582740"/>
                  </a:ext>
                </a:extLst>
              </a:tr>
              <a:tr h="0">
                <a:tc vMerge="1">
                  <a:txBody>
                    <a:bodyPr/>
                    <a:lstStyle/>
                    <a:p>
                      <a:endParaRPr lang="en-IN" dirty="0"/>
                    </a:p>
                  </a:txBody>
                  <a:tcPr>
                    <a:solidFill>
                      <a:schemeClr val="accent6">
                        <a:lumMod val="20000"/>
                        <a:lumOff val="80000"/>
                      </a:schemeClr>
                    </a:solidFill>
                  </a:tcPr>
                </a:tc>
                <a:tc>
                  <a:txBody>
                    <a:bodyPr/>
                    <a:lstStyle/>
                    <a:p>
                      <a:pPr algn="just"/>
                      <a:r>
                        <a:rPr lang="en-IN" sz="1600" dirty="0">
                          <a:latin typeface="Times New Roman" panose="02020603050405020304" pitchFamily="18" charset="0"/>
                          <a:cs typeface="Times New Roman" panose="02020603050405020304" pitchFamily="18" charset="0"/>
                        </a:rPr>
                        <a:t>Case 2</a:t>
                      </a:r>
                    </a:p>
                  </a:txBody>
                  <a:tcPr>
                    <a:solidFill>
                      <a:schemeClr val="accent6">
                        <a:lumMod val="20000"/>
                        <a:lumOff val="80000"/>
                      </a:schemeClr>
                    </a:solidFill>
                  </a:tcPr>
                </a:tc>
                <a:tc>
                  <a:txBody>
                    <a:bodyPr/>
                    <a:lstStyle/>
                    <a:p>
                      <a:pPr algn="just"/>
                      <a:r>
                        <a:rPr lang="en-IN" sz="1600" dirty="0">
                          <a:latin typeface="Times New Roman" panose="02020603050405020304" pitchFamily="18" charset="0"/>
                          <a:cs typeface="Times New Roman" panose="02020603050405020304" pitchFamily="18" charset="0"/>
                        </a:rPr>
                        <a:t>26 December 2022</a:t>
                      </a:r>
                    </a:p>
                  </a:txBody>
                  <a:tcPr>
                    <a:solidFill>
                      <a:schemeClr val="accent6">
                        <a:lumMod val="20000"/>
                        <a:lumOff val="80000"/>
                      </a:schemeClr>
                    </a:solidFill>
                  </a:tcPr>
                </a:tc>
                <a:tc>
                  <a:txBody>
                    <a:bodyPr/>
                    <a:lstStyle/>
                    <a:p>
                      <a:pPr algn="just"/>
                      <a:r>
                        <a:rPr lang="en-IN" sz="1600" dirty="0">
                          <a:latin typeface="Times New Roman" panose="02020603050405020304" pitchFamily="18" charset="0"/>
                          <a:cs typeface="Times New Roman" panose="02020603050405020304" pitchFamily="18" charset="0"/>
                        </a:rPr>
                        <a:t>17:49 h -18:14 h</a:t>
                      </a:r>
                    </a:p>
                  </a:txBody>
                  <a:tcPr>
                    <a:solidFill>
                      <a:schemeClr val="accent6">
                        <a:lumMod val="20000"/>
                        <a:lumOff val="80000"/>
                      </a:schemeClr>
                    </a:solidFill>
                  </a:tcPr>
                </a:tc>
                <a:tc vMerge="1">
                  <a:txBody>
                    <a:bodyPr/>
                    <a:lstStyle/>
                    <a:p>
                      <a:endParaRPr lang="en-IN" dirty="0">
                        <a:latin typeface="Times New Roman" panose="02020603050405020304" pitchFamily="18" charset="0"/>
                        <a:cs typeface="Times New Roman" panose="02020603050405020304" pitchFamily="18" charset="0"/>
                      </a:endParaRPr>
                    </a:p>
                  </a:txBody>
                  <a:tcPr>
                    <a:solidFill>
                      <a:schemeClr val="accent6">
                        <a:lumMod val="20000"/>
                        <a:lumOff val="80000"/>
                      </a:schemeClr>
                    </a:solidFill>
                  </a:tcPr>
                </a:tc>
                <a:extLst>
                  <a:ext uri="{0D108BD9-81ED-4DB2-BD59-A6C34878D82A}">
                    <a16:rowId xmlns:a16="http://schemas.microsoft.com/office/drawing/2014/main" val="190956702"/>
                  </a:ext>
                </a:extLst>
              </a:tr>
            </a:tbl>
          </a:graphicData>
        </a:graphic>
      </p:graphicFrame>
      <p:graphicFrame>
        <p:nvGraphicFramePr>
          <p:cNvPr id="8" name="Table 7">
            <a:extLst>
              <a:ext uri="{FF2B5EF4-FFF2-40B4-BE49-F238E27FC236}">
                <a16:creationId xmlns:a16="http://schemas.microsoft.com/office/drawing/2014/main" id="{9DC1D230-7926-C7CC-FEA3-CD6AD2B64951}"/>
              </a:ext>
            </a:extLst>
          </p:cNvPr>
          <p:cNvGraphicFramePr>
            <a:graphicFrameLocks noGrp="1"/>
          </p:cNvGraphicFramePr>
          <p:nvPr>
            <p:extLst>
              <p:ext uri="{D42A27DB-BD31-4B8C-83A1-F6EECF244321}">
                <p14:modId xmlns:p14="http://schemas.microsoft.com/office/powerpoint/2010/main" val="1464271873"/>
              </p:ext>
            </p:extLst>
          </p:nvPr>
        </p:nvGraphicFramePr>
        <p:xfrm>
          <a:off x="698269" y="1031893"/>
          <a:ext cx="10490686" cy="2812225"/>
        </p:xfrm>
        <a:graphic>
          <a:graphicData uri="http://schemas.openxmlformats.org/drawingml/2006/table">
            <a:tbl>
              <a:tblPr firstRow="1" bandRow="1">
                <a:tableStyleId>{5C22544A-7EE6-4342-B048-85BDC9FD1C3A}</a:tableStyleId>
              </a:tblPr>
              <a:tblGrid>
                <a:gridCol w="2646079">
                  <a:extLst>
                    <a:ext uri="{9D8B030D-6E8A-4147-A177-3AD203B41FA5}">
                      <a16:colId xmlns:a16="http://schemas.microsoft.com/office/drawing/2014/main" val="1861947325"/>
                    </a:ext>
                  </a:extLst>
                </a:gridCol>
                <a:gridCol w="3710548">
                  <a:extLst>
                    <a:ext uri="{9D8B030D-6E8A-4147-A177-3AD203B41FA5}">
                      <a16:colId xmlns:a16="http://schemas.microsoft.com/office/drawing/2014/main" val="907058053"/>
                    </a:ext>
                  </a:extLst>
                </a:gridCol>
                <a:gridCol w="2202304">
                  <a:extLst>
                    <a:ext uri="{9D8B030D-6E8A-4147-A177-3AD203B41FA5}">
                      <a16:colId xmlns:a16="http://schemas.microsoft.com/office/drawing/2014/main" val="99583134"/>
                    </a:ext>
                  </a:extLst>
                </a:gridCol>
                <a:gridCol w="1931755">
                  <a:extLst>
                    <a:ext uri="{9D8B030D-6E8A-4147-A177-3AD203B41FA5}">
                      <a16:colId xmlns:a16="http://schemas.microsoft.com/office/drawing/2014/main" val="3649316113"/>
                    </a:ext>
                  </a:extLst>
                </a:gridCol>
              </a:tblGrid>
              <a:tr h="618715">
                <a:tc>
                  <a:txBody>
                    <a:bodyPr/>
                    <a:lstStyle/>
                    <a:p>
                      <a:pPr algn="just">
                        <a:lnSpc>
                          <a:spcPct val="107000"/>
                        </a:lnSpc>
                        <a:spcAft>
                          <a:spcPts val="800"/>
                        </a:spcAft>
                      </a:pPr>
                      <a:r>
                        <a:rPr lang="en-IN" sz="1600" kern="100" dirty="0">
                          <a:solidFill>
                            <a:schemeClr val="tx1"/>
                          </a:solidFill>
                          <a:effectLst/>
                          <a:latin typeface="Times New Roman" panose="02020603050405020304" pitchFamily="18" charset="0"/>
                          <a:cs typeface="Times New Roman" panose="02020603050405020304" pitchFamily="18" charset="0"/>
                        </a:rPr>
                        <a:t>Data Source</a:t>
                      </a:r>
                      <a:endParaRPr lang="en-IN" sz="1600" kern="10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solidFill>
                      <a:srgbClr val="92D050"/>
                    </a:solidFill>
                  </a:tcPr>
                </a:tc>
                <a:tc>
                  <a:txBody>
                    <a:bodyPr/>
                    <a:lstStyle/>
                    <a:p>
                      <a:pPr algn="just">
                        <a:lnSpc>
                          <a:spcPct val="107000"/>
                        </a:lnSpc>
                        <a:spcAft>
                          <a:spcPts val="800"/>
                        </a:spcAft>
                      </a:pPr>
                      <a:r>
                        <a:rPr lang="en-IN" sz="1600" kern="100" dirty="0">
                          <a:solidFill>
                            <a:schemeClr val="tx1"/>
                          </a:solidFill>
                          <a:effectLst/>
                          <a:latin typeface="Times New Roman" panose="02020603050405020304" pitchFamily="18" charset="0"/>
                          <a:cs typeface="Times New Roman" panose="02020603050405020304" pitchFamily="18" charset="0"/>
                        </a:rPr>
                        <a:t>Parameters</a:t>
                      </a:r>
                      <a:endParaRPr lang="en-IN" sz="1600" kern="10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solidFill>
                      <a:srgbClr val="92D050"/>
                    </a:solidFill>
                  </a:tcPr>
                </a:tc>
                <a:tc>
                  <a:txBody>
                    <a:bodyPr/>
                    <a:lstStyle/>
                    <a:p>
                      <a:pPr algn="just">
                        <a:lnSpc>
                          <a:spcPct val="107000"/>
                        </a:lnSpc>
                        <a:spcAft>
                          <a:spcPts val="800"/>
                        </a:spcAft>
                      </a:pPr>
                      <a:r>
                        <a:rPr lang="en-IN" sz="1600" kern="100">
                          <a:solidFill>
                            <a:schemeClr val="tx1"/>
                          </a:solidFill>
                          <a:effectLst/>
                          <a:latin typeface="Times New Roman" panose="02020603050405020304" pitchFamily="18" charset="0"/>
                          <a:cs typeface="Times New Roman" panose="02020603050405020304" pitchFamily="18" charset="0"/>
                        </a:rPr>
                        <a:t>Spatial resolution</a:t>
                      </a:r>
                      <a:endParaRPr lang="en-IN" sz="1600" kern="10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solidFill>
                      <a:srgbClr val="92D050"/>
                    </a:solidFill>
                  </a:tcPr>
                </a:tc>
                <a:tc>
                  <a:txBody>
                    <a:bodyPr/>
                    <a:lstStyle/>
                    <a:p>
                      <a:pPr algn="just">
                        <a:lnSpc>
                          <a:spcPct val="107000"/>
                        </a:lnSpc>
                        <a:spcAft>
                          <a:spcPts val="800"/>
                        </a:spcAft>
                      </a:pPr>
                      <a:r>
                        <a:rPr lang="en-IN" sz="1600" kern="100">
                          <a:solidFill>
                            <a:schemeClr val="tx1"/>
                          </a:solidFill>
                          <a:effectLst/>
                          <a:latin typeface="Times New Roman" panose="02020603050405020304" pitchFamily="18" charset="0"/>
                          <a:cs typeface="Times New Roman" panose="02020603050405020304" pitchFamily="18" charset="0"/>
                        </a:rPr>
                        <a:t>Temporal resolution</a:t>
                      </a:r>
                      <a:endParaRPr lang="en-IN" sz="1600" kern="10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solidFill>
                      <a:srgbClr val="92D050"/>
                    </a:solidFill>
                  </a:tcPr>
                </a:tc>
                <a:extLst>
                  <a:ext uri="{0D108BD9-81ED-4DB2-BD59-A6C34878D82A}">
                    <a16:rowId xmlns:a16="http://schemas.microsoft.com/office/drawing/2014/main" val="834699377"/>
                  </a:ext>
                </a:extLst>
              </a:tr>
              <a:tr h="618715">
                <a:tc>
                  <a:txBody>
                    <a:bodyPr/>
                    <a:lstStyle/>
                    <a:p>
                      <a:pPr algn="just">
                        <a:lnSpc>
                          <a:spcPct val="107000"/>
                        </a:lnSpc>
                        <a:spcAft>
                          <a:spcPts val="800"/>
                        </a:spcAft>
                      </a:pPr>
                      <a:r>
                        <a:rPr lang="en-IN" sz="1600" b="0" kern="100" dirty="0">
                          <a:solidFill>
                            <a:schemeClr val="tx1"/>
                          </a:solidFill>
                          <a:effectLst/>
                          <a:latin typeface="Times New Roman" panose="02020603050405020304" pitchFamily="18" charset="0"/>
                          <a:cs typeface="Times New Roman" panose="02020603050405020304" pitchFamily="18" charset="0"/>
                        </a:rPr>
                        <a:t>PARSIVEL disdrometer</a:t>
                      </a:r>
                      <a:endParaRPr lang="en-IN" sz="1600" b="0" kern="10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solidFill>
                      <a:schemeClr val="accent6">
                        <a:lumMod val="40000"/>
                        <a:lumOff val="60000"/>
                      </a:schemeClr>
                    </a:solidFill>
                  </a:tcPr>
                </a:tc>
                <a:tc>
                  <a:txBody>
                    <a:bodyPr/>
                    <a:lstStyle/>
                    <a:p>
                      <a:pPr algn="just">
                        <a:lnSpc>
                          <a:spcPct val="107000"/>
                        </a:lnSpc>
                        <a:spcAft>
                          <a:spcPts val="800"/>
                        </a:spcAft>
                      </a:pPr>
                      <a:r>
                        <a:rPr lang="en-IN" sz="1600" kern="100">
                          <a:effectLst/>
                          <a:latin typeface="Times New Roman" panose="02020603050405020304" pitchFamily="18" charset="0"/>
                          <a:cs typeface="Times New Roman" panose="02020603050405020304" pitchFamily="18" charset="0"/>
                        </a:rPr>
                        <a:t>Surface rain rate (mm/hr), concentration of precipitation particles</a:t>
                      </a:r>
                      <a:endParaRPr lang="en-IN" sz="1600" kern="1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solidFill>
                      <a:schemeClr val="accent6">
                        <a:lumMod val="40000"/>
                        <a:lumOff val="60000"/>
                      </a:schemeClr>
                    </a:solidFill>
                  </a:tcPr>
                </a:tc>
                <a:tc>
                  <a:txBody>
                    <a:bodyPr/>
                    <a:lstStyle/>
                    <a:p>
                      <a:pPr algn="just">
                        <a:lnSpc>
                          <a:spcPct val="107000"/>
                        </a:lnSpc>
                        <a:spcAft>
                          <a:spcPts val="800"/>
                        </a:spcAft>
                      </a:pPr>
                      <a:r>
                        <a:rPr lang="en-IN" sz="1600" kern="100">
                          <a:effectLst/>
                          <a:latin typeface="Times New Roman" panose="02020603050405020304" pitchFamily="18" charset="0"/>
                          <a:cs typeface="Times New Roman" panose="02020603050405020304" pitchFamily="18" charset="0"/>
                        </a:rPr>
                        <a:t>Insitu</a:t>
                      </a:r>
                      <a:endParaRPr lang="en-IN" sz="1600" kern="1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solidFill>
                      <a:schemeClr val="accent6">
                        <a:lumMod val="40000"/>
                        <a:lumOff val="60000"/>
                      </a:schemeClr>
                    </a:solidFill>
                  </a:tcPr>
                </a:tc>
                <a:tc>
                  <a:txBody>
                    <a:bodyPr/>
                    <a:lstStyle/>
                    <a:p>
                      <a:pPr algn="just">
                        <a:lnSpc>
                          <a:spcPct val="107000"/>
                        </a:lnSpc>
                        <a:spcAft>
                          <a:spcPts val="800"/>
                        </a:spcAft>
                      </a:pPr>
                      <a:r>
                        <a:rPr lang="en-IN" sz="1600" kern="100">
                          <a:effectLst/>
                          <a:latin typeface="Times New Roman" panose="02020603050405020304" pitchFamily="18" charset="0"/>
                          <a:cs typeface="Times New Roman" panose="02020603050405020304" pitchFamily="18" charset="0"/>
                        </a:rPr>
                        <a:t>I min</a:t>
                      </a:r>
                      <a:endParaRPr lang="en-IN" sz="1600" kern="1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solidFill>
                      <a:schemeClr val="accent6">
                        <a:lumMod val="40000"/>
                        <a:lumOff val="60000"/>
                      </a:schemeClr>
                    </a:solidFill>
                  </a:tcPr>
                </a:tc>
                <a:extLst>
                  <a:ext uri="{0D108BD9-81ED-4DB2-BD59-A6C34878D82A}">
                    <a16:rowId xmlns:a16="http://schemas.microsoft.com/office/drawing/2014/main" val="229017733"/>
                  </a:ext>
                </a:extLst>
              </a:tr>
              <a:tr h="618715">
                <a:tc>
                  <a:txBody>
                    <a:bodyPr/>
                    <a:lstStyle/>
                    <a:p>
                      <a:pPr algn="just">
                        <a:lnSpc>
                          <a:spcPct val="107000"/>
                        </a:lnSpc>
                        <a:spcAft>
                          <a:spcPts val="800"/>
                        </a:spcAft>
                      </a:pPr>
                      <a:r>
                        <a:rPr lang="en-IN" sz="1600" b="0" kern="100" dirty="0">
                          <a:solidFill>
                            <a:schemeClr val="tx1"/>
                          </a:solidFill>
                          <a:effectLst/>
                          <a:latin typeface="Times New Roman" panose="02020603050405020304" pitchFamily="18" charset="0"/>
                          <a:cs typeface="Times New Roman" panose="02020603050405020304" pitchFamily="18" charset="0"/>
                        </a:rPr>
                        <a:t>Micro Rain Radar</a:t>
                      </a:r>
                      <a:endParaRPr lang="en-IN" sz="1600" b="0" kern="10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solidFill>
                      <a:schemeClr val="accent6">
                        <a:lumMod val="20000"/>
                        <a:lumOff val="80000"/>
                      </a:schemeClr>
                    </a:solidFill>
                  </a:tcPr>
                </a:tc>
                <a:tc>
                  <a:txBody>
                    <a:bodyPr/>
                    <a:lstStyle/>
                    <a:p>
                      <a:pPr algn="just">
                        <a:lnSpc>
                          <a:spcPct val="107000"/>
                        </a:lnSpc>
                        <a:spcAft>
                          <a:spcPts val="800"/>
                        </a:spcAft>
                      </a:pPr>
                      <a:r>
                        <a:rPr lang="en-IN" sz="1600" kern="100">
                          <a:effectLst/>
                          <a:latin typeface="Times New Roman" panose="02020603050405020304" pitchFamily="18" charset="0"/>
                          <a:cs typeface="Times New Roman" panose="02020603050405020304" pitchFamily="18" charset="0"/>
                        </a:rPr>
                        <a:t>Radar reflectivity (dBZ), rain rate (mm/hr) fall velocity(m/s)</a:t>
                      </a:r>
                      <a:endParaRPr lang="en-IN" sz="1600" kern="1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solidFill>
                      <a:schemeClr val="accent6">
                        <a:lumMod val="20000"/>
                        <a:lumOff val="80000"/>
                      </a:schemeClr>
                    </a:solidFill>
                  </a:tcPr>
                </a:tc>
                <a:tc>
                  <a:txBody>
                    <a:bodyPr/>
                    <a:lstStyle/>
                    <a:p>
                      <a:pPr algn="just">
                        <a:lnSpc>
                          <a:spcPct val="107000"/>
                        </a:lnSpc>
                        <a:spcAft>
                          <a:spcPts val="800"/>
                        </a:spcAft>
                      </a:pPr>
                      <a:r>
                        <a:rPr lang="en-IN" sz="1600" kern="100">
                          <a:effectLst/>
                          <a:latin typeface="Times New Roman" panose="02020603050405020304" pitchFamily="18" charset="0"/>
                          <a:cs typeface="Times New Roman" panose="02020603050405020304" pitchFamily="18" charset="0"/>
                        </a:rPr>
                        <a:t>Insitu</a:t>
                      </a:r>
                      <a:endParaRPr lang="en-IN" sz="1600" kern="1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solidFill>
                      <a:schemeClr val="accent6">
                        <a:lumMod val="20000"/>
                        <a:lumOff val="80000"/>
                      </a:schemeClr>
                    </a:solidFill>
                  </a:tcPr>
                </a:tc>
                <a:tc>
                  <a:txBody>
                    <a:bodyPr/>
                    <a:lstStyle/>
                    <a:p>
                      <a:pPr algn="just">
                        <a:lnSpc>
                          <a:spcPct val="107000"/>
                        </a:lnSpc>
                        <a:spcAft>
                          <a:spcPts val="800"/>
                        </a:spcAft>
                      </a:pPr>
                      <a:r>
                        <a:rPr lang="en-IN" sz="1600" kern="100">
                          <a:effectLst/>
                          <a:latin typeface="Times New Roman" panose="02020603050405020304" pitchFamily="18" charset="0"/>
                          <a:cs typeface="Times New Roman" panose="02020603050405020304" pitchFamily="18" charset="0"/>
                        </a:rPr>
                        <a:t>1 min</a:t>
                      </a:r>
                      <a:endParaRPr lang="en-IN" sz="1600" kern="1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solidFill>
                      <a:schemeClr val="accent6">
                        <a:lumMod val="20000"/>
                        <a:lumOff val="80000"/>
                      </a:schemeClr>
                    </a:solidFill>
                  </a:tcPr>
                </a:tc>
                <a:extLst>
                  <a:ext uri="{0D108BD9-81ED-4DB2-BD59-A6C34878D82A}">
                    <a16:rowId xmlns:a16="http://schemas.microsoft.com/office/drawing/2014/main" val="3754913195"/>
                  </a:ext>
                </a:extLst>
              </a:tr>
              <a:tr h="317342">
                <a:tc>
                  <a:txBody>
                    <a:bodyPr/>
                    <a:lstStyle/>
                    <a:p>
                      <a:pPr algn="just">
                        <a:lnSpc>
                          <a:spcPct val="107000"/>
                        </a:lnSpc>
                        <a:spcAft>
                          <a:spcPts val="800"/>
                        </a:spcAft>
                      </a:pPr>
                      <a:r>
                        <a:rPr lang="en-IN" sz="1600" b="0" kern="100" dirty="0">
                          <a:solidFill>
                            <a:schemeClr val="tx1"/>
                          </a:solidFill>
                          <a:effectLst/>
                          <a:latin typeface="Times New Roman" panose="02020603050405020304" pitchFamily="18" charset="0"/>
                          <a:cs typeface="Times New Roman" panose="02020603050405020304" pitchFamily="18" charset="0"/>
                        </a:rPr>
                        <a:t>Microwave radiometer</a:t>
                      </a:r>
                      <a:endParaRPr lang="en-IN" sz="1600" b="0" kern="10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solidFill>
                      <a:schemeClr val="accent6">
                        <a:lumMod val="40000"/>
                        <a:lumOff val="60000"/>
                      </a:schemeClr>
                    </a:solidFill>
                  </a:tcPr>
                </a:tc>
                <a:tc>
                  <a:txBody>
                    <a:bodyPr/>
                    <a:lstStyle/>
                    <a:p>
                      <a:pPr algn="just">
                        <a:lnSpc>
                          <a:spcPct val="107000"/>
                        </a:lnSpc>
                        <a:spcAft>
                          <a:spcPts val="800"/>
                        </a:spcAft>
                      </a:pPr>
                      <a:r>
                        <a:rPr lang="en-IN" sz="1600" kern="100" dirty="0">
                          <a:effectLst/>
                          <a:latin typeface="Times New Roman" panose="02020603050405020304" pitchFamily="18" charset="0"/>
                          <a:cs typeface="Times New Roman" panose="02020603050405020304" pitchFamily="18" charset="0"/>
                        </a:rPr>
                        <a:t>Relative humidity, CAPE (J/Kg), KI (K), KOI (K), TTI (K)</a:t>
                      </a:r>
                      <a:endParaRPr lang="en-IN" sz="1600" kern="1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solidFill>
                      <a:schemeClr val="accent6">
                        <a:lumMod val="40000"/>
                        <a:lumOff val="60000"/>
                      </a:schemeClr>
                    </a:solidFill>
                  </a:tcPr>
                </a:tc>
                <a:tc>
                  <a:txBody>
                    <a:bodyPr/>
                    <a:lstStyle/>
                    <a:p>
                      <a:pPr algn="just">
                        <a:lnSpc>
                          <a:spcPct val="107000"/>
                        </a:lnSpc>
                        <a:spcAft>
                          <a:spcPts val="800"/>
                        </a:spcAft>
                      </a:pPr>
                      <a:r>
                        <a:rPr lang="en-IN" sz="1600" kern="100">
                          <a:effectLst/>
                          <a:latin typeface="Times New Roman" panose="02020603050405020304" pitchFamily="18" charset="0"/>
                          <a:ea typeface="Calibri" panose="020F0502020204030204" pitchFamily="34" charset="0"/>
                          <a:cs typeface="Times New Roman" panose="02020603050405020304" pitchFamily="18" charset="0"/>
                        </a:rPr>
                        <a:t>Remote sensing measurement</a:t>
                      </a:r>
                      <a:endParaRPr lang="en-IN" sz="1600" kern="1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solidFill>
                      <a:schemeClr val="accent6">
                        <a:lumMod val="40000"/>
                        <a:lumOff val="60000"/>
                      </a:schemeClr>
                    </a:solidFill>
                  </a:tcPr>
                </a:tc>
                <a:tc>
                  <a:txBody>
                    <a:bodyPr/>
                    <a:lstStyle/>
                    <a:p>
                      <a:pPr algn="just">
                        <a:lnSpc>
                          <a:spcPct val="107000"/>
                        </a:lnSpc>
                        <a:spcAft>
                          <a:spcPts val="800"/>
                        </a:spcAft>
                      </a:pPr>
                      <a:r>
                        <a:rPr lang="en-IN" sz="1600" kern="100">
                          <a:effectLst/>
                          <a:latin typeface="Times New Roman" panose="02020603050405020304" pitchFamily="18" charset="0"/>
                          <a:cs typeface="Times New Roman" panose="02020603050405020304" pitchFamily="18" charset="0"/>
                        </a:rPr>
                        <a:t>Hourly</a:t>
                      </a:r>
                      <a:endParaRPr lang="en-IN" sz="1600" kern="1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solidFill>
                      <a:schemeClr val="accent6">
                        <a:lumMod val="40000"/>
                        <a:lumOff val="60000"/>
                      </a:schemeClr>
                    </a:solidFill>
                  </a:tcPr>
                </a:tc>
                <a:extLst>
                  <a:ext uri="{0D108BD9-81ED-4DB2-BD59-A6C34878D82A}">
                    <a16:rowId xmlns:a16="http://schemas.microsoft.com/office/drawing/2014/main" val="2799714246"/>
                  </a:ext>
                </a:extLst>
              </a:tr>
              <a:tr h="451826">
                <a:tc>
                  <a:txBody>
                    <a:bodyPr/>
                    <a:lstStyle/>
                    <a:p>
                      <a:pPr algn="just">
                        <a:lnSpc>
                          <a:spcPct val="107000"/>
                        </a:lnSpc>
                        <a:spcAft>
                          <a:spcPts val="800"/>
                        </a:spcAft>
                      </a:pPr>
                      <a:r>
                        <a:rPr lang="en-IN" sz="1600" b="0" kern="100">
                          <a:solidFill>
                            <a:schemeClr val="tx1"/>
                          </a:solidFill>
                          <a:effectLst/>
                          <a:latin typeface="Times New Roman" panose="02020603050405020304" pitchFamily="18" charset="0"/>
                          <a:cs typeface="Times New Roman" panose="02020603050405020304" pitchFamily="18" charset="0"/>
                        </a:rPr>
                        <a:t>INSAT-3DR</a:t>
                      </a:r>
                      <a:endParaRPr lang="en-IN" sz="1600" b="0" kern="10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solidFill>
                      <a:schemeClr val="accent6">
                        <a:lumMod val="40000"/>
                        <a:lumOff val="60000"/>
                      </a:schemeClr>
                    </a:solidFill>
                  </a:tcPr>
                </a:tc>
                <a:tc>
                  <a:txBody>
                    <a:bodyPr/>
                    <a:lstStyle/>
                    <a:p>
                      <a:pPr algn="just">
                        <a:lnSpc>
                          <a:spcPct val="107000"/>
                        </a:lnSpc>
                        <a:spcAft>
                          <a:spcPts val="800"/>
                        </a:spcAft>
                      </a:pPr>
                      <a:r>
                        <a:rPr lang="en-IN" sz="1600" kern="100" dirty="0">
                          <a:effectLst/>
                          <a:latin typeface="Times New Roman" panose="02020603050405020304" pitchFamily="18" charset="0"/>
                          <a:cs typeface="Times New Roman" panose="02020603050405020304" pitchFamily="18" charset="0"/>
                        </a:rPr>
                        <a:t>Brightness temperature</a:t>
                      </a:r>
                      <a:endParaRPr lang="en-IN" sz="1600" kern="1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solidFill>
                      <a:schemeClr val="accent6">
                        <a:lumMod val="40000"/>
                        <a:lumOff val="60000"/>
                      </a:schemeClr>
                    </a:solidFill>
                  </a:tcPr>
                </a:tc>
                <a:tc>
                  <a:txBody>
                    <a:bodyPr/>
                    <a:lstStyle/>
                    <a:p>
                      <a:pPr algn="just">
                        <a:lnSpc>
                          <a:spcPct val="107000"/>
                        </a:lnSpc>
                        <a:spcAft>
                          <a:spcPts val="800"/>
                        </a:spcAft>
                      </a:pPr>
                      <a:r>
                        <a:rPr lang="en-IN" sz="1600" kern="100" dirty="0">
                          <a:effectLst/>
                          <a:latin typeface="Times New Roman" panose="02020603050405020304" pitchFamily="18" charset="0"/>
                          <a:cs typeface="Times New Roman" panose="02020603050405020304" pitchFamily="18" charset="0"/>
                        </a:rPr>
                        <a:t>4 x 4 km</a:t>
                      </a:r>
                      <a:endParaRPr lang="en-IN" sz="1600" kern="1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solidFill>
                      <a:schemeClr val="accent6">
                        <a:lumMod val="40000"/>
                        <a:lumOff val="60000"/>
                      </a:schemeClr>
                    </a:solidFill>
                  </a:tcPr>
                </a:tc>
                <a:tc>
                  <a:txBody>
                    <a:bodyPr/>
                    <a:lstStyle/>
                    <a:p>
                      <a:pPr algn="just">
                        <a:lnSpc>
                          <a:spcPct val="107000"/>
                        </a:lnSpc>
                        <a:spcAft>
                          <a:spcPts val="800"/>
                        </a:spcAft>
                      </a:pPr>
                      <a:r>
                        <a:rPr lang="en-IN" sz="1600" kern="100" dirty="0">
                          <a:effectLst/>
                          <a:latin typeface="Times New Roman" panose="02020603050405020304" pitchFamily="18" charset="0"/>
                          <a:cs typeface="Times New Roman" panose="02020603050405020304" pitchFamily="18" charset="0"/>
                        </a:rPr>
                        <a:t>30 min</a:t>
                      </a:r>
                      <a:endParaRPr lang="en-IN" sz="1600" kern="1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solidFill>
                      <a:schemeClr val="accent6">
                        <a:lumMod val="40000"/>
                        <a:lumOff val="60000"/>
                      </a:schemeClr>
                    </a:solidFill>
                  </a:tcPr>
                </a:tc>
                <a:extLst>
                  <a:ext uri="{0D108BD9-81ED-4DB2-BD59-A6C34878D82A}">
                    <a16:rowId xmlns:a16="http://schemas.microsoft.com/office/drawing/2014/main" val="4230450297"/>
                  </a:ext>
                </a:extLst>
              </a:tr>
            </a:tbl>
          </a:graphicData>
        </a:graphic>
      </p:graphicFrame>
      <p:pic>
        <p:nvPicPr>
          <p:cNvPr id="17" name="Audio 16">
            <a:hlinkClick r:id="" action="ppaction://media"/>
            <a:extLst>
              <a:ext uri="{FF2B5EF4-FFF2-40B4-BE49-F238E27FC236}">
                <a16:creationId xmlns:a16="http://schemas.microsoft.com/office/drawing/2014/main" id="{30CC9849-16C5-3F1D-EE16-56FC1D89AB92}"/>
              </a:ext>
            </a:extLst>
          </p:cNvPr>
          <p:cNvPicPr>
            <a:picLocks noChangeAspect="1"/>
          </p:cNvPicPr>
          <p:nvPr>
            <a:audioFile r:link="rId2"/>
            <p:extLst>
              <p:ext uri="{DAA4B4D4-6D71-4841-9C94-3DE7FCFB9230}">
                <p14:media xmlns:p14="http://schemas.microsoft.com/office/powerpoint/2010/main" r:embed="rId1"/>
              </p:ext>
            </p:extLst>
          </p:nvPr>
        </p:nvPicPr>
        <p:blipFill>
          <a:blip r:embed="rId4"/>
          <a:srcRect l="-262704" t="-125896" r="-262704" b="-125896"/>
          <a:stretch>
            <a:fillRect/>
          </a:stretch>
        </p:blipFill>
        <p:spPr>
          <a:xfrm>
            <a:off x="9144000" y="5143500"/>
            <a:ext cx="3048000" cy="1714500"/>
          </a:xfrm>
          <a:prstGeom prst="rect">
            <a:avLst/>
          </a:prstGeom>
        </p:spPr>
      </p:pic>
    </p:spTree>
    <p:extLst>
      <p:ext uri="{BB962C8B-B14F-4D97-AF65-F5344CB8AC3E}">
        <p14:creationId xmlns:p14="http://schemas.microsoft.com/office/powerpoint/2010/main" val="3091046036"/>
      </p:ext>
    </p:extLst>
  </p:cSld>
  <p:clrMapOvr>
    <a:masterClrMapping/>
  </p:clrMapOvr>
  <mc:AlternateContent xmlns:mc="http://schemas.openxmlformats.org/markup-compatibility/2006">
    <mc:Choice xmlns:p14="http://schemas.microsoft.com/office/powerpoint/2010/main" Requires="p14">
      <p:transition spd="med" p14:dur="700" advTm="3566">
        <p:fade/>
      </p:transition>
    </mc:Choice>
    <mc:Fallback>
      <p:transition spd="med" advTm="3566">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7"/>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17"/>
                </p:tgtEl>
              </p:cMediaNode>
            </p:audio>
          </p:childTnLst>
        </p:cTn>
      </p:par>
    </p:tnLst>
  </p:timing>
  <p:extLst>
    <p:ext uri="{3A86A75C-4F4B-4683-9AE1-C65F6400EC91}">
      <p14:laserTraceLst xmlns:p14="http://schemas.microsoft.com/office/powerpoint/2010/main">
        <p14:tracePtLst>
          <p14:tracePt t="818" x="5761038" y="4503738"/>
          <p14:tracePt t="825" x="5718175" y="4394200"/>
          <p14:tracePt t="832" x="5657850" y="4308475"/>
          <p14:tracePt t="848" x="5581650" y="4130675"/>
          <p14:tracePt t="866" x="5497513" y="3925888"/>
          <p14:tracePt t="882" x="5480050" y="3832225"/>
          <p14:tracePt t="899" x="5472113" y="3748088"/>
          <p14:tracePt t="900" x="5472113" y="3705225"/>
          <p14:tracePt t="915" x="5480050" y="3611563"/>
          <p14:tracePt t="932" x="5505450" y="3552825"/>
          <p14:tracePt t="949" x="5522913" y="3517900"/>
          <p14:tracePt t="965" x="5530850" y="3509963"/>
          <p14:tracePt t="991" x="5538788" y="3509963"/>
          <p14:tracePt t="1032" x="5548313" y="3509963"/>
          <p14:tracePt t="1122" x="5548313" y="3517900"/>
          <p14:tracePt t="1128" x="5548313" y="3527425"/>
          <p14:tracePt t="1149" x="5548313" y="3535363"/>
          <p14:tracePt t="1192" x="5548313" y="3543300"/>
          <p14:tracePt t="1211" x="5548313" y="3552825"/>
          <p14:tracePt t="1217" x="5538788" y="3552825"/>
          <p14:tracePt t="1233" x="5538788" y="3560763"/>
          <p14:tracePt t="1248" x="5530850" y="3578225"/>
        </p14:tracePtLst>
      </p14:laserTraceLst>
    </p:ext>
  </p:extLs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a:extLst>
              <a:ext uri="{FF2B5EF4-FFF2-40B4-BE49-F238E27FC236}">
                <a16:creationId xmlns:a16="http://schemas.microsoft.com/office/drawing/2014/main" id="{25EC4519-1357-85AE-A934-288D0417BC86}"/>
              </a:ext>
            </a:extLst>
          </p:cNvPr>
          <p:cNvSpPr txBox="1"/>
          <p:nvPr/>
        </p:nvSpPr>
        <p:spPr>
          <a:xfrm>
            <a:off x="112469" y="3941075"/>
            <a:ext cx="4000392" cy="461665"/>
          </a:xfrm>
          <a:prstGeom prst="rect">
            <a:avLst/>
          </a:prstGeom>
          <a:noFill/>
          <a:ln>
            <a:noFill/>
          </a:ln>
        </p:spPr>
        <p:txBody>
          <a:bodyPr wrap="square">
            <a:spAutoFit/>
          </a:bodyPr>
          <a:lstStyle/>
          <a:p>
            <a:pPr algn="just"/>
            <a:r>
              <a:rPr lang="en-IN" sz="1200" dirty="0">
                <a:solidFill>
                  <a:schemeClr val="tx1">
                    <a:lumMod val="95000"/>
                    <a:lumOff val="5000"/>
                  </a:schemeClr>
                </a:solidFill>
                <a:latin typeface="Times New Roman" panose="02020603050405020304" pitchFamily="18" charset="0"/>
                <a:cs typeface="Times New Roman" panose="02020603050405020304" pitchFamily="18" charset="0"/>
              </a:rPr>
              <a:t>Total accumulated rainfall (mm) observed in pre-monsoon, monsoon, and post-monsoon</a:t>
            </a:r>
            <a:endParaRPr lang="en-IN" sz="1200" dirty="0"/>
          </a:p>
        </p:txBody>
      </p:sp>
      <p:pic>
        <p:nvPicPr>
          <p:cNvPr id="11" name="Picture 10">
            <a:extLst>
              <a:ext uri="{FF2B5EF4-FFF2-40B4-BE49-F238E27FC236}">
                <a16:creationId xmlns:a16="http://schemas.microsoft.com/office/drawing/2014/main" id="{0AD1FDD8-4AD4-5914-3210-48821D26B966}"/>
              </a:ext>
            </a:extLst>
          </p:cNvPr>
          <p:cNvPicPr>
            <a:picLocks noChangeAspect="1"/>
          </p:cNvPicPr>
          <p:nvPr/>
        </p:nvPicPr>
        <p:blipFill rotWithShape="1">
          <a:blip r:embed="rId4"/>
          <a:srcRect t="4189" r="6604"/>
          <a:stretch/>
        </p:blipFill>
        <p:spPr>
          <a:xfrm>
            <a:off x="240461" y="846669"/>
            <a:ext cx="3775530" cy="2904870"/>
          </a:xfrm>
          <a:prstGeom prst="rect">
            <a:avLst/>
          </a:prstGeom>
          <a:ln w="12700">
            <a:solidFill>
              <a:schemeClr val="tx1"/>
            </a:solidFill>
          </a:ln>
        </p:spPr>
      </p:pic>
      <p:grpSp>
        <p:nvGrpSpPr>
          <p:cNvPr id="2" name="Group 1">
            <a:extLst>
              <a:ext uri="{FF2B5EF4-FFF2-40B4-BE49-F238E27FC236}">
                <a16:creationId xmlns:a16="http://schemas.microsoft.com/office/drawing/2014/main" id="{8916733D-6404-74FA-F0DE-B6DB50A49860}"/>
              </a:ext>
            </a:extLst>
          </p:cNvPr>
          <p:cNvGrpSpPr/>
          <p:nvPr/>
        </p:nvGrpSpPr>
        <p:grpSpPr>
          <a:xfrm>
            <a:off x="0" y="8626"/>
            <a:ext cx="12192000" cy="759125"/>
            <a:chOff x="0" y="8626"/>
            <a:chExt cx="12192000" cy="759125"/>
          </a:xfrm>
        </p:grpSpPr>
        <p:sp>
          <p:nvSpPr>
            <p:cNvPr id="3" name="Rectangle 2">
              <a:extLst>
                <a:ext uri="{FF2B5EF4-FFF2-40B4-BE49-F238E27FC236}">
                  <a16:creationId xmlns:a16="http://schemas.microsoft.com/office/drawing/2014/main" id="{D2148C82-6CE0-3BDD-5DBA-909AD33FA486}"/>
                </a:ext>
              </a:extLst>
            </p:cNvPr>
            <p:cNvSpPr/>
            <p:nvPr/>
          </p:nvSpPr>
          <p:spPr>
            <a:xfrm>
              <a:off x="0" y="8626"/>
              <a:ext cx="12192000" cy="759125"/>
            </a:xfrm>
            <a:prstGeom prst="rect">
              <a:avLst/>
            </a:prstGeom>
            <a:solidFill>
              <a:schemeClr val="accent3">
                <a:lumMod val="40000"/>
                <a:lumOff val="60000"/>
              </a:schemeClr>
            </a:solidFill>
            <a:ln>
              <a:solidFill>
                <a:schemeClr val="accent3">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IN" sz="2400" dirty="0">
                  <a:solidFill>
                    <a:schemeClr val="tx1"/>
                  </a:solidFill>
                  <a:latin typeface="Times New Roman" panose="02020603050405020304" pitchFamily="18" charset="0"/>
                  <a:cs typeface="Times New Roman" panose="02020603050405020304" pitchFamily="18" charset="0"/>
                </a:rPr>
                <a:t>RESULTS AND DISCUSSION</a:t>
              </a:r>
            </a:p>
          </p:txBody>
        </p:sp>
        <p:cxnSp>
          <p:nvCxnSpPr>
            <p:cNvPr id="4" name="Straight Connector 3">
              <a:extLst>
                <a:ext uri="{FF2B5EF4-FFF2-40B4-BE49-F238E27FC236}">
                  <a16:creationId xmlns:a16="http://schemas.microsoft.com/office/drawing/2014/main" id="{FEB28934-EBDF-746B-4539-DA16A3636BA9}"/>
                </a:ext>
              </a:extLst>
            </p:cNvPr>
            <p:cNvCxnSpPr/>
            <p:nvPr/>
          </p:nvCxnSpPr>
          <p:spPr>
            <a:xfrm>
              <a:off x="0" y="759125"/>
              <a:ext cx="12192000" cy="0"/>
            </a:xfrm>
            <a:prstGeom prst="line">
              <a:avLst/>
            </a:prstGeom>
            <a:ln>
              <a:solidFill>
                <a:srgbClr val="FF0000"/>
              </a:solidFill>
            </a:ln>
          </p:spPr>
          <p:style>
            <a:lnRef idx="3">
              <a:schemeClr val="dk1"/>
            </a:lnRef>
            <a:fillRef idx="0">
              <a:schemeClr val="dk1"/>
            </a:fillRef>
            <a:effectRef idx="2">
              <a:schemeClr val="dk1"/>
            </a:effectRef>
            <a:fontRef idx="minor">
              <a:schemeClr val="tx1"/>
            </a:fontRef>
          </p:style>
        </p:cxnSp>
      </p:grpSp>
      <p:sp>
        <p:nvSpPr>
          <p:cNvPr id="8" name="TextBox 7">
            <a:extLst>
              <a:ext uri="{FF2B5EF4-FFF2-40B4-BE49-F238E27FC236}">
                <a16:creationId xmlns:a16="http://schemas.microsoft.com/office/drawing/2014/main" id="{79345EED-EE23-2B9B-1CDE-D00887958B06}"/>
              </a:ext>
            </a:extLst>
          </p:cNvPr>
          <p:cNvSpPr txBox="1"/>
          <p:nvPr/>
        </p:nvSpPr>
        <p:spPr>
          <a:xfrm>
            <a:off x="4306881" y="3356549"/>
            <a:ext cx="3109920" cy="830997"/>
          </a:xfrm>
          <a:prstGeom prst="rect">
            <a:avLst/>
          </a:prstGeom>
          <a:noFill/>
          <a:ln>
            <a:noFill/>
          </a:ln>
        </p:spPr>
        <p:txBody>
          <a:bodyPr wrap="square">
            <a:spAutoFit/>
          </a:bodyPr>
          <a:lstStyle/>
          <a:p>
            <a:pPr algn="just"/>
            <a:r>
              <a:rPr lang="en-IN" sz="1200" dirty="0">
                <a:solidFill>
                  <a:schemeClr val="tx1"/>
                </a:solidFill>
                <a:latin typeface="Times New Roman" panose="02020603050405020304" pitchFamily="18" charset="0"/>
                <a:cs typeface="Times New Roman" panose="02020603050405020304" pitchFamily="18" charset="0"/>
              </a:rPr>
              <a:t>Time-height profile of radar reflectivity (</a:t>
            </a:r>
            <a:r>
              <a:rPr lang="en-IN" sz="1200" dirty="0" err="1">
                <a:solidFill>
                  <a:schemeClr val="tx1"/>
                </a:solidFill>
                <a:latin typeface="Times New Roman" panose="02020603050405020304" pitchFamily="18" charset="0"/>
                <a:cs typeface="Times New Roman" panose="02020603050405020304" pitchFamily="18" charset="0"/>
              </a:rPr>
              <a:t>dBZ</a:t>
            </a:r>
            <a:r>
              <a:rPr lang="en-IN" sz="1200" dirty="0">
                <a:solidFill>
                  <a:schemeClr val="tx1"/>
                </a:solidFill>
                <a:latin typeface="Times New Roman" panose="02020603050405020304" pitchFamily="18" charset="0"/>
                <a:cs typeface="Times New Roman" panose="02020603050405020304" pitchFamily="18" charset="0"/>
              </a:rPr>
              <a:t>), rain rate (mm/h), and fall velocity (m/s) in stratiform event (a-c), Stratocumulus (d-f), and convective event (g-e).</a:t>
            </a:r>
            <a:endParaRPr lang="en-IN" sz="1200" dirty="0"/>
          </a:p>
        </p:txBody>
      </p:sp>
      <p:pic>
        <p:nvPicPr>
          <p:cNvPr id="9" name="Picture 8">
            <a:extLst>
              <a:ext uri="{FF2B5EF4-FFF2-40B4-BE49-F238E27FC236}">
                <a16:creationId xmlns:a16="http://schemas.microsoft.com/office/drawing/2014/main" id="{67DD7547-4850-F937-82BD-4FC4A1872DD0}"/>
              </a:ext>
            </a:extLst>
          </p:cNvPr>
          <p:cNvPicPr>
            <a:picLocks noChangeAspect="1"/>
          </p:cNvPicPr>
          <p:nvPr/>
        </p:nvPicPr>
        <p:blipFill rotWithShape="1">
          <a:blip r:embed="rId5"/>
          <a:srcRect t="2036" r="5304" b="22013"/>
          <a:stretch/>
        </p:blipFill>
        <p:spPr>
          <a:xfrm>
            <a:off x="4306881" y="846669"/>
            <a:ext cx="3030913" cy="2430962"/>
          </a:xfrm>
          <a:prstGeom prst="rect">
            <a:avLst/>
          </a:prstGeom>
          <a:ln w="15875">
            <a:solidFill>
              <a:schemeClr val="tx1"/>
            </a:solidFill>
          </a:ln>
        </p:spPr>
      </p:pic>
      <p:sp>
        <p:nvSpPr>
          <p:cNvPr id="12" name="TextBox 11">
            <a:extLst>
              <a:ext uri="{FF2B5EF4-FFF2-40B4-BE49-F238E27FC236}">
                <a16:creationId xmlns:a16="http://schemas.microsoft.com/office/drawing/2014/main" id="{3775A2B7-F314-3A70-D048-B676F3BAA314}"/>
              </a:ext>
            </a:extLst>
          </p:cNvPr>
          <p:cNvSpPr txBox="1"/>
          <p:nvPr/>
        </p:nvSpPr>
        <p:spPr>
          <a:xfrm>
            <a:off x="95899" y="4402740"/>
            <a:ext cx="3920092" cy="2418419"/>
          </a:xfrm>
          <a:prstGeom prst="rect">
            <a:avLst/>
          </a:prstGeom>
          <a:solidFill>
            <a:schemeClr val="accent6">
              <a:lumMod val="20000"/>
              <a:lumOff val="80000"/>
            </a:schemeClr>
          </a:solidFill>
        </p:spPr>
        <p:txBody>
          <a:bodyPr wrap="square">
            <a:spAutoFit/>
          </a:bodyPr>
          <a:lstStyle/>
          <a:p>
            <a:pPr marL="285750" indent="-285750" algn="just">
              <a:lnSpc>
                <a:spcPct val="150000"/>
              </a:lnSpc>
              <a:spcAft>
                <a:spcPts val="800"/>
              </a:spcAft>
              <a:buFont typeface="Wingdings" panose="05000000000000000000" pitchFamily="2" charset="2"/>
              <a:buChar char="Ø"/>
            </a:pPr>
            <a:r>
              <a:rPr lang="en-US" sz="1400" kern="1200" dirty="0">
                <a:solidFill>
                  <a:srgbClr val="000000"/>
                </a:solidFill>
                <a:effectLst/>
                <a:latin typeface="Times New Roman" panose="02020603050405020304" pitchFamily="18" charset="0"/>
                <a:ea typeface="Times New Roman" panose="02020603050405020304" pitchFamily="18" charset="0"/>
                <a:cs typeface="Mangal" panose="02040503050203030202" pitchFamily="18" charset="0"/>
              </a:rPr>
              <a:t>In all events, the number of concentrations of </a:t>
            </a:r>
            <a:r>
              <a:rPr lang="en-US" sz="1400" kern="1200" dirty="0">
                <a:solidFill>
                  <a:srgbClr val="FF0000"/>
                </a:solidFill>
                <a:effectLst/>
                <a:latin typeface="Times New Roman" panose="02020603050405020304" pitchFamily="18" charset="0"/>
                <a:ea typeface="Times New Roman" panose="02020603050405020304" pitchFamily="18" charset="0"/>
                <a:cs typeface="Mangal" panose="02040503050203030202" pitchFamily="18" charset="0"/>
              </a:rPr>
              <a:t>raindrop spectra is greater than 1 m</a:t>
            </a:r>
            <a:r>
              <a:rPr lang="en-US" sz="1400" kern="1200" baseline="30000" dirty="0">
                <a:solidFill>
                  <a:srgbClr val="FF0000"/>
                </a:solidFill>
                <a:effectLst/>
                <a:latin typeface="Times New Roman" panose="02020603050405020304" pitchFamily="18" charset="0"/>
                <a:ea typeface="Times New Roman" panose="02020603050405020304" pitchFamily="18" charset="0"/>
                <a:cs typeface="Mangal" panose="02040503050203030202" pitchFamily="18" charset="0"/>
              </a:rPr>
              <a:t>-3</a:t>
            </a:r>
            <a:r>
              <a:rPr lang="en-US" sz="1400" kern="1200" dirty="0">
                <a:solidFill>
                  <a:srgbClr val="FF0000"/>
                </a:solidFill>
                <a:effectLst/>
                <a:latin typeface="Times New Roman" panose="02020603050405020304" pitchFamily="18" charset="0"/>
                <a:ea typeface="Times New Roman" panose="02020603050405020304" pitchFamily="18" charset="0"/>
                <a:cs typeface="Mangal" panose="02040503050203030202" pitchFamily="18" charset="0"/>
              </a:rPr>
              <a:t> mm</a:t>
            </a:r>
            <a:r>
              <a:rPr lang="en-US" sz="1400" kern="1200" baseline="30000" dirty="0">
                <a:solidFill>
                  <a:srgbClr val="FF0000"/>
                </a:solidFill>
                <a:effectLst/>
                <a:latin typeface="Times New Roman" panose="02020603050405020304" pitchFamily="18" charset="0"/>
                <a:ea typeface="Times New Roman" panose="02020603050405020304" pitchFamily="18" charset="0"/>
                <a:cs typeface="Mangal" panose="02040503050203030202" pitchFamily="18" charset="0"/>
              </a:rPr>
              <a:t>-1</a:t>
            </a:r>
            <a:r>
              <a:rPr lang="en-US" sz="1400" kern="1200" dirty="0">
                <a:solidFill>
                  <a:srgbClr val="000000"/>
                </a:solidFill>
                <a:effectLst/>
                <a:latin typeface="Times New Roman" panose="02020603050405020304" pitchFamily="18" charset="0"/>
                <a:ea typeface="Times New Roman" panose="02020603050405020304" pitchFamily="18" charset="0"/>
                <a:cs typeface="Mangal" panose="02040503050203030202" pitchFamily="18" charset="0"/>
              </a:rPr>
              <a:t> .</a:t>
            </a:r>
          </a:p>
          <a:p>
            <a:pPr marL="285750" indent="-285750" algn="just">
              <a:lnSpc>
                <a:spcPct val="150000"/>
              </a:lnSpc>
              <a:spcAft>
                <a:spcPts val="800"/>
              </a:spcAft>
              <a:buFont typeface="Wingdings" panose="05000000000000000000" pitchFamily="2" charset="2"/>
              <a:buChar char="Ø"/>
            </a:pPr>
            <a:r>
              <a:rPr lang="en-US" sz="1400" kern="1200" dirty="0">
                <a:solidFill>
                  <a:srgbClr val="000000"/>
                </a:solidFill>
                <a:effectLst/>
                <a:latin typeface="Times New Roman" panose="02020603050405020304" pitchFamily="18" charset="0"/>
                <a:ea typeface="Times New Roman" panose="02020603050405020304" pitchFamily="18" charset="0"/>
                <a:cs typeface="Mangal" panose="02040503050203030202" pitchFamily="18" charset="0"/>
              </a:rPr>
              <a:t>The maximum diameters of raindrops are approximately 3.25 mm for convective, 2.75 mm for stratocumulus, and 2.37 mm for stratiform systems. Greater drop diameter is observed for convective cases. </a:t>
            </a:r>
          </a:p>
        </p:txBody>
      </p:sp>
      <p:sp>
        <p:nvSpPr>
          <p:cNvPr id="10" name="Slide Number Placeholder 9">
            <a:extLst>
              <a:ext uri="{FF2B5EF4-FFF2-40B4-BE49-F238E27FC236}">
                <a16:creationId xmlns:a16="http://schemas.microsoft.com/office/drawing/2014/main" id="{C0DEE4AD-10FA-A291-C74E-C54CBC60B5BB}"/>
              </a:ext>
            </a:extLst>
          </p:cNvPr>
          <p:cNvSpPr>
            <a:spLocks noGrp="1"/>
          </p:cNvSpPr>
          <p:nvPr>
            <p:ph type="sldNum" sz="quarter" idx="12"/>
          </p:nvPr>
        </p:nvSpPr>
        <p:spPr/>
        <p:txBody>
          <a:bodyPr/>
          <a:lstStyle/>
          <a:p>
            <a:fld id="{9660AF8B-14A3-4ECA-8C8D-3F5F90C29460}" type="slidenum">
              <a:rPr lang="en-IN" smtClean="0"/>
              <a:t>5</a:t>
            </a:fld>
            <a:endParaRPr lang="en-IN"/>
          </a:p>
        </p:txBody>
      </p:sp>
      <p:pic>
        <p:nvPicPr>
          <p:cNvPr id="13" name="Picture 12">
            <a:extLst>
              <a:ext uri="{FF2B5EF4-FFF2-40B4-BE49-F238E27FC236}">
                <a16:creationId xmlns:a16="http://schemas.microsoft.com/office/drawing/2014/main" id="{3ECA2F82-DC08-E7B3-C789-017EBC756B46}"/>
              </a:ext>
            </a:extLst>
          </p:cNvPr>
          <p:cNvPicPr>
            <a:picLocks noChangeAspect="1"/>
          </p:cNvPicPr>
          <p:nvPr/>
        </p:nvPicPr>
        <p:blipFill rotWithShape="1">
          <a:blip r:embed="rId6"/>
          <a:srcRect l="3356" r="4878"/>
          <a:stretch/>
        </p:blipFill>
        <p:spPr>
          <a:xfrm>
            <a:off x="4106486" y="4180533"/>
            <a:ext cx="4243883" cy="2623550"/>
          </a:xfrm>
          <a:prstGeom prst="rect">
            <a:avLst/>
          </a:prstGeom>
          <a:ln w="15875">
            <a:solidFill>
              <a:schemeClr val="tx1"/>
            </a:solidFill>
          </a:ln>
        </p:spPr>
      </p:pic>
      <p:sp>
        <p:nvSpPr>
          <p:cNvPr id="15" name="TextBox 14">
            <a:extLst>
              <a:ext uri="{FF2B5EF4-FFF2-40B4-BE49-F238E27FC236}">
                <a16:creationId xmlns:a16="http://schemas.microsoft.com/office/drawing/2014/main" id="{CAF99C34-CCC9-0C81-0169-8AFCE4C698FB}"/>
              </a:ext>
            </a:extLst>
          </p:cNvPr>
          <p:cNvSpPr txBox="1"/>
          <p:nvPr/>
        </p:nvSpPr>
        <p:spPr>
          <a:xfrm>
            <a:off x="8524288" y="5232669"/>
            <a:ext cx="1922301" cy="1200329"/>
          </a:xfrm>
          <a:prstGeom prst="rect">
            <a:avLst/>
          </a:prstGeom>
          <a:noFill/>
        </p:spPr>
        <p:txBody>
          <a:bodyPr wrap="square">
            <a:spAutoFit/>
          </a:bodyPr>
          <a:lstStyle/>
          <a:p>
            <a:pPr algn="just"/>
            <a:r>
              <a:rPr lang="en-IN" sz="1200" dirty="0">
                <a:solidFill>
                  <a:schemeClr val="tx1">
                    <a:lumMod val="95000"/>
                    <a:lumOff val="5000"/>
                  </a:schemeClr>
                </a:solidFill>
                <a:latin typeface="Times New Roman" panose="02020603050405020304" pitchFamily="18" charset="0"/>
                <a:cs typeface="Times New Roman" panose="02020603050405020304" pitchFamily="18" charset="0"/>
              </a:rPr>
              <a:t>Raindrop size distributions (DSDs) and gamma distribution fitting curves for stratiform, stratocumulus and convective cases</a:t>
            </a:r>
            <a:endParaRPr lang="en-IN" sz="1200" dirty="0">
              <a:latin typeface="Times New Roman" panose="02020603050405020304" pitchFamily="18" charset="0"/>
              <a:cs typeface="Times New Roman" panose="02020603050405020304" pitchFamily="18" charset="0"/>
            </a:endParaRPr>
          </a:p>
        </p:txBody>
      </p:sp>
      <p:pic>
        <p:nvPicPr>
          <p:cNvPr id="16" name="Picture 15">
            <a:extLst>
              <a:ext uri="{FF2B5EF4-FFF2-40B4-BE49-F238E27FC236}">
                <a16:creationId xmlns:a16="http://schemas.microsoft.com/office/drawing/2014/main" id="{3E5E0FE5-7B7B-1E2D-6895-1F79DC17BB91}"/>
              </a:ext>
            </a:extLst>
          </p:cNvPr>
          <p:cNvPicPr>
            <a:picLocks noChangeAspect="1"/>
          </p:cNvPicPr>
          <p:nvPr/>
        </p:nvPicPr>
        <p:blipFill rotWithShape="1">
          <a:blip r:embed="rId7">
            <a:extLst>
              <a:ext uri="{28A0092B-C50C-407E-A947-70E740481C1C}">
                <a14:useLocalDpi xmlns:a14="http://schemas.microsoft.com/office/drawing/2010/main" val="0"/>
              </a:ext>
            </a:extLst>
          </a:blip>
          <a:srcRect t="430" r="7203" b="1654"/>
          <a:stretch/>
        </p:blipFill>
        <p:spPr>
          <a:xfrm>
            <a:off x="7610821" y="881068"/>
            <a:ext cx="3030913" cy="3220500"/>
          </a:xfrm>
          <a:prstGeom prst="rect">
            <a:avLst/>
          </a:prstGeom>
          <a:ln w="15875">
            <a:solidFill>
              <a:schemeClr val="tx1"/>
            </a:solidFill>
          </a:ln>
        </p:spPr>
      </p:pic>
      <p:sp>
        <p:nvSpPr>
          <p:cNvPr id="18" name="TextBox 17">
            <a:extLst>
              <a:ext uri="{FF2B5EF4-FFF2-40B4-BE49-F238E27FC236}">
                <a16:creationId xmlns:a16="http://schemas.microsoft.com/office/drawing/2014/main" id="{417D1D69-0188-EC89-5348-4C1AEBABB23F}"/>
              </a:ext>
            </a:extLst>
          </p:cNvPr>
          <p:cNvSpPr txBox="1"/>
          <p:nvPr/>
        </p:nvSpPr>
        <p:spPr>
          <a:xfrm>
            <a:off x="10901954" y="893748"/>
            <a:ext cx="1070099" cy="3046988"/>
          </a:xfrm>
          <a:prstGeom prst="rect">
            <a:avLst/>
          </a:prstGeom>
          <a:noFill/>
        </p:spPr>
        <p:txBody>
          <a:bodyPr wrap="square">
            <a:spAutoFit/>
          </a:bodyPr>
          <a:lstStyle/>
          <a:p>
            <a:pPr algn="just"/>
            <a:r>
              <a:rPr lang="en-IN" sz="1200" dirty="0">
                <a:latin typeface="Times New Roman" panose="02020603050405020304" pitchFamily="18" charset="0"/>
                <a:cs typeface="Times New Roman" panose="02020603050405020304" pitchFamily="18" charset="0"/>
              </a:rPr>
              <a:t> (a) Total accumulated rainfall (mm), (b) The number of precipitating events, (c) Average rainfall (mm) observed in pre-monsoon ,monsoon and post monsoon over the location NCESS.</a:t>
            </a:r>
          </a:p>
        </p:txBody>
      </p:sp>
      <p:pic>
        <p:nvPicPr>
          <p:cNvPr id="23" name="Audio 22">
            <a:hlinkClick r:id="" action="ppaction://media"/>
            <a:extLst>
              <a:ext uri="{FF2B5EF4-FFF2-40B4-BE49-F238E27FC236}">
                <a16:creationId xmlns:a16="http://schemas.microsoft.com/office/drawing/2014/main" id="{3827D2F5-2AE6-66A3-C44C-CA00AFCFC11A}"/>
              </a:ext>
            </a:extLst>
          </p:cNvPr>
          <p:cNvPicPr>
            <a:picLocks noChangeAspect="1"/>
          </p:cNvPicPr>
          <p:nvPr>
            <a:audioFile r:link="rId2"/>
            <p:extLst>
              <p:ext uri="{DAA4B4D4-6D71-4841-9C94-3DE7FCFB9230}">
                <p14:media xmlns:p14="http://schemas.microsoft.com/office/powerpoint/2010/main" r:embed="rId1"/>
              </p:ext>
            </p:extLst>
          </p:nvPr>
        </p:nvPicPr>
        <p:blipFill>
          <a:blip r:embed="rId8"/>
          <a:srcRect l="-262704" t="-125896" r="-262704" b="-125896"/>
          <a:stretch>
            <a:fillRect/>
          </a:stretch>
        </p:blipFill>
        <p:spPr>
          <a:xfrm>
            <a:off x="9144000" y="5143500"/>
            <a:ext cx="3048000" cy="1714500"/>
          </a:xfrm>
          <a:prstGeom prst="rect">
            <a:avLst/>
          </a:prstGeom>
        </p:spPr>
      </p:pic>
    </p:spTree>
    <p:extLst>
      <p:ext uri="{BB962C8B-B14F-4D97-AF65-F5344CB8AC3E}">
        <p14:creationId xmlns:p14="http://schemas.microsoft.com/office/powerpoint/2010/main" val="1945080258"/>
      </p:ext>
    </p:extLst>
  </p:cSld>
  <p:clrMapOvr>
    <a:masterClrMapping/>
  </p:clrMapOvr>
  <mc:AlternateContent xmlns:mc="http://schemas.openxmlformats.org/markup-compatibility/2006">
    <mc:Choice xmlns:p14="http://schemas.microsoft.com/office/powerpoint/2010/main" Requires="p14">
      <p:transition spd="med" p14:dur="700" advTm="21466">
        <p:fade/>
      </p:transition>
    </mc:Choice>
    <mc:Fallback>
      <p:transition spd="med" advTm="21466">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3"/>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23"/>
                </p:tgtEl>
              </p:cMediaNode>
            </p:audio>
          </p:childTnLst>
        </p:cTn>
      </p:par>
    </p:tnLst>
  </p:timing>
  <p:extLst>
    <p:ext uri="{3A86A75C-4F4B-4683-9AE1-C65F6400EC91}">
      <p14:laserTraceLst xmlns:p14="http://schemas.microsoft.com/office/powerpoint/2010/main">
        <p14:tracePtLst>
          <p14:tracePt t="4016" x="5480050" y="3552825"/>
          <p14:tracePt t="4022" x="5403850" y="3517900"/>
          <p14:tracePt t="4029" x="5327650" y="3492500"/>
          <p14:tracePt t="4044" x="5259388" y="3449638"/>
          <p14:tracePt t="4045" x="5183188" y="3416300"/>
          <p14:tracePt t="4061" x="5046663" y="3314700"/>
          <p14:tracePt t="4078" x="4894263" y="3254375"/>
          <p14:tracePt t="4079" x="4800600" y="3221038"/>
          <p14:tracePt t="4094" x="4656138" y="3178175"/>
          <p14:tracePt t="4112" x="4359275" y="3119438"/>
          <p14:tracePt t="4127" x="4146550" y="3109913"/>
          <p14:tracePt t="4144" x="3933825" y="3076575"/>
          <p14:tracePt t="4161" x="3713163" y="3041650"/>
          <p14:tracePt t="4178" x="3619500" y="3025775"/>
          <p14:tracePt t="4195" x="3508375" y="3000375"/>
          <p14:tracePt t="4211" x="3406775" y="2990850"/>
          <p14:tracePt t="4228" x="3305175" y="2974975"/>
          <p14:tracePt t="4229" x="3254375" y="2949575"/>
          <p14:tracePt t="4244" x="3178175" y="2932113"/>
          <p14:tracePt t="4261" x="3117850" y="2914650"/>
          <p14:tracePt t="4278" x="3024188" y="2889250"/>
          <p14:tracePt t="4294" x="2973388" y="2871788"/>
          <p14:tracePt t="4312" x="2914650" y="2863850"/>
          <p14:tracePt t="4329" x="2846388" y="2846388"/>
          <p14:tracePt t="4346" x="2811463" y="2830513"/>
          <p14:tracePt t="4348" x="2803525" y="2820988"/>
          <p14:tracePt t="4361" x="2786063" y="2820988"/>
          <p14:tracePt t="4378" x="2778125" y="2813050"/>
          <p14:tracePt t="4395" x="2770188" y="2795588"/>
          <p14:tracePt t="4412" x="2752725" y="2795588"/>
          <p14:tracePt t="4428" x="2744788" y="2787650"/>
          <p14:tracePt t="4465" x="2744788" y="2778125"/>
          <p14:tracePt t="4540" x="2744788" y="2787650"/>
          <p14:tracePt t="4553" x="2752725" y="2787650"/>
          <p14:tracePt t="4574" x="2760663" y="2787650"/>
          <p14:tracePt t="4587" x="2770188" y="2787650"/>
          <p14:tracePt t="4601" x="2778125" y="2787650"/>
          <p14:tracePt t="4622" x="2786063" y="2787650"/>
          <p14:tracePt t="4628" x="2795588" y="2787650"/>
          <p14:tracePt t="4644" x="2803525" y="2795588"/>
          <p14:tracePt t="4661" x="2811463" y="2795588"/>
          <p14:tracePt t="4680" x="2820988" y="2805113"/>
          <p14:tracePt t="4695" x="2820988" y="2813050"/>
          <p14:tracePt t="4714" x="2828925" y="2813050"/>
          <p14:tracePt t="4728" x="2846388" y="2820988"/>
          <p14:tracePt t="4749" x="2846388" y="2830513"/>
          <p14:tracePt t="4768" x="2854325" y="2830513"/>
          <p14:tracePt t="4778" x="2863850" y="2830513"/>
          <p14:tracePt t="4829" x="2871788" y="2838450"/>
          <p14:tracePt t="5228" x="2871788" y="2830513"/>
          <p14:tracePt t="5256" x="2879725" y="2830513"/>
          <p14:tracePt t="5291" x="2889250" y="2830513"/>
          <p14:tracePt t="5339" x="2889250" y="2820988"/>
          <p14:tracePt t="8187" x="2889250" y="2813050"/>
          <p14:tracePt t="8193" x="2897188" y="2805113"/>
          <p14:tracePt t="8201" x="2897188" y="2795588"/>
          <p14:tracePt t="8223" x="2905125" y="2770188"/>
          <p14:tracePt t="8242" x="2914650" y="2752725"/>
          <p14:tracePt t="8257" x="2914650" y="2744788"/>
          <p14:tracePt t="8274" x="2922588" y="2727325"/>
          <p14:tracePt t="8291" x="2930525" y="2719388"/>
          <p14:tracePt t="8291" x="2940050" y="2711450"/>
          <p14:tracePt t="8307" x="2947988" y="2701925"/>
          <p14:tracePt t="8324" x="2955925" y="2686050"/>
          <p14:tracePt t="8341" x="2973388" y="2676525"/>
          <p14:tracePt t="8358" x="2982913" y="2668588"/>
          <p14:tracePt t="8373" x="2990850" y="2668588"/>
          <p14:tracePt t="8391" x="2998788" y="2660650"/>
          <p14:tracePt t="8408" x="3016250" y="2651125"/>
          <p14:tracePt t="8425" x="3024188" y="2651125"/>
          <p14:tracePt t="8442" x="3041650" y="2643188"/>
          <p14:tracePt t="8458" x="3067050" y="2643188"/>
          <p14:tracePt t="8474" x="3074988" y="2643188"/>
          <p14:tracePt t="8477" x="3092450" y="2643188"/>
          <p14:tracePt t="8491" x="3117850" y="2651125"/>
          <p14:tracePt t="8508" x="3135313" y="2651125"/>
          <p14:tracePt t="8525" x="3178175" y="2676525"/>
          <p14:tracePt t="8541" x="3219450" y="2701925"/>
          <p14:tracePt t="8559" x="3262313" y="2727325"/>
          <p14:tracePt t="8561" x="3287713" y="2744788"/>
          <p14:tracePt t="8574" x="3348038" y="2778125"/>
          <p14:tracePt t="8591" x="3414713" y="2820988"/>
          <p14:tracePt t="8608" x="3492500" y="2863850"/>
          <p14:tracePt t="8624" x="3533775" y="2906713"/>
          <p14:tracePt t="8642" x="3602038" y="2982913"/>
          <p14:tracePt t="8658" x="3652838" y="3033713"/>
          <p14:tracePt t="8674" x="3695700" y="3067050"/>
          <p14:tracePt t="8676" x="3703638" y="3084513"/>
          <p14:tracePt t="8692" x="3746500" y="3119438"/>
          <p14:tracePt t="8708" x="3781425" y="3152775"/>
          <p14:tracePt t="8725" x="3848100" y="3221038"/>
          <p14:tracePt t="8741" x="3908425" y="3271838"/>
          <p14:tracePt t="8758" x="3959225" y="3322638"/>
          <p14:tracePt t="8761" x="3984625" y="3348038"/>
          <p14:tracePt t="8775" x="4027488" y="3382963"/>
          <p14:tracePt t="8791" x="4060825" y="3416300"/>
          <p14:tracePt t="8794" x="4078288" y="3433763"/>
          <p14:tracePt t="8808" x="4095750" y="3449638"/>
          <p14:tracePt t="8810" x="4111625" y="3459163"/>
          <p14:tracePt t="8824" x="4121150" y="3484563"/>
          <p14:tracePt t="8842" x="4137025" y="3502025"/>
          <p14:tracePt t="8858" x="4146550" y="3502025"/>
          <p14:tracePt t="8875" x="4154488" y="3502025"/>
          <p14:tracePt t="8878" x="4154488" y="3509963"/>
          <p14:tracePt t="8896" x="4154488" y="3517900"/>
          <p14:tracePt t="8911" x="4162425" y="3517900"/>
          <p14:tracePt t="8924" x="4171950" y="3527425"/>
          <p14:tracePt t="8940" x="4179888" y="3527425"/>
          <p14:tracePt t="8959" x="4187825" y="3535363"/>
          <p14:tracePt t="8987" x="4197350" y="3535363"/>
          <p14:tracePt t="9020" x="4197350" y="3543300"/>
          <p14:tracePt t="9055" x="4205288" y="3543300"/>
          <p14:tracePt t="9097" x="4214813" y="3543300"/>
          <p14:tracePt t="9124" x="4222750" y="3543300"/>
          <p14:tracePt t="9445" x="4222750" y="3502025"/>
          <p14:tracePt t="9450" x="4222750" y="3424238"/>
          <p14:tracePt t="9457" x="4222750" y="3365500"/>
          <p14:tracePt t="9472" x="4222750" y="3340100"/>
          <p14:tracePt t="9473" x="4230688" y="3289300"/>
          <p14:tracePt t="9490" x="4240213" y="3238500"/>
          <p14:tracePt t="9506" x="4306888" y="3127375"/>
          <p14:tracePt t="9523" x="4410075" y="3033713"/>
          <p14:tracePt t="9540" x="4646613" y="2855913"/>
          <p14:tracePt t="9556" x="4791075" y="2762250"/>
          <p14:tracePt t="9573" x="4953000" y="2668588"/>
          <p14:tracePt t="9589" x="5249863" y="2541588"/>
          <p14:tracePt t="9606" x="5429250" y="2524125"/>
          <p14:tracePt t="9623" x="5538788" y="2524125"/>
          <p14:tracePt t="9640" x="5573713" y="2549525"/>
          <p14:tracePt t="9657" x="5591175" y="2592388"/>
          <p14:tracePt t="9659" x="5599113" y="2608263"/>
          <p14:tracePt t="9673" x="5616575" y="2660650"/>
          <p14:tracePt t="9689" x="5657850" y="2736850"/>
          <p14:tracePt t="9707" x="5683250" y="2855913"/>
          <p14:tracePt t="9723" x="5700713" y="2940050"/>
          <p14:tracePt t="9740" x="5735638" y="3059113"/>
          <p14:tracePt t="9757" x="5761038" y="3127375"/>
          <p14:tracePt t="9774" x="5776913" y="3195638"/>
          <p14:tracePt t="9776" x="5786438" y="3211513"/>
          <p14:tracePt t="9790" x="5802313" y="3271838"/>
          <p14:tracePt t="9806" x="5819775" y="3340100"/>
          <p14:tracePt t="9824" x="5862638" y="3492500"/>
          <p14:tracePt t="9840" x="5913438" y="3619500"/>
          <p14:tracePt t="9858" x="5946775" y="3738563"/>
          <p14:tracePt t="9859" x="5964238" y="3781425"/>
          <p14:tracePt t="9873" x="5981700" y="3867150"/>
          <p14:tracePt t="9891" x="5997575" y="3935413"/>
          <p14:tracePt t="9893" x="6015038" y="3976688"/>
          <p14:tracePt t="9907" x="6057900" y="4079875"/>
          <p14:tracePt t="9923" x="6126163" y="4224338"/>
          <p14:tracePt t="9941" x="6219825" y="4445000"/>
          <p14:tracePt t="9956" x="6253163" y="4503738"/>
          <p14:tracePt t="9973" x="6270625" y="4538663"/>
          <p14:tracePt t="9975" x="6270625" y="4546600"/>
          <p14:tracePt t="9990" x="6278563" y="4572000"/>
          <p14:tracePt t="10007" x="6303963" y="4648200"/>
          <p14:tracePt t="10024" x="6415088" y="4878388"/>
          <p14:tracePt t="10040" x="6508750" y="5030788"/>
          <p14:tracePt t="10058" x="6567488" y="5141913"/>
          <p14:tracePt t="10073" x="6575425" y="5157788"/>
          <p14:tracePt t="10075" x="6584950" y="5175250"/>
          <p14:tracePt t="10090" x="6584950" y="5183188"/>
          <p14:tracePt t="10092" x="6584950" y="5192713"/>
          <p14:tracePt t="10106" x="6592888" y="5218113"/>
          <p14:tracePt t="10123" x="6610350" y="5276850"/>
          <p14:tracePt t="10140" x="6635750" y="5395913"/>
          <p14:tracePt t="10156" x="6653213" y="5438775"/>
          <p14:tracePt t="10173" x="6661150" y="5438775"/>
          <p14:tracePt t="10306" x="6653213" y="5438775"/>
          <p14:tracePt t="10395" x="6653213" y="5430838"/>
          <p14:tracePt t="10485" x="6653213" y="5421313"/>
          <p14:tracePt t="10491" x="6643688" y="5421313"/>
          <p14:tracePt t="10512" x="6643688" y="5413375"/>
          <p14:tracePt t="10539" x="6635750" y="5405438"/>
          <p14:tracePt t="10596" x="6626225" y="5405438"/>
          <p14:tracePt t="10602" x="6626225" y="5395913"/>
          <p14:tracePt t="10643" x="6626225" y="5387975"/>
          <p14:tracePt t="10651" x="6618288" y="5387975"/>
          <p14:tracePt t="10719" x="6618288" y="5380038"/>
          <p14:tracePt t="10760" x="6610350" y="5370513"/>
          <p14:tracePt t="10789" x="6610350" y="5362575"/>
          <p14:tracePt t="10836" x="6610350" y="5353050"/>
          <p14:tracePt t="10856" x="6600825" y="5345113"/>
          <p14:tracePt t="10920" x="6592888" y="5337175"/>
          <p14:tracePt t="10974" x="6592888" y="5327650"/>
          <p14:tracePt t="15922" x="6592888" y="5319713"/>
          <p14:tracePt t="15942" x="6584950" y="5302250"/>
          <p14:tracePt t="15948" x="6584950" y="5294313"/>
          <p14:tracePt t="15962" x="6584950" y="5276850"/>
          <p14:tracePt t="15969" x="6584950" y="5268913"/>
          <p14:tracePt t="15983" x="6575425" y="5251450"/>
          <p14:tracePt t="15985" x="6575425" y="5235575"/>
          <p14:tracePt t="16000" x="6559550" y="5200650"/>
          <p14:tracePt t="16018" x="6550025" y="5116513"/>
          <p14:tracePt t="16033" x="6550025" y="5022850"/>
          <p14:tracePt t="16050" x="6550025" y="4946650"/>
          <p14:tracePt t="16052" x="6559550" y="4903788"/>
          <p14:tracePt t="16067" x="6567488" y="4810125"/>
          <p14:tracePt t="16083" x="6592888" y="4708525"/>
          <p14:tracePt t="16101" x="6610350" y="4597400"/>
          <p14:tracePt t="16117" x="6618288" y="4529138"/>
          <p14:tracePt t="16134" x="6643688" y="4460875"/>
          <p14:tracePt t="16151" x="6661150" y="4419600"/>
          <p14:tracePt t="16168" x="6678613" y="4402138"/>
          <p14:tracePt t="16169" x="6678613" y="4384675"/>
          <p14:tracePt t="16185" x="6686550" y="4384675"/>
          <p14:tracePt t="16201" x="6694488" y="4368800"/>
          <p14:tracePt t="16218" x="6704013" y="4351338"/>
          <p14:tracePt t="16234" x="6711950" y="4341813"/>
          <p14:tracePt t="16251" x="6719888" y="4325938"/>
          <p14:tracePt t="16253" x="6729413" y="4316413"/>
          <p14:tracePt t="16268" x="6745288" y="4300538"/>
          <p14:tracePt t="16284" x="6780213" y="4257675"/>
          <p14:tracePt t="16287" x="6823075" y="4232275"/>
          <p14:tracePt t="16301" x="6881813" y="4164013"/>
          <p14:tracePt t="16317" x="6950075" y="4113213"/>
          <p14:tracePt t="16335" x="7018338" y="4062413"/>
          <p14:tracePt t="16350" x="7059613" y="4027488"/>
          <p14:tracePt t="16367" x="7102475" y="3986213"/>
          <p14:tracePt t="16369" x="7153275" y="3968750"/>
          <p14:tracePt t="16384" x="7256463" y="3908425"/>
          <p14:tracePt t="16400" x="7366000" y="3857625"/>
          <p14:tracePt t="16418" x="7586663" y="3781425"/>
          <p14:tracePt t="16433" x="7715250" y="3738563"/>
          <p14:tracePt t="16451" x="7766050" y="3730625"/>
          <p14:tracePt t="16453" x="7781925" y="3730625"/>
          <p14:tracePt t="16467" x="7791450" y="3730625"/>
          <p14:tracePt t="16484" x="7799388" y="3730625"/>
          <p14:tracePt t="16486" x="7807325" y="3730625"/>
          <p14:tracePt t="16501" x="7824788" y="3738563"/>
          <p14:tracePt t="16517" x="7850188" y="3738563"/>
          <p14:tracePt t="16534" x="7893050" y="3738563"/>
          <p14:tracePt t="16536" x="7943850" y="3730625"/>
          <p14:tracePt t="16550" x="8131175" y="3705225"/>
          <p14:tracePt t="16568" x="8394700" y="3671888"/>
          <p14:tracePt t="16570" x="8539163" y="3636963"/>
          <p14:tracePt t="16584" x="8658225" y="3629025"/>
          <p14:tracePt t="16586" x="8742363" y="3603625"/>
          <p14:tracePt t="16600" x="8836025" y="3594100"/>
          <p14:tracePt t="16618" x="8894763" y="3586163"/>
          <p14:tracePt t="16634" x="8904288" y="3586163"/>
          <p14:tracePt t="16651" x="8921750" y="3586163"/>
          <p14:tracePt t="16653" x="8929688" y="3586163"/>
          <p14:tracePt t="16667" x="8955088" y="3586163"/>
          <p14:tracePt t="16684" x="8988425" y="3594100"/>
          <p14:tracePt t="16700" x="9005888" y="3594100"/>
          <p14:tracePt t="16717" x="9013825" y="3594100"/>
          <p14:tracePt t="16769" x="9023350" y="3594100"/>
          <p14:tracePt t="16796" x="9031288" y="3594100"/>
          <p14:tracePt t="17114" x="9031288" y="3586163"/>
          <p14:tracePt t="17126" x="9031288" y="3578225"/>
          <p14:tracePt t="17133" x="9031288" y="3560763"/>
          <p14:tracePt t="17149" x="9031288" y="3552825"/>
          <p14:tracePt t="17166" x="9031288" y="3527425"/>
          <p14:tracePt t="17167" x="9031288" y="3509963"/>
          <p14:tracePt t="17182" x="9031288" y="3492500"/>
          <p14:tracePt t="17183" x="9039225" y="3467100"/>
          <p14:tracePt t="17199" x="9048750" y="3416300"/>
          <p14:tracePt t="17216" x="9048750" y="3373438"/>
          <p14:tracePt t="17232" x="9048750" y="3340100"/>
          <p14:tracePt t="17250" x="9048750" y="3330575"/>
          <p14:tracePt t="17266" x="9048750" y="3322638"/>
          <p14:tracePt t="17283" x="9048750" y="3314700"/>
          <p14:tracePt t="17307" x="9048750" y="3305175"/>
          <p14:tracePt t="17327" x="9048750" y="3297238"/>
          <p14:tracePt t="17705" x="9039225" y="3297238"/>
          <p14:tracePt t="17762" x="9039225" y="3305175"/>
          <p14:tracePt t="17795" x="9039225" y="3314700"/>
          <p14:tracePt t="17987" x="9031288" y="3314700"/>
        </p14:tracePtLst>
      </p14:laserTraceLst>
    </p:ext>
  </p:extLs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CA49891C-AC58-A5B5-90DB-AD3DB50DF73B}"/>
              </a:ext>
            </a:extLst>
          </p:cNvPr>
          <p:cNvPicPr>
            <a:picLocks noChangeAspect="1"/>
          </p:cNvPicPr>
          <p:nvPr/>
        </p:nvPicPr>
        <p:blipFill>
          <a:blip r:embed="rId4"/>
          <a:stretch>
            <a:fillRect/>
          </a:stretch>
        </p:blipFill>
        <p:spPr>
          <a:xfrm>
            <a:off x="106096" y="934007"/>
            <a:ext cx="3941522" cy="2180129"/>
          </a:xfrm>
          <a:prstGeom prst="rect">
            <a:avLst/>
          </a:prstGeom>
          <a:ln w="15875">
            <a:solidFill>
              <a:schemeClr val="tx1"/>
            </a:solidFill>
          </a:ln>
        </p:spPr>
      </p:pic>
      <p:sp>
        <p:nvSpPr>
          <p:cNvPr id="6" name="TextBox 5">
            <a:extLst>
              <a:ext uri="{FF2B5EF4-FFF2-40B4-BE49-F238E27FC236}">
                <a16:creationId xmlns:a16="http://schemas.microsoft.com/office/drawing/2014/main" id="{3DAC6E2F-B21E-DEEE-BD4F-FC6A9D756448}"/>
              </a:ext>
            </a:extLst>
          </p:cNvPr>
          <p:cNvSpPr txBox="1"/>
          <p:nvPr/>
        </p:nvSpPr>
        <p:spPr>
          <a:xfrm>
            <a:off x="95530" y="3252666"/>
            <a:ext cx="3499747" cy="461665"/>
          </a:xfrm>
          <a:prstGeom prst="rect">
            <a:avLst/>
          </a:prstGeom>
          <a:noFill/>
        </p:spPr>
        <p:txBody>
          <a:bodyPr wrap="square">
            <a:spAutoFit/>
          </a:bodyPr>
          <a:lstStyle/>
          <a:p>
            <a:pPr algn="just"/>
            <a:r>
              <a:rPr lang="en-IN" sz="1200" b="0" i="0" dirty="0">
                <a:solidFill>
                  <a:srgbClr val="222222"/>
                </a:solidFill>
                <a:effectLst/>
                <a:latin typeface="Times New Roman" panose="02020603050405020304" pitchFamily="18" charset="0"/>
                <a:cs typeface="Times New Roman" panose="02020603050405020304" pitchFamily="18" charset="0"/>
              </a:rPr>
              <a:t>Cloud-to-ground (CG) lightning distribution and brightness temperature</a:t>
            </a:r>
            <a:endParaRPr lang="en-IN" sz="1200" dirty="0">
              <a:latin typeface="Times New Roman" panose="02020603050405020304" pitchFamily="18" charset="0"/>
              <a:cs typeface="Times New Roman" panose="02020603050405020304" pitchFamily="18" charset="0"/>
            </a:endParaRPr>
          </a:p>
        </p:txBody>
      </p:sp>
      <p:grpSp>
        <p:nvGrpSpPr>
          <p:cNvPr id="3" name="Group 2">
            <a:extLst>
              <a:ext uri="{FF2B5EF4-FFF2-40B4-BE49-F238E27FC236}">
                <a16:creationId xmlns:a16="http://schemas.microsoft.com/office/drawing/2014/main" id="{4A2AA158-016A-A690-69AD-5ABC09ECB0AE}"/>
              </a:ext>
            </a:extLst>
          </p:cNvPr>
          <p:cNvGrpSpPr/>
          <p:nvPr/>
        </p:nvGrpSpPr>
        <p:grpSpPr>
          <a:xfrm>
            <a:off x="0" y="0"/>
            <a:ext cx="12192000" cy="759125"/>
            <a:chOff x="0" y="0"/>
            <a:chExt cx="12192000" cy="759125"/>
          </a:xfrm>
        </p:grpSpPr>
        <p:sp>
          <p:nvSpPr>
            <p:cNvPr id="5" name="Rectangle 4">
              <a:extLst>
                <a:ext uri="{FF2B5EF4-FFF2-40B4-BE49-F238E27FC236}">
                  <a16:creationId xmlns:a16="http://schemas.microsoft.com/office/drawing/2014/main" id="{0903A0DA-7348-17B9-20F2-C42A2C7321BF}"/>
                </a:ext>
              </a:extLst>
            </p:cNvPr>
            <p:cNvSpPr/>
            <p:nvPr/>
          </p:nvSpPr>
          <p:spPr>
            <a:xfrm>
              <a:off x="0" y="0"/>
              <a:ext cx="12192000" cy="759125"/>
            </a:xfrm>
            <a:prstGeom prst="rect">
              <a:avLst/>
            </a:prstGeom>
            <a:solidFill>
              <a:schemeClr val="accent3">
                <a:lumMod val="40000"/>
                <a:lumOff val="60000"/>
              </a:schemeClr>
            </a:solidFill>
            <a:ln>
              <a:solidFill>
                <a:schemeClr val="accent3">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IN" sz="2400" dirty="0">
                  <a:solidFill>
                    <a:schemeClr val="tx1"/>
                  </a:solidFill>
                  <a:latin typeface="Times New Roman" panose="02020603050405020304" pitchFamily="18" charset="0"/>
                  <a:cs typeface="Times New Roman" panose="02020603050405020304" pitchFamily="18" charset="0"/>
                </a:rPr>
                <a:t>DEEP CONVECTIVE SYSTEMS-CASE STUDY</a:t>
              </a:r>
            </a:p>
          </p:txBody>
        </p:sp>
        <p:cxnSp>
          <p:nvCxnSpPr>
            <p:cNvPr id="7" name="Straight Connector 6">
              <a:extLst>
                <a:ext uri="{FF2B5EF4-FFF2-40B4-BE49-F238E27FC236}">
                  <a16:creationId xmlns:a16="http://schemas.microsoft.com/office/drawing/2014/main" id="{C8FF7D24-2EB4-BF09-07C6-9EDF3873D43B}"/>
                </a:ext>
              </a:extLst>
            </p:cNvPr>
            <p:cNvCxnSpPr/>
            <p:nvPr/>
          </p:nvCxnSpPr>
          <p:spPr>
            <a:xfrm>
              <a:off x="0" y="759125"/>
              <a:ext cx="12192000" cy="0"/>
            </a:xfrm>
            <a:prstGeom prst="line">
              <a:avLst/>
            </a:prstGeom>
            <a:ln>
              <a:solidFill>
                <a:srgbClr val="FF0000"/>
              </a:solidFill>
            </a:ln>
          </p:spPr>
          <p:style>
            <a:lnRef idx="3">
              <a:schemeClr val="dk1"/>
            </a:lnRef>
            <a:fillRef idx="0">
              <a:schemeClr val="dk1"/>
            </a:fillRef>
            <a:effectRef idx="2">
              <a:schemeClr val="dk1"/>
            </a:effectRef>
            <a:fontRef idx="minor">
              <a:schemeClr val="tx1"/>
            </a:fontRef>
          </p:style>
        </p:cxnSp>
      </p:grpSp>
      <p:sp>
        <p:nvSpPr>
          <p:cNvPr id="4" name="Slide Number Placeholder 3">
            <a:extLst>
              <a:ext uri="{FF2B5EF4-FFF2-40B4-BE49-F238E27FC236}">
                <a16:creationId xmlns:a16="http://schemas.microsoft.com/office/drawing/2014/main" id="{3356A64F-2F9A-C60B-4091-109E42B24425}"/>
              </a:ext>
            </a:extLst>
          </p:cNvPr>
          <p:cNvSpPr>
            <a:spLocks noGrp="1"/>
          </p:cNvSpPr>
          <p:nvPr>
            <p:ph type="sldNum" sz="quarter" idx="12"/>
          </p:nvPr>
        </p:nvSpPr>
        <p:spPr/>
        <p:txBody>
          <a:bodyPr/>
          <a:lstStyle/>
          <a:p>
            <a:fld id="{9660AF8B-14A3-4ECA-8C8D-3F5F90C29460}" type="slidenum">
              <a:rPr lang="en-IN" smtClean="0"/>
              <a:t>6</a:t>
            </a:fld>
            <a:endParaRPr lang="en-IN"/>
          </a:p>
        </p:txBody>
      </p:sp>
      <p:grpSp>
        <p:nvGrpSpPr>
          <p:cNvPr id="10" name="Group 9">
            <a:extLst>
              <a:ext uri="{FF2B5EF4-FFF2-40B4-BE49-F238E27FC236}">
                <a16:creationId xmlns:a16="http://schemas.microsoft.com/office/drawing/2014/main" id="{C59431BC-3364-CD2A-02E5-86513AD18F17}"/>
              </a:ext>
            </a:extLst>
          </p:cNvPr>
          <p:cNvGrpSpPr/>
          <p:nvPr/>
        </p:nvGrpSpPr>
        <p:grpSpPr>
          <a:xfrm>
            <a:off x="4178171" y="946264"/>
            <a:ext cx="4679790" cy="2537235"/>
            <a:chOff x="627181" y="711850"/>
            <a:chExt cx="9483711" cy="4591210"/>
          </a:xfrm>
        </p:grpSpPr>
        <p:pic>
          <p:nvPicPr>
            <p:cNvPr id="11" name="Picture 10">
              <a:extLst>
                <a:ext uri="{FF2B5EF4-FFF2-40B4-BE49-F238E27FC236}">
                  <a16:creationId xmlns:a16="http://schemas.microsoft.com/office/drawing/2014/main" id="{C0C9357A-B3AD-7C4F-A2D9-742F0B0BE1CD}"/>
                </a:ext>
              </a:extLst>
            </p:cNvPr>
            <p:cNvPicPr>
              <a:picLocks noChangeAspect="1"/>
            </p:cNvPicPr>
            <p:nvPr/>
          </p:nvPicPr>
          <p:blipFill rotWithShape="1">
            <a:blip r:embed="rId5">
              <a:extLst>
                <a:ext uri="{28A0092B-C50C-407E-A947-70E740481C1C}">
                  <a14:useLocalDpi xmlns:a14="http://schemas.microsoft.com/office/drawing/2010/main" val="0"/>
                </a:ext>
              </a:extLst>
            </a:blip>
            <a:srcRect l="2093" t="3179" r="7983"/>
            <a:stretch/>
          </p:blipFill>
          <p:spPr>
            <a:xfrm>
              <a:off x="627181" y="787361"/>
              <a:ext cx="4609053" cy="4440189"/>
            </a:xfrm>
            <a:prstGeom prst="rect">
              <a:avLst/>
            </a:prstGeom>
          </p:spPr>
        </p:pic>
        <p:pic>
          <p:nvPicPr>
            <p:cNvPr id="13" name="Picture 12">
              <a:extLst>
                <a:ext uri="{FF2B5EF4-FFF2-40B4-BE49-F238E27FC236}">
                  <a16:creationId xmlns:a16="http://schemas.microsoft.com/office/drawing/2014/main" id="{A66E7CF7-D89D-F376-D4BC-006AB1A86417}"/>
                </a:ext>
              </a:extLst>
            </p:cNvPr>
            <p:cNvPicPr>
              <a:picLocks noChangeAspect="1"/>
            </p:cNvPicPr>
            <p:nvPr/>
          </p:nvPicPr>
          <p:blipFill rotWithShape="1">
            <a:blip r:embed="rId6">
              <a:extLst>
                <a:ext uri="{28A0092B-C50C-407E-A947-70E740481C1C}">
                  <a14:useLocalDpi xmlns:a14="http://schemas.microsoft.com/office/drawing/2010/main" val="0"/>
                </a:ext>
              </a:extLst>
            </a:blip>
            <a:srcRect l="2543" t="3179" r="7758"/>
            <a:stretch/>
          </p:blipFill>
          <p:spPr>
            <a:xfrm>
              <a:off x="5357004" y="711850"/>
              <a:ext cx="4753888" cy="4591210"/>
            </a:xfrm>
            <a:prstGeom prst="rect">
              <a:avLst/>
            </a:prstGeom>
          </p:spPr>
        </p:pic>
      </p:grpSp>
      <p:sp>
        <p:nvSpPr>
          <p:cNvPr id="15" name="TextBox 14">
            <a:extLst>
              <a:ext uri="{FF2B5EF4-FFF2-40B4-BE49-F238E27FC236}">
                <a16:creationId xmlns:a16="http://schemas.microsoft.com/office/drawing/2014/main" id="{741CEFD5-3741-3E4A-B010-C34994FF85C8}"/>
              </a:ext>
            </a:extLst>
          </p:cNvPr>
          <p:cNvSpPr txBox="1"/>
          <p:nvPr/>
        </p:nvSpPr>
        <p:spPr>
          <a:xfrm>
            <a:off x="3735238" y="3444680"/>
            <a:ext cx="5365241" cy="646331"/>
          </a:xfrm>
          <a:prstGeom prst="rect">
            <a:avLst/>
          </a:prstGeom>
          <a:noFill/>
        </p:spPr>
        <p:txBody>
          <a:bodyPr wrap="square">
            <a:spAutoFit/>
          </a:bodyPr>
          <a:lstStyle/>
          <a:p>
            <a:pPr algn="just"/>
            <a:r>
              <a:rPr lang="en-IN" sz="1200" dirty="0">
                <a:solidFill>
                  <a:schemeClr val="tx1"/>
                </a:solidFill>
                <a:latin typeface="Times New Roman" panose="02020603050405020304" pitchFamily="18" charset="0"/>
                <a:cs typeface="Times New Roman" panose="02020603050405020304" pitchFamily="18" charset="0"/>
              </a:rPr>
              <a:t>Time-height profile of (a) Relative humidity using radiometer, and (b) Radar reflectivity using MRR </a:t>
            </a:r>
            <a:r>
              <a:rPr lang="en-IN" sz="1200" dirty="0">
                <a:latin typeface="Times New Roman" panose="02020603050405020304" pitchFamily="18" charset="0"/>
                <a:cs typeface="Times New Roman" panose="02020603050405020304" pitchFamily="18" charset="0"/>
              </a:rPr>
              <a:t>on 24</a:t>
            </a:r>
            <a:r>
              <a:rPr lang="en-IN" sz="1200" baseline="30000" dirty="0">
                <a:solidFill>
                  <a:schemeClr val="tx1"/>
                </a:solidFill>
                <a:latin typeface="Times New Roman" panose="02020603050405020304" pitchFamily="18" charset="0"/>
                <a:cs typeface="Times New Roman" panose="02020603050405020304" pitchFamily="18" charset="0"/>
              </a:rPr>
              <a:t>th</a:t>
            </a:r>
            <a:r>
              <a:rPr lang="en-IN" sz="1200" dirty="0">
                <a:latin typeface="Times New Roman" panose="02020603050405020304" pitchFamily="18" charset="0"/>
                <a:cs typeface="Times New Roman" panose="02020603050405020304" pitchFamily="18" charset="0"/>
              </a:rPr>
              <a:t> May 2022 (left panel) and 26</a:t>
            </a:r>
            <a:r>
              <a:rPr lang="en-IN" sz="1200" baseline="30000" dirty="0">
                <a:solidFill>
                  <a:schemeClr val="tx1"/>
                </a:solidFill>
                <a:latin typeface="Times New Roman" panose="02020603050405020304" pitchFamily="18" charset="0"/>
                <a:cs typeface="Times New Roman" panose="02020603050405020304" pitchFamily="18" charset="0"/>
              </a:rPr>
              <a:t>th</a:t>
            </a:r>
            <a:r>
              <a:rPr lang="en-IN" sz="1200" dirty="0">
                <a:latin typeface="Times New Roman" panose="02020603050405020304" pitchFamily="18" charset="0"/>
                <a:cs typeface="Times New Roman" panose="02020603050405020304" pitchFamily="18" charset="0"/>
              </a:rPr>
              <a:t> December 2022 (right panel)</a:t>
            </a:r>
            <a:r>
              <a:rPr lang="en-IN" sz="1200" dirty="0">
                <a:solidFill>
                  <a:schemeClr val="tx1"/>
                </a:solidFill>
                <a:latin typeface="Times New Roman" panose="02020603050405020304" pitchFamily="18" charset="0"/>
                <a:cs typeface="Times New Roman" panose="02020603050405020304" pitchFamily="18" charset="0"/>
              </a:rPr>
              <a:t>over location NCESS</a:t>
            </a:r>
            <a:endParaRPr lang="en-US" sz="1200" dirty="0"/>
          </a:p>
        </p:txBody>
      </p:sp>
      <p:grpSp>
        <p:nvGrpSpPr>
          <p:cNvPr id="16" name="Group 15">
            <a:extLst>
              <a:ext uri="{FF2B5EF4-FFF2-40B4-BE49-F238E27FC236}">
                <a16:creationId xmlns:a16="http://schemas.microsoft.com/office/drawing/2014/main" id="{65BD053B-55C9-CB08-7749-A8303C3D9F22}"/>
              </a:ext>
            </a:extLst>
          </p:cNvPr>
          <p:cNvGrpSpPr/>
          <p:nvPr/>
        </p:nvGrpSpPr>
        <p:grpSpPr>
          <a:xfrm>
            <a:off x="51087" y="4123720"/>
            <a:ext cx="5530204" cy="2096115"/>
            <a:chOff x="240278" y="1065264"/>
            <a:chExt cx="8333901" cy="3385961"/>
          </a:xfrm>
        </p:grpSpPr>
        <p:pic>
          <p:nvPicPr>
            <p:cNvPr id="17" name="Picture 16">
              <a:extLst>
                <a:ext uri="{FF2B5EF4-FFF2-40B4-BE49-F238E27FC236}">
                  <a16:creationId xmlns:a16="http://schemas.microsoft.com/office/drawing/2014/main" id="{7DB98A44-3F82-F037-FF9B-286B926216A6}"/>
                </a:ext>
              </a:extLst>
            </p:cNvPr>
            <p:cNvPicPr>
              <a:picLocks noChangeAspect="1"/>
            </p:cNvPicPr>
            <p:nvPr/>
          </p:nvPicPr>
          <p:blipFill rotWithShape="1">
            <a:blip r:embed="rId7">
              <a:extLst>
                <a:ext uri="{28A0092B-C50C-407E-A947-70E740481C1C}">
                  <a14:useLocalDpi xmlns:a14="http://schemas.microsoft.com/office/drawing/2010/main" val="0"/>
                </a:ext>
              </a:extLst>
            </a:blip>
            <a:srcRect l="2267"/>
            <a:stretch/>
          </p:blipFill>
          <p:spPr>
            <a:xfrm>
              <a:off x="240278" y="1142900"/>
              <a:ext cx="4095527" cy="3308325"/>
            </a:xfrm>
            <a:prstGeom prst="rect">
              <a:avLst/>
            </a:prstGeom>
          </p:spPr>
        </p:pic>
        <p:pic>
          <p:nvPicPr>
            <p:cNvPr id="18" name="Picture 17">
              <a:extLst>
                <a:ext uri="{FF2B5EF4-FFF2-40B4-BE49-F238E27FC236}">
                  <a16:creationId xmlns:a16="http://schemas.microsoft.com/office/drawing/2014/main" id="{B5E34D44-8F7A-58B2-AB86-228479AE9115}"/>
                </a:ext>
              </a:extLst>
            </p:cNvPr>
            <p:cNvPicPr>
              <a:picLocks noChangeAspect="1"/>
            </p:cNvPicPr>
            <p:nvPr/>
          </p:nvPicPr>
          <p:blipFill rotWithShape="1">
            <a:blip r:embed="rId8">
              <a:extLst>
                <a:ext uri="{28A0092B-C50C-407E-A947-70E740481C1C}">
                  <a14:useLocalDpi xmlns:a14="http://schemas.microsoft.com/office/drawing/2010/main" val="0"/>
                </a:ext>
              </a:extLst>
            </a:blip>
            <a:srcRect l="2864"/>
            <a:stretch/>
          </p:blipFill>
          <p:spPr>
            <a:xfrm>
              <a:off x="4408098" y="1065264"/>
              <a:ext cx="4166081" cy="3385961"/>
            </a:xfrm>
            <a:prstGeom prst="rect">
              <a:avLst/>
            </a:prstGeom>
          </p:spPr>
        </p:pic>
      </p:grpSp>
      <p:sp>
        <p:nvSpPr>
          <p:cNvPr id="20" name="TextBox 19">
            <a:extLst>
              <a:ext uri="{FF2B5EF4-FFF2-40B4-BE49-F238E27FC236}">
                <a16:creationId xmlns:a16="http://schemas.microsoft.com/office/drawing/2014/main" id="{B789CBB6-D956-97B6-71D5-DE1512CC18E4}"/>
              </a:ext>
            </a:extLst>
          </p:cNvPr>
          <p:cNvSpPr txBox="1"/>
          <p:nvPr/>
        </p:nvSpPr>
        <p:spPr>
          <a:xfrm>
            <a:off x="95530" y="6211669"/>
            <a:ext cx="5485761" cy="646331"/>
          </a:xfrm>
          <a:prstGeom prst="rect">
            <a:avLst/>
          </a:prstGeom>
          <a:noFill/>
        </p:spPr>
        <p:txBody>
          <a:bodyPr wrap="square">
            <a:spAutoFit/>
          </a:bodyPr>
          <a:lstStyle/>
          <a:p>
            <a:pPr algn="just"/>
            <a:r>
              <a:rPr lang="en-US" sz="1200" b="0" i="0" dirty="0">
                <a:solidFill>
                  <a:srgbClr val="111111"/>
                </a:solidFill>
                <a:effectLst/>
                <a:latin typeface="Times New Roman" panose="02020603050405020304" pitchFamily="18" charset="0"/>
                <a:cs typeface="Times New Roman" panose="02020603050405020304" pitchFamily="18" charset="0"/>
              </a:rPr>
              <a:t>Time series of the drop size distribution (DSD) from the disdrometer data with their mass-weighted mean diameters (mm) given along the y-axis overlaid with rain rate (mm/</a:t>
            </a:r>
            <a:r>
              <a:rPr lang="en-US" sz="1200" b="0" i="0" dirty="0" err="1">
                <a:solidFill>
                  <a:srgbClr val="111111"/>
                </a:solidFill>
                <a:effectLst/>
                <a:latin typeface="Times New Roman" panose="02020603050405020304" pitchFamily="18" charset="0"/>
                <a:cs typeface="Times New Roman" panose="02020603050405020304" pitchFamily="18" charset="0"/>
              </a:rPr>
              <a:t>hr</a:t>
            </a:r>
            <a:r>
              <a:rPr lang="en-US" sz="1200" b="0" i="0" dirty="0">
                <a:solidFill>
                  <a:srgbClr val="111111"/>
                </a:solidFill>
                <a:effectLst/>
                <a:latin typeface="Times New Roman" panose="02020603050405020304" pitchFamily="18" charset="0"/>
                <a:cs typeface="Times New Roman" panose="02020603050405020304" pitchFamily="18" charset="0"/>
              </a:rPr>
              <a:t>), and (b) distribution of Convective available potential energy</a:t>
            </a:r>
            <a:endParaRPr lang="en-IN" sz="1200" dirty="0">
              <a:latin typeface="Times New Roman" panose="02020603050405020304" pitchFamily="18" charset="0"/>
              <a:cs typeface="Times New Roman" panose="02020603050405020304" pitchFamily="18" charset="0"/>
            </a:endParaRPr>
          </a:p>
        </p:txBody>
      </p:sp>
      <p:sp>
        <p:nvSpPr>
          <p:cNvPr id="22" name="TextBox 21">
            <a:extLst>
              <a:ext uri="{FF2B5EF4-FFF2-40B4-BE49-F238E27FC236}">
                <a16:creationId xmlns:a16="http://schemas.microsoft.com/office/drawing/2014/main" id="{448BAB5E-1230-5BBE-2C97-C1F21BED1BD9}"/>
              </a:ext>
            </a:extLst>
          </p:cNvPr>
          <p:cNvSpPr txBox="1"/>
          <p:nvPr/>
        </p:nvSpPr>
        <p:spPr>
          <a:xfrm>
            <a:off x="9100479" y="1082840"/>
            <a:ext cx="2972333" cy="2264081"/>
          </a:xfrm>
          <a:prstGeom prst="rect">
            <a:avLst/>
          </a:prstGeom>
          <a:solidFill>
            <a:schemeClr val="accent6">
              <a:lumMod val="20000"/>
              <a:lumOff val="80000"/>
            </a:schemeClr>
          </a:solidFill>
        </p:spPr>
        <p:txBody>
          <a:bodyPr wrap="square">
            <a:spAutoFit/>
          </a:bodyPr>
          <a:lstStyle/>
          <a:p>
            <a:pPr marL="285750" indent="-285750" algn="just">
              <a:lnSpc>
                <a:spcPct val="150000"/>
              </a:lnSpc>
              <a:spcAft>
                <a:spcPts val="800"/>
              </a:spcAft>
              <a:buFont typeface="Wingdings" panose="05000000000000000000" pitchFamily="2" charset="2"/>
              <a:buChar char="Ø"/>
              <a:tabLst>
                <a:tab pos="640080" algn="l"/>
              </a:tabLst>
            </a:pPr>
            <a:r>
              <a:rPr lang="en-IN" sz="1600" kern="100" dirty="0">
                <a:effectLst/>
                <a:latin typeface="Times New Roman" panose="02020603050405020304" pitchFamily="18" charset="0"/>
                <a:ea typeface="Calibri" panose="020F0502020204030204" pitchFamily="34" charset="0"/>
                <a:cs typeface="Mangal" panose="02040503050203030202" pitchFamily="18" charset="0"/>
              </a:rPr>
              <a:t>For both cases, relative humidity was greater than 90 % in the surface layer and the value of RH decreased with the vertical height during the hour of the event. </a:t>
            </a:r>
          </a:p>
        </p:txBody>
      </p:sp>
      <p:grpSp>
        <p:nvGrpSpPr>
          <p:cNvPr id="8" name="Group 7">
            <a:extLst>
              <a:ext uri="{FF2B5EF4-FFF2-40B4-BE49-F238E27FC236}">
                <a16:creationId xmlns:a16="http://schemas.microsoft.com/office/drawing/2014/main" id="{9D3E52FB-9EF5-F94B-9B27-C803D22807A2}"/>
              </a:ext>
            </a:extLst>
          </p:cNvPr>
          <p:cNvGrpSpPr/>
          <p:nvPr/>
        </p:nvGrpSpPr>
        <p:grpSpPr>
          <a:xfrm>
            <a:off x="5625734" y="4091011"/>
            <a:ext cx="4681455" cy="2329649"/>
            <a:chOff x="40854" y="1005740"/>
            <a:chExt cx="7179663" cy="3423433"/>
          </a:xfrm>
        </p:grpSpPr>
        <p:pic>
          <p:nvPicPr>
            <p:cNvPr id="9" name="Picture 8">
              <a:extLst>
                <a:ext uri="{FF2B5EF4-FFF2-40B4-BE49-F238E27FC236}">
                  <a16:creationId xmlns:a16="http://schemas.microsoft.com/office/drawing/2014/main" id="{4DC34066-BBD4-7844-B72A-D1A3101447A6}"/>
                </a:ext>
              </a:extLst>
            </p:cNvPr>
            <p:cNvPicPr>
              <a:picLocks noChangeAspect="1"/>
            </p:cNvPicPr>
            <p:nvPr/>
          </p:nvPicPr>
          <p:blipFill rotWithShape="1">
            <a:blip r:embed="rId9">
              <a:extLst>
                <a:ext uri="{28A0092B-C50C-407E-A947-70E740481C1C}">
                  <a14:useLocalDpi xmlns:a14="http://schemas.microsoft.com/office/drawing/2010/main" val="0"/>
                </a:ext>
              </a:extLst>
            </a:blip>
            <a:srcRect t="3434" r="5605"/>
            <a:stretch/>
          </p:blipFill>
          <p:spPr>
            <a:xfrm>
              <a:off x="40854" y="1005740"/>
              <a:ext cx="3554596" cy="3208540"/>
            </a:xfrm>
            <a:prstGeom prst="rect">
              <a:avLst/>
            </a:prstGeom>
          </p:spPr>
        </p:pic>
        <p:pic>
          <p:nvPicPr>
            <p:cNvPr id="12" name="Picture 11">
              <a:extLst>
                <a:ext uri="{FF2B5EF4-FFF2-40B4-BE49-F238E27FC236}">
                  <a16:creationId xmlns:a16="http://schemas.microsoft.com/office/drawing/2014/main" id="{5AEDB539-AFBF-DD7A-90F7-19CC51CED8F4}"/>
                </a:ext>
              </a:extLst>
            </p:cNvPr>
            <p:cNvPicPr>
              <a:picLocks noChangeAspect="1"/>
            </p:cNvPicPr>
            <p:nvPr/>
          </p:nvPicPr>
          <p:blipFill rotWithShape="1">
            <a:blip r:embed="rId10">
              <a:extLst>
                <a:ext uri="{28A0092B-C50C-407E-A947-70E740481C1C}">
                  <a14:useLocalDpi xmlns:a14="http://schemas.microsoft.com/office/drawing/2010/main" val="0"/>
                </a:ext>
              </a:extLst>
            </a:blip>
            <a:srcRect l="3768" t="4194" r="5047" b="5501"/>
            <a:stretch/>
          </p:blipFill>
          <p:spPr>
            <a:xfrm>
              <a:off x="3595450" y="1030366"/>
              <a:ext cx="3625067" cy="3398807"/>
            </a:xfrm>
            <a:prstGeom prst="rect">
              <a:avLst/>
            </a:prstGeom>
          </p:spPr>
        </p:pic>
      </p:grpSp>
      <p:sp>
        <p:nvSpPr>
          <p:cNvPr id="19" name="TextBox 18">
            <a:extLst>
              <a:ext uri="{FF2B5EF4-FFF2-40B4-BE49-F238E27FC236}">
                <a16:creationId xmlns:a16="http://schemas.microsoft.com/office/drawing/2014/main" id="{CCB5000C-2FCD-BF68-77A7-787966FDBF15}"/>
              </a:ext>
            </a:extLst>
          </p:cNvPr>
          <p:cNvSpPr txBox="1"/>
          <p:nvPr/>
        </p:nvSpPr>
        <p:spPr>
          <a:xfrm>
            <a:off x="10386507" y="4054492"/>
            <a:ext cx="1709963" cy="2256452"/>
          </a:xfrm>
          <a:prstGeom prst="rect">
            <a:avLst/>
          </a:prstGeom>
          <a:noFill/>
        </p:spPr>
        <p:txBody>
          <a:bodyPr wrap="square">
            <a:spAutoFit/>
          </a:bodyPr>
          <a:lstStyle/>
          <a:p>
            <a:pPr algn="just">
              <a:lnSpc>
                <a:spcPct val="107000"/>
              </a:lnSpc>
              <a:spcAft>
                <a:spcPts val="800"/>
              </a:spcAft>
              <a:tabLst>
                <a:tab pos="733425" algn="l"/>
              </a:tabLst>
            </a:pPr>
            <a:r>
              <a:rPr lang="en-US" sz="1200" kern="100" dirty="0">
                <a:effectLst/>
                <a:latin typeface="Times New Roman" panose="02020603050405020304" pitchFamily="18" charset="0"/>
                <a:ea typeface="Calibri" panose="020F0502020204030204" pitchFamily="34" charset="0"/>
                <a:cs typeface="Times New Roman" panose="02020603050405020304" pitchFamily="18" charset="0"/>
              </a:rPr>
              <a:t>Variation of mean raindrop concentration (N(D), m</a:t>
            </a:r>
            <a:r>
              <a:rPr lang="en-US" sz="1200" kern="100" baseline="30000" dirty="0">
                <a:effectLst/>
                <a:latin typeface="Times New Roman" panose="02020603050405020304" pitchFamily="18" charset="0"/>
                <a:ea typeface="Calibri" panose="020F0502020204030204" pitchFamily="34" charset="0"/>
                <a:cs typeface="Times New Roman" panose="02020603050405020304" pitchFamily="18" charset="0"/>
              </a:rPr>
              <a:t>−3 </a:t>
            </a:r>
            <a:r>
              <a:rPr lang="en-US" sz="1200" kern="100" dirty="0">
                <a:effectLst/>
                <a:latin typeface="Times New Roman" panose="02020603050405020304" pitchFamily="18" charset="0"/>
                <a:ea typeface="Calibri" panose="020F0502020204030204" pitchFamily="34" charset="0"/>
                <a:cs typeface="Times New Roman" panose="02020603050405020304" pitchFamily="18" charset="0"/>
              </a:rPr>
              <a:t>mm</a:t>
            </a:r>
            <a:r>
              <a:rPr lang="en-US" sz="1200" kern="100" baseline="30000" dirty="0">
                <a:effectLst/>
                <a:latin typeface="Times New Roman" panose="02020603050405020304" pitchFamily="18" charset="0"/>
                <a:ea typeface="Calibri" panose="020F0502020204030204" pitchFamily="34" charset="0"/>
                <a:cs typeface="Times New Roman" panose="02020603050405020304" pitchFamily="18" charset="0"/>
              </a:rPr>
              <a:t>−1</a:t>
            </a:r>
            <a:r>
              <a:rPr lang="en-US" sz="1200" kern="100" dirty="0">
                <a:effectLst/>
                <a:latin typeface="Times New Roman" panose="02020603050405020304" pitchFamily="18" charset="0"/>
                <a:ea typeface="Calibri" panose="020F0502020204030204" pitchFamily="34" charset="0"/>
                <a:cs typeface="Times New Roman" panose="02020603050405020304" pitchFamily="18" charset="0"/>
              </a:rPr>
              <a:t>) with drop diameter (D, mm) (left panel)</a:t>
            </a:r>
            <a:r>
              <a:rPr lang="en-US" sz="1200" kern="100" dirty="0">
                <a:effectLst/>
                <a:latin typeface="Times New Roman" panose="02020603050405020304" pitchFamily="18" charset="0"/>
                <a:ea typeface="Calibri" panose="020F0502020204030204" pitchFamily="34" charset="0"/>
                <a:cs typeface="Mangal" panose="02040503050203030202" pitchFamily="18" charset="0"/>
              </a:rPr>
              <a:t> Histograms of (a) mass-weighted mean diameter, </a:t>
            </a:r>
            <a:r>
              <a:rPr lang="en-US" sz="1200" i="1" kern="100" dirty="0">
                <a:effectLst/>
                <a:latin typeface="Times New Roman" panose="02020603050405020304" pitchFamily="18" charset="0"/>
                <a:ea typeface="Calibri" panose="020F0502020204030204" pitchFamily="34" charset="0"/>
                <a:cs typeface="Mangal" panose="02040503050203030202" pitchFamily="18" charset="0"/>
              </a:rPr>
              <a:t>Dm </a:t>
            </a:r>
            <a:r>
              <a:rPr lang="en-US" sz="1200" kern="100" dirty="0">
                <a:effectLst/>
                <a:latin typeface="Times New Roman" panose="02020603050405020304" pitchFamily="18" charset="0"/>
                <a:ea typeface="Calibri" panose="020F0502020204030204" pitchFamily="34" charset="0"/>
                <a:cs typeface="Mangal" panose="02040503050203030202" pitchFamily="18" charset="0"/>
              </a:rPr>
              <a:t>(mm), (b) shape (μ, unit less), (c) slope(Λ, mm−1),for 2 cases (May 24, Dec26) </a:t>
            </a:r>
            <a:r>
              <a:rPr lang="en-IN" sz="1200" kern="100" dirty="0">
                <a:latin typeface="Times New Roman" panose="02020603050405020304" pitchFamily="18" charset="0"/>
                <a:ea typeface="Calibri" panose="020F0502020204030204" pitchFamily="34" charset="0"/>
                <a:cs typeface="Times New Roman" panose="02020603050405020304" pitchFamily="18" charset="0"/>
              </a:rPr>
              <a:t>(right panel)</a:t>
            </a:r>
            <a:endParaRPr lang="en-IN" sz="1200" kern="100" dirty="0">
              <a:effectLst/>
              <a:latin typeface="Calibri" panose="020F0502020204030204" pitchFamily="34" charset="0"/>
              <a:ea typeface="Calibri" panose="020F0502020204030204" pitchFamily="34" charset="0"/>
              <a:cs typeface="Mangal" panose="02040503050203030202" pitchFamily="18" charset="0"/>
            </a:endParaRPr>
          </a:p>
        </p:txBody>
      </p:sp>
      <p:pic>
        <p:nvPicPr>
          <p:cNvPr id="29" name="Audio 28">
            <a:hlinkClick r:id="" action="ppaction://media"/>
            <a:extLst>
              <a:ext uri="{FF2B5EF4-FFF2-40B4-BE49-F238E27FC236}">
                <a16:creationId xmlns:a16="http://schemas.microsoft.com/office/drawing/2014/main" id="{A009CA5B-9F35-86FA-4F56-885954F9FF9B}"/>
              </a:ext>
            </a:extLst>
          </p:cNvPr>
          <p:cNvPicPr>
            <a:picLocks noChangeAspect="1"/>
          </p:cNvPicPr>
          <p:nvPr>
            <a:audioFile r:link="rId2"/>
            <p:extLst>
              <p:ext uri="{DAA4B4D4-6D71-4841-9C94-3DE7FCFB9230}">
                <p14:media xmlns:p14="http://schemas.microsoft.com/office/powerpoint/2010/main" r:embed="rId1"/>
              </p:ext>
            </p:extLst>
          </p:nvPr>
        </p:nvPicPr>
        <p:blipFill>
          <a:blip r:embed="rId11"/>
          <a:srcRect l="-262704" t="-125896" r="-262704" b="-125896"/>
          <a:stretch>
            <a:fillRect/>
          </a:stretch>
        </p:blipFill>
        <p:spPr>
          <a:xfrm>
            <a:off x="9144000" y="5143500"/>
            <a:ext cx="3048000" cy="1714500"/>
          </a:xfrm>
          <a:prstGeom prst="rect">
            <a:avLst/>
          </a:prstGeom>
        </p:spPr>
      </p:pic>
    </p:spTree>
    <p:extLst>
      <p:ext uri="{BB962C8B-B14F-4D97-AF65-F5344CB8AC3E}">
        <p14:creationId xmlns:p14="http://schemas.microsoft.com/office/powerpoint/2010/main" val="2333798993"/>
      </p:ext>
    </p:extLst>
  </p:cSld>
  <p:clrMapOvr>
    <a:masterClrMapping/>
  </p:clrMapOvr>
  <mc:AlternateContent xmlns:mc="http://schemas.openxmlformats.org/markup-compatibility/2006">
    <mc:Choice xmlns:p14="http://schemas.microsoft.com/office/powerpoint/2010/main" Requires="p14">
      <p:transition spd="slow" p14:dur="2000" advTm="14795"/>
    </mc:Choice>
    <mc:Fallback>
      <p:transition spd="slow" advTm="14795"/>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9"/>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29"/>
                </p:tgtEl>
              </p:cMediaNode>
            </p:audio>
          </p:childTnLst>
        </p:cTn>
      </p:par>
    </p:tnLst>
  </p:timing>
  <p:extLst>
    <p:ext uri="{3A86A75C-4F4B-4683-9AE1-C65F6400EC91}">
      <p14:laserTraceLst xmlns:p14="http://schemas.microsoft.com/office/powerpoint/2010/main">
        <p14:tracePtLst>
          <p14:tracePt t="493" x="8955088" y="3314700"/>
          <p14:tracePt t="499" x="8836025" y="3289300"/>
          <p14:tracePt t="515" x="8547100" y="3211513"/>
          <p14:tracePt t="531" x="8240713" y="3127375"/>
          <p14:tracePt t="548" x="8045450" y="3051175"/>
          <p14:tracePt t="549" x="7943850" y="3016250"/>
          <p14:tracePt t="564" x="7766050" y="2932113"/>
          <p14:tracePt t="582" x="7527925" y="2863850"/>
          <p14:tracePt t="598" x="7348538" y="2805113"/>
          <p14:tracePt t="615" x="7196138" y="2762250"/>
          <p14:tracePt t="616" x="7085013" y="2752725"/>
          <p14:tracePt t="631" x="6899275" y="2719388"/>
          <p14:tracePt t="647" x="6737350" y="2686050"/>
          <p14:tracePt t="665" x="6473825" y="2625725"/>
          <p14:tracePt t="681" x="6286500" y="2600325"/>
          <p14:tracePt t="698" x="6083300" y="2566988"/>
          <p14:tracePt t="700" x="5981700" y="2541588"/>
          <p14:tracePt t="714" x="5895975" y="2532063"/>
          <p14:tracePt t="715" x="5819775" y="2506663"/>
          <p14:tracePt t="731" x="5683250" y="2463800"/>
          <p14:tracePt t="747" x="5472113" y="2397125"/>
          <p14:tracePt t="765" x="5327650" y="2362200"/>
          <p14:tracePt t="782" x="5132388" y="2293938"/>
          <p14:tracePt t="798" x="4995863" y="2268538"/>
          <p14:tracePt t="815" x="4833938" y="2235200"/>
          <p14:tracePt t="832" x="4613275" y="2200275"/>
          <p14:tracePt t="848" x="4468813" y="2192338"/>
          <p14:tracePt t="852" x="4400550" y="2192338"/>
          <p14:tracePt t="865" x="4265613" y="2192338"/>
          <p14:tracePt t="881" x="4070350" y="2192338"/>
          <p14:tracePt t="899" x="3883025" y="2209800"/>
          <p14:tracePt t="902" x="3797300" y="2209800"/>
          <p14:tracePt t="915" x="3636963" y="2200275"/>
          <p14:tracePt t="932" x="3508375" y="2192338"/>
          <p14:tracePt t="934" x="3449638" y="2192338"/>
          <p14:tracePt t="948" x="3355975" y="2174875"/>
          <p14:tracePt t="965" x="3279775" y="2149475"/>
          <p14:tracePt t="982" x="3194050" y="2116138"/>
          <p14:tracePt t="998" x="3152775" y="2082800"/>
          <p14:tracePt t="1015" x="3100388" y="2055813"/>
          <p14:tracePt t="1017" x="3084513" y="2055813"/>
          <p14:tracePt t="1031" x="3067050" y="2030413"/>
          <p14:tracePt t="1049" x="3059113" y="2022475"/>
          <p14:tracePt t="1065" x="3049588" y="2022475"/>
          <p14:tracePt t="3118" x="3059113" y="2022475"/>
          <p14:tracePt t="3144" x="3067050" y="2022475"/>
          <p14:tracePt t="3185" x="3084513" y="2022475"/>
          <p14:tracePt t="3191" x="3092450" y="2022475"/>
          <p14:tracePt t="3206" x="3092450" y="2014538"/>
          <p14:tracePt t="3212" x="3100388" y="2014538"/>
          <p14:tracePt t="3228" x="3109913" y="2005013"/>
          <p14:tracePt t="3246" x="3127375" y="1997075"/>
          <p14:tracePt t="3262" x="3135313" y="1979613"/>
          <p14:tracePt t="3264" x="3143250" y="1979613"/>
          <p14:tracePt t="3278" x="3152775" y="1963738"/>
          <p14:tracePt t="3296" x="3186113" y="1938338"/>
          <p14:tracePt t="3312" x="3228975" y="1911350"/>
          <p14:tracePt t="3329" x="3279775" y="1870075"/>
          <p14:tracePt t="3330" x="3297238" y="1860550"/>
          <p14:tracePt t="3346" x="3406775" y="1784350"/>
          <p14:tracePt t="3362" x="3619500" y="1657350"/>
          <p14:tracePt t="3379" x="3976688" y="1487488"/>
          <p14:tracePt t="3396" x="4230688" y="1376363"/>
          <p14:tracePt t="3413" x="4570413" y="1249363"/>
          <p14:tracePt t="3428" x="4749800" y="1189038"/>
          <p14:tracePt t="3445" x="4927600" y="1155700"/>
          <p14:tracePt t="3461" x="5072063" y="1138238"/>
          <p14:tracePt t="3462" x="5157788" y="1138238"/>
          <p14:tracePt t="3478" x="5335588" y="1138238"/>
          <p14:tracePt t="3496" x="5616575" y="1130300"/>
          <p14:tracePt t="3512" x="5768975" y="1147763"/>
          <p14:tracePt t="3530" x="5930900" y="1181100"/>
          <p14:tracePt t="3532" x="5989638" y="1189038"/>
          <p14:tracePt t="3545" x="6100763" y="1223963"/>
          <p14:tracePt t="3563" x="6202363" y="1241425"/>
          <p14:tracePt t="3579" x="6372225" y="1282700"/>
          <p14:tracePt t="3595" x="6592888" y="1325563"/>
          <p14:tracePt t="3613" x="6881813" y="1368425"/>
          <p14:tracePt t="3629" x="6950075" y="1385888"/>
          <p14:tracePt t="3648" x="6983413" y="1393825"/>
          <p14:tracePt t="3651" x="6992938" y="1393825"/>
          <p14:tracePt t="3663" x="6992938" y="1401763"/>
          <p14:tracePt t="3679" x="7000875" y="1411288"/>
          <p14:tracePt t="3697" x="7034213" y="1427163"/>
          <p14:tracePt t="3712" x="7069138" y="1452563"/>
          <p14:tracePt t="3731" x="7112000" y="1477963"/>
          <p14:tracePt t="3733" x="7119938" y="1495425"/>
          <p14:tracePt t="3746" x="7145338" y="1504950"/>
          <p14:tracePt t="3762" x="7145338" y="1512888"/>
          <p14:tracePt t="3779" x="7153275" y="1520825"/>
          <p14:tracePt t="3795" x="7162800" y="1530350"/>
          <p14:tracePt t="3812" x="7162800" y="1538288"/>
          <p14:tracePt t="4130" x="7153275" y="1538288"/>
          <p14:tracePt t="4275" x="7153275" y="1546225"/>
          <p14:tracePt t="4351" x="7145338" y="1546225"/>
          <p14:tracePt t="4399" x="7137400" y="1555750"/>
          <p14:tracePt t="4434" x="7127875" y="1555750"/>
          <p14:tracePt t="4502" x="7127875" y="1563688"/>
          <p14:tracePt t="4544" x="7119938" y="1571625"/>
          <p14:tracePt t="4571" x="7119938" y="1581150"/>
          <p14:tracePt t="4694" x="7112000" y="1581150"/>
          <p14:tracePt t="4839" x="7102475" y="1581150"/>
          <p14:tracePt t="6348" x="7094538" y="1589088"/>
          <p14:tracePt t="6397" x="7085013" y="1597025"/>
          <p14:tracePt t="6589" x="7077075" y="1606550"/>
          <p14:tracePt t="6720" x="7077075" y="1614488"/>
          <p14:tracePt t="6968" x="7069138" y="1614488"/>
          <p14:tracePt t="7623" x="7077075" y="1614488"/>
          <p14:tracePt t="7713" x="7085013" y="1614488"/>
          <p14:tracePt t="7801" x="7094538" y="1622425"/>
          <p14:tracePt t="7877" x="7102475" y="1622425"/>
          <p14:tracePt t="7938" x="7112000" y="1622425"/>
          <p14:tracePt t="7945" x="7119938" y="1622425"/>
          <p14:tracePt t="8350" x="7102475" y="1649413"/>
          <p14:tracePt t="8357" x="7094538" y="1674813"/>
          <p14:tracePt t="8373" x="7051675" y="1741488"/>
          <p14:tracePt t="8390" x="6967538" y="1860550"/>
          <p14:tracePt t="8391" x="6899275" y="1938338"/>
          <p14:tracePt t="8407" x="6745288" y="2141538"/>
          <p14:tracePt t="8425" x="6465888" y="2506663"/>
          <p14:tracePt t="8440" x="6278563" y="2762250"/>
          <p14:tracePt t="8457" x="6126163" y="2949575"/>
          <p14:tracePt t="8473" x="5972175" y="3144838"/>
          <p14:tracePt t="8491" x="5905500" y="3211513"/>
          <p14:tracePt t="8508" x="5811838" y="3340100"/>
          <p14:tracePt t="8523" x="5743575" y="3416300"/>
          <p14:tracePt t="8541" x="5692775" y="3492500"/>
          <p14:tracePt t="8542" x="5667375" y="3517900"/>
          <p14:tracePt t="8557" x="5632450" y="3543300"/>
          <p14:tracePt t="8574" x="5616575" y="3568700"/>
          <p14:tracePt t="8591" x="5607050" y="3586163"/>
          <p14:tracePt t="8608" x="5599113" y="3594100"/>
          <p14:tracePt t="8624" x="5591175" y="3611563"/>
          <p14:tracePt t="8626" x="5581650" y="3611563"/>
          <p14:tracePt t="8646" x="5581650" y="3629025"/>
          <p14:tracePt t="8658" x="5573713" y="3636963"/>
          <p14:tracePt t="8661" x="5556250" y="3654425"/>
          <p14:tracePt t="8674" x="5505450" y="3763963"/>
          <p14:tracePt t="8691" x="5378450" y="3960813"/>
          <p14:tracePt t="8708" x="5183188" y="4275138"/>
          <p14:tracePt t="8724" x="5097463" y="4402138"/>
          <p14:tracePt t="8741" x="5064125" y="4445000"/>
          <p14:tracePt t="8742" x="5054600" y="4460875"/>
          <p14:tracePt t="8757" x="5029200" y="4478338"/>
          <p14:tracePt t="8774" x="5013325" y="4486275"/>
          <p14:tracePt t="8791" x="4995863" y="4486275"/>
          <p14:tracePt t="8901" x="5003800" y="4486275"/>
          <p14:tracePt t="8936" x="5003800" y="4495800"/>
          <p14:tracePt t="9121" x="4995863" y="4495800"/>
          <p14:tracePt t="9260" x="4995863" y="4486275"/>
        </p14:tracePtLst>
      </p14:laserTraceLst>
    </p:ext>
  </p:extLs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469435FC-8AF5-1473-37E7-B868A11D4AF2}"/>
              </a:ext>
            </a:extLst>
          </p:cNvPr>
          <p:cNvGrpSpPr/>
          <p:nvPr/>
        </p:nvGrpSpPr>
        <p:grpSpPr>
          <a:xfrm>
            <a:off x="0" y="0"/>
            <a:ext cx="12192000" cy="759125"/>
            <a:chOff x="0" y="0"/>
            <a:chExt cx="12192000" cy="759125"/>
          </a:xfrm>
        </p:grpSpPr>
        <p:sp>
          <p:nvSpPr>
            <p:cNvPr id="3" name="Rectangle 2">
              <a:extLst>
                <a:ext uri="{FF2B5EF4-FFF2-40B4-BE49-F238E27FC236}">
                  <a16:creationId xmlns:a16="http://schemas.microsoft.com/office/drawing/2014/main" id="{37AA3B9F-5B1C-F3FB-8D67-3424F3C8B58D}"/>
                </a:ext>
              </a:extLst>
            </p:cNvPr>
            <p:cNvSpPr/>
            <p:nvPr/>
          </p:nvSpPr>
          <p:spPr>
            <a:xfrm>
              <a:off x="0" y="0"/>
              <a:ext cx="12192000" cy="759125"/>
            </a:xfrm>
            <a:prstGeom prst="rect">
              <a:avLst/>
            </a:prstGeom>
            <a:solidFill>
              <a:schemeClr val="accent3">
                <a:lumMod val="40000"/>
                <a:lumOff val="60000"/>
              </a:schemeClr>
            </a:solidFill>
            <a:ln>
              <a:solidFill>
                <a:schemeClr val="accent3">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IN" sz="2400" dirty="0">
                  <a:solidFill>
                    <a:schemeClr val="tx1"/>
                  </a:solidFill>
                  <a:latin typeface="Times New Roman" panose="02020603050405020304" pitchFamily="18" charset="0"/>
                  <a:cs typeface="Times New Roman" panose="02020603050405020304" pitchFamily="18" charset="0"/>
                </a:rPr>
                <a:t>SUMMARY AND CONCLUSION</a:t>
              </a:r>
            </a:p>
          </p:txBody>
        </p:sp>
        <p:cxnSp>
          <p:nvCxnSpPr>
            <p:cNvPr id="4" name="Straight Connector 3">
              <a:extLst>
                <a:ext uri="{FF2B5EF4-FFF2-40B4-BE49-F238E27FC236}">
                  <a16:creationId xmlns:a16="http://schemas.microsoft.com/office/drawing/2014/main" id="{EC3F640A-2F0F-11ED-5C76-F640B905D552}"/>
                </a:ext>
              </a:extLst>
            </p:cNvPr>
            <p:cNvCxnSpPr/>
            <p:nvPr/>
          </p:nvCxnSpPr>
          <p:spPr>
            <a:xfrm>
              <a:off x="0" y="759125"/>
              <a:ext cx="12192000" cy="0"/>
            </a:xfrm>
            <a:prstGeom prst="line">
              <a:avLst/>
            </a:prstGeom>
            <a:ln>
              <a:solidFill>
                <a:srgbClr val="FF0000"/>
              </a:solidFill>
            </a:ln>
          </p:spPr>
          <p:style>
            <a:lnRef idx="3">
              <a:schemeClr val="dk1"/>
            </a:lnRef>
            <a:fillRef idx="0">
              <a:schemeClr val="dk1"/>
            </a:fillRef>
            <a:effectRef idx="2">
              <a:schemeClr val="dk1"/>
            </a:effectRef>
            <a:fontRef idx="minor">
              <a:schemeClr val="tx1"/>
            </a:fontRef>
          </p:style>
        </p:cxnSp>
      </p:grpSp>
      <p:sp>
        <p:nvSpPr>
          <p:cNvPr id="8" name="TextBox 7">
            <a:extLst>
              <a:ext uri="{FF2B5EF4-FFF2-40B4-BE49-F238E27FC236}">
                <a16:creationId xmlns:a16="http://schemas.microsoft.com/office/drawing/2014/main" id="{88636846-A4C9-27EA-06B1-1C473F0173E7}"/>
              </a:ext>
            </a:extLst>
          </p:cNvPr>
          <p:cNvSpPr txBox="1"/>
          <p:nvPr/>
        </p:nvSpPr>
        <p:spPr>
          <a:xfrm>
            <a:off x="106095" y="1045110"/>
            <a:ext cx="11988923" cy="4767780"/>
          </a:xfrm>
          <a:prstGeom prst="rect">
            <a:avLst/>
          </a:prstGeom>
          <a:solidFill>
            <a:schemeClr val="accent6">
              <a:lumMod val="20000"/>
              <a:lumOff val="80000"/>
            </a:schemeClr>
          </a:solidFill>
        </p:spPr>
        <p:txBody>
          <a:bodyPr wrap="square">
            <a:spAutoFit/>
          </a:bodyPr>
          <a:lstStyle/>
          <a:p>
            <a:pPr marL="514350" indent="-285750" algn="just">
              <a:lnSpc>
                <a:spcPct val="150000"/>
              </a:lnSpc>
              <a:spcAft>
                <a:spcPts val="800"/>
              </a:spcAft>
              <a:buFont typeface="Wingdings" panose="05000000000000000000" pitchFamily="2" charset="2"/>
              <a:buChar char="Ø"/>
              <a:tabLst>
                <a:tab pos="733425" algn="l"/>
              </a:tabLst>
            </a:pPr>
            <a:r>
              <a:rPr lang="en-US" sz="1400" kern="100" dirty="0">
                <a:effectLst/>
                <a:latin typeface="Times New Roman" panose="02020603050405020304" pitchFamily="18" charset="0"/>
                <a:ea typeface="Calibri" panose="020F0502020204030204" pitchFamily="34" charset="0"/>
                <a:cs typeface="Mangal" panose="02040503050203030202" pitchFamily="18" charset="0"/>
              </a:rPr>
              <a:t>By using the algorithm by Zeng et al., (2020), it is understood that</a:t>
            </a:r>
            <a:r>
              <a:rPr lang="en-IN" sz="1400" kern="100" dirty="0">
                <a:effectLst/>
                <a:latin typeface="Times New Roman" panose="02020603050405020304" pitchFamily="18" charset="0"/>
                <a:ea typeface="Calibri" panose="020F0502020204030204" pitchFamily="34" charset="0"/>
                <a:cs typeface="Mangal" panose="02040503050203030202" pitchFamily="18" charset="0"/>
              </a:rPr>
              <a:t> across all seasons, convective events produced the most rainfall, whereas stratiform events produced the least amount. A higher number of precipitating events were observed in the monsoon season. It has been noted that significant bright band feature is shown by identified stratiform and stratocumulus events on representative cases (5 June 2019,  10 June 2019) in monsoon 2019. </a:t>
            </a:r>
          </a:p>
          <a:p>
            <a:pPr marL="514350" indent="-285750" algn="just">
              <a:lnSpc>
                <a:spcPct val="150000"/>
              </a:lnSpc>
              <a:spcAft>
                <a:spcPts val="800"/>
              </a:spcAft>
              <a:buFont typeface="Wingdings" panose="05000000000000000000" pitchFamily="2" charset="2"/>
              <a:buChar char="Ø"/>
              <a:tabLst>
                <a:tab pos="733425" algn="l"/>
              </a:tabLst>
            </a:pPr>
            <a:r>
              <a:rPr lang="en-US" sz="1400" kern="100" dirty="0">
                <a:latin typeface="Times New Roman" panose="02020603050405020304" pitchFamily="18" charset="0"/>
                <a:ea typeface="Calibri" panose="020F0502020204030204" pitchFamily="34" charset="0"/>
                <a:cs typeface="Mangal" panose="02040503050203030202" pitchFamily="18" charset="0"/>
              </a:rPr>
              <a:t>I</a:t>
            </a:r>
            <a:r>
              <a:rPr lang="en-US" sz="1400" kern="100" dirty="0">
                <a:effectLst/>
                <a:latin typeface="Times New Roman" panose="02020603050405020304" pitchFamily="18" charset="0"/>
                <a:ea typeface="Calibri" panose="020F0502020204030204" pitchFamily="34" charset="0"/>
                <a:cs typeface="Mangal" panose="02040503050203030202" pitchFamily="18" charset="0"/>
              </a:rPr>
              <a:t>t has been noted that the maximum diameters of raindrops are approximately 3.25 mm, 2.75 mm, and 2.37 mm for convective, stratocumulus, and stratiform events respectively. </a:t>
            </a:r>
            <a:r>
              <a:rPr lang="en-US" sz="1400" kern="100" dirty="0">
                <a:latin typeface="Times New Roman" panose="02020603050405020304" pitchFamily="18" charset="0"/>
                <a:ea typeface="Calibri" panose="020F0502020204030204" pitchFamily="34" charset="0"/>
                <a:cs typeface="Mangal" panose="02040503050203030202" pitchFamily="18" charset="0"/>
              </a:rPr>
              <a:t>The methodology by (Zeng et al., 2020) </a:t>
            </a:r>
            <a:r>
              <a:rPr lang="en-US" sz="1400" kern="100" dirty="0">
                <a:effectLst/>
                <a:latin typeface="Times New Roman" panose="02020603050405020304" pitchFamily="18" charset="0"/>
                <a:ea typeface="Calibri" panose="020F0502020204030204" pitchFamily="34" charset="0"/>
                <a:cs typeface="Mangal" panose="02040503050203030202" pitchFamily="18" charset="0"/>
              </a:rPr>
              <a:t>is most suitable for identifying stratiform and stratocumulus events. </a:t>
            </a:r>
          </a:p>
          <a:p>
            <a:pPr marL="514350" indent="-285750" algn="just">
              <a:lnSpc>
                <a:spcPct val="150000"/>
              </a:lnSpc>
              <a:spcAft>
                <a:spcPts val="800"/>
              </a:spcAft>
              <a:buFont typeface="Wingdings" panose="05000000000000000000" pitchFamily="2" charset="2"/>
              <a:buChar char="Ø"/>
              <a:tabLst>
                <a:tab pos="733425" algn="l"/>
              </a:tabLst>
            </a:pPr>
            <a:r>
              <a:rPr lang="en-IN" sz="1400" kern="100" dirty="0">
                <a:effectLst/>
                <a:latin typeface="Times New Roman" panose="02020603050405020304" pitchFamily="18" charset="0"/>
                <a:ea typeface="Calibri" panose="020F0502020204030204" pitchFamily="34" charset="0"/>
                <a:cs typeface="Mangal" panose="02040503050203030202" pitchFamily="18" charset="0"/>
              </a:rPr>
              <a:t>Modified algorithm suggests that throughout the study period, stratiform events occurred more frequently than convective and stratocumulus events. </a:t>
            </a:r>
          </a:p>
          <a:p>
            <a:pPr marL="514350" indent="-285750" algn="just">
              <a:lnSpc>
                <a:spcPct val="150000"/>
              </a:lnSpc>
              <a:spcAft>
                <a:spcPts val="800"/>
              </a:spcAft>
              <a:buFont typeface="Wingdings" panose="05000000000000000000" pitchFamily="2" charset="2"/>
              <a:buChar char="Ø"/>
              <a:tabLst>
                <a:tab pos="733425" algn="l"/>
              </a:tabLst>
            </a:pPr>
            <a:r>
              <a:rPr lang="en-IN" sz="1400" kern="100" dirty="0">
                <a:effectLst/>
                <a:latin typeface="Times New Roman" panose="02020603050405020304" pitchFamily="18" charset="0"/>
                <a:ea typeface="Calibri" panose="020F0502020204030204" pitchFamily="34" charset="0"/>
                <a:cs typeface="Mangal" panose="02040503050203030202" pitchFamily="18" charset="0"/>
              </a:rPr>
              <a:t>Stratiform produced more rain in the monsoon season and least in pre-monsoon. This algorithm is more suitable for identifying the three types of rain observed in the study area across all three seasons.</a:t>
            </a:r>
          </a:p>
          <a:p>
            <a:pPr marL="515938" indent="-282575" algn="just">
              <a:lnSpc>
                <a:spcPct val="150000"/>
              </a:lnSpc>
              <a:spcAft>
                <a:spcPts val="800"/>
              </a:spcAft>
              <a:buFont typeface="Wingdings" panose="05000000000000000000" pitchFamily="2" charset="2"/>
              <a:buChar char="Ø"/>
              <a:tabLst>
                <a:tab pos="640080" algn="l"/>
              </a:tabLst>
            </a:pPr>
            <a:r>
              <a:rPr lang="en-IN" sz="1400" kern="100" dirty="0">
                <a:effectLst/>
                <a:latin typeface="Times New Roman" panose="02020603050405020304" pitchFamily="18" charset="0"/>
                <a:ea typeface="Calibri" panose="020F0502020204030204" pitchFamily="34" charset="0"/>
                <a:cs typeface="Mangal" panose="02040503050203030202" pitchFamily="18" charset="0"/>
              </a:rPr>
              <a:t>For both </a:t>
            </a:r>
            <a:r>
              <a:rPr lang="en-IN" sz="1400" kern="100" dirty="0">
                <a:latin typeface="Times New Roman" panose="02020603050405020304" pitchFamily="18" charset="0"/>
                <a:ea typeface="Calibri" panose="020F0502020204030204" pitchFamily="34" charset="0"/>
                <a:cs typeface="Mangal" panose="02040503050203030202" pitchFamily="18" charset="0"/>
              </a:rPr>
              <a:t>deep </a:t>
            </a:r>
            <a:r>
              <a:rPr lang="en-IN" sz="1400" kern="100" dirty="0">
                <a:effectLst/>
                <a:latin typeface="Times New Roman" panose="02020603050405020304" pitchFamily="18" charset="0"/>
                <a:ea typeface="Calibri" panose="020F0502020204030204" pitchFamily="34" charset="0"/>
                <a:cs typeface="Mangal" panose="02040503050203030202" pitchFamily="18" charset="0"/>
              </a:rPr>
              <a:t>cases, relative humidity was greater than 90 % in the surface layer and the value of RH decreased with the vertical height during the hour of the event. Similarly, the value of radar reflectivity was very high up to 4 km during the hour of the event in both cases.</a:t>
            </a:r>
          </a:p>
          <a:p>
            <a:pPr marL="514350" indent="-285750" algn="just">
              <a:lnSpc>
                <a:spcPct val="150000"/>
              </a:lnSpc>
              <a:spcAft>
                <a:spcPts val="800"/>
              </a:spcAft>
              <a:buFont typeface="Wingdings" panose="05000000000000000000" pitchFamily="2" charset="2"/>
              <a:buChar char="Ø"/>
              <a:tabLst>
                <a:tab pos="733425" algn="l"/>
              </a:tabLst>
            </a:pPr>
            <a:r>
              <a:rPr lang="en-IN" sz="1400" kern="100" dirty="0">
                <a:effectLst/>
                <a:latin typeface="Times New Roman" panose="02020603050405020304" pitchFamily="18" charset="0"/>
                <a:ea typeface="Calibri" panose="020F0502020204030204" pitchFamily="34" charset="0"/>
                <a:cs typeface="Mangal" panose="02040503050203030202" pitchFamily="18" charset="0"/>
              </a:rPr>
              <a:t>Deep systems are observed with Low brightness temperature (210 K for case1 and 230 K for case2)value and high CAPE value (&gt;1000 J/kg). A larger drop diameter is observed for the representative case of the deep system identified in 2022 post-monsoon. For the two representative cases, the λ exhibits positive values and the incidence of λ is greater below 10 mm</a:t>
            </a:r>
            <a:r>
              <a:rPr lang="en-IN" sz="1400" kern="100" baseline="30000" dirty="0">
                <a:effectLst/>
                <a:latin typeface="Times New Roman" panose="02020603050405020304" pitchFamily="18" charset="0"/>
                <a:ea typeface="Calibri" panose="020F0502020204030204" pitchFamily="34" charset="0"/>
                <a:cs typeface="Mangal" panose="02040503050203030202" pitchFamily="18" charset="0"/>
              </a:rPr>
              <a:t>−1</a:t>
            </a:r>
            <a:r>
              <a:rPr lang="en-IN" sz="1400" kern="100" dirty="0">
                <a:effectLst/>
                <a:latin typeface="Times New Roman" panose="02020603050405020304" pitchFamily="18" charset="0"/>
                <a:ea typeface="Calibri" panose="020F0502020204030204" pitchFamily="34" charset="0"/>
                <a:cs typeface="Mangal" panose="02040503050203030202" pitchFamily="18" charset="0"/>
              </a:rPr>
              <a:t>. </a:t>
            </a:r>
          </a:p>
        </p:txBody>
      </p:sp>
      <p:sp>
        <p:nvSpPr>
          <p:cNvPr id="7" name="Slide Number Placeholder 6">
            <a:extLst>
              <a:ext uri="{FF2B5EF4-FFF2-40B4-BE49-F238E27FC236}">
                <a16:creationId xmlns:a16="http://schemas.microsoft.com/office/drawing/2014/main" id="{A54DEB93-FE05-C2B6-11B4-8F301FF8B2E2}"/>
              </a:ext>
            </a:extLst>
          </p:cNvPr>
          <p:cNvSpPr>
            <a:spLocks noGrp="1"/>
          </p:cNvSpPr>
          <p:nvPr>
            <p:ph type="sldNum" sz="quarter" idx="12"/>
          </p:nvPr>
        </p:nvSpPr>
        <p:spPr/>
        <p:txBody>
          <a:bodyPr/>
          <a:lstStyle/>
          <a:p>
            <a:fld id="{9660AF8B-14A3-4ECA-8C8D-3F5F90C29460}" type="slidenum">
              <a:rPr lang="en-IN" smtClean="0"/>
              <a:t>7</a:t>
            </a:fld>
            <a:endParaRPr lang="en-IN"/>
          </a:p>
        </p:txBody>
      </p:sp>
      <p:pic>
        <p:nvPicPr>
          <p:cNvPr id="15" name="Audio 14">
            <a:hlinkClick r:id="" action="ppaction://media"/>
            <a:extLst>
              <a:ext uri="{FF2B5EF4-FFF2-40B4-BE49-F238E27FC236}">
                <a16:creationId xmlns:a16="http://schemas.microsoft.com/office/drawing/2014/main" id="{88F6B0CC-2C0E-C7E8-61ED-48CF6FDE8242}"/>
              </a:ext>
            </a:extLst>
          </p:cNvPr>
          <p:cNvPicPr>
            <a:picLocks noChangeAspect="1"/>
          </p:cNvPicPr>
          <p:nvPr>
            <a:audioFile r:link="rId2"/>
            <p:extLst>
              <p:ext uri="{DAA4B4D4-6D71-4841-9C94-3DE7FCFB9230}">
                <p14:media xmlns:p14="http://schemas.microsoft.com/office/powerpoint/2010/main" r:embed="rId1"/>
              </p:ext>
            </p:extLst>
          </p:nvPr>
        </p:nvPicPr>
        <p:blipFill>
          <a:blip r:embed="rId4"/>
          <a:srcRect l="-262704" t="-125896" r="-262704" b="-125896"/>
          <a:stretch>
            <a:fillRect/>
          </a:stretch>
        </p:blipFill>
        <p:spPr>
          <a:xfrm>
            <a:off x="9144000" y="5143500"/>
            <a:ext cx="3048000" cy="1714500"/>
          </a:xfrm>
          <a:prstGeom prst="rect">
            <a:avLst/>
          </a:prstGeom>
        </p:spPr>
      </p:pic>
    </p:spTree>
    <p:extLst>
      <p:ext uri="{BB962C8B-B14F-4D97-AF65-F5344CB8AC3E}">
        <p14:creationId xmlns:p14="http://schemas.microsoft.com/office/powerpoint/2010/main" val="3183120313"/>
      </p:ext>
    </p:extLst>
  </p:cSld>
  <p:clrMapOvr>
    <a:masterClrMapping/>
  </p:clrMapOvr>
  <mc:AlternateContent xmlns:mc="http://schemas.openxmlformats.org/markup-compatibility/2006">
    <mc:Choice xmlns:p14="http://schemas.microsoft.com/office/powerpoint/2010/main" Requires="p14">
      <p:transition spd="slow" p14:dur="2000" advTm="24182"/>
    </mc:Choice>
    <mc:Fallback>
      <p:transition spd="slow" advTm="24182"/>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5"/>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15"/>
                </p:tgtEl>
              </p:cMediaNode>
            </p:audio>
          </p:childTnLst>
        </p:cTn>
      </p:par>
    </p:tnLst>
  </p:timing>
  <p:extLst>
    <p:ext uri="{3A86A75C-4F4B-4683-9AE1-C65F6400EC91}">
      <p14:laserTraceLst xmlns:p14="http://schemas.microsoft.com/office/powerpoint/2010/main">
        <p14:tracePtLst>
          <p14:tracePt t="17108" x="4995863" y="4478338"/>
          <p14:tracePt t="17122" x="4995863" y="4470400"/>
          <p14:tracePt t="17128" x="4995863" y="4460875"/>
          <p14:tracePt t="17139" x="4995863" y="4452938"/>
          <p14:tracePt t="17156" x="5003800" y="4435475"/>
          <p14:tracePt t="17172" x="5013325" y="4435475"/>
          <p14:tracePt t="17190" x="5013325" y="4410075"/>
          <p14:tracePt t="17205" x="5029200" y="4410075"/>
          <p14:tracePt t="17222" x="5029200" y="4402138"/>
          <p14:tracePt t="17224" x="5029200" y="4394200"/>
          <p14:tracePt t="17252" x="5038725" y="4394200"/>
          <p14:tracePt t="17272" x="5038725" y="4384675"/>
          <p14:tracePt t="17279" x="5046663" y="4384675"/>
          <p14:tracePt t="17300" x="5054600" y="4376738"/>
          <p14:tracePt t="17335" x="5064125" y="4376738"/>
          <p14:tracePt t="17348" x="5072063" y="4376738"/>
          <p14:tracePt t="17362" x="5072063" y="4384675"/>
          <p14:tracePt t="17383" x="5080000" y="4394200"/>
          <p14:tracePt t="17389" x="5089525" y="4402138"/>
          <p14:tracePt t="17405" x="5097463" y="4410075"/>
          <p14:tracePt t="17422" x="5114925" y="4419600"/>
          <p14:tracePt t="17425" x="5114925" y="4427538"/>
          <p14:tracePt t="17438" x="5122863" y="4427538"/>
          <p14:tracePt t="17440" x="5122863" y="4435475"/>
          <p14:tracePt t="17455" x="5132388" y="4445000"/>
          <p14:tracePt t="17471" x="5140325" y="4452938"/>
          <p14:tracePt t="17488" x="5140325" y="4470400"/>
          <p14:tracePt t="17505" x="5148263" y="4478338"/>
          <p14:tracePt t="17522" x="5157788" y="4478338"/>
          <p14:tracePt t="17538" x="5157788" y="4486275"/>
          <p14:tracePt t="17554" x="5157788" y="4495800"/>
          <p14:tracePt t="17575" x="5157788" y="4503738"/>
          <p14:tracePt t="17596" x="5157788" y="4521200"/>
          <p14:tracePt t="17616" x="5165725" y="4521200"/>
          <p14:tracePt t="17623" x="5173663" y="4521200"/>
          <p14:tracePt t="17639" x="5173663" y="4529138"/>
          <p14:tracePt t="17655" x="5183188" y="4538663"/>
          <p14:tracePt t="17671" x="5191125" y="4546600"/>
          <p14:tracePt t="17688" x="5199063" y="4564063"/>
          <p14:tracePt t="17705" x="5208588" y="4564063"/>
          <p14:tracePt t="17721" x="5224463" y="4579938"/>
          <p14:tracePt t="17738" x="5233988" y="4589463"/>
          <p14:tracePt t="17754" x="5259388" y="4605338"/>
          <p14:tracePt t="17771" x="5259388" y="4614863"/>
          <p14:tracePt t="17789" x="5276850" y="4630738"/>
          <p14:tracePt t="17805" x="5284788" y="4640263"/>
          <p14:tracePt t="17821" x="5292725" y="4648200"/>
          <p14:tracePt t="17851" x="5302250" y="4657725"/>
          <p14:tracePt t="17871" x="5310188" y="4665663"/>
          <p14:tracePt t="17960" x="5310188" y="4673600"/>
          <p14:tracePt t="18436" x="5310188" y="4683125"/>
          <p14:tracePt t="18484" x="5302250" y="4683125"/>
          <p14:tracePt t="18856" x="5302250" y="4691063"/>
          <p14:tracePt t="19435" x="5292725" y="4699000"/>
          <p14:tracePt t="19847" x="5284788" y="4699000"/>
          <p14:tracePt t="20599" x="5276850" y="4708525"/>
          <p14:tracePt t="20626" x="5276850" y="4716463"/>
          <p14:tracePt t="20674" x="5276850" y="4724400"/>
          <p14:tracePt t="20695" x="5276850" y="4733925"/>
          <p14:tracePt t="20717" x="5276850" y="4749800"/>
          <p14:tracePt t="20730" x="5276850" y="4759325"/>
          <p14:tracePt t="20744" x="5276850" y="4767263"/>
          <p14:tracePt t="20752" x="5276850" y="4784725"/>
          <p14:tracePt t="20769" x="5276850" y="4810125"/>
          <p14:tracePt t="20772" x="5276850" y="4835525"/>
          <p14:tracePt t="20785" x="5276850" y="4860925"/>
          <p14:tracePt t="20802" x="5276850" y="4886325"/>
          <p14:tracePt t="20805" x="5276850" y="4903788"/>
          <p14:tracePt t="20820" x="5276850" y="4919663"/>
          <p14:tracePt t="20835" x="5276850" y="4937125"/>
          <p14:tracePt t="20852" x="5276850" y="4954588"/>
          <p14:tracePt t="20870" x="5276850" y="4962525"/>
          <p14:tracePt t="20885" x="5276850" y="4972050"/>
          <p14:tracePt t="20902" x="5284788" y="4979988"/>
          <p14:tracePt t="20918" x="5284788" y="4987925"/>
          <p14:tracePt t="20935" x="5292725" y="4997450"/>
          <p14:tracePt t="20971" x="5302250" y="5005388"/>
          <p14:tracePt t="20985" x="5302250" y="5013325"/>
          <p14:tracePt t="20998" x="5302250" y="5022850"/>
          <p14:tracePt t="21040" x="5302250" y="5030788"/>
          <p14:tracePt t="21061" x="5302250" y="5038725"/>
          <p14:tracePt t="21122" x="5302250" y="5048250"/>
          <p14:tracePt t="21129" x="5302250" y="5056188"/>
          <p14:tracePt t="21156" x="5310188" y="5056188"/>
          <p14:tracePt t="21191" x="5310188" y="5064125"/>
          <p14:tracePt t="21205" x="5310188" y="5073650"/>
          <p14:tracePt t="21260" x="5310188" y="5081588"/>
          <p14:tracePt t="21308" x="5310188" y="5091113"/>
          <p14:tracePt t="21397" x="5310188" y="5099050"/>
        </p14:tracePtLst>
      </p14:laserTraceLst>
    </p:ext>
  </p:extLst>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469435FC-8AF5-1473-37E7-B868A11D4AF2}"/>
              </a:ext>
            </a:extLst>
          </p:cNvPr>
          <p:cNvGrpSpPr/>
          <p:nvPr/>
        </p:nvGrpSpPr>
        <p:grpSpPr>
          <a:xfrm>
            <a:off x="-9395" y="-5"/>
            <a:ext cx="12192000" cy="759125"/>
            <a:chOff x="0" y="0"/>
            <a:chExt cx="12192000" cy="759125"/>
          </a:xfrm>
        </p:grpSpPr>
        <p:sp>
          <p:nvSpPr>
            <p:cNvPr id="3" name="Rectangle 2">
              <a:extLst>
                <a:ext uri="{FF2B5EF4-FFF2-40B4-BE49-F238E27FC236}">
                  <a16:creationId xmlns:a16="http://schemas.microsoft.com/office/drawing/2014/main" id="{37AA3B9F-5B1C-F3FB-8D67-3424F3C8B58D}"/>
                </a:ext>
              </a:extLst>
            </p:cNvPr>
            <p:cNvSpPr/>
            <p:nvPr/>
          </p:nvSpPr>
          <p:spPr>
            <a:xfrm>
              <a:off x="0" y="0"/>
              <a:ext cx="12192000" cy="759125"/>
            </a:xfrm>
            <a:prstGeom prst="rect">
              <a:avLst/>
            </a:prstGeom>
            <a:solidFill>
              <a:schemeClr val="accent3">
                <a:lumMod val="40000"/>
                <a:lumOff val="60000"/>
              </a:schemeClr>
            </a:solidFill>
            <a:ln>
              <a:solidFill>
                <a:schemeClr val="accent3">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IN" sz="2400" b="1" dirty="0">
                  <a:solidFill>
                    <a:schemeClr val="tx1"/>
                  </a:solidFill>
                  <a:latin typeface="Times New Roman" panose="02020603050405020304" pitchFamily="18" charset="0"/>
                  <a:cs typeface="Times New Roman" panose="02020603050405020304" pitchFamily="18" charset="0"/>
                </a:rPr>
                <a:t>REFERENCES</a:t>
              </a:r>
            </a:p>
          </p:txBody>
        </p:sp>
        <p:cxnSp>
          <p:nvCxnSpPr>
            <p:cNvPr id="4" name="Straight Connector 3">
              <a:extLst>
                <a:ext uri="{FF2B5EF4-FFF2-40B4-BE49-F238E27FC236}">
                  <a16:creationId xmlns:a16="http://schemas.microsoft.com/office/drawing/2014/main" id="{EC3F640A-2F0F-11ED-5C76-F640B905D552}"/>
                </a:ext>
              </a:extLst>
            </p:cNvPr>
            <p:cNvCxnSpPr/>
            <p:nvPr/>
          </p:nvCxnSpPr>
          <p:spPr>
            <a:xfrm>
              <a:off x="0" y="759125"/>
              <a:ext cx="12192000" cy="0"/>
            </a:xfrm>
            <a:prstGeom prst="line">
              <a:avLst/>
            </a:prstGeom>
            <a:ln>
              <a:solidFill>
                <a:srgbClr val="FF0000"/>
              </a:solidFill>
            </a:ln>
          </p:spPr>
          <p:style>
            <a:lnRef idx="3">
              <a:schemeClr val="dk1"/>
            </a:lnRef>
            <a:fillRef idx="0">
              <a:schemeClr val="dk1"/>
            </a:fillRef>
            <a:effectRef idx="2">
              <a:schemeClr val="dk1"/>
            </a:effectRef>
            <a:fontRef idx="minor">
              <a:schemeClr val="tx1"/>
            </a:fontRef>
          </p:style>
        </p:cxnSp>
      </p:grpSp>
      <p:sp>
        <p:nvSpPr>
          <p:cNvPr id="12" name="TextBox 11">
            <a:extLst>
              <a:ext uri="{FF2B5EF4-FFF2-40B4-BE49-F238E27FC236}">
                <a16:creationId xmlns:a16="http://schemas.microsoft.com/office/drawing/2014/main" id="{9B5F1413-E0F4-651C-710F-272AD0A7EFA3}"/>
              </a:ext>
            </a:extLst>
          </p:cNvPr>
          <p:cNvSpPr txBox="1"/>
          <p:nvPr/>
        </p:nvSpPr>
        <p:spPr>
          <a:xfrm>
            <a:off x="106095" y="1091629"/>
            <a:ext cx="11988922" cy="5173789"/>
          </a:xfrm>
          <a:prstGeom prst="rect">
            <a:avLst/>
          </a:prstGeom>
          <a:gradFill>
            <a:gsLst>
              <a:gs pos="23000">
                <a:schemeClr val="bg1"/>
              </a:gs>
              <a:gs pos="74000">
                <a:schemeClr val="accent6">
                  <a:lumMod val="20000"/>
                  <a:lumOff val="80000"/>
                </a:schemeClr>
              </a:gs>
              <a:gs pos="83000">
                <a:schemeClr val="accent6">
                  <a:lumMod val="40000"/>
                  <a:lumOff val="60000"/>
                </a:schemeClr>
              </a:gs>
              <a:gs pos="100000">
                <a:schemeClr val="accent6"/>
              </a:gs>
            </a:gsLst>
            <a:lin ang="5400000" scaled="1"/>
          </a:gradFill>
        </p:spPr>
        <p:txBody>
          <a:bodyPr wrap="square">
            <a:spAutoFit/>
          </a:bodyPr>
          <a:lstStyle/>
          <a:p>
            <a:pPr marL="673100" indent="-457200" algn="just">
              <a:lnSpc>
                <a:spcPct val="107000"/>
              </a:lnSpc>
              <a:spcBef>
                <a:spcPts val="1200"/>
              </a:spcBef>
              <a:spcAft>
                <a:spcPts val="600"/>
              </a:spcAft>
              <a:buFont typeface="Wingdings" panose="05000000000000000000" pitchFamily="2" charset="2"/>
              <a:buChar char="§"/>
            </a:pPr>
            <a:r>
              <a:rPr lang="en-US" sz="1600" kern="100" dirty="0" err="1">
                <a:effectLst/>
                <a:latin typeface="Times New Roman" panose="02020603050405020304" pitchFamily="18" charset="0"/>
                <a:ea typeface="Calibri" panose="020F0502020204030204" pitchFamily="34" charset="0"/>
                <a:cs typeface="Mangal" panose="02040503050203030202" pitchFamily="18" charset="0"/>
              </a:rPr>
              <a:t>Anagnostou</a:t>
            </a:r>
            <a:r>
              <a:rPr lang="en-US" sz="1600" kern="100" dirty="0">
                <a:effectLst/>
                <a:latin typeface="Times New Roman" panose="02020603050405020304" pitchFamily="18" charset="0"/>
                <a:ea typeface="Calibri" panose="020F0502020204030204" pitchFamily="34" charset="0"/>
                <a:cs typeface="Mangal" panose="02040503050203030202" pitchFamily="18" charset="0"/>
              </a:rPr>
              <a:t>, E.N., 2004. A convective/stratiform precipitation classification algorithm for volume scanning weather radar observations. </a:t>
            </a:r>
            <a:r>
              <a:rPr lang="en-US" sz="1600" i="1" kern="100" dirty="0">
                <a:effectLst/>
                <a:latin typeface="Times New Roman" panose="02020603050405020304" pitchFamily="18" charset="0"/>
                <a:ea typeface="Calibri" panose="020F0502020204030204" pitchFamily="34" charset="0"/>
                <a:cs typeface="Mangal" panose="02040503050203030202" pitchFamily="18" charset="0"/>
              </a:rPr>
              <a:t>Meteorological Applications</a:t>
            </a:r>
            <a:r>
              <a:rPr lang="en-US" sz="1600" kern="100" dirty="0">
                <a:effectLst/>
                <a:latin typeface="Times New Roman" panose="02020603050405020304" pitchFamily="18" charset="0"/>
                <a:ea typeface="Calibri" panose="020F0502020204030204" pitchFamily="34" charset="0"/>
                <a:cs typeface="Mangal" panose="02040503050203030202" pitchFamily="18" charset="0"/>
              </a:rPr>
              <a:t>, </a:t>
            </a:r>
            <a:r>
              <a:rPr lang="en-US" sz="1600" i="1" kern="100" dirty="0">
                <a:effectLst/>
                <a:latin typeface="Times New Roman" panose="02020603050405020304" pitchFamily="18" charset="0"/>
                <a:ea typeface="Calibri" panose="020F0502020204030204" pitchFamily="34" charset="0"/>
                <a:cs typeface="Mangal" panose="02040503050203030202" pitchFamily="18" charset="0"/>
              </a:rPr>
              <a:t>11</a:t>
            </a:r>
            <a:r>
              <a:rPr lang="en-US" sz="1600" kern="100" dirty="0">
                <a:effectLst/>
                <a:latin typeface="Times New Roman" panose="02020603050405020304" pitchFamily="18" charset="0"/>
                <a:ea typeface="Calibri" panose="020F0502020204030204" pitchFamily="34" charset="0"/>
                <a:cs typeface="Mangal" panose="02040503050203030202" pitchFamily="18" charset="0"/>
              </a:rPr>
              <a:t>(4), pp.291-300.</a:t>
            </a:r>
            <a:endParaRPr lang="en-IN" sz="1600" kern="100" dirty="0">
              <a:effectLst/>
              <a:latin typeface="Calibri" panose="020F0502020204030204" pitchFamily="34" charset="0"/>
              <a:ea typeface="Calibri" panose="020F0502020204030204" pitchFamily="34" charset="0"/>
              <a:cs typeface="Mangal" panose="02040503050203030202" pitchFamily="18" charset="0"/>
            </a:endParaRPr>
          </a:p>
          <a:p>
            <a:pPr marL="673100" indent="-457200" algn="just">
              <a:lnSpc>
                <a:spcPct val="107000"/>
              </a:lnSpc>
              <a:spcBef>
                <a:spcPts val="1200"/>
              </a:spcBef>
              <a:spcAft>
                <a:spcPts val="600"/>
              </a:spcAft>
              <a:buFont typeface="Wingdings" panose="05000000000000000000" pitchFamily="2" charset="2"/>
              <a:buChar char="§"/>
            </a:pPr>
            <a:r>
              <a:rPr lang="en-US" sz="1600" kern="100" dirty="0" err="1">
                <a:effectLst/>
                <a:latin typeface="Times New Roman" panose="02020603050405020304" pitchFamily="18" charset="0"/>
                <a:ea typeface="Calibri" panose="020F0502020204030204" pitchFamily="34" charset="0"/>
                <a:cs typeface="Mangal" panose="02040503050203030202" pitchFamily="18" charset="0"/>
              </a:rPr>
              <a:t>Konwar</a:t>
            </a:r>
            <a:r>
              <a:rPr lang="en-US" sz="1600" kern="100" dirty="0">
                <a:effectLst/>
                <a:latin typeface="Times New Roman" panose="02020603050405020304" pitchFamily="18" charset="0"/>
                <a:ea typeface="Calibri" panose="020F0502020204030204" pitchFamily="34" charset="0"/>
                <a:cs typeface="Mangal" panose="02040503050203030202" pitchFamily="18" charset="0"/>
              </a:rPr>
              <a:t>, M., Das, S.K., Deshpande, S.M., Chakravarty, K., and Goswami, B.N. 2014. Microphysics of clouds and rain over the Western Ghat. </a:t>
            </a:r>
            <a:r>
              <a:rPr lang="en-US" sz="1600" i="1" kern="100" dirty="0">
                <a:effectLst/>
                <a:latin typeface="Times New Roman" panose="02020603050405020304" pitchFamily="18" charset="0"/>
                <a:ea typeface="Calibri" panose="020F0502020204030204" pitchFamily="34" charset="0"/>
                <a:cs typeface="Mangal" panose="02040503050203030202" pitchFamily="18" charset="0"/>
              </a:rPr>
              <a:t>J. </a:t>
            </a:r>
            <a:r>
              <a:rPr lang="en-US" sz="1600" i="1" kern="100" dirty="0" err="1">
                <a:effectLst/>
                <a:latin typeface="Times New Roman" panose="02020603050405020304" pitchFamily="18" charset="0"/>
                <a:ea typeface="Calibri" panose="020F0502020204030204" pitchFamily="34" charset="0"/>
                <a:cs typeface="Mangal" panose="02040503050203030202" pitchFamily="18" charset="0"/>
              </a:rPr>
              <a:t>Geophys</a:t>
            </a:r>
            <a:r>
              <a:rPr lang="en-US" sz="1600" i="1" kern="100" dirty="0">
                <a:effectLst/>
                <a:latin typeface="Times New Roman" panose="02020603050405020304" pitchFamily="18" charset="0"/>
                <a:ea typeface="Calibri" panose="020F0502020204030204" pitchFamily="34" charset="0"/>
                <a:cs typeface="Mangal" panose="02040503050203030202" pitchFamily="18" charset="0"/>
              </a:rPr>
              <a:t>. Res. Atmos</a:t>
            </a:r>
            <a:r>
              <a:rPr lang="en-US" sz="1600" kern="100" dirty="0">
                <a:effectLst/>
                <a:latin typeface="Times New Roman" panose="02020603050405020304" pitchFamily="18" charset="0"/>
                <a:ea typeface="Calibri" panose="020F0502020204030204" pitchFamily="34" charset="0"/>
                <a:cs typeface="Mangal" panose="02040503050203030202" pitchFamily="18" charset="0"/>
              </a:rPr>
              <a:t>. 119(10):6140-6159.</a:t>
            </a:r>
            <a:endParaRPr lang="en-IN" sz="1600" kern="100" dirty="0">
              <a:effectLst/>
              <a:latin typeface="Calibri" panose="020F0502020204030204" pitchFamily="34" charset="0"/>
              <a:ea typeface="Calibri" panose="020F0502020204030204" pitchFamily="34" charset="0"/>
              <a:cs typeface="Mangal" panose="02040503050203030202" pitchFamily="18" charset="0"/>
            </a:endParaRPr>
          </a:p>
          <a:p>
            <a:pPr marL="734695" indent="-457200" algn="just">
              <a:lnSpc>
                <a:spcPct val="107000"/>
              </a:lnSpc>
              <a:spcBef>
                <a:spcPts val="1200"/>
              </a:spcBef>
              <a:spcAft>
                <a:spcPts val="800"/>
              </a:spcAft>
              <a:buFont typeface="Wingdings" panose="05000000000000000000" pitchFamily="2" charset="2"/>
              <a:buChar char="§"/>
              <a:tabLst>
                <a:tab pos="733425" algn="l"/>
              </a:tabLst>
            </a:pPr>
            <a:r>
              <a:rPr lang="en-US" sz="1600" kern="100" dirty="0">
                <a:effectLst/>
                <a:latin typeface="Times New Roman" panose="02020603050405020304" pitchFamily="18" charset="0"/>
                <a:ea typeface="Calibri" panose="020F0502020204030204" pitchFamily="34" charset="0"/>
                <a:cs typeface="Mangal" panose="02040503050203030202" pitchFamily="18" charset="0"/>
              </a:rPr>
              <a:t>Lin, B., Xu, K.M., Minnis, P., </a:t>
            </a:r>
            <a:r>
              <a:rPr lang="en-US" sz="1600" kern="100" dirty="0" err="1">
                <a:effectLst/>
                <a:latin typeface="Times New Roman" panose="02020603050405020304" pitchFamily="18" charset="0"/>
                <a:ea typeface="Calibri" panose="020F0502020204030204" pitchFamily="34" charset="0"/>
                <a:cs typeface="Mangal" panose="02040503050203030202" pitchFamily="18" charset="0"/>
              </a:rPr>
              <a:t>Wielicki</a:t>
            </a:r>
            <a:r>
              <a:rPr lang="en-US" sz="1600" kern="100" dirty="0">
                <a:effectLst/>
                <a:latin typeface="Times New Roman" panose="02020603050405020304" pitchFamily="18" charset="0"/>
                <a:ea typeface="Calibri" panose="020F0502020204030204" pitchFamily="34" charset="0"/>
                <a:cs typeface="Mangal" panose="02040503050203030202" pitchFamily="18" charset="0"/>
              </a:rPr>
              <a:t>, B.A., Hu, Y., Chambers, L., Fan, T.F. and Sun, W., 2007. Coincident occurrences of tropical individual cirrus clouds and deep convective systems derived from TRMM observations. </a:t>
            </a:r>
            <a:r>
              <a:rPr lang="en-US" sz="1600" i="1" kern="100" dirty="0">
                <a:effectLst/>
                <a:latin typeface="Times New Roman" panose="02020603050405020304" pitchFamily="18" charset="0"/>
                <a:ea typeface="Calibri" panose="020F0502020204030204" pitchFamily="34" charset="0"/>
                <a:cs typeface="Mangal" panose="02040503050203030202" pitchFamily="18" charset="0"/>
              </a:rPr>
              <a:t>Geophysical research letters</a:t>
            </a:r>
            <a:r>
              <a:rPr lang="en-US" sz="1600" kern="100" dirty="0">
                <a:effectLst/>
                <a:latin typeface="Times New Roman" panose="02020603050405020304" pitchFamily="18" charset="0"/>
                <a:ea typeface="Calibri" panose="020F0502020204030204" pitchFamily="34" charset="0"/>
                <a:cs typeface="Mangal" panose="02040503050203030202" pitchFamily="18" charset="0"/>
              </a:rPr>
              <a:t>, </a:t>
            </a:r>
            <a:r>
              <a:rPr lang="en-US" sz="1600" i="1" kern="100" dirty="0">
                <a:effectLst/>
                <a:latin typeface="Times New Roman" panose="02020603050405020304" pitchFamily="18" charset="0"/>
                <a:ea typeface="Calibri" panose="020F0502020204030204" pitchFamily="34" charset="0"/>
                <a:cs typeface="Mangal" panose="02040503050203030202" pitchFamily="18" charset="0"/>
              </a:rPr>
              <a:t>34</a:t>
            </a:r>
            <a:r>
              <a:rPr lang="en-US" sz="1600" kern="100" dirty="0">
                <a:effectLst/>
                <a:latin typeface="Times New Roman" panose="02020603050405020304" pitchFamily="18" charset="0"/>
                <a:ea typeface="Calibri" panose="020F0502020204030204" pitchFamily="34" charset="0"/>
                <a:cs typeface="Mangal" panose="02040503050203030202" pitchFamily="18" charset="0"/>
              </a:rPr>
              <a:t>(14).</a:t>
            </a:r>
          </a:p>
          <a:p>
            <a:pPr marL="673100" indent="-457200" algn="just">
              <a:lnSpc>
                <a:spcPct val="107000"/>
              </a:lnSpc>
              <a:spcBef>
                <a:spcPts val="1200"/>
              </a:spcBef>
              <a:spcAft>
                <a:spcPts val="600"/>
              </a:spcAft>
              <a:buFont typeface="Wingdings" panose="05000000000000000000" pitchFamily="2" charset="2"/>
              <a:buChar char="§"/>
            </a:pPr>
            <a:r>
              <a:rPr lang="en-US" sz="1600" kern="100" dirty="0">
                <a:effectLst/>
                <a:latin typeface="Times New Roman" panose="02020603050405020304" pitchFamily="18" charset="0"/>
                <a:ea typeface="Calibri" panose="020F0502020204030204" pitchFamily="34" charset="0"/>
                <a:cs typeface="Mangal" panose="02040503050203030202" pitchFamily="18" charset="0"/>
              </a:rPr>
              <a:t>Kurino, T., 1997. A satellite infrared technique for estimating “deep/shallow” precipitation. </a:t>
            </a:r>
            <a:r>
              <a:rPr lang="en-US" sz="1600" i="1" kern="100" dirty="0">
                <a:effectLst/>
                <a:latin typeface="Times New Roman" panose="02020603050405020304" pitchFamily="18" charset="0"/>
                <a:ea typeface="Calibri" panose="020F0502020204030204" pitchFamily="34" charset="0"/>
                <a:cs typeface="Mangal" panose="02040503050203030202" pitchFamily="18" charset="0"/>
              </a:rPr>
              <a:t>Advances in Space Research</a:t>
            </a:r>
            <a:r>
              <a:rPr lang="en-US" sz="1600" kern="100" dirty="0">
                <a:effectLst/>
                <a:latin typeface="Times New Roman" panose="02020603050405020304" pitchFamily="18" charset="0"/>
                <a:ea typeface="Calibri" panose="020F0502020204030204" pitchFamily="34" charset="0"/>
                <a:cs typeface="Mangal" panose="02040503050203030202" pitchFamily="18" charset="0"/>
              </a:rPr>
              <a:t>, </a:t>
            </a:r>
            <a:r>
              <a:rPr lang="en-US" sz="1600" i="1" kern="100" dirty="0">
                <a:effectLst/>
                <a:latin typeface="Times New Roman" panose="02020603050405020304" pitchFamily="18" charset="0"/>
                <a:ea typeface="Calibri" panose="020F0502020204030204" pitchFamily="34" charset="0"/>
                <a:cs typeface="Mangal" panose="02040503050203030202" pitchFamily="18" charset="0"/>
              </a:rPr>
              <a:t>19</a:t>
            </a:r>
            <a:r>
              <a:rPr lang="en-US" sz="1600" kern="100" dirty="0">
                <a:effectLst/>
                <a:latin typeface="Times New Roman" panose="02020603050405020304" pitchFamily="18" charset="0"/>
                <a:ea typeface="Calibri" panose="020F0502020204030204" pitchFamily="34" charset="0"/>
                <a:cs typeface="Mangal" panose="02040503050203030202" pitchFamily="18" charset="0"/>
              </a:rPr>
              <a:t>(3), pp.511-514.</a:t>
            </a:r>
          </a:p>
          <a:p>
            <a:pPr marL="673100" indent="-457200" algn="just">
              <a:lnSpc>
                <a:spcPct val="107000"/>
              </a:lnSpc>
              <a:spcBef>
                <a:spcPts val="1200"/>
              </a:spcBef>
              <a:spcAft>
                <a:spcPts val="600"/>
              </a:spcAft>
              <a:buFont typeface="Wingdings" panose="05000000000000000000" pitchFamily="2" charset="2"/>
              <a:buChar char="§"/>
            </a:pPr>
            <a:r>
              <a:rPr lang="en-US" sz="1600" kern="100" dirty="0">
                <a:effectLst/>
                <a:latin typeface="Times New Roman" panose="02020603050405020304" pitchFamily="18" charset="0"/>
                <a:ea typeface="Calibri" panose="020F0502020204030204" pitchFamily="34" charset="0"/>
                <a:cs typeface="Mangal" panose="02040503050203030202" pitchFamily="18" charset="0"/>
              </a:rPr>
              <a:t>Adler, R.F. and Negri, A.J., 1988. A satellite infrared technique to estimate tropical convective and stratiform rainfall. </a:t>
            </a:r>
            <a:r>
              <a:rPr lang="en-US" sz="1600" i="1" kern="100" dirty="0">
                <a:effectLst/>
                <a:latin typeface="Times New Roman" panose="02020603050405020304" pitchFamily="18" charset="0"/>
                <a:ea typeface="Calibri" panose="020F0502020204030204" pitchFamily="34" charset="0"/>
                <a:cs typeface="Mangal" panose="02040503050203030202" pitchFamily="18" charset="0"/>
              </a:rPr>
              <a:t>Journal of Applied Meteorology and Climatology</a:t>
            </a:r>
            <a:r>
              <a:rPr lang="en-US" sz="1600" kern="100" dirty="0">
                <a:effectLst/>
                <a:latin typeface="Times New Roman" panose="02020603050405020304" pitchFamily="18" charset="0"/>
                <a:ea typeface="Calibri" panose="020F0502020204030204" pitchFamily="34" charset="0"/>
                <a:cs typeface="Mangal" panose="02040503050203030202" pitchFamily="18" charset="0"/>
              </a:rPr>
              <a:t>, </a:t>
            </a:r>
            <a:r>
              <a:rPr lang="en-US" sz="1600" i="1" kern="100" dirty="0">
                <a:effectLst/>
                <a:latin typeface="Times New Roman" panose="02020603050405020304" pitchFamily="18" charset="0"/>
                <a:ea typeface="Calibri" panose="020F0502020204030204" pitchFamily="34" charset="0"/>
                <a:cs typeface="Mangal" panose="02040503050203030202" pitchFamily="18" charset="0"/>
              </a:rPr>
              <a:t>27</a:t>
            </a:r>
            <a:r>
              <a:rPr lang="en-US" sz="1600" kern="100" dirty="0">
                <a:effectLst/>
                <a:latin typeface="Times New Roman" panose="02020603050405020304" pitchFamily="18" charset="0"/>
                <a:ea typeface="Calibri" panose="020F0502020204030204" pitchFamily="34" charset="0"/>
                <a:cs typeface="Mangal" panose="02040503050203030202" pitchFamily="18" charset="0"/>
              </a:rPr>
              <a:t>(1), pp.30-51.</a:t>
            </a:r>
          </a:p>
          <a:p>
            <a:pPr marL="673100" indent="-457200" algn="just">
              <a:lnSpc>
                <a:spcPct val="107000"/>
              </a:lnSpc>
              <a:spcBef>
                <a:spcPts val="1200"/>
              </a:spcBef>
              <a:spcAft>
                <a:spcPts val="600"/>
              </a:spcAft>
              <a:buFont typeface="Wingdings" panose="05000000000000000000" pitchFamily="2" charset="2"/>
              <a:buChar char="§"/>
            </a:pPr>
            <a:r>
              <a:rPr lang="en-US" sz="1600" kern="100" dirty="0" err="1">
                <a:effectLst/>
                <a:latin typeface="Times New Roman" panose="02020603050405020304" pitchFamily="18" charset="0"/>
                <a:ea typeface="Calibri" panose="020F0502020204030204" pitchFamily="34" charset="0"/>
                <a:cs typeface="Mangal" panose="02040503050203030202" pitchFamily="18" charset="0"/>
              </a:rPr>
              <a:t>Testud</a:t>
            </a:r>
            <a:r>
              <a:rPr lang="en-US" sz="1600" kern="100" dirty="0">
                <a:effectLst/>
                <a:latin typeface="Times New Roman" panose="02020603050405020304" pitchFamily="18" charset="0"/>
                <a:ea typeface="Calibri" panose="020F0502020204030204" pitchFamily="34" charset="0"/>
                <a:cs typeface="Mangal" panose="02040503050203030202" pitchFamily="18" charset="0"/>
              </a:rPr>
              <a:t>, J., </a:t>
            </a:r>
            <a:r>
              <a:rPr lang="en-US" sz="1600" kern="100" dirty="0" err="1">
                <a:effectLst/>
                <a:latin typeface="Times New Roman" panose="02020603050405020304" pitchFamily="18" charset="0"/>
                <a:ea typeface="Calibri" panose="020F0502020204030204" pitchFamily="34" charset="0"/>
                <a:cs typeface="Mangal" panose="02040503050203030202" pitchFamily="18" charset="0"/>
              </a:rPr>
              <a:t>Oury</a:t>
            </a:r>
            <a:r>
              <a:rPr lang="en-US" sz="1600" kern="100" dirty="0">
                <a:effectLst/>
                <a:latin typeface="Times New Roman" panose="02020603050405020304" pitchFamily="18" charset="0"/>
                <a:ea typeface="Calibri" panose="020F0502020204030204" pitchFamily="34" charset="0"/>
                <a:cs typeface="Mangal" panose="02040503050203030202" pitchFamily="18" charset="0"/>
              </a:rPr>
              <a:t>, S. and </a:t>
            </a:r>
            <a:r>
              <a:rPr lang="en-US" sz="1600" kern="100" dirty="0" err="1">
                <a:effectLst/>
                <a:latin typeface="Times New Roman" panose="02020603050405020304" pitchFamily="18" charset="0"/>
                <a:ea typeface="Calibri" panose="020F0502020204030204" pitchFamily="34" charset="0"/>
                <a:cs typeface="Mangal" panose="02040503050203030202" pitchFamily="18" charset="0"/>
              </a:rPr>
              <a:t>Amayenc</a:t>
            </a:r>
            <a:r>
              <a:rPr lang="en-US" sz="1600" kern="100" dirty="0">
                <a:effectLst/>
                <a:latin typeface="Times New Roman" panose="02020603050405020304" pitchFamily="18" charset="0"/>
                <a:ea typeface="Calibri" panose="020F0502020204030204" pitchFamily="34" charset="0"/>
                <a:cs typeface="Mangal" panose="02040503050203030202" pitchFamily="18" charset="0"/>
              </a:rPr>
              <a:t>, P., 2000. The concept of “normalized” distribution to describe raindrop spectra: A tool for hydrometeor remote sensing. </a:t>
            </a:r>
            <a:r>
              <a:rPr lang="en-US" sz="1600" i="1" kern="100" dirty="0">
                <a:effectLst/>
                <a:latin typeface="Times New Roman" panose="02020603050405020304" pitchFamily="18" charset="0"/>
                <a:ea typeface="Calibri" panose="020F0502020204030204" pitchFamily="34" charset="0"/>
                <a:cs typeface="Mangal" panose="02040503050203030202" pitchFamily="18" charset="0"/>
              </a:rPr>
              <a:t>Physics and Chemistry of the Earth, Part B: Hydrology, Oceans and Atmosphere</a:t>
            </a:r>
            <a:r>
              <a:rPr lang="en-US" sz="1600" kern="100" dirty="0">
                <a:effectLst/>
                <a:latin typeface="Times New Roman" panose="02020603050405020304" pitchFamily="18" charset="0"/>
                <a:ea typeface="Calibri" panose="020F0502020204030204" pitchFamily="34" charset="0"/>
                <a:cs typeface="Mangal" panose="02040503050203030202" pitchFamily="18" charset="0"/>
              </a:rPr>
              <a:t>, </a:t>
            </a:r>
            <a:r>
              <a:rPr lang="en-US" sz="1600" i="1" kern="100" dirty="0">
                <a:effectLst/>
                <a:latin typeface="Times New Roman" panose="02020603050405020304" pitchFamily="18" charset="0"/>
                <a:ea typeface="Calibri" panose="020F0502020204030204" pitchFamily="34" charset="0"/>
                <a:cs typeface="Mangal" panose="02040503050203030202" pitchFamily="18" charset="0"/>
              </a:rPr>
              <a:t>25</a:t>
            </a:r>
            <a:r>
              <a:rPr lang="en-US" sz="1600" kern="100" dirty="0">
                <a:effectLst/>
                <a:latin typeface="Times New Roman" panose="02020603050405020304" pitchFamily="18" charset="0"/>
                <a:ea typeface="Calibri" panose="020F0502020204030204" pitchFamily="34" charset="0"/>
                <a:cs typeface="Mangal" panose="02040503050203030202" pitchFamily="18" charset="0"/>
              </a:rPr>
              <a:t>(10-12), pp.897-902.</a:t>
            </a:r>
            <a:endParaRPr lang="en-IN" sz="1600" kern="100" dirty="0">
              <a:effectLst/>
              <a:latin typeface="Calibri" panose="020F0502020204030204" pitchFamily="34" charset="0"/>
              <a:ea typeface="Calibri" panose="020F0502020204030204" pitchFamily="34" charset="0"/>
              <a:cs typeface="Mangal" panose="02040503050203030202" pitchFamily="18" charset="0"/>
            </a:endParaRPr>
          </a:p>
          <a:p>
            <a:pPr marL="734695" indent="-457200" algn="just">
              <a:lnSpc>
                <a:spcPct val="107000"/>
              </a:lnSpc>
              <a:spcBef>
                <a:spcPts val="1200"/>
              </a:spcBef>
              <a:spcAft>
                <a:spcPts val="800"/>
              </a:spcAft>
              <a:buFont typeface="Wingdings" panose="05000000000000000000" pitchFamily="2" charset="2"/>
              <a:buChar char="§"/>
              <a:tabLst>
                <a:tab pos="733425" algn="l"/>
              </a:tabLst>
            </a:pPr>
            <a:r>
              <a:rPr lang="en-US" sz="1600" kern="100" dirty="0">
                <a:effectLst/>
                <a:latin typeface="Times New Roman" panose="02020603050405020304" pitchFamily="18" charset="0"/>
                <a:ea typeface="Calibri" panose="020F0502020204030204" pitchFamily="34" charset="0"/>
                <a:cs typeface="Mangal" panose="02040503050203030202" pitchFamily="18" charset="0"/>
              </a:rPr>
              <a:t>Zeng, Y., Yang, L., Zhang, Z., Tong, Z., Li, J., Liu, F., Zhang, J. and Jiang, Y., 2020. Characteristics of clouds and raindrop size distribution in Xinjiang, using cloud radar datasets and a disdrometer. </a:t>
            </a:r>
            <a:r>
              <a:rPr lang="en-US" sz="1600" i="1" kern="100" dirty="0">
                <a:effectLst/>
                <a:latin typeface="Times New Roman" panose="02020603050405020304" pitchFamily="18" charset="0"/>
                <a:ea typeface="Calibri" panose="020F0502020204030204" pitchFamily="34" charset="0"/>
                <a:cs typeface="Mangal" panose="02040503050203030202" pitchFamily="18" charset="0"/>
              </a:rPr>
              <a:t>Atmosphere</a:t>
            </a:r>
            <a:r>
              <a:rPr lang="en-US" sz="1600" kern="100" dirty="0">
                <a:effectLst/>
                <a:latin typeface="Times New Roman" panose="02020603050405020304" pitchFamily="18" charset="0"/>
                <a:ea typeface="Calibri" panose="020F0502020204030204" pitchFamily="34" charset="0"/>
                <a:cs typeface="Mangal" panose="02040503050203030202" pitchFamily="18" charset="0"/>
              </a:rPr>
              <a:t>, </a:t>
            </a:r>
            <a:r>
              <a:rPr lang="en-US" sz="1600" i="1" kern="100" dirty="0">
                <a:effectLst/>
                <a:latin typeface="Times New Roman" panose="02020603050405020304" pitchFamily="18" charset="0"/>
                <a:ea typeface="Calibri" panose="020F0502020204030204" pitchFamily="34" charset="0"/>
                <a:cs typeface="Mangal" panose="02040503050203030202" pitchFamily="18" charset="0"/>
              </a:rPr>
              <a:t>11</a:t>
            </a:r>
            <a:r>
              <a:rPr lang="en-US" sz="1600" kern="100" dirty="0">
                <a:effectLst/>
                <a:latin typeface="Times New Roman" panose="02020603050405020304" pitchFamily="18" charset="0"/>
                <a:ea typeface="Calibri" panose="020F0502020204030204" pitchFamily="34" charset="0"/>
                <a:cs typeface="Mangal" panose="02040503050203030202" pitchFamily="18" charset="0"/>
              </a:rPr>
              <a:t>(12), p.1382.</a:t>
            </a:r>
          </a:p>
        </p:txBody>
      </p:sp>
      <p:sp>
        <p:nvSpPr>
          <p:cNvPr id="7" name="Slide Number Placeholder 6">
            <a:extLst>
              <a:ext uri="{FF2B5EF4-FFF2-40B4-BE49-F238E27FC236}">
                <a16:creationId xmlns:a16="http://schemas.microsoft.com/office/drawing/2014/main" id="{5DD7765D-4811-B8F5-1717-B580FCF991E7}"/>
              </a:ext>
            </a:extLst>
          </p:cNvPr>
          <p:cNvSpPr>
            <a:spLocks noGrp="1"/>
          </p:cNvSpPr>
          <p:nvPr>
            <p:ph type="sldNum" sz="quarter" idx="12"/>
          </p:nvPr>
        </p:nvSpPr>
        <p:spPr/>
        <p:txBody>
          <a:bodyPr/>
          <a:lstStyle/>
          <a:p>
            <a:fld id="{9660AF8B-14A3-4ECA-8C8D-3F5F90C29460}" type="slidenum">
              <a:rPr lang="en-IN" smtClean="0"/>
              <a:t>8</a:t>
            </a:fld>
            <a:endParaRPr lang="en-IN"/>
          </a:p>
        </p:txBody>
      </p:sp>
      <p:pic>
        <p:nvPicPr>
          <p:cNvPr id="15" name="Audio 14">
            <a:hlinkClick r:id="" action="ppaction://media"/>
            <a:extLst>
              <a:ext uri="{FF2B5EF4-FFF2-40B4-BE49-F238E27FC236}">
                <a16:creationId xmlns:a16="http://schemas.microsoft.com/office/drawing/2014/main" id="{C84B4EAB-7484-8A25-3DB4-E14A67024955}"/>
              </a:ext>
            </a:extLst>
          </p:cNvPr>
          <p:cNvPicPr>
            <a:picLocks noChangeAspect="1"/>
          </p:cNvPicPr>
          <p:nvPr>
            <a:audioFile r:link="rId2"/>
            <p:extLst>
              <p:ext uri="{DAA4B4D4-6D71-4841-9C94-3DE7FCFB9230}">
                <p14:media xmlns:p14="http://schemas.microsoft.com/office/powerpoint/2010/main" r:embed="rId1"/>
              </p:ext>
            </p:extLst>
          </p:nvPr>
        </p:nvPicPr>
        <p:blipFill>
          <a:blip r:embed="rId4"/>
          <a:srcRect l="-262704" t="-125896" r="-262704" b="-125896"/>
          <a:stretch>
            <a:fillRect/>
          </a:stretch>
        </p:blipFill>
        <p:spPr>
          <a:xfrm>
            <a:off x="9144000" y="5143500"/>
            <a:ext cx="3048000" cy="1714500"/>
          </a:xfrm>
          <a:prstGeom prst="rect">
            <a:avLst/>
          </a:prstGeom>
        </p:spPr>
      </p:pic>
    </p:spTree>
    <p:extLst>
      <p:ext uri="{BB962C8B-B14F-4D97-AF65-F5344CB8AC3E}">
        <p14:creationId xmlns:p14="http://schemas.microsoft.com/office/powerpoint/2010/main" val="2909095201"/>
      </p:ext>
    </p:extLst>
  </p:cSld>
  <p:clrMapOvr>
    <a:masterClrMapping/>
  </p:clrMapOvr>
  <mc:AlternateContent xmlns:mc="http://schemas.openxmlformats.org/markup-compatibility/2006">
    <mc:Choice xmlns:p14="http://schemas.microsoft.com/office/powerpoint/2010/main" Requires="p14">
      <p:transition spd="slow" p14:dur="2000" advTm="2423"/>
    </mc:Choice>
    <mc:Fallback>
      <p:transition spd="slow" advTm="2423"/>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5"/>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15"/>
                </p:tgtEl>
              </p:cMediaNode>
            </p:audio>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bg>
      <p:bgPr>
        <a:gradFill>
          <a:gsLst>
            <a:gs pos="25000">
              <a:schemeClr val="bg1"/>
            </a:gs>
            <a:gs pos="74000">
              <a:schemeClr val="accent6">
                <a:lumMod val="40000"/>
                <a:lumOff val="60000"/>
              </a:schemeClr>
            </a:gs>
            <a:gs pos="83000">
              <a:schemeClr val="accent6">
                <a:lumMod val="40000"/>
                <a:lumOff val="60000"/>
              </a:schemeClr>
            </a:gs>
            <a:gs pos="100000">
              <a:schemeClr val="accent6"/>
            </a:gs>
          </a:gsLst>
          <a:lin ang="5400000" scaled="1"/>
        </a:gradFill>
        <a:effectLst/>
      </p:bgPr>
    </p:bg>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3175B6B1-ADBB-932B-FD2D-1885B58A6D5D}"/>
              </a:ext>
            </a:extLst>
          </p:cNvPr>
          <p:cNvSpPr txBox="1"/>
          <p:nvPr/>
        </p:nvSpPr>
        <p:spPr>
          <a:xfrm>
            <a:off x="3029309" y="2596877"/>
            <a:ext cx="6133381" cy="646331"/>
          </a:xfrm>
          <a:prstGeom prst="rect">
            <a:avLst/>
          </a:prstGeom>
          <a:noFill/>
          <a:ln>
            <a:noFill/>
          </a:ln>
        </p:spPr>
        <p:txBody>
          <a:bodyPr wrap="square" rtlCol="0" anchor="ctr" anchorCtr="1">
            <a:spAutoFit/>
          </a:bodyPr>
          <a:lstStyle/>
          <a:p>
            <a:r>
              <a:rPr lang="en-IN" sz="3600" b="1" dirty="0">
                <a:latin typeface="Times New Roman" panose="02020603050405020304" pitchFamily="18" charset="0"/>
                <a:cs typeface="Times New Roman" panose="02020603050405020304" pitchFamily="18" charset="0"/>
              </a:rPr>
              <a:t>Thank you</a:t>
            </a:r>
          </a:p>
        </p:txBody>
      </p:sp>
      <p:sp>
        <p:nvSpPr>
          <p:cNvPr id="3" name="Slide Number Placeholder 2">
            <a:extLst>
              <a:ext uri="{FF2B5EF4-FFF2-40B4-BE49-F238E27FC236}">
                <a16:creationId xmlns:a16="http://schemas.microsoft.com/office/drawing/2014/main" id="{E70DEB80-D3C6-2FDC-DC36-7DEB4D21D87E}"/>
              </a:ext>
            </a:extLst>
          </p:cNvPr>
          <p:cNvSpPr>
            <a:spLocks noGrp="1"/>
          </p:cNvSpPr>
          <p:nvPr>
            <p:ph type="sldNum" sz="quarter" idx="12"/>
          </p:nvPr>
        </p:nvSpPr>
        <p:spPr/>
        <p:txBody>
          <a:bodyPr/>
          <a:lstStyle/>
          <a:p>
            <a:fld id="{9660AF8B-14A3-4ECA-8C8D-3F5F90C29460}" type="slidenum">
              <a:rPr lang="en-IN" smtClean="0"/>
              <a:t>9</a:t>
            </a:fld>
            <a:endParaRPr lang="en-IN"/>
          </a:p>
        </p:txBody>
      </p:sp>
      <p:pic>
        <p:nvPicPr>
          <p:cNvPr id="11" name="Audio 10">
            <a:hlinkClick r:id="" action="ppaction://media"/>
            <a:extLst>
              <a:ext uri="{FF2B5EF4-FFF2-40B4-BE49-F238E27FC236}">
                <a16:creationId xmlns:a16="http://schemas.microsoft.com/office/drawing/2014/main" id="{D5F992E7-FDDE-E9D9-4B65-0CFD4D7E0B22}"/>
              </a:ext>
            </a:extLst>
          </p:cNvPr>
          <p:cNvPicPr>
            <a:picLocks noChangeAspect="1"/>
          </p:cNvPicPr>
          <p:nvPr>
            <a:audioFile r:link="rId2"/>
            <p:extLst>
              <p:ext uri="{DAA4B4D4-6D71-4841-9C94-3DE7FCFB9230}">
                <p14:media xmlns:p14="http://schemas.microsoft.com/office/powerpoint/2010/main" r:embed="rId1"/>
              </p:ext>
            </p:extLst>
          </p:nvPr>
        </p:nvPicPr>
        <p:blipFill>
          <a:blip r:embed="rId4"/>
          <a:srcRect l="-262704" t="-125896" r="-262704" b="-125896"/>
          <a:stretch>
            <a:fillRect/>
          </a:stretch>
        </p:blipFill>
        <p:spPr>
          <a:xfrm>
            <a:off x="9144000" y="5143500"/>
            <a:ext cx="3048000" cy="1714500"/>
          </a:xfrm>
          <a:prstGeom prst="rect">
            <a:avLst/>
          </a:prstGeom>
        </p:spPr>
      </p:pic>
    </p:spTree>
    <p:extLst>
      <p:ext uri="{BB962C8B-B14F-4D97-AF65-F5344CB8AC3E}">
        <p14:creationId xmlns:p14="http://schemas.microsoft.com/office/powerpoint/2010/main" val="342563633"/>
      </p:ext>
    </p:extLst>
  </p:cSld>
  <p:clrMapOvr>
    <a:masterClrMapping/>
  </p:clrMapOvr>
  <mc:AlternateContent xmlns:mc="http://schemas.openxmlformats.org/markup-compatibility/2006">
    <mc:Choice xmlns:p14="http://schemas.microsoft.com/office/powerpoint/2010/main" Requires="p14">
      <p:transition spd="med" p14:dur="700" advTm="1629">
        <p:fade/>
      </p:transition>
    </mc:Choice>
    <mc:Fallback>
      <p:transition spd="med" advTm="1629">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1"/>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11"/>
                </p:tgtEl>
              </p:cMediaNode>
            </p:audio>
          </p:childTnLst>
        </p:cTn>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2013 - 2022"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2013 - 2022"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10556</TotalTime>
  <Words>1550</Words>
  <Application>Microsoft Office PowerPoint</Application>
  <PresentationFormat>Widescreen</PresentationFormat>
  <Paragraphs>90</Paragraphs>
  <Slides>9</Slides>
  <Notes>0</Notes>
  <HiddenSlides>0</HiddenSlides>
  <MMClips>9</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9</vt:i4>
      </vt:variant>
    </vt:vector>
  </HeadingPairs>
  <TitlesOfParts>
    <vt:vector size="15" baseType="lpstr">
      <vt:lpstr>Arial</vt:lpstr>
      <vt:lpstr>Calibri</vt:lpstr>
      <vt:lpstr>Calibri Light</vt:lpstr>
      <vt:lpstr>Times New Roman</vt:lpstr>
      <vt:lpstr>Wingdings</vt:lpstr>
      <vt:lpstr>Office Theme</vt:lpstr>
      <vt:lpstr>Characteristics of raindrop size distribution for precipitating systems over a coastal region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Identification of precipitation systems  over NCESS</dc:title>
  <dc:creator>NCESS</dc:creator>
  <cp:lastModifiedBy>Gadha Gopan</cp:lastModifiedBy>
  <cp:revision>88</cp:revision>
  <dcterms:created xsi:type="dcterms:W3CDTF">2024-03-26T10:13:33Z</dcterms:created>
  <dcterms:modified xsi:type="dcterms:W3CDTF">2024-05-20T14:49:47Z</dcterms:modified>
</cp:coreProperties>
</file>