
<file path=[Content_Types].xml><?xml version="1.0" encoding="utf-8"?>
<Types xmlns="http://schemas.openxmlformats.org/package/2006/content-types">
  <Default Extension="png" ContentType="image/png"/>
  <Default Extension="m4a" ContentType="audio/mp4"/>
  <Default Extension="webp" ContentType="image/web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261" r:id="rId6"/>
    <p:sldId id="262" r:id="rId7"/>
    <p:sldId id="263"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0ACB39E-9A13-4CA3-A4B8-DBD3E6AC7ED8}"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ACB39E-9A13-4CA3-A4B8-DBD3E6AC7ED8}"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ACB39E-9A13-4CA3-A4B8-DBD3E6AC7ED8}"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ACB39E-9A13-4CA3-A4B8-DBD3E6AC7ED8}"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ACB39E-9A13-4CA3-A4B8-DBD3E6AC7ED8}"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0ACB39E-9A13-4CA3-A4B8-DBD3E6AC7ED8}"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0ACB39E-9A13-4CA3-A4B8-DBD3E6AC7ED8}" type="datetimeFigureOut">
              <a:rPr lang="en-IN" smtClean="0"/>
              <a:t>20-05-2024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0ACB39E-9A13-4CA3-A4B8-DBD3E6AC7ED8}" type="datetimeFigureOut">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CB39E-9A13-4CA3-A4B8-DBD3E6AC7ED8}" type="datetimeFigureOut">
              <a:rPr lang="en-IN" smtClean="0"/>
              <a:t>20-05-2024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ACB39E-9A13-4CA3-A4B8-DBD3E6AC7ED8}"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ACB39E-9A13-4CA3-A4B8-DBD3E6AC7ED8}"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141484-CACB-4531-8878-AB25480FD619}"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CB39E-9A13-4CA3-A4B8-DBD3E6AC7ED8}" type="datetimeFigureOut">
              <a:rPr lang="en-IN" smtClean="0"/>
              <a:t>20-05-2024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41484-CACB-4531-8878-AB25480FD619}"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web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web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029/2001RG000106" TargetMode="External"/><Relationship Id="rId3" Type="http://schemas.openxmlformats.org/officeDocument/2006/relationships/slideLayout" Target="../slideLayouts/slideLayout7.xml"/><Relationship Id="rId7" Type="http://schemas.openxmlformats.org/officeDocument/2006/relationships/hyperlink" Target="http://dx.doi.org/10.26464/epp2021002"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doi.org/10.1029/2022GL097952" TargetMode="External"/><Relationship Id="rId5" Type="http://schemas.openxmlformats.org/officeDocument/2006/relationships/hyperlink" Target="https://doi.org/10.3390/atmos8030060" TargetMode="External"/><Relationship Id="rId4" Type="http://schemas.openxmlformats.org/officeDocument/2006/relationships/hyperlink" Target="https://doi.org/10.1073/pnas.1508084112"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9774" y="3175"/>
            <a:ext cx="1292225" cy="12922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295400"/>
          </a:xfrm>
          <a:prstGeom prst="rect">
            <a:avLst/>
          </a:prstGeom>
        </p:spPr>
      </p:pic>
      <p:sp>
        <p:nvSpPr>
          <p:cNvPr id="10" name="TextBox 9"/>
          <p:cNvSpPr txBox="1"/>
          <p:nvPr/>
        </p:nvSpPr>
        <p:spPr>
          <a:xfrm>
            <a:off x="1" y="4713994"/>
            <a:ext cx="12192000" cy="2399665"/>
          </a:xfrm>
          <a:prstGeom prst="rect">
            <a:avLst/>
          </a:prstGeom>
          <a:noFill/>
        </p:spPr>
        <p:txBody>
          <a:bodyPr wrap="square" rtlCol="0">
            <a:spAutoFit/>
          </a:bodyPr>
          <a:lstStyle/>
          <a:p>
            <a:pPr algn="ctr"/>
            <a:r>
              <a:rPr lang="en-US" sz="3000" dirty="0">
                <a:solidFill>
                  <a:srgbClr val="C00000"/>
                </a:solidFill>
                <a:latin typeface="Times New Roman" panose="02020603050405020304" pitchFamily="18" charset="0"/>
                <a:cs typeface="Times New Roman" panose="02020603050405020304" pitchFamily="18" charset="0"/>
              </a:rPr>
              <a:t>International Workshop on Stratosphere-Troposphere Interactions and Prediction of Monsoon weather Extremes (STIPMEX)</a:t>
            </a:r>
            <a:endParaRPr lang="en-US" sz="3000" dirty="0">
              <a:latin typeface="Times New Roman" panose="02020603050405020304" pitchFamily="18" charset="0"/>
              <a:cs typeface="Times New Roman" panose="02020603050405020304" pitchFamily="18" charset="0"/>
            </a:endParaRPr>
          </a:p>
          <a:p>
            <a:pPr algn="ctr"/>
            <a:r>
              <a:rPr lang="en-US" sz="3000" dirty="0">
                <a:latin typeface="Times New Roman" panose="02020603050405020304" pitchFamily="18" charset="0"/>
                <a:cs typeface="Times New Roman" panose="02020603050405020304" pitchFamily="18" charset="0"/>
              </a:rPr>
              <a:t>Indian Institute of Tropical Metrology, Pune</a:t>
            </a:r>
          </a:p>
          <a:p>
            <a:pPr algn="ctr"/>
            <a:r>
              <a:rPr lang="en-US" sz="3000" dirty="0">
                <a:latin typeface="Times New Roman" panose="02020603050405020304" pitchFamily="18" charset="0"/>
                <a:cs typeface="Times New Roman" panose="02020603050405020304" pitchFamily="18" charset="0"/>
              </a:rPr>
              <a:t> 02-07 June 2024</a:t>
            </a:r>
          </a:p>
          <a:p>
            <a:pPr algn="ctr"/>
            <a:endParaRPr lang="en-US" sz="3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4365" y="-32385"/>
            <a:ext cx="10836275" cy="3119120"/>
          </a:xfrm>
          <a:prstGeom prst="rect">
            <a:avLst/>
          </a:prstGeom>
          <a:noFill/>
        </p:spPr>
        <p:txBody>
          <a:bodyPr wrap="square" rtlCol="0">
            <a:noAutofit/>
          </a:bodyPr>
          <a:lstStyle/>
          <a:p>
            <a:pPr algn="ctr"/>
            <a:endParaRPr lang="en-US" sz="3200" b="1" dirty="0">
              <a:solidFill>
                <a:srgbClr val="0070C0"/>
              </a:solidFill>
              <a:latin typeface="Times New Roman" panose="02020603050405020304" pitchFamily="18" charset="0"/>
              <a:cs typeface="Times New Roman" panose="02020603050405020304" pitchFamily="18" charset="0"/>
            </a:endParaRPr>
          </a:p>
          <a:p>
            <a:pPr algn="ctr"/>
            <a:endParaRPr lang="en-US" sz="3200" b="1" dirty="0">
              <a:solidFill>
                <a:srgbClr val="0070C0"/>
              </a:solidFill>
              <a:latin typeface="Times New Roman" panose="02020603050405020304" pitchFamily="18" charset="0"/>
              <a:cs typeface="Times New Roman" panose="02020603050405020304" pitchFamily="18" charset="0"/>
            </a:endParaRPr>
          </a:p>
          <a:p>
            <a:pPr algn="ctr"/>
            <a:endParaRPr lang="en-US" sz="3200" b="1" dirty="0">
              <a:solidFill>
                <a:srgbClr val="0070C0"/>
              </a:solidFill>
              <a:latin typeface="Times New Roman" panose="02020603050405020304" pitchFamily="18" charset="0"/>
              <a:cs typeface="Times New Roman" panose="02020603050405020304" pitchFamily="18" charset="0"/>
            </a:endParaRPr>
          </a:p>
          <a:p>
            <a:pPr algn="ctr"/>
            <a:r>
              <a:rPr lang="en-US" sz="3400" b="1" dirty="0">
                <a:solidFill>
                  <a:srgbClr val="0070C0"/>
                </a:solidFill>
                <a:latin typeface="Times New Roman" panose="02020603050405020304" pitchFamily="18" charset="0"/>
                <a:cs typeface="Times New Roman" panose="02020603050405020304" pitchFamily="18" charset="0"/>
              </a:rPr>
              <a:t>Exploring Atmospheric Gravity Waves Post-Explosive Volcanic Eruptions</a:t>
            </a:r>
          </a:p>
          <a:p>
            <a:pPr algn="ctr"/>
            <a:endParaRPr lang="en-IN" dirty="0">
              <a:solidFill>
                <a:srgbClr val="0070C0"/>
              </a:solidFill>
              <a:latin typeface="Times New Roman" panose="02020603050405020304" pitchFamily="18" charset="0"/>
              <a:cs typeface="Times New Roman" panose="02020603050405020304" pitchFamily="18" charset="0"/>
            </a:endParaRPr>
          </a:p>
          <a:p>
            <a:pPr algn="ctr"/>
            <a:endParaRPr lang="en-IN" dirty="0">
              <a:solidFill>
                <a:srgbClr val="0070C0"/>
              </a:solidFill>
              <a:latin typeface="Times New Roman" panose="02020603050405020304" pitchFamily="18" charset="0"/>
              <a:cs typeface="Times New Roman" panose="02020603050405020304" pitchFamily="18" charset="0"/>
            </a:endParaRPr>
          </a:p>
          <a:p>
            <a:pPr algn="ctr"/>
            <a:r>
              <a:rPr lang="en-IN" sz="2800" dirty="0">
                <a:latin typeface="Times New Roman" panose="02020603050405020304" pitchFamily="18" charset="0"/>
                <a:cs typeface="Times New Roman" panose="02020603050405020304" pitchFamily="18" charset="0"/>
              </a:rPr>
              <a:t>Satyamesh H Tiwari</a:t>
            </a:r>
            <a:r>
              <a:rPr lang="en-IN" sz="2800" baseline="30000" dirty="0">
                <a:latin typeface="Times New Roman" panose="02020603050405020304" pitchFamily="18" charset="0"/>
                <a:cs typeface="Times New Roman" panose="02020603050405020304" pitchFamily="18" charset="0"/>
              </a:rPr>
              <a:t>1*</a:t>
            </a:r>
            <a:r>
              <a:rPr lang="en-IN" sz="2800" dirty="0">
                <a:latin typeface="Times New Roman" panose="02020603050405020304" pitchFamily="18" charset="0"/>
                <a:cs typeface="Times New Roman" panose="02020603050405020304" pitchFamily="18" charset="0"/>
              </a:rPr>
              <a:t> &amp; Mala S Bagiya</a:t>
            </a:r>
            <a:r>
              <a:rPr lang="en-IN" sz="2800" baseline="30000" dirty="0">
                <a:latin typeface="Times New Roman" panose="02020603050405020304" pitchFamily="18" charset="0"/>
                <a:cs typeface="Times New Roman" panose="02020603050405020304" pitchFamily="18" charset="0"/>
              </a:rPr>
              <a:t>1</a:t>
            </a:r>
            <a:endParaRPr lang="en-IN" sz="2800" dirty="0">
              <a:latin typeface="Times New Roman" panose="02020603050405020304" pitchFamily="18" charset="0"/>
              <a:cs typeface="Times New Roman" panose="02020603050405020304" pitchFamily="18" charset="0"/>
            </a:endParaRPr>
          </a:p>
          <a:p>
            <a:pPr algn="ctr"/>
            <a:r>
              <a:rPr lang="en-IN" sz="2800" baseline="30000" dirty="0">
                <a:latin typeface="Times New Roman" panose="02020603050405020304" pitchFamily="18" charset="0"/>
                <a:cs typeface="Times New Roman" panose="02020603050405020304" pitchFamily="18" charset="0"/>
              </a:rPr>
              <a:t>1</a:t>
            </a:r>
            <a:r>
              <a:rPr lang="en-IN" sz="2800" dirty="0">
                <a:latin typeface="Times New Roman" panose="02020603050405020304" pitchFamily="18" charset="0"/>
                <a:cs typeface="Times New Roman" panose="02020603050405020304" pitchFamily="18" charset="0"/>
              </a:rPr>
              <a:t>Indian Institute of Geomagnetism (DST), Navi Mumbai</a:t>
            </a:r>
          </a:p>
        </p:txBody>
      </p:sp>
      <p:pic>
        <p:nvPicPr>
          <p:cNvPr id="3" name="Audio 2">
            <a:hlinkClick r:id="" action="ppaction://media"/>
            <a:extLst>
              <a:ext uri="{FF2B5EF4-FFF2-40B4-BE49-F238E27FC236}">
                <a16:creationId xmlns:a16="http://schemas.microsoft.com/office/drawing/2014/main" id="{01A02C02-AFC9-4453-8391-60A444903B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900"/>
    </mc:Choice>
    <mc:Fallback>
      <p:transition spd="slow" advTm="11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Overview</a:t>
            </a:r>
          </a:p>
        </p:txBody>
      </p:sp>
      <p:sp>
        <p:nvSpPr>
          <p:cNvPr id="4" name="TextBox 3"/>
          <p:cNvSpPr txBox="1"/>
          <p:nvPr/>
        </p:nvSpPr>
        <p:spPr>
          <a:xfrm>
            <a:off x="609600" y="1485900"/>
            <a:ext cx="4048125" cy="3477875"/>
          </a:xfrm>
          <a:prstGeom prst="rect">
            <a:avLst/>
          </a:prstGeom>
          <a:noFill/>
        </p:spPr>
        <p:txBody>
          <a:bodyPr wrap="square" rtlCol="0">
            <a:spAutoFit/>
          </a:bodyPr>
          <a:lstStyle/>
          <a:p>
            <a:pPr marL="285750" indent="-285750">
              <a:buFont typeface="Wingdings" panose="05000000000000000000" pitchFamily="2" charset="2"/>
              <a:buChar char="Ø"/>
            </a:pPr>
            <a:r>
              <a:rPr lang="en-IN" sz="2000" dirty="0"/>
              <a:t>Introduction</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Motivation</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Data</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Observations</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Result and Discussion</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References</a:t>
            </a:r>
          </a:p>
        </p:txBody>
      </p:sp>
      <p:pic>
        <p:nvPicPr>
          <p:cNvPr id="6" name="Audio 5">
            <a:hlinkClick r:id="" action="ppaction://media"/>
            <a:extLst>
              <a:ext uri="{FF2B5EF4-FFF2-40B4-BE49-F238E27FC236}">
                <a16:creationId xmlns:a16="http://schemas.microsoft.com/office/drawing/2014/main" id="{A7FD9402-52C7-40BA-9CA4-E33CB875CC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59"/>
    </mc:Choice>
    <mc:Fallback>
      <p:transition spd="slow" advTm="4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Introduction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949" y="762000"/>
            <a:ext cx="6224301" cy="4667250"/>
          </a:xfrm>
          <a:prstGeom prst="rect">
            <a:avLst/>
          </a:prstGeom>
        </p:spPr>
      </p:pic>
      <p:sp>
        <p:nvSpPr>
          <p:cNvPr id="8" name="TextBox 7"/>
          <p:cNvSpPr txBox="1"/>
          <p:nvPr/>
        </p:nvSpPr>
        <p:spPr>
          <a:xfrm>
            <a:off x="438150" y="1657350"/>
            <a:ext cx="4048125" cy="4708981"/>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t>Explosive volcanic eruptions erupt violently releasing gases and volcanic ash into the atmosphere</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The sudden injection of a large amount of hot gas and volcanic ash during the eruption can displace the atmosphere on which gravity will act to restore the equilibrium resulting in the oscillations called gravity waves.</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These gravity waves were also seen as concentric circles.</a:t>
            </a:r>
          </a:p>
          <a:p>
            <a:pPr marL="342900" indent="-342900" algn="just">
              <a:buFont typeface="Wingdings" panose="05000000000000000000" pitchFamily="2" charset="2"/>
              <a:buChar char="Ø"/>
            </a:pPr>
            <a:endParaRPr lang="en-IN" sz="2000" dirty="0"/>
          </a:p>
        </p:txBody>
      </p:sp>
      <p:sp>
        <p:nvSpPr>
          <p:cNvPr id="9" name="TextBox 8"/>
          <p:cNvSpPr txBox="1"/>
          <p:nvPr/>
        </p:nvSpPr>
        <p:spPr>
          <a:xfrm>
            <a:off x="5681949" y="5600700"/>
            <a:ext cx="6224301" cy="923330"/>
          </a:xfrm>
          <a:prstGeom prst="rect">
            <a:avLst/>
          </a:prstGeom>
          <a:noFill/>
        </p:spPr>
        <p:txBody>
          <a:bodyPr wrap="square" rtlCol="0">
            <a:spAutoFit/>
          </a:bodyPr>
          <a:lstStyle/>
          <a:p>
            <a:pPr algn="just"/>
            <a:r>
              <a:rPr lang="en-US" dirty="0"/>
              <a:t>Schematic view of generation of atmospheric and ionospheric disturbances associated with a volcanic eruption. </a:t>
            </a:r>
            <a:r>
              <a:rPr lang="en-IN" dirty="0"/>
              <a:t> </a:t>
            </a:r>
          </a:p>
          <a:p>
            <a:pPr algn="just"/>
            <a:r>
              <a:rPr lang="en-IN" dirty="0"/>
              <a:t>(Image source: </a:t>
            </a:r>
            <a:r>
              <a:rPr lang="en-IN" dirty="0" err="1"/>
              <a:t>Atsuki</a:t>
            </a:r>
            <a:r>
              <a:rPr lang="en-IN" dirty="0"/>
              <a:t> </a:t>
            </a:r>
            <a:r>
              <a:rPr lang="en-IN" dirty="0" err="1"/>
              <a:t>Shinbori</a:t>
            </a:r>
            <a:r>
              <a:rPr lang="en-IN" dirty="0"/>
              <a:t> et al., 2023)</a:t>
            </a:r>
          </a:p>
        </p:txBody>
      </p:sp>
      <p:pic>
        <p:nvPicPr>
          <p:cNvPr id="5" name="Audio 4">
            <a:hlinkClick r:id="" action="ppaction://media"/>
            <a:extLst>
              <a:ext uri="{FF2B5EF4-FFF2-40B4-BE49-F238E27FC236}">
                <a16:creationId xmlns:a16="http://schemas.microsoft.com/office/drawing/2014/main" id="{F2C205BE-3142-404A-A970-CA07B3B0AC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059"/>
    </mc:Choice>
    <mc:Fallback>
      <p:transition spd="slow" advTm="47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Motivation</a:t>
            </a:r>
          </a:p>
        </p:txBody>
      </p:sp>
      <p:sp>
        <p:nvSpPr>
          <p:cNvPr id="6" name="TextBox 5"/>
          <p:cNvSpPr txBox="1"/>
          <p:nvPr/>
        </p:nvSpPr>
        <p:spPr>
          <a:xfrm>
            <a:off x="7324726" y="276225"/>
            <a:ext cx="4343400" cy="5940088"/>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t>Gravity waves are considered the principal form of energy exchange between the lower and upper atmosphere. </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On breaking into the upper atmosphere, Gravity waves transfer their energy and momentum driving the mean atmospheric circulation and hence influencing tropospheric weather and climate patterns.</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Despite the importance of gravity waves in upper atmospheric dynamics, very little is known about upper-level gravity wave characteristics which might be because of the lack of high-resolution observations.</a:t>
            </a:r>
            <a:endParaRPr lang="en-IN"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 y="1247359"/>
            <a:ext cx="6743699" cy="4363281"/>
          </a:xfrm>
          <a:prstGeom prst="rect">
            <a:avLst/>
          </a:prstGeom>
        </p:spPr>
      </p:pic>
      <p:sp>
        <p:nvSpPr>
          <p:cNvPr id="10" name="TextBox 9"/>
          <p:cNvSpPr txBox="1"/>
          <p:nvPr/>
        </p:nvSpPr>
        <p:spPr>
          <a:xfrm>
            <a:off x="380999" y="5732681"/>
            <a:ext cx="6762750" cy="923330"/>
          </a:xfrm>
          <a:prstGeom prst="rect">
            <a:avLst/>
          </a:prstGeom>
          <a:noFill/>
        </p:spPr>
        <p:txBody>
          <a:bodyPr wrap="square" rtlCol="0">
            <a:spAutoFit/>
          </a:bodyPr>
          <a:lstStyle/>
          <a:p>
            <a:r>
              <a:rPr lang="en-US" dirty="0"/>
              <a:t>This image of Gravity wave is centered over the Indian Ocean (at about 38.9° South, 80.6° East), and was acquired on October 29, 2003.</a:t>
            </a:r>
          </a:p>
          <a:p>
            <a:r>
              <a:rPr lang="en-IN" dirty="0"/>
              <a:t>Image source: svs.gsfc.nasa.gov</a:t>
            </a:r>
          </a:p>
        </p:txBody>
      </p:sp>
      <p:pic>
        <p:nvPicPr>
          <p:cNvPr id="5" name="Audio 4">
            <a:hlinkClick r:id="" action="ppaction://media"/>
            <a:extLst>
              <a:ext uri="{FF2B5EF4-FFF2-40B4-BE49-F238E27FC236}">
                <a16:creationId xmlns:a16="http://schemas.microsoft.com/office/drawing/2014/main" id="{96AF0D81-4292-4216-982C-3BCCDDFF7B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783"/>
    </mc:Choice>
    <mc:Fallback>
      <p:transition spd="slow" advTm="32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Data</a:t>
            </a:r>
          </a:p>
        </p:txBody>
      </p:sp>
      <p:sp>
        <p:nvSpPr>
          <p:cNvPr id="6" name="TextBox 5"/>
          <p:cNvSpPr txBox="1"/>
          <p:nvPr/>
        </p:nvSpPr>
        <p:spPr>
          <a:xfrm>
            <a:off x="42864" y="5437209"/>
            <a:ext cx="6265862" cy="923330"/>
          </a:xfrm>
          <a:prstGeom prst="rect">
            <a:avLst/>
          </a:prstGeom>
          <a:noFill/>
        </p:spPr>
        <p:txBody>
          <a:bodyPr wrap="square" rtlCol="0">
            <a:spAutoFit/>
          </a:bodyPr>
          <a:lstStyle/>
          <a:p>
            <a:pPr algn="just"/>
            <a:r>
              <a:rPr lang="en-US" dirty="0"/>
              <a:t>Atmospheric Infrared Sounder (AIRS) Instrument Onboard NASA’s AQUA satellite. (Image Source: https://www.globe.gov/web/s-cool/home/satellite-comparison/aqua-satellite)</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6" y="1217831"/>
            <a:ext cx="6184900" cy="400030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606" y="186214"/>
            <a:ext cx="5210644" cy="4168515"/>
          </a:xfrm>
          <a:prstGeom prst="rect">
            <a:avLst/>
          </a:prstGeom>
        </p:spPr>
      </p:pic>
      <p:sp>
        <p:nvSpPr>
          <p:cNvPr id="10" name="TextBox 9"/>
          <p:cNvSpPr txBox="1"/>
          <p:nvPr/>
        </p:nvSpPr>
        <p:spPr>
          <a:xfrm>
            <a:off x="6581775" y="4421546"/>
            <a:ext cx="5486399" cy="1477328"/>
          </a:xfrm>
          <a:prstGeom prst="rect">
            <a:avLst/>
          </a:prstGeom>
          <a:noFill/>
        </p:spPr>
        <p:txBody>
          <a:bodyPr wrap="square" rtlCol="0">
            <a:spAutoFit/>
          </a:bodyPr>
          <a:lstStyle/>
          <a:p>
            <a:pPr algn="just"/>
            <a:r>
              <a:rPr lang="en-US" dirty="0"/>
              <a:t>Day Night Band (DNB) of Visible Infrared Imaging Radiometer Suite (VIIRS) instrument Onboard Suomi NPP satellite and NOAA-20 satellite </a:t>
            </a:r>
          </a:p>
          <a:p>
            <a:pPr algn="just"/>
            <a:r>
              <a:rPr lang="en-US" dirty="0"/>
              <a:t>(Image Source: https://science.nasa.gov/mission/suomi-npp/)</a:t>
            </a:r>
          </a:p>
        </p:txBody>
      </p:sp>
      <p:pic>
        <p:nvPicPr>
          <p:cNvPr id="8" name="Audio 7">
            <a:hlinkClick r:id="" action="ppaction://media"/>
            <a:extLst>
              <a:ext uri="{FF2B5EF4-FFF2-40B4-BE49-F238E27FC236}">
                <a16:creationId xmlns:a16="http://schemas.microsoft.com/office/drawing/2014/main" id="{A09B5408-4208-4A5C-81D7-E299D51FC6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658"/>
    </mc:Choice>
    <mc:Fallback>
      <p:transition spd="slow" advTm="18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Observations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112" t="2917" r="5666" b="1527"/>
          <a:stretch>
            <a:fillRect/>
          </a:stretch>
        </p:blipFill>
        <p:spPr>
          <a:xfrm>
            <a:off x="647700" y="1297813"/>
            <a:ext cx="5086350" cy="4262374"/>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986" t="4027" r="6684" b="5038"/>
          <a:stretch>
            <a:fillRect/>
          </a:stretch>
        </p:blipFill>
        <p:spPr>
          <a:xfrm>
            <a:off x="6631158" y="495300"/>
            <a:ext cx="5036967" cy="3848100"/>
          </a:xfrm>
          <a:prstGeom prst="rect">
            <a:avLst/>
          </a:prstGeom>
        </p:spPr>
      </p:pic>
      <p:sp>
        <p:nvSpPr>
          <p:cNvPr id="13" name="TextBox 12"/>
          <p:cNvSpPr txBox="1"/>
          <p:nvPr/>
        </p:nvSpPr>
        <p:spPr>
          <a:xfrm>
            <a:off x="6977941" y="4438650"/>
            <a:ext cx="4343400" cy="923330"/>
          </a:xfrm>
          <a:prstGeom prst="rect">
            <a:avLst/>
          </a:prstGeom>
          <a:noFill/>
        </p:spPr>
        <p:txBody>
          <a:bodyPr wrap="square" rtlCol="0">
            <a:spAutoFit/>
          </a:bodyPr>
          <a:lstStyle/>
          <a:p>
            <a:pPr algn="just"/>
            <a:r>
              <a:rPr lang="en-IN" dirty="0"/>
              <a:t>Gravity waves as observed from VIIRS DNB (0.7 micron wavelength) on 23 April 2015 after </a:t>
            </a:r>
            <a:r>
              <a:rPr lang="en-IN" dirty="0" err="1"/>
              <a:t>calbuco</a:t>
            </a:r>
            <a:r>
              <a:rPr lang="en-IN" dirty="0"/>
              <a:t> eruption</a:t>
            </a:r>
          </a:p>
        </p:txBody>
      </p:sp>
      <p:sp>
        <p:nvSpPr>
          <p:cNvPr id="14" name="TextBox 13"/>
          <p:cNvSpPr txBox="1"/>
          <p:nvPr/>
        </p:nvSpPr>
        <p:spPr>
          <a:xfrm>
            <a:off x="1057275" y="5667970"/>
            <a:ext cx="4343400" cy="923330"/>
          </a:xfrm>
          <a:prstGeom prst="rect">
            <a:avLst/>
          </a:prstGeom>
          <a:noFill/>
        </p:spPr>
        <p:txBody>
          <a:bodyPr wrap="square" rtlCol="0">
            <a:spAutoFit/>
          </a:bodyPr>
          <a:lstStyle/>
          <a:p>
            <a:pPr algn="just"/>
            <a:r>
              <a:rPr lang="en-IN" dirty="0"/>
              <a:t>Gravity waves as observed from AIRS (in 4.3 micron wavelength) on 15 January 2022 after Hunga Tonga eruption</a:t>
            </a:r>
          </a:p>
        </p:txBody>
      </p:sp>
      <p:pic>
        <p:nvPicPr>
          <p:cNvPr id="7" name="Audio 6">
            <a:hlinkClick r:id="" action="ppaction://media"/>
            <a:extLst>
              <a:ext uri="{FF2B5EF4-FFF2-40B4-BE49-F238E27FC236}">
                <a16:creationId xmlns:a16="http://schemas.microsoft.com/office/drawing/2014/main" id="{54589000-4E4C-4277-A844-4ADAB151B2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129"/>
    </mc:Choice>
    <mc:Fallback>
      <p:transition spd="slow" advTm="36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Result &amp; Discussion</a:t>
            </a:r>
          </a:p>
        </p:txBody>
      </p:sp>
      <p:sp>
        <p:nvSpPr>
          <p:cNvPr id="5" name="TextBox 4"/>
          <p:cNvSpPr txBox="1"/>
          <p:nvPr/>
        </p:nvSpPr>
        <p:spPr>
          <a:xfrm>
            <a:off x="2828925" y="1457325"/>
            <a:ext cx="6067425" cy="4399915"/>
          </a:xfrm>
          <a:prstGeom prst="rect">
            <a:avLst/>
          </a:prstGeom>
          <a:noFill/>
        </p:spPr>
        <p:txBody>
          <a:bodyPr wrap="square" rtlCol="0">
            <a:spAutoFit/>
          </a:bodyPr>
          <a:lstStyle/>
          <a:p>
            <a:pPr marL="342900" indent="-342900" algn="just">
              <a:buFont typeface="Wingdings" panose="05000000000000000000" pitchFamily="2" charset="2"/>
              <a:buChar char="Ø"/>
            </a:pPr>
            <a:r>
              <a:rPr lang="en-IN" sz="2000" dirty="0"/>
              <a:t>The AIRS instrument onboard the AQUA satellite has observed stratospheric Gravity waves after the 15 January 2022 Hunga Tonga volcanic eruptions.</a:t>
            </a:r>
          </a:p>
          <a:p>
            <a:pPr marL="342900" indent="-342900" algn="just">
              <a:buFont typeface="Wingdings" panose="05000000000000000000" pitchFamily="2" charset="2"/>
              <a:buChar char="Ø"/>
            </a:pPr>
            <a:endParaRPr lang="en-IN" sz="2000" dirty="0"/>
          </a:p>
          <a:p>
            <a:pPr marL="342900" indent="-342900" algn="just">
              <a:buFont typeface="Wingdings" panose="05000000000000000000" pitchFamily="2" charset="2"/>
              <a:buChar char="Ø"/>
            </a:pPr>
            <a:r>
              <a:rPr lang="en-IN" sz="2000" dirty="0"/>
              <a:t>DNB band in the VIIRS instrument onboard the Suomi NPP satellite has observed very clear Nightglow gravity waves after the 23 April 2015 </a:t>
            </a:r>
            <a:r>
              <a:rPr lang="en-IN" sz="2000" dirty="0" err="1"/>
              <a:t>Calbuco</a:t>
            </a:r>
            <a:r>
              <a:rPr lang="en-IN" sz="2000" dirty="0"/>
              <a:t> eruption during the Night-time.</a:t>
            </a:r>
          </a:p>
          <a:p>
            <a:pPr marL="342900" indent="-342900" algn="just">
              <a:buFont typeface="Wingdings" panose="05000000000000000000" pitchFamily="2" charset="2"/>
              <a:buChar char="Ø"/>
            </a:pPr>
            <a:endParaRPr lang="en-IN" sz="2000" dirty="0"/>
          </a:p>
          <a:p>
            <a:pPr marL="342900" indent="-342900" algn="just">
              <a:buFont typeface="Wingdings" panose="05000000000000000000" pitchFamily="2" charset="2"/>
              <a:buChar char="Ø"/>
            </a:pPr>
            <a:r>
              <a:rPr lang="en-US" altLang="en-IN" sz="2000" dirty="0"/>
              <a:t>Gravity wave observations from various satellite based instruments may provide newer insights into the altitudinal propagation of gravity waves in atmosphere and thus energy exchange between atmospheric layers during Plinian volcanic eruptions.</a:t>
            </a:r>
            <a:endParaRPr lang="en-IN" sz="2000" dirty="0"/>
          </a:p>
        </p:txBody>
      </p:sp>
      <p:pic>
        <p:nvPicPr>
          <p:cNvPr id="7" name="Audio 6">
            <a:hlinkClick r:id="" action="ppaction://media"/>
            <a:extLst>
              <a:ext uri="{FF2B5EF4-FFF2-40B4-BE49-F238E27FC236}">
                <a16:creationId xmlns:a16="http://schemas.microsoft.com/office/drawing/2014/main" id="{CD41F911-A08B-4C49-9471-1EAD19EA4C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123"/>
    </mc:Choice>
    <mc:Fallback>
      <p:transition spd="slow" advTm="30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123826" y="276225"/>
            <a:ext cx="4057650" cy="809625"/>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85750" y="352425"/>
            <a:ext cx="5324475" cy="646331"/>
          </a:xfrm>
          <a:prstGeom prst="rect">
            <a:avLst/>
          </a:prstGeom>
          <a:noFill/>
        </p:spPr>
        <p:txBody>
          <a:bodyPr wrap="square" rtlCol="0">
            <a:spAutoFit/>
          </a:bodyPr>
          <a:lstStyle/>
          <a:p>
            <a:r>
              <a:rPr lang="en-IN" sz="3600" dirty="0"/>
              <a:t>References</a:t>
            </a:r>
          </a:p>
        </p:txBody>
      </p:sp>
      <p:sp>
        <p:nvSpPr>
          <p:cNvPr id="5" name="TextBox 4"/>
          <p:cNvSpPr txBox="1"/>
          <p:nvPr/>
        </p:nvSpPr>
        <p:spPr>
          <a:xfrm>
            <a:off x="123826" y="1636183"/>
            <a:ext cx="11966573" cy="4278094"/>
          </a:xfrm>
          <a:prstGeom prst="rect">
            <a:avLst/>
          </a:prstGeom>
          <a:noFill/>
        </p:spPr>
        <p:txBody>
          <a:bodyPr wrap="square" rtlCol="0">
            <a:spAutoFit/>
          </a:bodyPr>
          <a:lstStyle/>
          <a:p>
            <a:pPr marL="457200" indent="-457200">
              <a:buFont typeface="+mj-lt"/>
              <a:buAutoNum type="arabicPeriod"/>
            </a:pPr>
            <a:r>
              <a:rPr lang="en-US" sz="1600" dirty="0"/>
              <a:t>Tiwari, S.H., Bagiya, M.S., Maurya, S., </a:t>
            </a:r>
            <a:r>
              <a:rPr lang="en-US" sz="1600" dirty="0" err="1"/>
              <a:t>Heki</a:t>
            </a:r>
            <a:r>
              <a:rPr lang="en-US" sz="1600" dirty="0"/>
              <a:t>, K. &amp; </a:t>
            </a:r>
            <a:r>
              <a:rPr lang="en-US" sz="1600" dirty="0" err="1"/>
              <a:t>Dimri</a:t>
            </a:r>
            <a:r>
              <a:rPr lang="en-US" sz="1600" dirty="0"/>
              <a:t>, A.P., 2024, On the role of volcanic plume heights in the excitation of free oscillations of the solid earth and the atmosphere: case study, Adv. Space Res., https://doi.org/10.1016/j.asr.2024.01.001 </a:t>
            </a:r>
          </a:p>
          <a:p>
            <a:pPr marL="457200" indent="-457200">
              <a:buFont typeface="+mj-lt"/>
              <a:buAutoNum type="arabicPeriod"/>
            </a:pPr>
            <a:endParaRPr lang="en-IN" sz="1600" dirty="0"/>
          </a:p>
          <a:p>
            <a:pPr marL="457200" indent="-457200">
              <a:buFont typeface="+mj-lt"/>
              <a:buAutoNum type="arabicPeriod"/>
            </a:pPr>
            <a:r>
              <a:rPr lang="en-IN" sz="1600" dirty="0"/>
              <a:t>Miller SD, </a:t>
            </a:r>
            <a:r>
              <a:rPr lang="en-IN" sz="1600" dirty="0" err="1"/>
              <a:t>Straka</a:t>
            </a:r>
            <a:r>
              <a:rPr lang="en-IN" sz="1600" dirty="0"/>
              <a:t> WC III, Yue J, Smith SM, Alexander MJ, Hoffmann L, </a:t>
            </a:r>
            <a:r>
              <a:rPr lang="en-IN" sz="1600" dirty="0" err="1"/>
              <a:t>Setvak</a:t>
            </a:r>
            <a:r>
              <a:rPr lang="en-IN" sz="1600" dirty="0"/>
              <a:t> M, Partain PT (2015) Upper atmospheric gravity wave details revealed </a:t>
            </a:r>
            <a:r>
              <a:rPr lang="en-IN" sz="1600" dirty="0" err="1"/>
              <a:t>innightglow</a:t>
            </a:r>
            <a:r>
              <a:rPr lang="en-IN" sz="1600" dirty="0"/>
              <a:t> satellite imagery. Proc Natl </a:t>
            </a:r>
            <a:r>
              <a:rPr lang="en-IN" sz="1600" dirty="0" err="1"/>
              <a:t>Acad</a:t>
            </a:r>
            <a:r>
              <a:rPr lang="en-IN" sz="1600" dirty="0"/>
              <a:t> Sci USA 112(49):E6728-6735. </a:t>
            </a:r>
            <a:r>
              <a:rPr lang="en-IN" sz="1600" dirty="0">
                <a:hlinkClick r:id="rId4"/>
              </a:rPr>
              <a:t>https://doi.org/10.1073/pnas.1508084112</a:t>
            </a:r>
            <a:r>
              <a:rPr lang="en-IN" sz="1600" dirty="0"/>
              <a:t> </a:t>
            </a:r>
          </a:p>
          <a:p>
            <a:pPr marL="457200" indent="-457200">
              <a:buFont typeface="+mj-lt"/>
              <a:buAutoNum type="arabicPeriod"/>
            </a:pPr>
            <a:endParaRPr lang="en-IN" sz="1600" dirty="0"/>
          </a:p>
          <a:p>
            <a:pPr marL="457200" indent="-457200">
              <a:buFont typeface="+mj-lt"/>
              <a:buAutoNum type="arabicPeriod"/>
            </a:pPr>
            <a:r>
              <a:rPr lang="en-US" sz="1600" dirty="0"/>
              <a:t>Baines, P.G.; Sacks, S. The Generation and Propagation of Atmospheric Internal Waves Caused by Volcanic Eruptions. </a:t>
            </a:r>
            <a:r>
              <a:rPr lang="en-US" sz="1600" i="1" dirty="0"/>
              <a:t>Atmosphere</a:t>
            </a:r>
            <a:r>
              <a:rPr lang="en-US" sz="1600" dirty="0"/>
              <a:t> </a:t>
            </a:r>
            <a:r>
              <a:rPr lang="en-US" sz="1600" b="1" dirty="0"/>
              <a:t>2017</a:t>
            </a:r>
            <a:r>
              <a:rPr lang="en-US" sz="1600" dirty="0"/>
              <a:t>, </a:t>
            </a:r>
            <a:r>
              <a:rPr lang="en-US" sz="1600" i="1" dirty="0"/>
              <a:t>8</a:t>
            </a:r>
            <a:r>
              <a:rPr lang="en-US" sz="1600" dirty="0"/>
              <a:t>, 60. </a:t>
            </a:r>
            <a:r>
              <a:rPr lang="en-US" sz="1600" dirty="0">
                <a:hlinkClick r:id="rId5"/>
              </a:rPr>
              <a:t>https://doi.org/10.3390/atmos8030060</a:t>
            </a:r>
            <a:endParaRPr lang="en-US" sz="1600" dirty="0"/>
          </a:p>
          <a:p>
            <a:pPr marL="457200" indent="-457200">
              <a:buFont typeface="+mj-lt"/>
              <a:buAutoNum type="arabicPeriod"/>
            </a:pPr>
            <a:endParaRPr lang="en-US" sz="1600" dirty="0"/>
          </a:p>
          <a:p>
            <a:pPr marL="457200" indent="-457200">
              <a:buFont typeface="+mj-lt"/>
              <a:buAutoNum type="arabicPeriod"/>
            </a:pPr>
            <a:r>
              <a:rPr lang="en-IN" sz="1600" dirty="0"/>
              <a:t>Yue, J., Miller, S. D., </a:t>
            </a:r>
            <a:r>
              <a:rPr lang="en-IN" sz="1600" dirty="0" err="1"/>
              <a:t>Straka</a:t>
            </a:r>
            <a:r>
              <a:rPr lang="en-IN" sz="1600" dirty="0"/>
              <a:t> III, W. C., Noh, Y.-J., Chou, M.-Y., Kahn, R., &amp; Flower, V. (2022). La Soufriere volcanic eruptions launched gravity waves into space. </a:t>
            </a:r>
            <a:r>
              <a:rPr lang="en-IN" sz="1600" i="1" dirty="0"/>
              <a:t>Geophysical Research Letters</a:t>
            </a:r>
            <a:r>
              <a:rPr lang="en-IN" sz="1600" dirty="0"/>
              <a:t>, 49, e2022GL097952. </a:t>
            </a:r>
            <a:r>
              <a:rPr lang="en-IN" sz="1600" dirty="0">
                <a:hlinkClick r:id="rId6"/>
              </a:rPr>
              <a:t>https://doi.org/10.1029/2022GL097952</a:t>
            </a:r>
            <a:endParaRPr lang="en-IN" sz="1600" dirty="0"/>
          </a:p>
          <a:p>
            <a:pPr marL="457200" indent="-457200">
              <a:buFont typeface="+mj-lt"/>
              <a:buAutoNum type="arabicPeriod"/>
            </a:pPr>
            <a:endParaRPr lang="en-IN" sz="1600" dirty="0"/>
          </a:p>
          <a:p>
            <a:pPr marL="457200" indent="-457200">
              <a:buFont typeface="+mj-lt"/>
              <a:buAutoNum type="arabicPeriod"/>
            </a:pPr>
            <a:r>
              <a:rPr lang="en-US" sz="1600" dirty="0"/>
              <a:t>Shi, G. C., Hu, X., Yao, Z. G., Guo, W. J., Sun, M. C. and Gong, X. Y. (2021). Case study on stratospheric and mesospheric concentric gravity waves generated by deep convection. </a:t>
            </a:r>
            <a:r>
              <a:rPr lang="en-US" sz="1600" i="1" dirty="0"/>
              <a:t>Earth Planet. Phys.</a:t>
            </a:r>
            <a:r>
              <a:rPr lang="en-US" sz="1600" dirty="0"/>
              <a:t>, </a:t>
            </a:r>
            <a:r>
              <a:rPr lang="en-US" sz="1600" i="1" dirty="0"/>
              <a:t>5</a:t>
            </a:r>
            <a:r>
              <a:rPr lang="en-US" sz="1600" dirty="0"/>
              <a:t>(1), 79–89. doi: </a:t>
            </a:r>
            <a:r>
              <a:rPr lang="en-US" sz="1600" dirty="0">
                <a:hlinkClick r:id="rId7"/>
              </a:rPr>
              <a:t>10.26464/epp2021002</a:t>
            </a:r>
            <a:endParaRPr lang="en-US" sz="1600" dirty="0"/>
          </a:p>
          <a:p>
            <a:pPr marL="457200" indent="-457200">
              <a:buFont typeface="+mj-lt"/>
              <a:buAutoNum type="arabicPeriod"/>
            </a:pPr>
            <a:endParaRPr lang="en-US" sz="1600" dirty="0"/>
          </a:p>
          <a:p>
            <a:pPr marL="457200" indent="-457200">
              <a:buFont typeface="+mj-lt"/>
              <a:buAutoNum type="arabicPeriod"/>
            </a:pPr>
            <a:r>
              <a:rPr lang="en-US" sz="1600" dirty="0"/>
              <a:t>Fritts, D. C., and M. J. Alexander (2003), Gravity wave dynamics and effects in the middle atmosphere, </a:t>
            </a:r>
            <a:r>
              <a:rPr lang="en-US" sz="1600" i="1" dirty="0"/>
              <a:t>Rev. </a:t>
            </a:r>
            <a:r>
              <a:rPr lang="en-US" sz="1600" i="1" dirty="0" err="1"/>
              <a:t>Geophys</a:t>
            </a:r>
            <a:r>
              <a:rPr lang="en-US" sz="1600" i="1" dirty="0"/>
              <a:t>.</a:t>
            </a:r>
            <a:r>
              <a:rPr lang="en-US" sz="1600" dirty="0"/>
              <a:t>, 41, 1003, doi:</a:t>
            </a:r>
            <a:r>
              <a:rPr lang="en-US" sz="1600" dirty="0">
                <a:hlinkClick r:id="rId8" tooltip="Link to external resource: 10.1029/2001RG000106"/>
              </a:rPr>
              <a:t>10.1029/2001RG000106</a:t>
            </a:r>
            <a:r>
              <a:rPr lang="en-US" sz="1600" dirty="0"/>
              <a:t>, 1.</a:t>
            </a:r>
            <a:endParaRPr lang="en-IN" sz="1600" dirty="0"/>
          </a:p>
        </p:txBody>
      </p:sp>
      <p:pic>
        <p:nvPicPr>
          <p:cNvPr id="6" name="Audio 5">
            <a:hlinkClick r:id="" action="ppaction://media"/>
            <a:extLst>
              <a:ext uri="{FF2B5EF4-FFF2-40B4-BE49-F238E27FC236}">
                <a16:creationId xmlns:a16="http://schemas.microsoft.com/office/drawing/2014/main" id="{88C8E549-2E1E-40E3-BBFE-DF10183883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73"/>
    </mc:Choice>
    <mc:Fallback>
      <p:transition spd="slow" advTm="2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87" y="2581275"/>
            <a:ext cx="3248025" cy="923330"/>
          </a:xfrm>
          <a:prstGeom prst="rect">
            <a:avLst/>
          </a:prstGeom>
          <a:noFill/>
        </p:spPr>
        <p:txBody>
          <a:bodyPr wrap="square" rtlCol="0">
            <a:spAutoFit/>
          </a:bodyPr>
          <a:lstStyle/>
          <a:p>
            <a:r>
              <a:rPr lang="en-IN" sz="5400" b="1" u="sng" dirty="0">
                <a:solidFill>
                  <a:srgbClr val="FF0000"/>
                </a:solidFill>
              </a:rPr>
              <a:t>Thank you</a:t>
            </a:r>
          </a:p>
        </p:txBody>
      </p:sp>
      <p:pic>
        <p:nvPicPr>
          <p:cNvPr id="4" name="Audio 3">
            <a:hlinkClick r:id="" action="ppaction://media"/>
            <a:extLst>
              <a:ext uri="{FF2B5EF4-FFF2-40B4-BE49-F238E27FC236}">
                <a16:creationId xmlns:a16="http://schemas.microsoft.com/office/drawing/2014/main" id="{36711547-E5C4-428A-B9DE-E875FDF60F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88"/>
    </mc:Choice>
    <mc:Fallback>
      <p:transition spd="slow" advTm="1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839</Words>
  <Application>Microsoft Office PowerPoint</Application>
  <PresentationFormat>Widescreen</PresentationFormat>
  <Paragraphs>65</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Satyamesh Tiwari</dc:creator>
  <cp:lastModifiedBy>Satyamesh Tiwari</cp:lastModifiedBy>
  <cp:revision>31</cp:revision>
  <dcterms:created xsi:type="dcterms:W3CDTF">2024-05-19T17:21:00Z</dcterms:created>
  <dcterms:modified xsi:type="dcterms:W3CDTF">2024-05-20T14:11:08Z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A901536EB42D4762AFF3063C1FA73B7F_12</vt:lpwstr>
  </property>
  <property fmtid="{D5CDD505-2E9C-101B-9397-08002B2CF9AE}" pid="3" name="KSOProductBuildVer">
    <vt:lpwstr>1033-12.2.0.13489</vt:lpwstr>
  </property>
</Properties>
</file>