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5"/>
  </p:notesMasterIdLst>
  <p:sldIdLst>
    <p:sldId id="280" r:id="rId2"/>
    <p:sldId id="258" r:id="rId3"/>
    <p:sldId id="259" r:id="rId4"/>
    <p:sldId id="282" r:id="rId5"/>
    <p:sldId id="283" r:id="rId6"/>
    <p:sldId id="285" r:id="rId7"/>
    <p:sldId id="277" r:id="rId8"/>
    <p:sldId id="264" r:id="rId9"/>
    <p:sldId id="265" r:id="rId10"/>
    <p:sldId id="279" r:id="rId11"/>
    <p:sldId id="286" r:id="rId12"/>
    <p:sldId id="270"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C0C7C2-4450-46AB-B434-5C5F7E32533D}">
          <p14:sldIdLst>
            <p14:sldId id="280"/>
            <p14:sldId id="258"/>
            <p14:sldId id="259"/>
            <p14:sldId id="282"/>
            <p14:sldId id="283"/>
            <p14:sldId id="285"/>
            <p14:sldId id="277"/>
            <p14:sldId id="264"/>
            <p14:sldId id="265"/>
            <p14:sldId id="279"/>
            <p14:sldId id="286"/>
            <p14:sldId id="270"/>
            <p14:sldId id="275"/>
          </p14:sldIdLst>
        </p14:section>
        <p14:section name="Untitled Section" id="{7DD9C7AE-EEB0-4F83-9D6D-8463081488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eehari Viju" initials="SV" lastIdx="1" clrIdx="0">
    <p:extLst>
      <p:ext uri="{19B8F6BF-5375-455C-9EA6-DF929625EA0E}">
        <p15:presenceInfo xmlns:p15="http://schemas.microsoft.com/office/powerpoint/2012/main" userId="45f524a8135475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674A"/>
    <a:srgbClr val="6B131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64" autoAdjust="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Monthly Variation of CAPE -</a:t>
            </a:r>
            <a:r>
              <a:rPr lang="en-IN" baseline="0" dirty="0"/>
              <a:t> 2022</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Chennai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189.73306450000001</c:v>
                </c:pt>
                <c:pt idx="1">
                  <c:v>61.08410714</c:v>
                </c:pt>
                <c:pt idx="2">
                  <c:v>722.3133871</c:v>
                </c:pt>
                <c:pt idx="3">
                  <c:v>1818.96783</c:v>
                </c:pt>
                <c:pt idx="4">
                  <c:v>1591.614</c:v>
                </c:pt>
                <c:pt idx="5">
                  <c:v>1934.8389999999999</c:v>
                </c:pt>
                <c:pt idx="6">
                  <c:v>962.26229999999998</c:v>
                </c:pt>
                <c:pt idx="7">
                  <c:v>1215.116</c:v>
                </c:pt>
                <c:pt idx="8">
                  <c:v>1442.53</c:v>
                </c:pt>
                <c:pt idx="9">
                  <c:v>791.22190000000001</c:v>
                </c:pt>
                <c:pt idx="10">
                  <c:v>450.83499999999998</c:v>
                </c:pt>
                <c:pt idx="11">
                  <c:v>490.91</c:v>
                </c:pt>
              </c:numCache>
            </c:numRef>
          </c:val>
          <c:smooth val="0"/>
          <c:extLst>
            <c:ext xmlns:c16="http://schemas.microsoft.com/office/drawing/2014/chart" uri="{C3380CC4-5D6E-409C-BE32-E72D297353CC}">
              <c16:uniqueId val="{00000000-396F-4D27-805C-DC47A1599160}"/>
            </c:ext>
          </c:extLst>
        </c:ser>
        <c:ser>
          <c:idx val="1"/>
          <c:order val="1"/>
          <c:tx>
            <c:strRef>
              <c:f>Sheet1!$C$1</c:f>
              <c:strCache>
                <c:ptCount val="1"/>
                <c:pt idx="0">
                  <c:v>Nagpur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37.948225809999997</c:v>
                </c:pt>
                <c:pt idx="1">
                  <c:v>69.405357140000007</c:v>
                </c:pt>
                <c:pt idx="2">
                  <c:v>92.785483869999993</c:v>
                </c:pt>
                <c:pt idx="3">
                  <c:v>575.70283329999995</c:v>
                </c:pt>
                <c:pt idx="4">
                  <c:v>543.48887100000002</c:v>
                </c:pt>
                <c:pt idx="5">
                  <c:v>698.52099999999996</c:v>
                </c:pt>
                <c:pt idx="6">
                  <c:v>628.76483870000004</c:v>
                </c:pt>
                <c:pt idx="7">
                  <c:v>724.11517240000001</c:v>
                </c:pt>
                <c:pt idx="8">
                  <c:v>1003.4835</c:v>
                </c:pt>
                <c:pt idx="9">
                  <c:v>533.42354839999996</c:v>
                </c:pt>
                <c:pt idx="10">
                  <c:v>4.2889999999999997</c:v>
                </c:pt>
                <c:pt idx="11">
                  <c:v>64.924285710000007</c:v>
                </c:pt>
              </c:numCache>
            </c:numRef>
          </c:val>
          <c:smooth val="0"/>
          <c:extLst>
            <c:ext xmlns:c16="http://schemas.microsoft.com/office/drawing/2014/chart" uri="{C3380CC4-5D6E-409C-BE32-E72D297353CC}">
              <c16:uniqueId val="{00000001-396F-4D27-805C-DC47A1599160}"/>
            </c:ext>
          </c:extLst>
        </c:ser>
        <c:ser>
          <c:idx val="2"/>
          <c:order val="2"/>
          <c:tx>
            <c:strRef>
              <c:f>Sheet1!$D$1</c:f>
              <c:strCache>
                <c:ptCount val="1"/>
                <c:pt idx="0">
                  <c:v>New Delhi</c:v>
                </c:pt>
              </c:strCache>
            </c:strRef>
          </c:tx>
          <c:spPr>
            <a:ln w="28575" cap="rnd">
              <a:solidFill>
                <a:schemeClr val="accent6"/>
              </a:solidFill>
              <a:round/>
            </a:ln>
            <a:effectLst/>
          </c:spPr>
          <c:marker>
            <c:symbol val="circle"/>
            <c:size val="5"/>
            <c:spPr>
              <a:solidFill>
                <a:schemeClr val="accent6"/>
              </a:solidFill>
              <a:ln w="9525">
                <a:solidFill>
                  <a:schemeClr val="accent3"/>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3.4262899999999998</c:v>
                </c:pt>
                <c:pt idx="1">
                  <c:v>49.977319999999999</c:v>
                </c:pt>
                <c:pt idx="2">
                  <c:v>226.35452000000001</c:v>
                </c:pt>
                <c:pt idx="3">
                  <c:v>88.06183</c:v>
                </c:pt>
                <c:pt idx="4">
                  <c:v>583.80232000000001</c:v>
                </c:pt>
                <c:pt idx="5">
                  <c:v>505.25483000000003</c:v>
                </c:pt>
                <c:pt idx="6">
                  <c:v>1502.2698399999999</c:v>
                </c:pt>
                <c:pt idx="7">
                  <c:v>1244.5333900000001</c:v>
                </c:pt>
                <c:pt idx="8">
                  <c:v>1031.3264999999999</c:v>
                </c:pt>
                <c:pt idx="9">
                  <c:v>342.50569000000002</c:v>
                </c:pt>
                <c:pt idx="10">
                  <c:v>231.81133</c:v>
                </c:pt>
                <c:pt idx="11">
                  <c:v>9.4329999999999997E-2</c:v>
                </c:pt>
              </c:numCache>
            </c:numRef>
          </c:val>
          <c:smooth val="0"/>
          <c:extLst>
            <c:ext xmlns:c16="http://schemas.microsoft.com/office/drawing/2014/chart" uri="{C3380CC4-5D6E-409C-BE32-E72D297353CC}">
              <c16:uniqueId val="{00000002-396F-4D27-805C-DC47A1599160}"/>
            </c:ext>
          </c:extLst>
        </c:ser>
        <c:ser>
          <c:idx val="3"/>
          <c:order val="3"/>
          <c:tx>
            <c:strRef>
              <c:f>Sheet1!$E$1</c:f>
              <c:strCache>
                <c:ptCount val="1"/>
                <c:pt idx="0">
                  <c:v>Kolkata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32.249639999999999</c:v>
                </c:pt>
                <c:pt idx="1">
                  <c:v>114.86684</c:v>
                </c:pt>
                <c:pt idx="2">
                  <c:v>374.71967999999998</c:v>
                </c:pt>
                <c:pt idx="3">
                  <c:v>2739.5410000000002</c:v>
                </c:pt>
                <c:pt idx="4">
                  <c:v>1364.3227400000001</c:v>
                </c:pt>
                <c:pt idx="5">
                  <c:v>1970.6701700000001</c:v>
                </c:pt>
                <c:pt idx="6">
                  <c:v>1328.5836400000001</c:v>
                </c:pt>
                <c:pt idx="7">
                  <c:v>1784.386</c:v>
                </c:pt>
                <c:pt idx="8">
                  <c:v>1446.71417</c:v>
                </c:pt>
                <c:pt idx="9">
                  <c:v>637.82902999999999</c:v>
                </c:pt>
                <c:pt idx="10">
                  <c:v>6.3643299999999998</c:v>
                </c:pt>
                <c:pt idx="11">
                  <c:v>8.8246800000000007</c:v>
                </c:pt>
              </c:numCache>
            </c:numRef>
          </c:val>
          <c:smooth val="0"/>
          <c:extLst>
            <c:ext xmlns:c16="http://schemas.microsoft.com/office/drawing/2014/chart" uri="{C3380CC4-5D6E-409C-BE32-E72D297353CC}">
              <c16:uniqueId val="{00000003-396F-4D27-805C-DC47A1599160}"/>
            </c:ext>
          </c:extLst>
        </c:ser>
        <c:dLbls>
          <c:showLegendKey val="0"/>
          <c:showVal val="0"/>
          <c:showCatName val="0"/>
          <c:showSerName val="0"/>
          <c:showPercent val="0"/>
          <c:showBubbleSize val="0"/>
        </c:dLbls>
        <c:marker val="1"/>
        <c:smooth val="0"/>
        <c:axId val="74519632"/>
        <c:axId val="1975282032"/>
      </c:lineChart>
      <c:catAx>
        <c:axId val="7451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5282032"/>
        <c:crosses val="autoZero"/>
        <c:auto val="1"/>
        <c:lblAlgn val="ctr"/>
        <c:lblOffset val="100"/>
        <c:noMultiLvlLbl val="0"/>
      </c:catAx>
      <c:valAx>
        <c:axId val="197528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1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Monthly Variation of LFC -</a:t>
            </a:r>
            <a:r>
              <a:rPr lang="en-IN" baseline="0" dirty="0"/>
              <a:t> 2022</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Chennai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803.31430999999998</c:v>
                </c:pt>
                <c:pt idx="1">
                  <c:v>823.57061999999996</c:v>
                </c:pt>
                <c:pt idx="2">
                  <c:v>760.697</c:v>
                </c:pt>
                <c:pt idx="3">
                  <c:v>762.45866999999998</c:v>
                </c:pt>
                <c:pt idx="4">
                  <c:v>738.92112999999995</c:v>
                </c:pt>
                <c:pt idx="5">
                  <c:v>769.37432999999999</c:v>
                </c:pt>
                <c:pt idx="6">
                  <c:v>763.00699999999995</c:v>
                </c:pt>
                <c:pt idx="7">
                  <c:v>779.67917</c:v>
                </c:pt>
                <c:pt idx="8">
                  <c:v>790.39</c:v>
                </c:pt>
                <c:pt idx="9">
                  <c:v>851.74333000000001</c:v>
                </c:pt>
                <c:pt idx="10">
                  <c:v>828.34240999999997</c:v>
                </c:pt>
                <c:pt idx="11">
                  <c:v>831.64129000000003</c:v>
                </c:pt>
              </c:numCache>
            </c:numRef>
          </c:val>
          <c:smooth val="0"/>
          <c:extLst>
            <c:ext xmlns:c16="http://schemas.microsoft.com/office/drawing/2014/chart" uri="{C3380CC4-5D6E-409C-BE32-E72D297353CC}">
              <c16:uniqueId val="{00000000-8770-4C00-8134-6CA57F64AD35}"/>
            </c:ext>
          </c:extLst>
        </c:ser>
        <c:ser>
          <c:idx val="1"/>
          <c:order val="1"/>
          <c:tx>
            <c:strRef>
              <c:f>Sheet1!$C$1</c:f>
              <c:strCache>
                <c:ptCount val="1"/>
                <c:pt idx="0">
                  <c:v>Nagpur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725.31344000000001</c:v>
                </c:pt>
                <c:pt idx="1">
                  <c:v>705.08767</c:v>
                </c:pt>
                <c:pt idx="2">
                  <c:v>639.38428999999996</c:v>
                </c:pt>
                <c:pt idx="3">
                  <c:v>607.28602999999998</c:v>
                </c:pt>
                <c:pt idx="4">
                  <c:v>643.65305999999998</c:v>
                </c:pt>
                <c:pt idx="5">
                  <c:v>688.84316999999999</c:v>
                </c:pt>
                <c:pt idx="6">
                  <c:v>762.71182999999996</c:v>
                </c:pt>
                <c:pt idx="7">
                  <c:v>788.28309999999999</c:v>
                </c:pt>
                <c:pt idx="8">
                  <c:v>792.26800000000003</c:v>
                </c:pt>
                <c:pt idx="9">
                  <c:v>779.51119000000006</c:v>
                </c:pt>
                <c:pt idx="10">
                  <c:v>686.76</c:v>
                </c:pt>
                <c:pt idx="11">
                  <c:v>658.06124999999997</c:v>
                </c:pt>
              </c:numCache>
            </c:numRef>
          </c:val>
          <c:smooth val="0"/>
          <c:extLst>
            <c:ext xmlns:c16="http://schemas.microsoft.com/office/drawing/2014/chart" uri="{C3380CC4-5D6E-409C-BE32-E72D297353CC}">
              <c16:uniqueId val="{00000001-8770-4C00-8134-6CA57F64AD35}"/>
            </c:ext>
          </c:extLst>
        </c:ser>
        <c:ser>
          <c:idx val="2"/>
          <c:order val="2"/>
          <c:tx>
            <c:strRef>
              <c:f>Sheet1!$D$1</c:f>
              <c:strCache>
                <c:ptCount val="1"/>
                <c:pt idx="0">
                  <c:v>New Delhi</c:v>
                </c:pt>
              </c:strCache>
            </c:strRef>
          </c:tx>
          <c:spPr>
            <a:ln w="28575" cap="rnd">
              <a:solidFill>
                <a:schemeClr val="accent6"/>
              </a:solidFill>
              <a:round/>
            </a:ln>
            <a:effectLst/>
          </c:spPr>
          <c:marker>
            <c:symbol val="circle"/>
            <c:size val="5"/>
            <c:spPr>
              <a:solidFill>
                <a:schemeClr val="accent6"/>
              </a:solidFill>
              <a:ln w="9525">
                <a:solidFill>
                  <a:schemeClr val="accent3"/>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772.24409000000003</c:v>
                </c:pt>
                <c:pt idx="1">
                  <c:v>700.71731</c:v>
                </c:pt>
                <c:pt idx="2">
                  <c:v>586.73364000000004</c:v>
                </c:pt>
                <c:pt idx="3">
                  <c:v>514.57732999999996</c:v>
                </c:pt>
                <c:pt idx="4">
                  <c:v>626.13356999999996</c:v>
                </c:pt>
                <c:pt idx="5">
                  <c:v>652.75750000000005</c:v>
                </c:pt>
                <c:pt idx="6">
                  <c:v>781.93322999999998</c:v>
                </c:pt>
                <c:pt idx="7">
                  <c:v>789.28867000000002</c:v>
                </c:pt>
                <c:pt idx="8">
                  <c:v>777.04600000000005</c:v>
                </c:pt>
                <c:pt idx="9">
                  <c:v>702.43</c:v>
                </c:pt>
                <c:pt idx="10">
                  <c:v>673.80731000000003</c:v>
                </c:pt>
                <c:pt idx="11">
                  <c:v>728.41</c:v>
                </c:pt>
              </c:numCache>
            </c:numRef>
          </c:val>
          <c:smooth val="0"/>
          <c:extLst>
            <c:ext xmlns:c16="http://schemas.microsoft.com/office/drawing/2014/chart" uri="{C3380CC4-5D6E-409C-BE32-E72D297353CC}">
              <c16:uniqueId val="{00000002-8770-4C00-8134-6CA57F64AD35}"/>
            </c:ext>
          </c:extLst>
        </c:ser>
        <c:ser>
          <c:idx val="3"/>
          <c:order val="3"/>
          <c:tx>
            <c:strRef>
              <c:f>Sheet1!$E$1</c:f>
              <c:strCache>
                <c:ptCount val="1"/>
                <c:pt idx="0">
                  <c:v>Kolkata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765.25778000000003</c:v>
                </c:pt>
                <c:pt idx="1">
                  <c:v>716.55832999999996</c:v>
                </c:pt>
                <c:pt idx="2">
                  <c:v>705.38795000000005</c:v>
                </c:pt>
                <c:pt idx="3">
                  <c:v>749.36207999999999</c:v>
                </c:pt>
                <c:pt idx="4">
                  <c:v>750.37402999999995</c:v>
                </c:pt>
                <c:pt idx="5">
                  <c:v>794.47017000000005</c:v>
                </c:pt>
                <c:pt idx="6">
                  <c:v>824.84649999999999</c:v>
                </c:pt>
                <c:pt idx="7">
                  <c:v>802.88300000000004</c:v>
                </c:pt>
                <c:pt idx="8">
                  <c:v>820.56799999999998</c:v>
                </c:pt>
                <c:pt idx="9">
                  <c:v>785.101</c:v>
                </c:pt>
                <c:pt idx="10">
                  <c:v>747.06150000000002</c:v>
                </c:pt>
                <c:pt idx="11">
                  <c:v>772.74099999999999</c:v>
                </c:pt>
              </c:numCache>
            </c:numRef>
          </c:val>
          <c:smooth val="0"/>
          <c:extLst>
            <c:ext xmlns:c16="http://schemas.microsoft.com/office/drawing/2014/chart" uri="{C3380CC4-5D6E-409C-BE32-E72D297353CC}">
              <c16:uniqueId val="{00000003-8770-4C00-8134-6CA57F64AD35}"/>
            </c:ext>
          </c:extLst>
        </c:ser>
        <c:dLbls>
          <c:showLegendKey val="0"/>
          <c:showVal val="0"/>
          <c:showCatName val="0"/>
          <c:showSerName val="0"/>
          <c:showPercent val="0"/>
          <c:showBubbleSize val="0"/>
        </c:dLbls>
        <c:marker val="1"/>
        <c:smooth val="0"/>
        <c:axId val="74519632"/>
        <c:axId val="1975282032"/>
      </c:lineChart>
      <c:catAx>
        <c:axId val="7451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5282032"/>
        <c:crosses val="autoZero"/>
        <c:auto val="1"/>
        <c:lblAlgn val="ctr"/>
        <c:lblOffset val="100"/>
        <c:noMultiLvlLbl val="0"/>
      </c:catAx>
      <c:valAx>
        <c:axId val="197528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1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Monthly Variation of Temperature of LCL - 2022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800578136650047E-2"/>
          <c:y val="0.23845060247121216"/>
          <c:w val="0.91347809725347651"/>
          <c:h val="0.40480714803965528"/>
        </c:manualLayout>
      </c:layout>
      <c:lineChart>
        <c:grouping val="standard"/>
        <c:varyColors val="0"/>
        <c:ser>
          <c:idx val="0"/>
          <c:order val="0"/>
          <c:tx>
            <c:strRef>
              <c:f>Sheet1!$B$1</c:f>
              <c:strCache>
                <c:ptCount val="1"/>
                <c:pt idx="0">
                  <c:v>Chennai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291.59951999999998</c:v>
                </c:pt>
                <c:pt idx="1">
                  <c:v>300.69679000000002</c:v>
                </c:pt>
                <c:pt idx="2">
                  <c:v>301.44387</c:v>
                </c:pt>
                <c:pt idx="3">
                  <c:v>294.22417000000002</c:v>
                </c:pt>
                <c:pt idx="4">
                  <c:v>293.94468000000001</c:v>
                </c:pt>
                <c:pt idx="5">
                  <c:v>294.00983000000002</c:v>
                </c:pt>
                <c:pt idx="6">
                  <c:v>293.34616999999997</c:v>
                </c:pt>
                <c:pt idx="7">
                  <c:v>293.33452</c:v>
                </c:pt>
                <c:pt idx="8">
                  <c:v>294.01625000000001</c:v>
                </c:pt>
                <c:pt idx="9">
                  <c:v>293.00027999999998</c:v>
                </c:pt>
                <c:pt idx="10">
                  <c:v>293.10782999999998</c:v>
                </c:pt>
                <c:pt idx="11">
                  <c:v>289.39048000000003</c:v>
                </c:pt>
              </c:numCache>
            </c:numRef>
          </c:val>
          <c:smooth val="0"/>
          <c:extLst>
            <c:ext xmlns:c16="http://schemas.microsoft.com/office/drawing/2014/chart" uri="{C3380CC4-5D6E-409C-BE32-E72D297353CC}">
              <c16:uniqueId val="{00000000-38ED-4122-8C63-B8E7C69C485B}"/>
            </c:ext>
          </c:extLst>
        </c:ser>
        <c:ser>
          <c:idx val="1"/>
          <c:order val="1"/>
          <c:tx>
            <c:strRef>
              <c:f>Sheet1!$C$1</c:f>
              <c:strCache>
                <c:ptCount val="1"/>
                <c:pt idx="0">
                  <c:v>Nagpur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281.46919000000003</c:v>
                </c:pt>
                <c:pt idx="1">
                  <c:v>279.40839</c:v>
                </c:pt>
                <c:pt idx="2">
                  <c:v>277.47726</c:v>
                </c:pt>
                <c:pt idx="3">
                  <c:v>279.62932999999998</c:v>
                </c:pt>
                <c:pt idx="4">
                  <c:v>284.53984000000003</c:v>
                </c:pt>
                <c:pt idx="5">
                  <c:v>289.08416999999997</c:v>
                </c:pt>
                <c:pt idx="6">
                  <c:v>294.49435</c:v>
                </c:pt>
                <c:pt idx="7">
                  <c:v>293.92930999999999</c:v>
                </c:pt>
                <c:pt idx="8">
                  <c:v>293.92930999999999</c:v>
                </c:pt>
                <c:pt idx="9">
                  <c:v>293.96249999999998</c:v>
                </c:pt>
                <c:pt idx="10">
                  <c:v>283.57</c:v>
                </c:pt>
                <c:pt idx="11">
                  <c:v>283.34714000000002</c:v>
                </c:pt>
              </c:numCache>
            </c:numRef>
          </c:val>
          <c:smooth val="0"/>
          <c:extLst>
            <c:ext xmlns:c16="http://schemas.microsoft.com/office/drawing/2014/chart" uri="{C3380CC4-5D6E-409C-BE32-E72D297353CC}">
              <c16:uniqueId val="{00000001-38ED-4122-8C63-B8E7C69C485B}"/>
            </c:ext>
          </c:extLst>
        </c:ser>
        <c:ser>
          <c:idx val="2"/>
          <c:order val="2"/>
          <c:tx>
            <c:strRef>
              <c:f>Sheet1!$D$1</c:f>
              <c:strCache>
                <c:ptCount val="1"/>
                <c:pt idx="0">
                  <c:v>New Delhi</c:v>
                </c:pt>
              </c:strCache>
            </c:strRef>
          </c:tx>
          <c:spPr>
            <a:ln w="28575" cap="rnd">
              <a:solidFill>
                <a:schemeClr val="accent6"/>
              </a:solidFill>
              <a:round/>
            </a:ln>
            <a:effectLst/>
          </c:spPr>
          <c:marker>
            <c:symbol val="circle"/>
            <c:size val="5"/>
            <c:spPr>
              <a:solidFill>
                <a:schemeClr val="accent6"/>
              </a:solidFill>
              <a:ln w="9525">
                <a:solidFill>
                  <a:schemeClr val="accent3"/>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278.26548000000003</c:v>
                </c:pt>
                <c:pt idx="1">
                  <c:v>277.25607000000002</c:v>
                </c:pt>
                <c:pt idx="2">
                  <c:v>280.50934999999998</c:v>
                </c:pt>
                <c:pt idx="3">
                  <c:v>271.01749999999998</c:v>
                </c:pt>
                <c:pt idx="4">
                  <c:v>283.82</c:v>
                </c:pt>
                <c:pt idx="5">
                  <c:v>284.42399999999998</c:v>
                </c:pt>
                <c:pt idx="6">
                  <c:v>295.26483999999999</c:v>
                </c:pt>
                <c:pt idx="7">
                  <c:v>294.96289999999999</c:v>
                </c:pt>
                <c:pt idx="8">
                  <c:v>293.59116999999998</c:v>
                </c:pt>
                <c:pt idx="9">
                  <c:v>287.55430999999999</c:v>
                </c:pt>
                <c:pt idx="10">
                  <c:v>280.26967000000002</c:v>
                </c:pt>
                <c:pt idx="11">
                  <c:v>276.601</c:v>
                </c:pt>
              </c:numCache>
            </c:numRef>
          </c:val>
          <c:smooth val="0"/>
          <c:extLst>
            <c:ext xmlns:c16="http://schemas.microsoft.com/office/drawing/2014/chart" uri="{C3380CC4-5D6E-409C-BE32-E72D297353CC}">
              <c16:uniqueId val="{00000002-38ED-4122-8C63-B8E7C69C485B}"/>
            </c:ext>
          </c:extLst>
        </c:ser>
        <c:ser>
          <c:idx val="3"/>
          <c:order val="3"/>
          <c:tx>
            <c:strRef>
              <c:f>Sheet1!$E$1</c:f>
              <c:strCache>
                <c:ptCount val="1"/>
                <c:pt idx="0">
                  <c:v>Kolkata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283.24536000000001</c:v>
                </c:pt>
                <c:pt idx="1">
                  <c:v>282.57605000000001</c:v>
                </c:pt>
                <c:pt idx="2">
                  <c:v>289.19242000000003</c:v>
                </c:pt>
                <c:pt idx="3">
                  <c:v>294.99250000000001</c:v>
                </c:pt>
                <c:pt idx="4">
                  <c:v>294.02839</c:v>
                </c:pt>
                <c:pt idx="5">
                  <c:v>296.31232999999997</c:v>
                </c:pt>
                <c:pt idx="6">
                  <c:v>296.70049999999998</c:v>
                </c:pt>
                <c:pt idx="7">
                  <c:v>296.91500000000002</c:v>
                </c:pt>
                <c:pt idx="8">
                  <c:v>295.74149999999997</c:v>
                </c:pt>
                <c:pt idx="9">
                  <c:v>292.59435000000002</c:v>
                </c:pt>
                <c:pt idx="10">
                  <c:v>284.74216999999999</c:v>
                </c:pt>
                <c:pt idx="11">
                  <c:v>283.12903</c:v>
                </c:pt>
              </c:numCache>
            </c:numRef>
          </c:val>
          <c:smooth val="0"/>
          <c:extLst>
            <c:ext xmlns:c16="http://schemas.microsoft.com/office/drawing/2014/chart" uri="{C3380CC4-5D6E-409C-BE32-E72D297353CC}">
              <c16:uniqueId val="{00000003-38ED-4122-8C63-B8E7C69C485B}"/>
            </c:ext>
          </c:extLst>
        </c:ser>
        <c:dLbls>
          <c:showLegendKey val="0"/>
          <c:showVal val="0"/>
          <c:showCatName val="0"/>
          <c:showSerName val="0"/>
          <c:showPercent val="0"/>
          <c:showBubbleSize val="0"/>
        </c:dLbls>
        <c:marker val="1"/>
        <c:smooth val="0"/>
        <c:axId val="74519632"/>
        <c:axId val="1975282032"/>
      </c:lineChart>
      <c:catAx>
        <c:axId val="7451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5282032"/>
        <c:crosses val="autoZero"/>
        <c:auto val="1"/>
        <c:lblAlgn val="ctr"/>
        <c:lblOffset val="100"/>
        <c:noMultiLvlLbl val="0"/>
      </c:catAx>
      <c:valAx>
        <c:axId val="197528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1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Monthly Variation of Equivalent</a:t>
            </a:r>
            <a:r>
              <a:rPr lang="en-IN" baseline="0" dirty="0"/>
              <a:t> Temperature</a:t>
            </a:r>
            <a:r>
              <a:rPr lang="en-IN" dirty="0"/>
              <a:t> - 2022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800578136650047E-2"/>
          <c:y val="0.25320168092604256"/>
          <c:w val="0.92977027417977742"/>
          <c:h val="0.39005606958482492"/>
        </c:manualLayout>
      </c:layout>
      <c:lineChart>
        <c:grouping val="standard"/>
        <c:varyColors val="0"/>
        <c:ser>
          <c:idx val="0"/>
          <c:order val="0"/>
          <c:tx>
            <c:strRef>
              <c:f>Sheet1!$B$1</c:f>
              <c:strCache>
                <c:ptCount val="1"/>
                <c:pt idx="0">
                  <c:v>Chennai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320.39048000000003</c:v>
                </c:pt>
                <c:pt idx="1">
                  <c:v>340.01125000000002</c:v>
                </c:pt>
                <c:pt idx="2">
                  <c:v>346.70967999999999</c:v>
                </c:pt>
                <c:pt idx="3">
                  <c:v>356.24349999999998</c:v>
                </c:pt>
                <c:pt idx="4">
                  <c:v>357.94323000000003</c:v>
                </c:pt>
                <c:pt idx="5">
                  <c:v>358.62783000000002</c:v>
                </c:pt>
                <c:pt idx="6">
                  <c:v>354.22649999999999</c:v>
                </c:pt>
                <c:pt idx="7">
                  <c:v>363.00371000000001</c:v>
                </c:pt>
                <c:pt idx="8">
                  <c:v>365.72964000000002</c:v>
                </c:pt>
                <c:pt idx="9">
                  <c:v>349.78611000000001</c:v>
                </c:pt>
                <c:pt idx="10">
                  <c:v>346.50416999999999</c:v>
                </c:pt>
                <c:pt idx="11">
                  <c:v>365.43822999999998</c:v>
                </c:pt>
              </c:numCache>
            </c:numRef>
          </c:val>
          <c:smooth val="0"/>
          <c:extLst>
            <c:ext xmlns:c16="http://schemas.microsoft.com/office/drawing/2014/chart" uri="{C3380CC4-5D6E-409C-BE32-E72D297353CC}">
              <c16:uniqueId val="{00000000-0F69-4FD4-9A26-5E10AF79F72D}"/>
            </c:ext>
          </c:extLst>
        </c:ser>
        <c:ser>
          <c:idx val="1"/>
          <c:order val="1"/>
          <c:tx>
            <c:strRef>
              <c:f>Sheet1!$C$1</c:f>
              <c:strCache>
                <c:ptCount val="1"/>
                <c:pt idx="0">
                  <c:v>Nagpur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322.23322999999999</c:v>
                </c:pt>
                <c:pt idx="1">
                  <c:v>325.22732000000002</c:v>
                </c:pt>
                <c:pt idx="2">
                  <c:v>331.75177000000002</c:v>
                </c:pt>
                <c:pt idx="3">
                  <c:v>341.65</c:v>
                </c:pt>
                <c:pt idx="4">
                  <c:v>349.94015999999999</c:v>
                </c:pt>
                <c:pt idx="5">
                  <c:v>354.14400000000001</c:v>
                </c:pt>
                <c:pt idx="6">
                  <c:v>357.36871000000002</c:v>
                </c:pt>
                <c:pt idx="7">
                  <c:v>357.02499999999998</c:v>
                </c:pt>
                <c:pt idx="8">
                  <c:v>357.27832999999998</c:v>
                </c:pt>
                <c:pt idx="9">
                  <c:v>344.26629000000003</c:v>
                </c:pt>
                <c:pt idx="10">
                  <c:v>331.09969999999998</c:v>
                </c:pt>
                <c:pt idx="11">
                  <c:v>330.07713999999999</c:v>
                </c:pt>
              </c:numCache>
            </c:numRef>
          </c:val>
          <c:smooth val="0"/>
          <c:extLst>
            <c:ext xmlns:c16="http://schemas.microsoft.com/office/drawing/2014/chart" uri="{C3380CC4-5D6E-409C-BE32-E72D297353CC}">
              <c16:uniqueId val="{00000001-0F69-4FD4-9A26-5E10AF79F72D}"/>
            </c:ext>
          </c:extLst>
        </c:ser>
        <c:ser>
          <c:idx val="2"/>
          <c:order val="2"/>
          <c:tx>
            <c:strRef>
              <c:f>Sheet1!$D$1</c:f>
              <c:strCache>
                <c:ptCount val="1"/>
                <c:pt idx="0">
                  <c:v>New Delhi</c:v>
                </c:pt>
              </c:strCache>
            </c:strRef>
          </c:tx>
          <c:spPr>
            <a:ln w="28575" cap="rnd">
              <a:solidFill>
                <a:schemeClr val="accent6"/>
              </a:solidFill>
              <a:round/>
            </a:ln>
            <a:effectLst/>
          </c:spPr>
          <c:marker>
            <c:symbol val="circle"/>
            <c:size val="5"/>
            <c:spPr>
              <a:solidFill>
                <a:schemeClr val="accent6"/>
              </a:solidFill>
              <a:ln w="9525">
                <a:solidFill>
                  <a:schemeClr val="accent3"/>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307.22676999999999</c:v>
                </c:pt>
                <c:pt idx="1">
                  <c:v>313.74892999999997</c:v>
                </c:pt>
                <c:pt idx="2">
                  <c:v>330.87065000000001</c:v>
                </c:pt>
                <c:pt idx="3">
                  <c:v>329.64816999999999</c:v>
                </c:pt>
                <c:pt idx="4">
                  <c:v>345.81804</c:v>
                </c:pt>
                <c:pt idx="5">
                  <c:v>349.82517000000001</c:v>
                </c:pt>
                <c:pt idx="6">
                  <c:v>365.83096999999998</c:v>
                </c:pt>
                <c:pt idx="7">
                  <c:v>363.42757999999998</c:v>
                </c:pt>
                <c:pt idx="8">
                  <c:v>358.21532999999999</c:v>
                </c:pt>
                <c:pt idx="9">
                  <c:v>340.13328000000001</c:v>
                </c:pt>
                <c:pt idx="10">
                  <c:v>323.23649999999998</c:v>
                </c:pt>
                <c:pt idx="11">
                  <c:v>311.67716999999999</c:v>
                </c:pt>
              </c:numCache>
            </c:numRef>
          </c:val>
          <c:smooth val="0"/>
          <c:extLst>
            <c:ext xmlns:c16="http://schemas.microsoft.com/office/drawing/2014/chart" uri="{C3380CC4-5D6E-409C-BE32-E72D297353CC}">
              <c16:uniqueId val="{00000002-0F69-4FD4-9A26-5E10AF79F72D}"/>
            </c:ext>
          </c:extLst>
        </c:ser>
        <c:ser>
          <c:idx val="3"/>
          <c:order val="3"/>
          <c:tx>
            <c:strRef>
              <c:f>Sheet1!$E$1</c:f>
              <c:strCache>
                <c:ptCount val="1"/>
                <c:pt idx="0">
                  <c:v>Kolkata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318.49214000000001</c:v>
                </c:pt>
                <c:pt idx="1">
                  <c:v>322.92104999999998</c:v>
                </c:pt>
                <c:pt idx="2">
                  <c:v>338.60289999999998</c:v>
                </c:pt>
                <c:pt idx="3">
                  <c:v>359.48849999999999</c:v>
                </c:pt>
                <c:pt idx="4">
                  <c:v>357.44612999999998</c:v>
                </c:pt>
                <c:pt idx="5">
                  <c:v>363.46316999999999</c:v>
                </c:pt>
                <c:pt idx="6">
                  <c:v>362.92455000000001</c:v>
                </c:pt>
                <c:pt idx="7">
                  <c:v>363.48399999999998</c:v>
                </c:pt>
                <c:pt idx="8">
                  <c:v>359.59933000000001</c:v>
                </c:pt>
                <c:pt idx="9">
                  <c:v>348.65516000000002</c:v>
                </c:pt>
                <c:pt idx="10">
                  <c:v>329.26330000000002</c:v>
                </c:pt>
                <c:pt idx="11">
                  <c:v>322.89918999999998</c:v>
                </c:pt>
              </c:numCache>
            </c:numRef>
          </c:val>
          <c:smooth val="0"/>
          <c:extLst>
            <c:ext xmlns:c16="http://schemas.microsoft.com/office/drawing/2014/chart" uri="{C3380CC4-5D6E-409C-BE32-E72D297353CC}">
              <c16:uniqueId val="{00000003-0F69-4FD4-9A26-5E10AF79F72D}"/>
            </c:ext>
          </c:extLst>
        </c:ser>
        <c:dLbls>
          <c:showLegendKey val="0"/>
          <c:showVal val="0"/>
          <c:showCatName val="0"/>
          <c:showSerName val="0"/>
          <c:showPercent val="0"/>
          <c:showBubbleSize val="0"/>
        </c:dLbls>
        <c:marker val="1"/>
        <c:smooth val="0"/>
        <c:axId val="74519632"/>
        <c:axId val="1975282032"/>
      </c:lineChart>
      <c:catAx>
        <c:axId val="7451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5282032"/>
        <c:crosses val="autoZero"/>
        <c:auto val="1"/>
        <c:lblAlgn val="ctr"/>
        <c:lblOffset val="100"/>
        <c:noMultiLvlLbl val="0"/>
      </c:catAx>
      <c:valAx>
        <c:axId val="197528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1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N" dirty="0"/>
              <a:t>CAPE – Seasonal Variation (2022)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Winter</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Sheet1!$A$2:$A$5</c:f>
              <c:strCache>
                <c:ptCount val="4"/>
                <c:pt idx="0">
                  <c:v>Chennai</c:v>
                </c:pt>
                <c:pt idx="1">
                  <c:v>Nagpur</c:v>
                </c:pt>
                <c:pt idx="2">
                  <c:v>New Delhi</c:v>
                </c:pt>
                <c:pt idx="3">
                  <c:v>Kolkata</c:v>
                </c:pt>
              </c:strCache>
            </c:strRef>
          </c:cat>
          <c:val>
            <c:numRef>
              <c:f>Sheet1!$B$2:$B$5</c:f>
              <c:numCache>
                <c:formatCode>General</c:formatCode>
                <c:ptCount val="4"/>
                <c:pt idx="0">
                  <c:v>125.40860499999999</c:v>
                </c:pt>
                <c:pt idx="1">
                  <c:v>53.6768</c:v>
                </c:pt>
                <c:pt idx="2">
                  <c:v>26.701805</c:v>
                </c:pt>
                <c:pt idx="3">
                  <c:v>73.558220000000006</c:v>
                </c:pt>
              </c:numCache>
            </c:numRef>
          </c:val>
          <c:extLst>
            <c:ext xmlns:c16="http://schemas.microsoft.com/office/drawing/2014/chart" uri="{C3380CC4-5D6E-409C-BE32-E72D297353CC}">
              <c16:uniqueId val="{00000000-4D0E-439A-9253-7FB46C3FFA0D}"/>
            </c:ext>
          </c:extLst>
        </c:ser>
        <c:ser>
          <c:idx val="1"/>
          <c:order val="1"/>
          <c:tx>
            <c:strRef>
              <c:f>Sheet1!$C$1</c:f>
              <c:strCache>
                <c:ptCount val="1"/>
                <c:pt idx="0">
                  <c:v>Pre Monsoon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Sheet1!$A$2:$A$5</c:f>
              <c:strCache>
                <c:ptCount val="4"/>
                <c:pt idx="0">
                  <c:v>Chennai</c:v>
                </c:pt>
                <c:pt idx="1">
                  <c:v>Nagpur</c:v>
                </c:pt>
                <c:pt idx="2">
                  <c:v>New Delhi</c:v>
                </c:pt>
                <c:pt idx="3">
                  <c:v>Kolkata</c:v>
                </c:pt>
              </c:strCache>
            </c:strRef>
          </c:cat>
          <c:val>
            <c:numRef>
              <c:f>Sheet1!$C$2:$C$5</c:f>
              <c:numCache>
                <c:formatCode>General</c:formatCode>
                <c:ptCount val="4"/>
                <c:pt idx="0">
                  <c:v>1377.6318000000001</c:v>
                </c:pt>
                <c:pt idx="1">
                  <c:v>403.99239999999998</c:v>
                </c:pt>
                <c:pt idx="2">
                  <c:v>299.40620999999999</c:v>
                </c:pt>
                <c:pt idx="3">
                  <c:v>1492.86123</c:v>
                </c:pt>
              </c:numCache>
            </c:numRef>
          </c:val>
          <c:extLst>
            <c:ext xmlns:c16="http://schemas.microsoft.com/office/drawing/2014/chart" uri="{C3380CC4-5D6E-409C-BE32-E72D297353CC}">
              <c16:uniqueId val="{00000001-4D0E-439A-9253-7FB46C3FFA0D}"/>
            </c:ext>
          </c:extLst>
        </c:ser>
        <c:ser>
          <c:idx val="2"/>
          <c:order val="2"/>
          <c:tx>
            <c:strRef>
              <c:f>Sheet1!$D$1</c:f>
              <c:strCache>
                <c:ptCount val="1"/>
                <c:pt idx="0">
                  <c:v>Monsoon </c:v>
                </c:pt>
              </c:strCache>
            </c:strRef>
          </c:tx>
          <c:spPr>
            <a:solidFill>
              <a:schemeClr val="accent6">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Sheet1!$A$2:$A$5</c:f>
              <c:strCache>
                <c:ptCount val="4"/>
                <c:pt idx="0">
                  <c:v>Chennai</c:v>
                </c:pt>
                <c:pt idx="1">
                  <c:v>Nagpur</c:v>
                </c:pt>
                <c:pt idx="2">
                  <c:v>New Delhi</c:v>
                </c:pt>
                <c:pt idx="3">
                  <c:v>Kolkata</c:v>
                </c:pt>
              </c:strCache>
            </c:strRef>
          </c:cat>
          <c:val>
            <c:numRef>
              <c:f>Sheet1!$D$2:$D$5</c:f>
              <c:numCache>
                <c:formatCode>General</c:formatCode>
                <c:ptCount val="4"/>
                <c:pt idx="0">
                  <c:v>1373.0724</c:v>
                </c:pt>
                <c:pt idx="1">
                  <c:v>683.80029999999999</c:v>
                </c:pt>
                <c:pt idx="2">
                  <c:v>1084.0192669999999</c:v>
                </c:pt>
                <c:pt idx="3">
                  <c:v>1694.5466699999999</c:v>
                </c:pt>
              </c:numCache>
            </c:numRef>
          </c:val>
          <c:extLst>
            <c:ext xmlns:c16="http://schemas.microsoft.com/office/drawing/2014/chart" uri="{C3380CC4-5D6E-409C-BE32-E72D297353CC}">
              <c16:uniqueId val="{00000002-4D0E-439A-9253-7FB46C3FFA0D}"/>
            </c:ext>
          </c:extLst>
        </c:ser>
        <c:ser>
          <c:idx val="3"/>
          <c:order val="3"/>
          <c:tx>
            <c:strRef>
              <c:f>Sheet1!$E$1</c:f>
              <c:strCache>
                <c:ptCount val="1"/>
                <c:pt idx="0">
                  <c:v>Post Monsoon</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Sheet1!$A$2:$A$5</c:f>
              <c:strCache>
                <c:ptCount val="4"/>
                <c:pt idx="0">
                  <c:v>Chennai</c:v>
                </c:pt>
                <c:pt idx="1">
                  <c:v>Nagpur</c:v>
                </c:pt>
                <c:pt idx="2">
                  <c:v>New Delhi</c:v>
                </c:pt>
                <c:pt idx="3">
                  <c:v>Kolkata</c:v>
                </c:pt>
              </c:strCache>
            </c:strRef>
          </c:cat>
          <c:val>
            <c:numRef>
              <c:f>Sheet1!$E$2:$E$5</c:f>
              <c:numCache>
                <c:formatCode>General</c:formatCode>
                <c:ptCount val="4"/>
                <c:pt idx="0">
                  <c:v>1373.0724</c:v>
                </c:pt>
                <c:pt idx="1">
                  <c:v>513.73220000000003</c:v>
                </c:pt>
                <c:pt idx="2">
                  <c:v>535.21466999999996</c:v>
                </c:pt>
                <c:pt idx="3">
                  <c:v>696.96911</c:v>
                </c:pt>
              </c:numCache>
            </c:numRef>
          </c:val>
          <c:extLst>
            <c:ext xmlns:c16="http://schemas.microsoft.com/office/drawing/2014/chart" uri="{C3380CC4-5D6E-409C-BE32-E72D297353CC}">
              <c16:uniqueId val="{00000003-4D0E-439A-9253-7FB46C3FFA0D}"/>
            </c:ext>
          </c:extLst>
        </c:ser>
        <c:dLbls>
          <c:showLegendKey val="0"/>
          <c:showVal val="0"/>
          <c:showCatName val="0"/>
          <c:showSerName val="0"/>
          <c:showPercent val="0"/>
          <c:showBubbleSize val="0"/>
        </c:dLbls>
        <c:gapWidth val="65"/>
        <c:shape val="box"/>
        <c:axId val="274211039"/>
        <c:axId val="484702287"/>
        <c:axId val="0"/>
      </c:bar3DChart>
      <c:catAx>
        <c:axId val="27421103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84702287"/>
        <c:crosses val="autoZero"/>
        <c:auto val="1"/>
        <c:lblAlgn val="ctr"/>
        <c:lblOffset val="100"/>
        <c:noMultiLvlLbl val="0"/>
      </c:catAx>
      <c:valAx>
        <c:axId val="48470228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421103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N" sz="2200" b="1" i="0" u="none" strike="noStrike" kern="1200" baseline="0" dirty="0">
                <a:solidFill>
                  <a:prstClr val="black">
                    <a:lumMod val="75000"/>
                    <a:lumOff val="25000"/>
                  </a:prstClr>
                </a:solidFill>
              </a:rPr>
              <a:t>LFC – Seasonal Variation (2022)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Winter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Sheet1!$A$2:$A$5</c:f>
              <c:strCache>
                <c:ptCount val="4"/>
                <c:pt idx="0">
                  <c:v>Chennai</c:v>
                </c:pt>
                <c:pt idx="1">
                  <c:v>Nagpur</c:v>
                </c:pt>
                <c:pt idx="2">
                  <c:v>New Delhi</c:v>
                </c:pt>
                <c:pt idx="3">
                  <c:v>Kolkata</c:v>
                </c:pt>
              </c:strCache>
            </c:strRef>
          </c:cat>
          <c:val>
            <c:numRef>
              <c:f>Sheet1!$B$2:$B$5</c:f>
              <c:numCache>
                <c:formatCode>General</c:formatCode>
                <c:ptCount val="4"/>
                <c:pt idx="0">
                  <c:v>813.4425</c:v>
                </c:pt>
                <c:pt idx="1">
                  <c:v>715.20060000000001</c:v>
                </c:pt>
                <c:pt idx="2">
                  <c:v>736.48065999999994</c:v>
                </c:pt>
                <c:pt idx="3">
                  <c:v>740.90802514999996</c:v>
                </c:pt>
              </c:numCache>
            </c:numRef>
          </c:val>
          <c:extLst>
            <c:ext xmlns:c16="http://schemas.microsoft.com/office/drawing/2014/chart" uri="{C3380CC4-5D6E-409C-BE32-E72D297353CC}">
              <c16:uniqueId val="{00000000-0644-45BA-8084-7EFE7184FB01}"/>
            </c:ext>
          </c:extLst>
        </c:ser>
        <c:ser>
          <c:idx val="1"/>
          <c:order val="1"/>
          <c:tx>
            <c:strRef>
              <c:f>Sheet1!$C$1</c:f>
              <c:strCache>
                <c:ptCount val="1"/>
                <c:pt idx="0">
                  <c:v>Pre Monsoon</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Sheet1!$A$2:$A$5</c:f>
              <c:strCache>
                <c:ptCount val="4"/>
                <c:pt idx="0">
                  <c:v>Chennai</c:v>
                </c:pt>
                <c:pt idx="1">
                  <c:v>Nagpur</c:v>
                </c:pt>
                <c:pt idx="2">
                  <c:v>New Delhi</c:v>
                </c:pt>
                <c:pt idx="3">
                  <c:v>Kolkata</c:v>
                </c:pt>
              </c:strCache>
            </c:strRef>
          </c:cat>
          <c:val>
            <c:numRef>
              <c:f>Sheet1!$C$2:$C$5</c:f>
              <c:numCache>
                <c:formatCode>General</c:formatCode>
                <c:ptCount val="4"/>
                <c:pt idx="0">
                  <c:v>754.02560000000005</c:v>
                </c:pt>
                <c:pt idx="1">
                  <c:v>630.1078</c:v>
                </c:pt>
                <c:pt idx="2">
                  <c:v>575.81484</c:v>
                </c:pt>
                <c:pt idx="3">
                  <c:v>735.04139999999995</c:v>
                </c:pt>
              </c:numCache>
            </c:numRef>
          </c:val>
          <c:extLst>
            <c:ext xmlns:c16="http://schemas.microsoft.com/office/drawing/2014/chart" uri="{C3380CC4-5D6E-409C-BE32-E72D297353CC}">
              <c16:uniqueId val="{00000001-0644-45BA-8084-7EFE7184FB01}"/>
            </c:ext>
          </c:extLst>
        </c:ser>
        <c:ser>
          <c:idx val="2"/>
          <c:order val="2"/>
          <c:tx>
            <c:strRef>
              <c:f>Sheet1!$D$1</c:f>
              <c:strCache>
                <c:ptCount val="1"/>
                <c:pt idx="0">
                  <c:v>Monsoon</c:v>
                </c:pt>
              </c:strCache>
            </c:strRef>
          </c:tx>
          <c:spPr>
            <a:solidFill>
              <a:schemeClr val="accent6">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Sheet1!$A$2:$A$5</c:f>
              <c:strCache>
                <c:ptCount val="4"/>
                <c:pt idx="0">
                  <c:v>Chennai</c:v>
                </c:pt>
                <c:pt idx="1">
                  <c:v>Nagpur</c:v>
                </c:pt>
                <c:pt idx="2">
                  <c:v>New Delhi</c:v>
                </c:pt>
                <c:pt idx="3">
                  <c:v>Kolkata</c:v>
                </c:pt>
              </c:strCache>
            </c:strRef>
          </c:cat>
          <c:val>
            <c:numRef>
              <c:f>Sheet1!$D$2:$D$5</c:f>
              <c:numCache>
                <c:formatCode>General</c:formatCode>
                <c:ptCount val="4"/>
                <c:pt idx="0">
                  <c:v>770.68679999999995</c:v>
                </c:pt>
                <c:pt idx="1">
                  <c:v>746.61199999999997</c:v>
                </c:pt>
                <c:pt idx="2">
                  <c:v>741.32649000000004</c:v>
                </c:pt>
                <c:pt idx="3">
                  <c:v>807.39989000000003</c:v>
                </c:pt>
              </c:numCache>
            </c:numRef>
          </c:val>
          <c:extLst>
            <c:ext xmlns:c16="http://schemas.microsoft.com/office/drawing/2014/chart" uri="{C3380CC4-5D6E-409C-BE32-E72D297353CC}">
              <c16:uniqueId val="{00000002-0644-45BA-8084-7EFE7184FB01}"/>
            </c:ext>
          </c:extLst>
        </c:ser>
        <c:ser>
          <c:idx val="3"/>
          <c:order val="3"/>
          <c:tx>
            <c:strRef>
              <c:f>Sheet1!$E$1</c:f>
              <c:strCache>
                <c:ptCount val="1"/>
                <c:pt idx="0">
                  <c:v>Post Monsoon</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Sheet1!$A$2:$A$5</c:f>
              <c:strCache>
                <c:ptCount val="4"/>
                <c:pt idx="0">
                  <c:v>Chennai</c:v>
                </c:pt>
                <c:pt idx="1">
                  <c:v>Nagpur</c:v>
                </c:pt>
                <c:pt idx="2">
                  <c:v>New Delhi</c:v>
                </c:pt>
                <c:pt idx="3">
                  <c:v>Kolkata</c:v>
                </c:pt>
              </c:strCache>
            </c:strRef>
          </c:cat>
          <c:val>
            <c:numRef>
              <c:f>Sheet1!$E$2:$E$5</c:f>
              <c:numCache>
                <c:formatCode>General</c:formatCode>
                <c:ptCount val="4"/>
                <c:pt idx="0">
                  <c:v>823.49189999999999</c:v>
                </c:pt>
                <c:pt idx="1">
                  <c:v>752.84640000000002</c:v>
                </c:pt>
                <c:pt idx="2">
                  <c:v>717.75940000000003</c:v>
                </c:pt>
                <c:pt idx="3">
                  <c:v>784.24350000000004</c:v>
                </c:pt>
              </c:numCache>
            </c:numRef>
          </c:val>
          <c:extLst>
            <c:ext xmlns:c16="http://schemas.microsoft.com/office/drawing/2014/chart" uri="{C3380CC4-5D6E-409C-BE32-E72D297353CC}">
              <c16:uniqueId val="{00000003-0644-45BA-8084-7EFE7184FB01}"/>
            </c:ext>
          </c:extLst>
        </c:ser>
        <c:dLbls>
          <c:showLegendKey val="0"/>
          <c:showVal val="0"/>
          <c:showCatName val="0"/>
          <c:showSerName val="0"/>
          <c:showPercent val="0"/>
          <c:showBubbleSize val="0"/>
        </c:dLbls>
        <c:gapWidth val="65"/>
        <c:shape val="box"/>
        <c:axId val="274211039"/>
        <c:axId val="484702287"/>
        <c:axId val="0"/>
      </c:bar3DChart>
      <c:catAx>
        <c:axId val="27421103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84702287"/>
        <c:crosses val="autoZero"/>
        <c:auto val="1"/>
        <c:lblAlgn val="ctr"/>
        <c:lblOffset val="100"/>
        <c:noMultiLvlLbl val="0"/>
      </c:catAx>
      <c:valAx>
        <c:axId val="48470228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421103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N" dirty="0"/>
              <a:t>Temperature of LCL – Seasonal Variation (2022)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Winter</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Sheet1!$A$2:$A$5</c:f>
              <c:strCache>
                <c:ptCount val="4"/>
                <c:pt idx="0">
                  <c:v>Chennai</c:v>
                </c:pt>
                <c:pt idx="1">
                  <c:v>Nagpur</c:v>
                </c:pt>
                <c:pt idx="2">
                  <c:v>New Delhi</c:v>
                </c:pt>
                <c:pt idx="3">
                  <c:v>Kolkata</c:v>
                </c:pt>
              </c:strCache>
            </c:strRef>
          </c:cat>
          <c:val>
            <c:numRef>
              <c:f>Sheet1!$B$2:$B$5</c:f>
              <c:numCache>
                <c:formatCode>General</c:formatCode>
                <c:ptCount val="4"/>
                <c:pt idx="0">
                  <c:v>296.14815090000002</c:v>
                </c:pt>
                <c:pt idx="1">
                  <c:v>280.43880000000001</c:v>
                </c:pt>
                <c:pt idx="2">
                  <c:v>277.76078999999999</c:v>
                </c:pt>
                <c:pt idx="3">
                  <c:v>282.91070999999999</c:v>
                </c:pt>
              </c:numCache>
            </c:numRef>
          </c:val>
          <c:extLst>
            <c:ext xmlns:c16="http://schemas.microsoft.com/office/drawing/2014/chart" uri="{C3380CC4-5D6E-409C-BE32-E72D297353CC}">
              <c16:uniqueId val="{00000000-9F35-4A0D-891E-0D34A34D96A6}"/>
            </c:ext>
          </c:extLst>
        </c:ser>
        <c:ser>
          <c:idx val="1"/>
          <c:order val="1"/>
          <c:tx>
            <c:strRef>
              <c:f>Sheet1!$C$1</c:f>
              <c:strCache>
                <c:ptCount val="1"/>
                <c:pt idx="0">
                  <c:v>Pre Monsoon</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Sheet1!$A$2:$A$5</c:f>
              <c:strCache>
                <c:ptCount val="4"/>
                <c:pt idx="0">
                  <c:v>Chennai</c:v>
                </c:pt>
                <c:pt idx="1">
                  <c:v>Nagpur</c:v>
                </c:pt>
                <c:pt idx="2">
                  <c:v>New Delhi</c:v>
                </c:pt>
                <c:pt idx="3">
                  <c:v>Kolkata</c:v>
                </c:pt>
              </c:strCache>
            </c:strRef>
          </c:cat>
          <c:val>
            <c:numRef>
              <c:f>Sheet1!$C$2:$C$5</c:f>
              <c:numCache>
                <c:formatCode>General</c:formatCode>
                <c:ptCount val="4"/>
                <c:pt idx="0">
                  <c:v>296.5375717</c:v>
                </c:pt>
                <c:pt idx="1">
                  <c:v>280.54880000000003</c:v>
                </c:pt>
                <c:pt idx="2">
                  <c:v>278.44896999999997</c:v>
                </c:pt>
                <c:pt idx="3">
                  <c:v>292.73777000000001</c:v>
                </c:pt>
              </c:numCache>
            </c:numRef>
          </c:val>
          <c:extLst>
            <c:ext xmlns:c16="http://schemas.microsoft.com/office/drawing/2014/chart" uri="{C3380CC4-5D6E-409C-BE32-E72D297353CC}">
              <c16:uniqueId val="{00000001-9F35-4A0D-891E-0D34A34D96A6}"/>
            </c:ext>
          </c:extLst>
        </c:ser>
        <c:ser>
          <c:idx val="2"/>
          <c:order val="2"/>
          <c:tx>
            <c:strRef>
              <c:f>Sheet1!$D$1</c:f>
              <c:strCache>
                <c:ptCount val="1"/>
                <c:pt idx="0">
                  <c:v>Monson</c:v>
                </c:pt>
              </c:strCache>
            </c:strRef>
          </c:tx>
          <c:spPr>
            <a:solidFill>
              <a:schemeClr val="accent6">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Sheet1!$A$2:$A$5</c:f>
              <c:strCache>
                <c:ptCount val="4"/>
                <c:pt idx="0">
                  <c:v>Chennai</c:v>
                </c:pt>
                <c:pt idx="1">
                  <c:v>Nagpur</c:v>
                </c:pt>
                <c:pt idx="2">
                  <c:v>New Delhi</c:v>
                </c:pt>
                <c:pt idx="3">
                  <c:v>Kolkata</c:v>
                </c:pt>
              </c:strCache>
            </c:strRef>
          </c:cat>
          <c:val>
            <c:numRef>
              <c:f>Sheet1!$D$2:$D$5</c:f>
              <c:numCache>
                <c:formatCode>General</c:formatCode>
                <c:ptCount val="4"/>
                <c:pt idx="0">
                  <c:v>293.56349999999998</c:v>
                </c:pt>
                <c:pt idx="1">
                  <c:v>292.50259999999997</c:v>
                </c:pt>
                <c:pt idx="2">
                  <c:v>291.55059999999997</c:v>
                </c:pt>
                <c:pt idx="3">
                  <c:v>296.64260999999999</c:v>
                </c:pt>
              </c:numCache>
            </c:numRef>
          </c:val>
          <c:extLst>
            <c:ext xmlns:c16="http://schemas.microsoft.com/office/drawing/2014/chart" uri="{C3380CC4-5D6E-409C-BE32-E72D297353CC}">
              <c16:uniqueId val="{00000002-9F35-4A0D-891E-0D34A34D96A6}"/>
            </c:ext>
          </c:extLst>
        </c:ser>
        <c:ser>
          <c:idx val="3"/>
          <c:order val="3"/>
          <c:tx>
            <c:strRef>
              <c:f>Sheet1!$E$1</c:f>
              <c:strCache>
                <c:ptCount val="1"/>
                <c:pt idx="0">
                  <c:v>Post Monsoon</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Sheet1!$A$2:$A$5</c:f>
              <c:strCache>
                <c:ptCount val="4"/>
                <c:pt idx="0">
                  <c:v>Chennai</c:v>
                </c:pt>
                <c:pt idx="1">
                  <c:v>Nagpur</c:v>
                </c:pt>
                <c:pt idx="2">
                  <c:v>New Delhi</c:v>
                </c:pt>
                <c:pt idx="3">
                  <c:v>Kolkata</c:v>
                </c:pt>
              </c:strCache>
            </c:strRef>
          </c:cat>
          <c:val>
            <c:numRef>
              <c:f>Sheet1!$E$2:$E$5</c:f>
              <c:numCache>
                <c:formatCode>General</c:formatCode>
                <c:ptCount val="4"/>
                <c:pt idx="0">
                  <c:v>293.37479999999999</c:v>
                </c:pt>
                <c:pt idx="1">
                  <c:v>288.8263</c:v>
                </c:pt>
                <c:pt idx="2">
                  <c:v>287.13839999999999</c:v>
                </c:pt>
                <c:pt idx="3">
                  <c:v>291.02600699999999</c:v>
                </c:pt>
              </c:numCache>
            </c:numRef>
          </c:val>
          <c:extLst>
            <c:ext xmlns:c16="http://schemas.microsoft.com/office/drawing/2014/chart" uri="{C3380CC4-5D6E-409C-BE32-E72D297353CC}">
              <c16:uniqueId val="{00000003-9F35-4A0D-891E-0D34A34D96A6}"/>
            </c:ext>
          </c:extLst>
        </c:ser>
        <c:dLbls>
          <c:showLegendKey val="0"/>
          <c:showVal val="0"/>
          <c:showCatName val="0"/>
          <c:showSerName val="0"/>
          <c:showPercent val="0"/>
          <c:showBubbleSize val="0"/>
        </c:dLbls>
        <c:gapWidth val="65"/>
        <c:shape val="box"/>
        <c:axId val="274211039"/>
        <c:axId val="484702287"/>
        <c:axId val="0"/>
      </c:bar3DChart>
      <c:catAx>
        <c:axId val="27421103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84702287"/>
        <c:crosses val="autoZero"/>
        <c:auto val="1"/>
        <c:lblAlgn val="ctr"/>
        <c:lblOffset val="100"/>
        <c:noMultiLvlLbl val="0"/>
      </c:catAx>
      <c:valAx>
        <c:axId val="48470228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421103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N" sz="2000" b="1" i="0" u="none" strike="noStrike" kern="1200" baseline="0" dirty="0">
                <a:solidFill>
                  <a:srgbClr val="000000"/>
                </a:solidFill>
                <a:effectLst/>
                <a:latin typeface="+mn-lt"/>
                <a:ea typeface="Calibri" panose="020F0502020204030204" pitchFamily="34" charset="0"/>
              </a:rPr>
              <a:t>Equivalent temperature </a:t>
            </a:r>
            <a:r>
              <a:rPr lang="en-IN" sz="2000" b="1" i="0" u="none" strike="noStrike" kern="1200" baseline="0" dirty="0">
                <a:solidFill>
                  <a:srgbClr val="000000"/>
                </a:solidFill>
                <a:effectLst/>
                <a:latin typeface="Times New Roman" panose="02020603050405020304" pitchFamily="18" charset="0"/>
                <a:ea typeface="Calibri" panose="020F0502020204030204" pitchFamily="34" charset="0"/>
              </a:rPr>
              <a:t>- </a:t>
            </a:r>
            <a:r>
              <a:rPr lang="en-IN" sz="2000" b="1" i="0" u="none" strike="noStrike" kern="1200" baseline="0" dirty="0">
                <a:solidFill>
                  <a:prstClr val="black">
                    <a:lumMod val="75000"/>
                    <a:lumOff val="25000"/>
                  </a:prstClr>
                </a:solidFill>
              </a:rPr>
              <a:t>Seasonal Variation (2022)</a:t>
            </a:r>
            <a:r>
              <a:rPr lang="en-IN" sz="2000" b="1" i="0" u="none" strike="noStrike" kern="1200" baseline="0" dirty="0">
                <a:solidFill>
                  <a:srgbClr val="000000"/>
                </a:solidFill>
                <a:effectLst/>
                <a:latin typeface="Times New Roman" panose="02020603050405020304" pitchFamily="18" charset="0"/>
                <a:ea typeface="Calibri" panose="020F0502020204030204" pitchFamily="34" charset="0"/>
              </a:rPr>
              <a:t> </a:t>
            </a:r>
            <a:endParaRPr lang="en-IN"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Winter</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Sheet1!$A$2:$A$5</c:f>
              <c:strCache>
                <c:ptCount val="4"/>
                <c:pt idx="0">
                  <c:v>Chennai</c:v>
                </c:pt>
                <c:pt idx="1">
                  <c:v>Nagpur</c:v>
                </c:pt>
                <c:pt idx="2">
                  <c:v>New Delhi</c:v>
                </c:pt>
                <c:pt idx="3">
                  <c:v>Kolkata</c:v>
                </c:pt>
              </c:strCache>
            </c:strRef>
          </c:cat>
          <c:val>
            <c:numRef>
              <c:f>Sheet1!$B$2:$B$5</c:f>
              <c:numCache>
                <c:formatCode>General</c:formatCode>
                <c:ptCount val="4"/>
                <c:pt idx="0">
                  <c:v>330.20089999999999</c:v>
                </c:pt>
                <c:pt idx="1">
                  <c:v>323.73027359999998</c:v>
                </c:pt>
                <c:pt idx="2">
                  <c:v>277.760785</c:v>
                </c:pt>
                <c:pt idx="3">
                  <c:v>320.70659000000001</c:v>
                </c:pt>
              </c:numCache>
            </c:numRef>
          </c:val>
          <c:extLst>
            <c:ext xmlns:c16="http://schemas.microsoft.com/office/drawing/2014/chart" uri="{C3380CC4-5D6E-409C-BE32-E72D297353CC}">
              <c16:uniqueId val="{00000000-4E95-40EA-87F6-356930B2DDBC}"/>
            </c:ext>
          </c:extLst>
        </c:ser>
        <c:ser>
          <c:idx val="1"/>
          <c:order val="1"/>
          <c:tx>
            <c:strRef>
              <c:f>Sheet1!$C$1</c:f>
              <c:strCache>
                <c:ptCount val="1"/>
                <c:pt idx="0">
                  <c:v>Pre Monsoon</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Sheet1!$A$2:$A$5</c:f>
              <c:strCache>
                <c:ptCount val="4"/>
                <c:pt idx="0">
                  <c:v>Chennai</c:v>
                </c:pt>
                <c:pt idx="1">
                  <c:v>Nagpur</c:v>
                </c:pt>
                <c:pt idx="2">
                  <c:v>New Delhi</c:v>
                </c:pt>
                <c:pt idx="3">
                  <c:v>Kolkata</c:v>
                </c:pt>
              </c:strCache>
            </c:strRef>
          </c:cat>
          <c:val>
            <c:numRef>
              <c:f>Sheet1!$C$2:$C$5</c:f>
              <c:numCache>
                <c:formatCode>General</c:formatCode>
                <c:ptCount val="4"/>
                <c:pt idx="0">
                  <c:v>353.63209999999998</c:v>
                </c:pt>
                <c:pt idx="1">
                  <c:v>341.11397849999997</c:v>
                </c:pt>
                <c:pt idx="2">
                  <c:v>278.44896699999998</c:v>
                </c:pt>
                <c:pt idx="3">
                  <c:v>351.84584000000001</c:v>
                </c:pt>
              </c:numCache>
            </c:numRef>
          </c:val>
          <c:extLst>
            <c:ext xmlns:c16="http://schemas.microsoft.com/office/drawing/2014/chart" uri="{C3380CC4-5D6E-409C-BE32-E72D297353CC}">
              <c16:uniqueId val="{00000001-4E95-40EA-87F6-356930B2DDBC}"/>
            </c:ext>
          </c:extLst>
        </c:ser>
        <c:ser>
          <c:idx val="2"/>
          <c:order val="2"/>
          <c:tx>
            <c:strRef>
              <c:f>Sheet1!$D$1</c:f>
              <c:strCache>
                <c:ptCount val="1"/>
                <c:pt idx="0">
                  <c:v>Monsoon</c:v>
                </c:pt>
              </c:strCache>
            </c:strRef>
          </c:tx>
          <c:spPr>
            <a:solidFill>
              <a:schemeClr val="accent6">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Sheet1!$A$2:$A$5</c:f>
              <c:strCache>
                <c:ptCount val="4"/>
                <c:pt idx="0">
                  <c:v>Chennai</c:v>
                </c:pt>
                <c:pt idx="1">
                  <c:v>Nagpur</c:v>
                </c:pt>
                <c:pt idx="2">
                  <c:v>New Delhi</c:v>
                </c:pt>
                <c:pt idx="3">
                  <c:v>Kolkata</c:v>
                </c:pt>
              </c:strCache>
            </c:strRef>
          </c:cat>
          <c:val>
            <c:numRef>
              <c:f>Sheet1!$D$2:$D$5</c:f>
              <c:numCache>
                <c:formatCode>General</c:formatCode>
                <c:ptCount val="4"/>
                <c:pt idx="0">
                  <c:v>358.61930000000001</c:v>
                </c:pt>
                <c:pt idx="1">
                  <c:v>356.17919999999998</c:v>
                </c:pt>
                <c:pt idx="2">
                  <c:v>291.55059999999997</c:v>
                </c:pt>
                <c:pt idx="3">
                  <c:v>363.29057080000001</c:v>
                </c:pt>
              </c:numCache>
            </c:numRef>
          </c:val>
          <c:extLst>
            <c:ext xmlns:c16="http://schemas.microsoft.com/office/drawing/2014/chart" uri="{C3380CC4-5D6E-409C-BE32-E72D297353CC}">
              <c16:uniqueId val="{00000002-4E95-40EA-87F6-356930B2DDBC}"/>
            </c:ext>
          </c:extLst>
        </c:ser>
        <c:ser>
          <c:idx val="3"/>
          <c:order val="3"/>
          <c:tx>
            <c:strRef>
              <c:f>Sheet1!$E$1</c:f>
              <c:strCache>
                <c:ptCount val="1"/>
                <c:pt idx="0">
                  <c:v>Post Monsoon</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Sheet1!$A$2:$A$5</c:f>
              <c:strCache>
                <c:ptCount val="4"/>
                <c:pt idx="0">
                  <c:v>Chennai</c:v>
                </c:pt>
                <c:pt idx="1">
                  <c:v>Nagpur</c:v>
                </c:pt>
                <c:pt idx="2">
                  <c:v>New Delhi</c:v>
                </c:pt>
                <c:pt idx="3">
                  <c:v>Kolkata</c:v>
                </c:pt>
              </c:strCache>
            </c:strRef>
          </c:cat>
          <c:val>
            <c:numRef>
              <c:f>Sheet1!$E$2:$E$5</c:f>
              <c:numCache>
                <c:formatCode>General</c:formatCode>
                <c:ptCount val="4"/>
                <c:pt idx="0">
                  <c:v>354.00659999999999</c:v>
                </c:pt>
                <c:pt idx="1">
                  <c:v>344.21480000000003</c:v>
                </c:pt>
                <c:pt idx="2">
                  <c:v>287.13839999999999</c:v>
                </c:pt>
                <c:pt idx="3">
                  <c:v>345.83926500000001</c:v>
                </c:pt>
              </c:numCache>
            </c:numRef>
          </c:val>
          <c:extLst>
            <c:ext xmlns:c16="http://schemas.microsoft.com/office/drawing/2014/chart" uri="{C3380CC4-5D6E-409C-BE32-E72D297353CC}">
              <c16:uniqueId val="{00000003-4E95-40EA-87F6-356930B2DDBC}"/>
            </c:ext>
          </c:extLst>
        </c:ser>
        <c:dLbls>
          <c:showLegendKey val="0"/>
          <c:showVal val="0"/>
          <c:showCatName val="0"/>
          <c:showSerName val="0"/>
          <c:showPercent val="0"/>
          <c:showBubbleSize val="0"/>
        </c:dLbls>
        <c:gapWidth val="65"/>
        <c:shape val="box"/>
        <c:axId val="274211039"/>
        <c:axId val="484702287"/>
        <c:axId val="0"/>
      </c:bar3DChart>
      <c:catAx>
        <c:axId val="27421103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84702287"/>
        <c:crosses val="autoZero"/>
        <c:auto val="1"/>
        <c:lblAlgn val="ctr"/>
        <c:lblOffset val="100"/>
        <c:noMultiLvlLbl val="0"/>
      </c:catAx>
      <c:valAx>
        <c:axId val="48470228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421103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4B142-DAC7-47DE-B530-7CCDB514B31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B334F474-4966-4AF5-87A7-3B64463595C1}">
      <dgm:prSet/>
      <dgm:spPr/>
      <dgm:t>
        <a:bodyPr/>
        <a:lstStyle/>
        <a:p>
          <a:r>
            <a:rPr lang="en-IN" dirty="0"/>
            <a:t>Wyoming University Archive- Radiosonde Data (00UTC/12UTC)</a:t>
          </a:r>
        </a:p>
      </dgm:t>
    </dgm:pt>
    <dgm:pt modelId="{28887C66-D423-4DF9-B051-C2B8DD4CBD57}" type="parTrans" cxnId="{1B47BF34-2152-4CBD-A745-7A9888E460F5}">
      <dgm:prSet/>
      <dgm:spPr/>
      <dgm:t>
        <a:bodyPr/>
        <a:lstStyle/>
        <a:p>
          <a:endParaRPr lang="en-IN"/>
        </a:p>
      </dgm:t>
    </dgm:pt>
    <dgm:pt modelId="{F713BFF1-4A0B-4A09-AD0F-0F75F3276ADC}" type="sibTrans" cxnId="{1B47BF34-2152-4CBD-A745-7A9888E460F5}">
      <dgm:prSet/>
      <dgm:spPr/>
      <dgm:t>
        <a:bodyPr/>
        <a:lstStyle/>
        <a:p>
          <a:endParaRPr lang="en-IN"/>
        </a:p>
      </dgm:t>
    </dgm:pt>
    <dgm:pt modelId="{E97E0E86-CABE-4394-8265-C026A97602D1}">
      <dgm:prSet/>
      <dgm:spPr/>
      <dgm:t>
        <a:bodyPr/>
        <a:lstStyle/>
        <a:p>
          <a:r>
            <a:rPr lang="en-IN"/>
            <a:t>From January 1, 2022  To   December 31, 2022. </a:t>
          </a:r>
        </a:p>
      </dgm:t>
    </dgm:pt>
    <dgm:pt modelId="{35855ED5-4D27-465E-80FE-42DFB6CFD191}" type="parTrans" cxnId="{FD8C5983-0509-41A0-9436-76ADB59F7B2E}">
      <dgm:prSet/>
      <dgm:spPr/>
      <dgm:t>
        <a:bodyPr/>
        <a:lstStyle/>
        <a:p>
          <a:endParaRPr lang="en-IN"/>
        </a:p>
      </dgm:t>
    </dgm:pt>
    <dgm:pt modelId="{8094DFFD-B874-4273-B7A3-CD31031115F1}" type="sibTrans" cxnId="{FD8C5983-0509-41A0-9436-76ADB59F7B2E}">
      <dgm:prSet/>
      <dgm:spPr/>
      <dgm:t>
        <a:bodyPr/>
        <a:lstStyle/>
        <a:p>
          <a:endParaRPr lang="en-IN"/>
        </a:p>
      </dgm:t>
    </dgm:pt>
    <dgm:pt modelId="{69A0ACCB-34BE-4384-A7FD-A48DE7E073BE}">
      <dgm:prSet/>
      <dgm:spPr/>
      <dgm:t>
        <a:bodyPr/>
        <a:lstStyle/>
        <a:p>
          <a:r>
            <a:rPr lang="en-IN"/>
            <a:t>IMD Annual Report - Rainfall data</a:t>
          </a:r>
        </a:p>
      </dgm:t>
    </dgm:pt>
    <dgm:pt modelId="{01B78D5D-FA87-4DA9-A1B0-F6E3A5AB8BCF}" type="parTrans" cxnId="{1FA03167-1B40-4C81-9C3E-547845DA6A8B}">
      <dgm:prSet/>
      <dgm:spPr/>
      <dgm:t>
        <a:bodyPr/>
        <a:lstStyle/>
        <a:p>
          <a:endParaRPr lang="en-IN"/>
        </a:p>
      </dgm:t>
    </dgm:pt>
    <dgm:pt modelId="{4046049F-9020-40A4-8418-9EC95CAA198B}" type="sibTrans" cxnId="{1FA03167-1B40-4C81-9C3E-547845DA6A8B}">
      <dgm:prSet/>
      <dgm:spPr/>
      <dgm:t>
        <a:bodyPr/>
        <a:lstStyle/>
        <a:p>
          <a:endParaRPr lang="en-IN"/>
        </a:p>
      </dgm:t>
    </dgm:pt>
    <dgm:pt modelId="{8A0CB7A5-6310-4E50-8301-35D47868C2CA}">
      <dgm:prSet/>
      <dgm:spPr/>
      <dgm:t>
        <a:bodyPr/>
        <a:lstStyle/>
        <a:p>
          <a:r>
            <a:rPr lang="en-IN" dirty="0"/>
            <a:t>Over Indian Region - Chennai, Nagpur, New Delhi And Kolkata. </a:t>
          </a:r>
        </a:p>
      </dgm:t>
    </dgm:pt>
    <dgm:pt modelId="{976365E1-A33E-4AFD-B86D-3A8727DC4396}" type="sibTrans" cxnId="{D0BE8EEC-D3F5-49CC-A3DC-5A1354539B5F}">
      <dgm:prSet/>
      <dgm:spPr/>
      <dgm:t>
        <a:bodyPr/>
        <a:lstStyle/>
        <a:p>
          <a:endParaRPr lang="en-IN"/>
        </a:p>
      </dgm:t>
    </dgm:pt>
    <dgm:pt modelId="{0792E2B4-4DDD-4317-AA0F-7095B0120FE6}" type="parTrans" cxnId="{D0BE8EEC-D3F5-49CC-A3DC-5A1354539B5F}">
      <dgm:prSet/>
      <dgm:spPr/>
      <dgm:t>
        <a:bodyPr/>
        <a:lstStyle/>
        <a:p>
          <a:endParaRPr lang="en-IN"/>
        </a:p>
      </dgm:t>
    </dgm:pt>
    <dgm:pt modelId="{CB2EB5D8-6176-492A-A5E2-866AD53DEA7C}" type="pres">
      <dgm:prSet presAssocID="{3684B142-DAC7-47DE-B530-7CCDB514B314}" presName="compositeShape" presStyleCnt="0">
        <dgm:presLayoutVars>
          <dgm:dir/>
          <dgm:resizeHandles/>
        </dgm:presLayoutVars>
      </dgm:prSet>
      <dgm:spPr/>
    </dgm:pt>
    <dgm:pt modelId="{025AA144-89BB-47EC-9480-95EB54089FEA}" type="pres">
      <dgm:prSet presAssocID="{3684B142-DAC7-47DE-B530-7CCDB514B314}" presName="pyramid" presStyleLbl="node1" presStyleIdx="0" presStyleCnt="1"/>
      <dgm:spPr/>
    </dgm:pt>
    <dgm:pt modelId="{3A824171-11DE-46E6-82BA-742025D4FF4E}" type="pres">
      <dgm:prSet presAssocID="{3684B142-DAC7-47DE-B530-7CCDB514B314}" presName="theList" presStyleCnt="0"/>
      <dgm:spPr/>
    </dgm:pt>
    <dgm:pt modelId="{44199691-07F9-4F5D-BE18-AB7BBE1D8883}" type="pres">
      <dgm:prSet presAssocID="{B334F474-4966-4AF5-87A7-3B64463595C1}" presName="aNode" presStyleLbl="fgAcc1" presStyleIdx="0" presStyleCnt="4">
        <dgm:presLayoutVars>
          <dgm:bulletEnabled val="1"/>
        </dgm:presLayoutVars>
      </dgm:prSet>
      <dgm:spPr/>
    </dgm:pt>
    <dgm:pt modelId="{6B622F31-BC65-4399-9616-770AE4F6A8E3}" type="pres">
      <dgm:prSet presAssocID="{B334F474-4966-4AF5-87A7-3B64463595C1}" presName="aSpace" presStyleCnt="0"/>
      <dgm:spPr/>
    </dgm:pt>
    <dgm:pt modelId="{31E6B350-B420-4B84-BF45-4EE826C7EAEC}" type="pres">
      <dgm:prSet presAssocID="{8A0CB7A5-6310-4E50-8301-35D47868C2CA}" presName="aNode" presStyleLbl="fgAcc1" presStyleIdx="1" presStyleCnt="4">
        <dgm:presLayoutVars>
          <dgm:bulletEnabled val="1"/>
        </dgm:presLayoutVars>
      </dgm:prSet>
      <dgm:spPr/>
    </dgm:pt>
    <dgm:pt modelId="{C6368430-37C9-47A1-A580-E58328EACC7D}" type="pres">
      <dgm:prSet presAssocID="{8A0CB7A5-6310-4E50-8301-35D47868C2CA}" presName="aSpace" presStyleCnt="0"/>
      <dgm:spPr/>
    </dgm:pt>
    <dgm:pt modelId="{DDCDD6FD-6812-49D2-A5D7-E381C3E4BB5D}" type="pres">
      <dgm:prSet presAssocID="{E97E0E86-CABE-4394-8265-C026A97602D1}" presName="aNode" presStyleLbl="fgAcc1" presStyleIdx="2" presStyleCnt="4">
        <dgm:presLayoutVars>
          <dgm:bulletEnabled val="1"/>
        </dgm:presLayoutVars>
      </dgm:prSet>
      <dgm:spPr/>
    </dgm:pt>
    <dgm:pt modelId="{8179C5F7-28F2-40E8-B4E5-4146867F9DE6}" type="pres">
      <dgm:prSet presAssocID="{E97E0E86-CABE-4394-8265-C026A97602D1}" presName="aSpace" presStyleCnt="0"/>
      <dgm:spPr/>
    </dgm:pt>
    <dgm:pt modelId="{9B5D65E9-280B-42A8-87A8-ADD1558022B3}" type="pres">
      <dgm:prSet presAssocID="{69A0ACCB-34BE-4384-A7FD-A48DE7E073BE}" presName="aNode" presStyleLbl="fgAcc1" presStyleIdx="3" presStyleCnt="4">
        <dgm:presLayoutVars>
          <dgm:bulletEnabled val="1"/>
        </dgm:presLayoutVars>
      </dgm:prSet>
      <dgm:spPr/>
    </dgm:pt>
    <dgm:pt modelId="{EF06C2E5-D501-4E14-A3CE-142AFF1C967D}" type="pres">
      <dgm:prSet presAssocID="{69A0ACCB-34BE-4384-A7FD-A48DE7E073BE}" presName="aSpace" presStyleCnt="0"/>
      <dgm:spPr/>
    </dgm:pt>
  </dgm:ptLst>
  <dgm:cxnLst>
    <dgm:cxn modelId="{D38FC300-11DA-434B-89D0-B39D2A336629}" type="presOf" srcId="{3684B142-DAC7-47DE-B530-7CCDB514B314}" destId="{CB2EB5D8-6176-492A-A5E2-866AD53DEA7C}" srcOrd="0" destOrd="0" presId="urn:microsoft.com/office/officeart/2005/8/layout/pyramid2"/>
    <dgm:cxn modelId="{72DB3101-D4F7-4E2A-88D6-F0EED722310A}" type="presOf" srcId="{8A0CB7A5-6310-4E50-8301-35D47868C2CA}" destId="{31E6B350-B420-4B84-BF45-4EE826C7EAEC}" srcOrd="0" destOrd="0" presId="urn:microsoft.com/office/officeart/2005/8/layout/pyramid2"/>
    <dgm:cxn modelId="{79D7770C-E066-4587-B0C2-90B577467DBD}" type="presOf" srcId="{69A0ACCB-34BE-4384-A7FD-A48DE7E073BE}" destId="{9B5D65E9-280B-42A8-87A8-ADD1558022B3}" srcOrd="0" destOrd="0" presId="urn:microsoft.com/office/officeart/2005/8/layout/pyramid2"/>
    <dgm:cxn modelId="{B30F762E-AAE1-4336-8C0E-071D01FEC9EB}" type="presOf" srcId="{E97E0E86-CABE-4394-8265-C026A97602D1}" destId="{DDCDD6FD-6812-49D2-A5D7-E381C3E4BB5D}" srcOrd="0" destOrd="0" presId="urn:microsoft.com/office/officeart/2005/8/layout/pyramid2"/>
    <dgm:cxn modelId="{1B47BF34-2152-4CBD-A745-7A9888E460F5}" srcId="{3684B142-DAC7-47DE-B530-7CCDB514B314}" destId="{B334F474-4966-4AF5-87A7-3B64463595C1}" srcOrd="0" destOrd="0" parTransId="{28887C66-D423-4DF9-B051-C2B8DD4CBD57}" sibTransId="{F713BFF1-4A0B-4A09-AD0F-0F75F3276ADC}"/>
    <dgm:cxn modelId="{1FA03167-1B40-4C81-9C3E-547845DA6A8B}" srcId="{3684B142-DAC7-47DE-B530-7CCDB514B314}" destId="{69A0ACCB-34BE-4384-A7FD-A48DE7E073BE}" srcOrd="3" destOrd="0" parTransId="{01B78D5D-FA87-4DA9-A1B0-F6E3A5AB8BCF}" sibTransId="{4046049F-9020-40A4-8418-9EC95CAA198B}"/>
    <dgm:cxn modelId="{FD8C5983-0509-41A0-9436-76ADB59F7B2E}" srcId="{3684B142-DAC7-47DE-B530-7CCDB514B314}" destId="{E97E0E86-CABE-4394-8265-C026A97602D1}" srcOrd="2" destOrd="0" parTransId="{35855ED5-4D27-465E-80FE-42DFB6CFD191}" sibTransId="{8094DFFD-B874-4273-B7A3-CD31031115F1}"/>
    <dgm:cxn modelId="{213D7297-32CF-4FA5-B22D-0B43E30BF52D}" type="presOf" srcId="{B334F474-4966-4AF5-87A7-3B64463595C1}" destId="{44199691-07F9-4F5D-BE18-AB7BBE1D8883}" srcOrd="0" destOrd="0" presId="urn:microsoft.com/office/officeart/2005/8/layout/pyramid2"/>
    <dgm:cxn modelId="{D0BE8EEC-D3F5-49CC-A3DC-5A1354539B5F}" srcId="{3684B142-DAC7-47DE-B530-7CCDB514B314}" destId="{8A0CB7A5-6310-4E50-8301-35D47868C2CA}" srcOrd="1" destOrd="0" parTransId="{0792E2B4-4DDD-4317-AA0F-7095B0120FE6}" sibTransId="{976365E1-A33E-4AFD-B86D-3A8727DC4396}"/>
    <dgm:cxn modelId="{3507DFB5-CB54-4770-872E-D3BF2EBAABB6}" type="presParOf" srcId="{CB2EB5D8-6176-492A-A5E2-866AD53DEA7C}" destId="{025AA144-89BB-47EC-9480-95EB54089FEA}" srcOrd="0" destOrd="0" presId="urn:microsoft.com/office/officeart/2005/8/layout/pyramid2"/>
    <dgm:cxn modelId="{278FAE29-F285-4FC1-867F-0F47B960E146}" type="presParOf" srcId="{CB2EB5D8-6176-492A-A5E2-866AD53DEA7C}" destId="{3A824171-11DE-46E6-82BA-742025D4FF4E}" srcOrd="1" destOrd="0" presId="urn:microsoft.com/office/officeart/2005/8/layout/pyramid2"/>
    <dgm:cxn modelId="{F6337308-33F3-40C5-BB37-CA5AEA02E15A}" type="presParOf" srcId="{3A824171-11DE-46E6-82BA-742025D4FF4E}" destId="{44199691-07F9-4F5D-BE18-AB7BBE1D8883}" srcOrd="0" destOrd="0" presId="urn:microsoft.com/office/officeart/2005/8/layout/pyramid2"/>
    <dgm:cxn modelId="{90BA34BD-0C60-4E21-BECC-D31509777B31}" type="presParOf" srcId="{3A824171-11DE-46E6-82BA-742025D4FF4E}" destId="{6B622F31-BC65-4399-9616-770AE4F6A8E3}" srcOrd="1" destOrd="0" presId="urn:microsoft.com/office/officeart/2005/8/layout/pyramid2"/>
    <dgm:cxn modelId="{A593C2C2-61AD-4BD5-8062-11E97464D720}" type="presParOf" srcId="{3A824171-11DE-46E6-82BA-742025D4FF4E}" destId="{31E6B350-B420-4B84-BF45-4EE826C7EAEC}" srcOrd="2" destOrd="0" presId="urn:microsoft.com/office/officeart/2005/8/layout/pyramid2"/>
    <dgm:cxn modelId="{7D570180-6255-4348-B78B-8C9990F92E33}" type="presParOf" srcId="{3A824171-11DE-46E6-82BA-742025D4FF4E}" destId="{C6368430-37C9-47A1-A580-E58328EACC7D}" srcOrd="3" destOrd="0" presId="urn:microsoft.com/office/officeart/2005/8/layout/pyramid2"/>
    <dgm:cxn modelId="{727B51C0-8377-455E-BC16-F27F9376E837}" type="presParOf" srcId="{3A824171-11DE-46E6-82BA-742025D4FF4E}" destId="{DDCDD6FD-6812-49D2-A5D7-E381C3E4BB5D}" srcOrd="4" destOrd="0" presId="urn:microsoft.com/office/officeart/2005/8/layout/pyramid2"/>
    <dgm:cxn modelId="{F5DAFCBE-CCDF-46BB-8797-CD75A5C72A68}" type="presParOf" srcId="{3A824171-11DE-46E6-82BA-742025D4FF4E}" destId="{8179C5F7-28F2-40E8-B4E5-4146867F9DE6}" srcOrd="5" destOrd="0" presId="urn:microsoft.com/office/officeart/2005/8/layout/pyramid2"/>
    <dgm:cxn modelId="{2FA64275-55CD-4F80-88F8-3006DE1731F3}" type="presParOf" srcId="{3A824171-11DE-46E6-82BA-742025D4FF4E}" destId="{9B5D65E9-280B-42A8-87A8-ADD1558022B3}" srcOrd="6" destOrd="0" presId="urn:microsoft.com/office/officeart/2005/8/layout/pyramid2"/>
    <dgm:cxn modelId="{B1EEF7DB-FCD3-45E6-884E-4117A9845538}" type="presParOf" srcId="{3A824171-11DE-46E6-82BA-742025D4FF4E}" destId="{EF06C2E5-D501-4E14-A3CE-142AFF1C967D}"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A144-89BB-47EC-9480-95EB54089FEA}">
      <dsp:nvSpPr>
        <dsp:cNvPr id="0" name=""/>
        <dsp:cNvSpPr/>
      </dsp:nvSpPr>
      <dsp:spPr>
        <a:xfrm>
          <a:off x="3004635" y="0"/>
          <a:ext cx="4297891" cy="429789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99691-07F9-4F5D-BE18-AB7BBE1D8883}">
      <dsp:nvSpPr>
        <dsp:cNvPr id="0" name=""/>
        <dsp:cNvSpPr/>
      </dsp:nvSpPr>
      <dsp:spPr>
        <a:xfrm>
          <a:off x="5153580" y="430208"/>
          <a:ext cx="2793629" cy="76388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t>Wyoming University Archive- Radiosonde Data (00UTC/12UTC)</a:t>
          </a:r>
        </a:p>
      </dsp:txBody>
      <dsp:txXfrm>
        <a:off x="5190870" y="467498"/>
        <a:ext cx="2719049" cy="689302"/>
      </dsp:txXfrm>
    </dsp:sp>
    <dsp:sp modelId="{31E6B350-B420-4B84-BF45-4EE826C7EAEC}">
      <dsp:nvSpPr>
        <dsp:cNvPr id="0" name=""/>
        <dsp:cNvSpPr/>
      </dsp:nvSpPr>
      <dsp:spPr>
        <a:xfrm>
          <a:off x="5153580" y="1289577"/>
          <a:ext cx="2793629" cy="76388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t>Over Indian Region - Chennai, Nagpur, New Delhi And Kolkata. </a:t>
          </a:r>
        </a:p>
      </dsp:txBody>
      <dsp:txXfrm>
        <a:off x="5190870" y="1326867"/>
        <a:ext cx="2719049" cy="689302"/>
      </dsp:txXfrm>
    </dsp:sp>
    <dsp:sp modelId="{DDCDD6FD-6812-49D2-A5D7-E381C3E4BB5D}">
      <dsp:nvSpPr>
        <dsp:cNvPr id="0" name=""/>
        <dsp:cNvSpPr/>
      </dsp:nvSpPr>
      <dsp:spPr>
        <a:xfrm>
          <a:off x="5153580" y="2148945"/>
          <a:ext cx="2793629" cy="76388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From January 1, 2022  To   December 31, 2022. </a:t>
          </a:r>
        </a:p>
      </dsp:txBody>
      <dsp:txXfrm>
        <a:off x="5190870" y="2186235"/>
        <a:ext cx="2719049" cy="689302"/>
      </dsp:txXfrm>
    </dsp:sp>
    <dsp:sp modelId="{9B5D65E9-280B-42A8-87A8-ADD1558022B3}">
      <dsp:nvSpPr>
        <dsp:cNvPr id="0" name=""/>
        <dsp:cNvSpPr/>
      </dsp:nvSpPr>
      <dsp:spPr>
        <a:xfrm>
          <a:off x="5153580" y="3008313"/>
          <a:ext cx="2793629" cy="76388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IMD Annual Report - Rainfall data</a:t>
          </a:r>
        </a:p>
      </dsp:txBody>
      <dsp:txXfrm>
        <a:off x="5190870" y="3045603"/>
        <a:ext cx="2719049" cy="6893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67CFA-B744-4146-AC92-24053C9CD0EE}" type="datetimeFigureOut">
              <a:rPr lang="en-IN" smtClean="0"/>
              <a:t>19-05-2024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90D44-6B3D-495B-89E1-D00063AE2097}" type="slidenum">
              <a:rPr lang="en-IN" smtClean="0"/>
              <a:t>‹#›</a:t>
            </a:fld>
            <a:endParaRPr lang="en-IN"/>
          </a:p>
        </p:txBody>
      </p:sp>
    </p:spTree>
    <p:extLst>
      <p:ext uri="{BB962C8B-B14F-4D97-AF65-F5344CB8AC3E}">
        <p14:creationId xmlns:p14="http://schemas.microsoft.com/office/powerpoint/2010/main" val="238275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A90D44-6B3D-495B-89E1-D00063AE2097}" type="slidenum">
              <a:rPr lang="en-IN" smtClean="0"/>
              <a:t>10</a:t>
            </a:fld>
            <a:endParaRPr lang="en-IN"/>
          </a:p>
        </p:txBody>
      </p:sp>
    </p:spTree>
    <p:extLst>
      <p:ext uri="{BB962C8B-B14F-4D97-AF65-F5344CB8AC3E}">
        <p14:creationId xmlns:p14="http://schemas.microsoft.com/office/powerpoint/2010/main" val="7523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A90D44-6B3D-495B-89E1-D00063AE2097}" type="slidenum">
              <a:rPr lang="en-IN" smtClean="0"/>
              <a:t>13</a:t>
            </a:fld>
            <a:endParaRPr lang="en-IN"/>
          </a:p>
        </p:txBody>
      </p:sp>
    </p:spTree>
    <p:extLst>
      <p:ext uri="{BB962C8B-B14F-4D97-AF65-F5344CB8AC3E}">
        <p14:creationId xmlns:p14="http://schemas.microsoft.com/office/powerpoint/2010/main" val="344551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567109-A542-42BB-9B5B-70A24FC0B804}" type="datetime1">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809082-1903-4791-95AE-93FB5F305E65}"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60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E08B6-10A1-492D-8E1E-A4925645C0BA}" type="datetime1">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147001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8FCC7-003E-4D7E-92DC-22B834747C64}" type="datetime1">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2753915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015EF6-70F2-40A6-A579-06532B7687BE}" type="datetime1">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369099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9EF66-57EC-4261-9B41-7B85E4FF5CA4}" type="datetime1">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3641323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2BB38-6F61-49F3-900A-40AA6A7FB48C}" type="datetime1">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809082-1903-4791-95AE-93FB5F305E65}"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258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BBEF50-9094-4A01-8E98-29F328F91C29}" type="datetime1">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95541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B4F3E-B058-4322-89F1-DBB633BB958B}" type="datetime1">
              <a:rPr lang="en-IN" smtClean="0"/>
              <a:t>19-05-2024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103556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754B48-39E5-490E-921F-4B3C61D02962}" type="datetime1">
              <a:rPr lang="en-IN" smtClean="0"/>
              <a:t>19-05-2024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57305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53729B-F17B-46C1-8CF5-B4353162F94E}" type="datetime1">
              <a:rPr lang="en-IN" smtClean="0"/>
              <a:t>19-05-2024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1844344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75F2E18-3984-48DC-B47A-5CBD91519E02}" type="datetime1">
              <a:rPr lang="en-IN" smtClean="0"/>
              <a:t>19-05-2024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809082-1903-4791-95AE-93FB5F305E65}" type="slidenum">
              <a:rPr lang="en-IN" smtClean="0"/>
              <a:t>‹#›</a:t>
            </a:fld>
            <a:endParaRPr lang="en-IN"/>
          </a:p>
        </p:txBody>
      </p:sp>
    </p:spTree>
    <p:extLst>
      <p:ext uri="{BB962C8B-B14F-4D97-AF65-F5344CB8AC3E}">
        <p14:creationId xmlns:p14="http://schemas.microsoft.com/office/powerpoint/2010/main" val="2349737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05288-49FB-4275-89B1-234651E5FA20}" type="datetime1">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809082-1903-4791-95AE-93FB5F305E65}" type="slidenum">
              <a:rPr lang="en-IN" smtClean="0"/>
              <a:t>‹#›</a:t>
            </a:fld>
            <a:endParaRPr lang="en-IN"/>
          </a:p>
        </p:txBody>
      </p:sp>
    </p:spTree>
    <p:extLst>
      <p:ext uri="{BB962C8B-B14F-4D97-AF65-F5344CB8AC3E}">
        <p14:creationId xmlns:p14="http://schemas.microsoft.com/office/powerpoint/2010/main" val="45678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EE79D0-69CF-4E50-A95C-DE5E87D5201A}" type="datetime1">
              <a:rPr lang="en-IN" smtClean="0"/>
              <a:t>19-05-2024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809082-1903-4791-95AE-93FB5F305E65}"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2328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www.hindawi.com/journals/isrn/contents/year/2012/" TargetMode="Externa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hyperlink" Target="https://www.hindawi.com/journals/isrn/" TargetMode="External"/><Relationship Id="rId12" Type="http://schemas.openxmlformats.org/officeDocument/2006/relationships/hyperlink" Target="http://dx.doi.org/10.1016/j.asr.2021.01.046" TargetMode="Externa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hyperlink" Target="https://doi.org/10.1029/2009JD012535" TargetMode="External"/><Relationship Id="rId11" Type="http://schemas.openxmlformats.org/officeDocument/2006/relationships/hyperlink" Target="https://www.researchgate.net/journal/Advances-in-Space-Research-0273-1177?_tp=eyJjb250ZXh0Ijp7ImZpcnN0UGFnZSI6InB1YmxpY2F0aW9uIiwicGFnZSI6InB1YmxpY2F0aW9uIn19" TargetMode="External"/><Relationship Id="rId5" Type="http://schemas.openxmlformats.org/officeDocument/2006/relationships/hyperlink" Target="https://agupubs.onlinelibrary.wiley.com/authored-by/Nee/J.+B." TargetMode="External"/><Relationship Id="rId10" Type="http://schemas.openxmlformats.org/officeDocument/2006/relationships/hyperlink" Target="https://acp.copernicus.org/articles/19/issue6.html" TargetMode="External"/><Relationship Id="rId4" Type="http://schemas.openxmlformats.org/officeDocument/2006/relationships/hyperlink" Target="https://agupubs.onlinelibrary.wiley.com/authored-by/Narendra+Babu/A." TargetMode="External"/><Relationship Id="rId9" Type="http://schemas.openxmlformats.org/officeDocument/2006/relationships/hyperlink" Target="https://doi.org/10.5402/2012/975790"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pn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png"/><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png"/><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01538-B0E9-8CBC-4E05-E544711409AA}"/>
              </a:ext>
            </a:extLst>
          </p:cNvPr>
          <p:cNvSpPr>
            <a:spLocks noGrp="1"/>
          </p:cNvSpPr>
          <p:nvPr>
            <p:ph type="title"/>
          </p:nvPr>
        </p:nvSpPr>
        <p:spPr/>
        <p:txBody>
          <a:bodyPr>
            <a:normAutofit fontScale="90000"/>
          </a:bodyPr>
          <a:lstStyle/>
          <a:p>
            <a:r>
              <a:rPr lang="en-US" dirty="0"/>
              <a:t>SEASONAL CHARACTERISTICS OF CONVECTIVE PARAMETERS OVER  INDIAN LATITUDES</a:t>
            </a:r>
            <a:endParaRPr lang="en-IN" dirty="0"/>
          </a:p>
        </p:txBody>
      </p:sp>
      <p:sp>
        <p:nvSpPr>
          <p:cNvPr id="4" name="Slide Number Placeholder 3">
            <a:extLst>
              <a:ext uri="{FF2B5EF4-FFF2-40B4-BE49-F238E27FC236}">
                <a16:creationId xmlns:a16="http://schemas.microsoft.com/office/drawing/2014/main" id="{FA5B4C16-4602-30FD-65F2-FE57A2A91488}"/>
              </a:ext>
            </a:extLst>
          </p:cNvPr>
          <p:cNvSpPr>
            <a:spLocks noGrp="1"/>
          </p:cNvSpPr>
          <p:nvPr>
            <p:ph type="sldNum" sz="quarter" idx="12"/>
          </p:nvPr>
        </p:nvSpPr>
        <p:spPr/>
        <p:txBody>
          <a:bodyPr/>
          <a:lstStyle/>
          <a:p>
            <a:fld id="{CE809082-1903-4791-95AE-93FB5F305E65}" type="slidenum">
              <a:rPr lang="en-IN" smtClean="0"/>
              <a:t>1</a:t>
            </a:fld>
            <a:endParaRPr lang="en-IN"/>
          </a:p>
        </p:txBody>
      </p:sp>
      <p:sp>
        <p:nvSpPr>
          <p:cNvPr id="6" name="Text Placeholder 5">
            <a:extLst>
              <a:ext uri="{FF2B5EF4-FFF2-40B4-BE49-F238E27FC236}">
                <a16:creationId xmlns:a16="http://schemas.microsoft.com/office/drawing/2014/main" id="{E28D1DCF-6D23-1F92-37D0-7C364CCC0E6E}"/>
              </a:ext>
            </a:extLst>
          </p:cNvPr>
          <p:cNvSpPr>
            <a:spLocks noGrp="1"/>
          </p:cNvSpPr>
          <p:nvPr>
            <p:ph type="body" idx="4294967295"/>
          </p:nvPr>
        </p:nvSpPr>
        <p:spPr>
          <a:xfrm>
            <a:off x="6097558" y="3671888"/>
            <a:ext cx="5114925" cy="1936750"/>
          </a:xfrm>
        </p:spPr>
        <p:txBody>
          <a:bodyPr/>
          <a:lstStyle/>
          <a:p>
            <a:r>
              <a:rPr lang="en-US" b="1" dirty="0"/>
              <a:t>Athira Sasikumar</a:t>
            </a:r>
          </a:p>
          <a:p>
            <a:r>
              <a:rPr lang="en-US" dirty="0"/>
              <a:t>PG Department of Physics and Research Centre, </a:t>
            </a:r>
          </a:p>
          <a:p>
            <a:r>
              <a:rPr lang="en-US" dirty="0"/>
              <a:t>MG College, University of Kerala, </a:t>
            </a:r>
          </a:p>
          <a:p>
            <a:r>
              <a:rPr lang="en-US" dirty="0"/>
              <a:t>Thiruvananthapuram.</a:t>
            </a:r>
          </a:p>
          <a:p>
            <a:endParaRPr lang="en-IN" dirty="0"/>
          </a:p>
        </p:txBody>
      </p:sp>
      <p:pic>
        <p:nvPicPr>
          <p:cNvPr id="10" name="Slide 1">
            <a:hlinkClick r:id="" action="ppaction://media"/>
            <a:extLst>
              <a:ext uri="{FF2B5EF4-FFF2-40B4-BE49-F238E27FC236}">
                <a16:creationId xmlns:a16="http://schemas.microsoft.com/office/drawing/2014/main" id="{4195AD2D-633E-AD2B-849F-C7F4E85E8C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09598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9644">
        <p15:prstTrans prst="peelOff"/>
      </p:transition>
    </mc:Choice>
    <mc:Fallback>
      <p:transition spd="slow" advTm="196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2A86FE-5F40-21AB-8C0A-53187651802A}"/>
              </a:ext>
            </a:extLst>
          </p:cNvPr>
          <p:cNvPicPr>
            <a:picLocks noChangeAspect="1"/>
          </p:cNvPicPr>
          <p:nvPr/>
        </p:nvPicPr>
        <p:blipFill rotWithShape="1">
          <a:blip r:embed="rId5"/>
          <a:srcRect l="1836" t="1897" r="2650" b="-179"/>
          <a:stretch/>
        </p:blipFill>
        <p:spPr>
          <a:xfrm>
            <a:off x="923925" y="2899106"/>
            <a:ext cx="7778570" cy="2194327"/>
          </a:xfrm>
          <a:prstGeom prst="rect">
            <a:avLst/>
          </a:prstGeom>
        </p:spPr>
      </p:pic>
      <p:sp>
        <p:nvSpPr>
          <p:cNvPr id="4" name="Slide Number Placeholder 3">
            <a:extLst>
              <a:ext uri="{FF2B5EF4-FFF2-40B4-BE49-F238E27FC236}">
                <a16:creationId xmlns:a16="http://schemas.microsoft.com/office/drawing/2014/main" id="{58D075BF-391C-B3C9-720A-A11840E2B06D}"/>
              </a:ext>
            </a:extLst>
          </p:cNvPr>
          <p:cNvSpPr>
            <a:spLocks noGrp="1"/>
          </p:cNvSpPr>
          <p:nvPr>
            <p:ph type="sldNum" sz="quarter" idx="12"/>
          </p:nvPr>
        </p:nvSpPr>
        <p:spPr/>
        <p:txBody>
          <a:bodyPr/>
          <a:lstStyle/>
          <a:p>
            <a:fld id="{CE809082-1903-4791-95AE-93FB5F305E65}" type="slidenum">
              <a:rPr lang="en-IN" smtClean="0"/>
              <a:t>10</a:t>
            </a:fld>
            <a:endParaRPr lang="en-IN"/>
          </a:p>
        </p:txBody>
      </p:sp>
      <p:sp>
        <p:nvSpPr>
          <p:cNvPr id="15" name="Rectangle 3">
            <a:extLst>
              <a:ext uri="{FF2B5EF4-FFF2-40B4-BE49-F238E27FC236}">
                <a16:creationId xmlns:a16="http://schemas.microsoft.com/office/drawing/2014/main" id="{3AC81D33-D995-5570-2783-22506A99C010}"/>
              </a:ext>
            </a:extLst>
          </p:cNvPr>
          <p:cNvSpPr>
            <a:spLocks noChangeArrowheads="1"/>
          </p:cNvSpPr>
          <p:nvPr/>
        </p:nvSpPr>
        <p:spPr bwMode="auto">
          <a:xfrm>
            <a:off x="628649" y="5422666"/>
            <a:ext cx="102774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From June to September of 2022, the Chennai region's CAPE displays a positive link with precipitation.</a:t>
            </a:r>
          </a:p>
        </p:txBody>
      </p:sp>
      <p:pic>
        <p:nvPicPr>
          <p:cNvPr id="19" name="Picture 18">
            <a:extLst>
              <a:ext uri="{FF2B5EF4-FFF2-40B4-BE49-F238E27FC236}">
                <a16:creationId xmlns:a16="http://schemas.microsoft.com/office/drawing/2014/main" id="{F694EB62-5F7D-121F-29F4-8745E713F286}"/>
              </a:ext>
            </a:extLst>
          </p:cNvPr>
          <p:cNvPicPr>
            <a:picLocks noChangeAspect="1"/>
          </p:cNvPicPr>
          <p:nvPr/>
        </p:nvPicPr>
        <p:blipFill>
          <a:blip r:embed="rId6"/>
          <a:stretch>
            <a:fillRect/>
          </a:stretch>
        </p:blipFill>
        <p:spPr>
          <a:xfrm>
            <a:off x="923924" y="512207"/>
            <a:ext cx="7778571" cy="1964283"/>
          </a:xfrm>
          <a:prstGeom prst="rect">
            <a:avLst/>
          </a:prstGeom>
        </p:spPr>
      </p:pic>
      <p:pic>
        <p:nvPicPr>
          <p:cNvPr id="2" name="Slide 10">
            <a:hlinkClick r:id="" action="ppaction://media"/>
            <a:extLst>
              <a:ext uri="{FF2B5EF4-FFF2-40B4-BE49-F238E27FC236}">
                <a16:creationId xmlns:a16="http://schemas.microsoft.com/office/drawing/2014/main" id="{6364E966-EEF4-53D0-59AA-FAEC2674BD1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80828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9314">
        <p15:prstTrans prst="peelOff"/>
      </p:transition>
    </mc:Choice>
    <mc:Fallback>
      <p:transition spd="slow" advTm="393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F94D-5BD7-6F1C-3833-3AC98F78E3EA}"/>
              </a:ext>
            </a:extLst>
          </p:cNvPr>
          <p:cNvSpPr>
            <a:spLocks noGrp="1"/>
          </p:cNvSpPr>
          <p:nvPr>
            <p:ph type="title"/>
          </p:nvPr>
        </p:nvSpPr>
        <p:spPr/>
        <p:txBody>
          <a:bodyPr/>
          <a:lstStyle/>
          <a:p>
            <a:r>
              <a:rPr lang="en-IN" dirty="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3BA71E86-5163-018A-5AA5-32396B09546F}"/>
              </a:ext>
            </a:extLst>
          </p:cNvPr>
          <p:cNvSpPr>
            <a:spLocks noGrp="1"/>
          </p:cNvSpPr>
          <p:nvPr>
            <p:ph idx="1"/>
          </p:nvPr>
        </p:nvSpPr>
        <p:spPr/>
        <p:txBody>
          <a:bodyPr/>
          <a:lstStyle/>
          <a:p>
            <a:pPr algn="just">
              <a:buFont typeface="Wingdings" panose="05000000000000000000" pitchFamily="2" charset="2"/>
              <a:buChar char="Ø"/>
            </a:pPr>
            <a:r>
              <a:rPr lang="en-US" dirty="0">
                <a:cs typeface="Times New Roman" panose="02020603050405020304" pitchFamily="18" charset="0"/>
              </a:rPr>
              <a:t>The analysis shows that while CAPE is rising during a monsoon, a similar drop in LFC acts as a counterbalance. </a:t>
            </a:r>
          </a:p>
          <a:p>
            <a:pPr algn="just">
              <a:buFont typeface="Wingdings" panose="05000000000000000000" pitchFamily="2" charset="2"/>
              <a:buChar char="Ø"/>
            </a:pPr>
            <a:r>
              <a:rPr lang="en-US" dirty="0">
                <a:cs typeface="Times New Roman" panose="02020603050405020304" pitchFamily="18" charset="0"/>
              </a:rPr>
              <a:t>Convection by its own nature creates an environment in which CAPE can increase to extremely high levels, perhaps leading to more frequent and severe convection. </a:t>
            </a:r>
          </a:p>
          <a:p>
            <a:pPr algn="just">
              <a:buFont typeface="Wingdings" panose="05000000000000000000" pitchFamily="2" charset="2"/>
              <a:buChar char="Ø"/>
            </a:pPr>
            <a:r>
              <a:rPr lang="en-US" dirty="0">
                <a:cs typeface="Times New Roman" panose="02020603050405020304" pitchFamily="18" charset="0"/>
              </a:rPr>
              <a:t>The study's findings indicate that increased CAPE is a reason to expect convection.</a:t>
            </a:r>
          </a:p>
          <a:p>
            <a:pPr algn="just">
              <a:buFont typeface="Wingdings" panose="05000000000000000000" pitchFamily="2" charset="2"/>
              <a:buChar char="Ø"/>
            </a:pPr>
            <a:r>
              <a:rPr lang="en-US" dirty="0">
                <a:cs typeface="Times New Roman" panose="02020603050405020304" pitchFamily="18" charset="0"/>
              </a:rPr>
              <a:t>The post monsoon  high values of LFC in Chennai and Nagpur are bolstered by a decrease in LCL temperature. </a:t>
            </a:r>
          </a:p>
          <a:p>
            <a:pPr algn="just">
              <a:buFont typeface="Wingdings" panose="05000000000000000000" pitchFamily="2" charset="2"/>
              <a:buChar char="Ø"/>
            </a:pPr>
            <a:r>
              <a:rPr lang="en-US" dirty="0">
                <a:cs typeface="Times New Roman" panose="02020603050405020304" pitchFamily="18" charset="0"/>
              </a:rPr>
              <a:t>All four sites experience high equivalent temperature in monsoon and low equivalent temperature throughout  the winter.</a:t>
            </a:r>
          </a:p>
          <a:p>
            <a:pPr algn="just">
              <a:buFont typeface="Wingdings" panose="05000000000000000000" pitchFamily="2" charset="2"/>
              <a:buChar char="Ø"/>
            </a:pPr>
            <a:r>
              <a:rPr lang="en-US" dirty="0">
                <a:cs typeface="Times New Roman" panose="02020603050405020304" pitchFamily="18" charset="0"/>
              </a:rPr>
              <a:t>CAPE has a favorable association with precipitation in the Chennai region from June to September of 2022.</a:t>
            </a:r>
          </a:p>
          <a:p>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17DD576-A929-5883-D8E0-DC628365D300}"/>
              </a:ext>
            </a:extLst>
          </p:cNvPr>
          <p:cNvSpPr>
            <a:spLocks noGrp="1"/>
          </p:cNvSpPr>
          <p:nvPr>
            <p:ph type="sldNum" sz="quarter" idx="12"/>
          </p:nvPr>
        </p:nvSpPr>
        <p:spPr/>
        <p:txBody>
          <a:bodyPr/>
          <a:lstStyle/>
          <a:p>
            <a:fld id="{CE809082-1903-4791-95AE-93FB5F305E65}" type="slidenum">
              <a:rPr lang="en-IN" smtClean="0"/>
              <a:t>11</a:t>
            </a:fld>
            <a:endParaRPr lang="en-IN"/>
          </a:p>
        </p:txBody>
      </p:sp>
      <p:pic>
        <p:nvPicPr>
          <p:cNvPr id="5" name="Slide 11">
            <a:hlinkClick r:id="" action="ppaction://media"/>
            <a:extLst>
              <a:ext uri="{FF2B5EF4-FFF2-40B4-BE49-F238E27FC236}">
                <a16:creationId xmlns:a16="http://schemas.microsoft.com/office/drawing/2014/main" id="{5027271E-3E5A-9EEE-9068-2CE455B633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119695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6084">
        <p15:prstTrans prst="peelOff"/>
      </p:transition>
    </mc:Choice>
    <mc:Fallback>
      <p:transition spd="slow" advTm="56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8E5D9-4D7A-446F-5D5A-39A97512C553}"/>
              </a:ext>
            </a:extLst>
          </p:cNvPr>
          <p:cNvSpPr>
            <a:spLocks noGrp="1"/>
          </p:cNvSpPr>
          <p:nvPr>
            <p:ph idx="4294967295"/>
          </p:nvPr>
        </p:nvSpPr>
        <p:spPr>
          <a:xfrm>
            <a:off x="401637" y="1076325"/>
            <a:ext cx="11495088" cy="5038725"/>
          </a:xfrm>
        </p:spPr>
        <p:txBody>
          <a:bodyPr>
            <a:noAutofit/>
          </a:bodyPr>
          <a:lstStyle/>
          <a:p>
            <a:pPr algn="just">
              <a:buFont typeface="Wingdings" panose="05000000000000000000" pitchFamily="2" charset="2"/>
              <a:buChar char="Ø"/>
            </a:pPr>
            <a:r>
              <a:rPr lang="en-IN" sz="1800" b="1" dirty="0">
                <a:solidFill>
                  <a:schemeClr val="tx1"/>
                </a:solidFill>
                <a:effectLst/>
                <a:ea typeface="Times New Roman" panose="02020603050405020304" pitchFamily="18" charset="0"/>
                <a:cs typeface="Times New Roman" panose="02020603050405020304" pitchFamily="18" charset="0"/>
              </a:rPr>
              <a:t> </a:t>
            </a:r>
            <a:r>
              <a:rPr lang="en-IN" sz="1800" b="0" strike="noStrike" kern="0" dirty="0">
                <a:solidFill>
                  <a:schemeClr val="tx1"/>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 Narendra Babu</a:t>
            </a:r>
            <a:r>
              <a:rPr lang="en-IN" sz="1800" b="0" kern="0" dirty="0">
                <a:solidFill>
                  <a:schemeClr val="tx1"/>
                </a:solidFill>
                <a:effectLst/>
                <a:ea typeface="Times New Roman" panose="02020603050405020304" pitchFamily="18" charset="0"/>
                <a:cs typeface="Times New Roman" panose="02020603050405020304" pitchFamily="18" charset="0"/>
              </a:rPr>
              <a:t>, </a:t>
            </a:r>
            <a:r>
              <a:rPr lang="en-IN" sz="1800" b="0" strike="noStrike" kern="0" dirty="0">
                <a:solidFill>
                  <a:schemeClr val="tx1"/>
                </a:solidFill>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 B. Nee</a:t>
            </a:r>
            <a:r>
              <a:rPr lang="en-IN" sz="1800" b="0" kern="0" dirty="0">
                <a:solidFill>
                  <a:schemeClr val="tx1"/>
                </a:solidFill>
                <a:effectLst/>
                <a:ea typeface="Times New Roman" panose="02020603050405020304" pitchFamily="18" charset="0"/>
                <a:cs typeface="Times New Roman" panose="02020603050405020304" pitchFamily="18" charset="0"/>
              </a:rPr>
              <a:t>, </a:t>
            </a:r>
            <a:r>
              <a:rPr lang="en-IN" sz="1800" b="0" dirty="0">
                <a:solidFill>
                  <a:schemeClr val="tx1"/>
                </a:solidFill>
                <a:effectLst/>
                <a:ea typeface="Times New Roman" panose="02020603050405020304" pitchFamily="18" charset="0"/>
                <a:cs typeface="Times New Roman" panose="02020603050405020304" pitchFamily="18" charset="0"/>
              </a:rPr>
              <a:t>Kumar, Seasonal and diurnal variation of convective available potential energy (CAPE) using COSMIC/FORMOSAT-3 observations over the tropics, Journal of Geophys.Research, 17 February 2010.,</a:t>
            </a:r>
            <a:r>
              <a:rPr lang="en-IN" sz="1800" b="0" kern="0" dirty="0">
                <a:solidFill>
                  <a:schemeClr val="tx1"/>
                </a:solidFill>
                <a:effectLs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https://doi.org/10.1029/2009JD012535</a:t>
            </a:r>
            <a:r>
              <a:rPr lang="en-IN" sz="1800" b="0" kern="0" dirty="0">
                <a:solidFill>
                  <a:schemeClr val="tx1"/>
                </a:solidFill>
                <a:effectLst/>
                <a:ea typeface="Times New Roman" panose="02020603050405020304" pitchFamily="18" charset="0"/>
                <a:cs typeface="Times New Roman" panose="02020603050405020304" pitchFamily="18" charset="0"/>
              </a:rPr>
              <a:t>.</a:t>
            </a:r>
            <a:endParaRPr lang="en-IN" sz="1800" b="1" dirty="0">
              <a:solidFill>
                <a:schemeClr val="tx1"/>
              </a:solidFill>
              <a:effectLst/>
              <a:ea typeface="Times New Roman" panose="02020603050405020304" pitchFamily="18" charset="0"/>
              <a:cs typeface="Times New Roman" panose="02020603050405020304" pitchFamily="18" charset="0"/>
            </a:endParaRPr>
          </a:p>
          <a:p>
            <a:pPr algn="just">
              <a:spcAft>
                <a:spcPts val="900"/>
              </a:spcAft>
              <a:buFont typeface="Wingdings" panose="05000000000000000000" pitchFamily="2" charset="2"/>
              <a:buChar char="Ø"/>
            </a:pPr>
            <a:r>
              <a:rPr lang="en-IN" sz="1800" b="0" dirty="0">
                <a:solidFill>
                  <a:schemeClr val="tx1"/>
                </a:solidFill>
                <a:effectLst/>
                <a:ea typeface="Times New Roman" panose="02020603050405020304" pitchFamily="18" charset="0"/>
                <a:cs typeface="Times New Roman" panose="02020603050405020304" pitchFamily="18" charset="0"/>
              </a:rPr>
              <a:t> </a:t>
            </a:r>
            <a:r>
              <a:rPr lang="en-IN" sz="1800" b="0" kern="0" dirty="0">
                <a:solidFill>
                  <a:schemeClr val="tx1"/>
                </a:solidFill>
                <a:effectLst/>
                <a:ea typeface="Times New Roman" panose="02020603050405020304" pitchFamily="18" charset="0"/>
                <a:cs typeface="Times New Roman" panose="02020603050405020304" pitchFamily="18" charset="0"/>
              </a:rPr>
              <a:t>Abhay Srivastava</a:t>
            </a:r>
            <a:r>
              <a:rPr lang="en-IN" sz="1800" b="1" kern="0" dirty="0">
                <a:solidFill>
                  <a:schemeClr val="tx1"/>
                </a:solidFill>
                <a:effectLst/>
                <a:ea typeface="Times New Roman" panose="02020603050405020304" pitchFamily="18" charset="0"/>
                <a:cs typeface="Times New Roman" panose="02020603050405020304" pitchFamily="18" charset="0"/>
              </a:rPr>
              <a:t>, </a:t>
            </a:r>
            <a:r>
              <a:rPr lang="en-IN" sz="1800" b="0" kern="0" dirty="0">
                <a:solidFill>
                  <a:schemeClr val="tx1"/>
                </a:solidFill>
                <a:effectLst/>
                <a:ea typeface="Times New Roman" panose="02020603050405020304" pitchFamily="18" charset="0"/>
                <a:cs typeface="Times New Roman" panose="02020603050405020304" pitchFamily="18" charset="0"/>
              </a:rPr>
              <a:t>Manoj Kumar, and Arun K. Dwivedi</a:t>
            </a:r>
            <a:r>
              <a:rPr lang="en-IN" sz="1800" b="0" kern="0" baseline="30000" dirty="0">
                <a:solidFill>
                  <a:schemeClr val="tx1"/>
                </a:solidFill>
                <a:effectLst/>
                <a:ea typeface="Times New Roman" panose="02020603050405020304" pitchFamily="18" charset="0"/>
                <a:cs typeface="Times New Roman" panose="02020603050405020304" pitchFamily="18" charset="0"/>
              </a:rPr>
              <a:t>.</a:t>
            </a:r>
            <a:r>
              <a:rPr lang="en-IN" sz="1800" b="0" dirty="0">
                <a:solidFill>
                  <a:schemeClr val="tx1"/>
                </a:solidFill>
                <a:effectLst/>
                <a:ea typeface="Times New Roman" panose="02020603050405020304" pitchFamily="18" charset="0"/>
                <a:cs typeface="Times New Roman" panose="02020603050405020304" pitchFamily="18" charset="0"/>
              </a:rPr>
              <a:t>, Studies of Atmospheric Parameters during SW Monsoon Period Associated with Severe Cyclone Aila and Lightning Occurrence over Ranchi Region,</a:t>
            </a:r>
            <a:r>
              <a:rPr lang="en-IN" sz="1800" b="1" kern="0" dirty="0">
                <a:solidFill>
                  <a:schemeClr val="tx1"/>
                </a:solidFill>
                <a:effectLst/>
                <a:ea typeface="Times New Roman" panose="02020603050405020304" pitchFamily="18" charset="0"/>
                <a:cs typeface="Times New Roman" panose="02020603050405020304" pitchFamily="18" charset="0"/>
              </a:rPr>
              <a:t> </a:t>
            </a:r>
            <a:r>
              <a:rPr lang="en-IN" sz="1800" b="0" dirty="0">
                <a:solidFill>
                  <a:schemeClr val="tx1"/>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International Scholarly Research Notices</a:t>
            </a:r>
            <a:r>
              <a:rPr lang="en-IN" sz="1800" b="0" dirty="0">
                <a:solidFill>
                  <a:schemeClr val="tx1"/>
                </a:solidFill>
                <a:effectLst/>
                <a:ea typeface="Times New Roman" panose="02020603050405020304" pitchFamily="18" charset="0"/>
                <a:cs typeface="Times New Roman" panose="02020603050405020304" pitchFamily="18" charset="0"/>
              </a:rPr>
              <a:t>,</a:t>
            </a:r>
            <a:r>
              <a:rPr lang="en-IN" sz="1800" b="0" dirty="0">
                <a:solidFill>
                  <a:schemeClr val="tx1"/>
                </a:solidFill>
                <a:effectLst/>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2012</a:t>
            </a:r>
            <a:r>
              <a:rPr lang="en-IN" sz="1800" b="0" dirty="0">
                <a:solidFill>
                  <a:schemeClr val="tx1"/>
                </a:solidFill>
                <a:effectLst/>
                <a:ea typeface="Times New Roman" panose="02020603050405020304" pitchFamily="18" charset="0"/>
                <a:cs typeface="Times New Roman" panose="02020603050405020304" pitchFamily="18" charset="0"/>
              </a:rPr>
              <a:t>,</a:t>
            </a:r>
            <a:r>
              <a:rPr lang="en-IN" sz="1800" b="0" kern="0" dirty="0">
                <a:solidFill>
                  <a:schemeClr val="tx1"/>
                </a:solidFill>
                <a:effectLst/>
                <a:ea typeface="Calibri" panose="020F0502020204030204" pitchFamily="34" charset="0"/>
                <a:cs typeface="Times New Roman" panose="02020603050405020304" pitchFamily="18" charset="0"/>
              </a:rPr>
              <a:t> </a:t>
            </a:r>
            <a:r>
              <a:rPr lang="en-IN" sz="1800" b="0" dirty="0">
                <a:solidFill>
                  <a:schemeClr val="tx1"/>
                </a:solidFill>
                <a:effectLst/>
                <a:ea typeface="Times New Roman" panose="02020603050405020304" pitchFamily="18" charset="0"/>
                <a:cs typeface="Times New Roman" panose="02020603050405020304" pitchFamily="18" charset="0"/>
              </a:rPr>
              <a:t>Volume 2012 ,Article ID 975790 ,</a:t>
            </a:r>
            <a:r>
              <a:rPr lang="en-IN" sz="1800" b="0" dirty="0">
                <a:solidFill>
                  <a:schemeClr val="tx1"/>
                </a:solidFill>
                <a:effectLst/>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https://doi.org/10.5402/2012/975790</a:t>
            </a:r>
            <a:r>
              <a:rPr lang="en-IN" sz="1800" b="0" dirty="0">
                <a:solidFill>
                  <a:schemeClr val="tx1"/>
                </a:solidFill>
                <a:effectLst/>
                <a:ea typeface="Times New Roman" panose="02020603050405020304" pitchFamily="18" charset="0"/>
                <a:cs typeface="Times New Roman" panose="02020603050405020304" pitchFamily="18" charset="0"/>
              </a:rPr>
              <a:t>.</a:t>
            </a:r>
            <a:endParaRPr lang="en-IN" sz="1800" b="1" dirty="0">
              <a:solidFill>
                <a:schemeClr val="tx1"/>
              </a:solidFill>
              <a:effectLst/>
              <a:ea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en-IN" sz="1800" kern="100" dirty="0">
                <a:solidFill>
                  <a:schemeClr val="tx1"/>
                </a:solidFill>
                <a:effectLst/>
                <a:ea typeface="Calibri" panose="020F0502020204030204" pitchFamily="34" charset="0"/>
                <a:cs typeface="Times New Roman" panose="02020603050405020304" pitchFamily="18" charset="0"/>
              </a:rPr>
              <a:t> Rohit Chakraborty, Madineni Venkat Ratnam, and Shaik Ghouse Basha. . Long-term trends of instability and associated parameters over the Indian region obtained using a radiosonde network, European geosciences union, Atmospheric,</a:t>
            </a:r>
            <a:r>
              <a:rPr lang="en-IN" sz="1800" kern="0" dirty="0">
                <a:solidFill>
                  <a:schemeClr val="tx1"/>
                </a:solidFill>
                <a:effectLst/>
                <a:ea typeface="Times New Roman" panose="02020603050405020304" pitchFamily="18" charset="0"/>
                <a:cs typeface="Times New Roman" panose="02020603050405020304" pitchFamily="18" charset="0"/>
              </a:rPr>
              <a:t> </a:t>
            </a:r>
            <a:r>
              <a:rPr lang="en-IN" sz="1800" kern="100" dirty="0">
                <a:solidFill>
                  <a:schemeClr val="tx1"/>
                </a:solidFill>
                <a:effectLst/>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Volume 19, issue 6</a:t>
            </a:r>
            <a:r>
              <a:rPr lang="en-IN" sz="1800" kern="1800" dirty="0">
                <a:solidFill>
                  <a:schemeClr val="tx1"/>
                </a:solidFill>
                <a:effectLst/>
                <a:ea typeface="Times New Roman" panose="02020603050405020304" pitchFamily="18" charset="0"/>
                <a:cs typeface="Times New Roman" panose="02020603050405020304" pitchFamily="18" charset="0"/>
              </a:rPr>
              <a:t>,ACP, 19, 3687–3705, 2019.</a:t>
            </a:r>
            <a:endParaRPr lang="en-IN" sz="1800" kern="100" dirty="0">
              <a:solidFill>
                <a:schemeClr val="tx1"/>
              </a:solidFill>
              <a:effectLst/>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IN" sz="1800" b="0" kern="0" dirty="0">
                <a:solidFill>
                  <a:schemeClr val="tx1"/>
                </a:solidFill>
                <a:effectLst/>
                <a:ea typeface="Times New Roman" panose="02020603050405020304" pitchFamily="18" charset="0"/>
                <a:cs typeface="Times New Roman" panose="02020603050405020304" pitchFamily="18" charset="0"/>
              </a:rPr>
              <a:t>Nabeel Ahmad </a:t>
            </a:r>
            <a:r>
              <a:rPr lang="en-IN" sz="1800" b="0" kern="0" baseline="30000" dirty="0">
                <a:solidFill>
                  <a:schemeClr val="tx1"/>
                </a:solidFill>
                <a:effectLst/>
                <a:ea typeface="Times New Roman" panose="02020603050405020304" pitchFamily="18" charset="0"/>
                <a:cs typeface="Times New Roman" panose="02020603050405020304" pitchFamily="18" charset="0"/>
              </a:rPr>
              <a:t>a</a:t>
            </a:r>
            <a:r>
              <a:rPr lang="en-IN" sz="1800" b="0" kern="0" dirty="0">
                <a:solidFill>
                  <a:schemeClr val="tx1"/>
                </a:solidFill>
                <a:effectLst/>
                <a:ea typeface="Times New Roman" panose="02020603050405020304" pitchFamily="18" charset="0"/>
                <a:cs typeface="Times New Roman" panose="02020603050405020304" pitchFamily="18" charset="0"/>
              </a:rPr>
              <a:t>, Samia FaizGurmani </a:t>
            </a:r>
            <a:r>
              <a:rPr lang="en-IN" sz="1800" b="0" kern="0" baseline="30000" dirty="0">
                <a:solidFill>
                  <a:schemeClr val="tx1"/>
                </a:solidFill>
                <a:effectLst/>
                <a:ea typeface="Times New Roman" panose="02020603050405020304" pitchFamily="18" charset="0"/>
                <a:cs typeface="Times New Roman" panose="02020603050405020304" pitchFamily="18" charset="0"/>
              </a:rPr>
              <a:t>a</a:t>
            </a:r>
            <a:r>
              <a:rPr lang="en-IN" sz="1800" b="0" kern="0" dirty="0">
                <a:solidFill>
                  <a:schemeClr val="tx1"/>
                </a:solidFill>
                <a:effectLst/>
                <a:ea typeface="Times New Roman" panose="02020603050405020304" pitchFamily="18" charset="0"/>
                <a:cs typeface="Times New Roman" panose="02020603050405020304" pitchFamily="18" charset="0"/>
              </a:rPr>
              <a:t>, Abdul Basit </a:t>
            </a:r>
            <a:r>
              <a:rPr lang="en-IN" sz="1800" b="0" kern="0" baseline="30000" dirty="0">
                <a:solidFill>
                  <a:schemeClr val="tx1"/>
                </a:solidFill>
                <a:effectLst/>
                <a:ea typeface="Times New Roman" panose="02020603050405020304" pitchFamily="18" charset="0"/>
                <a:cs typeface="Times New Roman" panose="02020603050405020304" pitchFamily="18" charset="0"/>
              </a:rPr>
              <a:t>b</a:t>
            </a:r>
            <a:r>
              <a:rPr lang="en-IN" sz="1800" b="0" kern="0" dirty="0">
                <a:solidFill>
                  <a:schemeClr val="tx1"/>
                </a:solidFill>
                <a:effectLst/>
                <a:ea typeface="Times New Roman" panose="02020603050405020304" pitchFamily="18" charset="0"/>
                <a:cs typeface="Times New Roman" panose="02020603050405020304" pitchFamily="18" charset="0"/>
              </a:rPr>
              <a:t>, Muhammad Ali Shah </a:t>
            </a:r>
            <a:r>
              <a:rPr lang="en-IN" sz="1800" b="0" kern="0" baseline="30000" dirty="0">
                <a:solidFill>
                  <a:schemeClr val="tx1"/>
                </a:solidFill>
                <a:effectLst/>
                <a:ea typeface="Times New Roman" panose="02020603050405020304" pitchFamily="18" charset="0"/>
                <a:cs typeface="Times New Roman" panose="02020603050405020304" pitchFamily="18" charset="0"/>
              </a:rPr>
              <a:t>a</a:t>
            </a:r>
            <a:r>
              <a:rPr lang="en-IN" sz="1800" b="0" kern="0" dirty="0">
                <a:solidFill>
                  <a:schemeClr val="tx1"/>
                </a:solidFill>
                <a:effectLst/>
                <a:ea typeface="Times New Roman" panose="02020603050405020304" pitchFamily="18" charset="0"/>
                <a:cs typeface="Times New Roman" panose="02020603050405020304" pitchFamily="18" charset="0"/>
              </a:rPr>
              <a:t>, Talat Iqbal</a:t>
            </a:r>
            <a:r>
              <a:rPr lang="en-IN" sz="1800" b="1" kern="0" dirty="0">
                <a:solidFill>
                  <a:schemeClr val="tx1"/>
                </a:solidFill>
                <a:effectLst/>
                <a:ea typeface="Times New Roman" panose="02020603050405020304" pitchFamily="18" charset="0"/>
                <a:cs typeface="Times New Roman" panose="02020603050405020304" pitchFamily="18" charset="0"/>
              </a:rPr>
              <a:t> ,</a:t>
            </a:r>
            <a:r>
              <a:rPr lang="en-IN" sz="1800" b="0" dirty="0">
                <a:solidFill>
                  <a:schemeClr val="tx1"/>
                </a:solidFill>
                <a:effectLst/>
                <a:ea typeface="Times New Roman" panose="02020603050405020304" pitchFamily="18" charset="0"/>
                <a:cs typeface="Times New Roman" panose="02020603050405020304" pitchFamily="18" charset="0"/>
              </a:rPr>
              <a:t> Impact of local and global factors and meteorological parameters in temporal variation of atmospheric potential gradient, Research Gate,</a:t>
            </a:r>
            <a:r>
              <a:rPr lang="en-IN" sz="1800" b="1" kern="0" dirty="0">
                <a:solidFill>
                  <a:schemeClr val="tx1"/>
                </a:solidFill>
                <a:effectLst/>
                <a:ea typeface="Times New Roman" panose="02020603050405020304" pitchFamily="18" charset="0"/>
                <a:cs typeface="Times New Roman" panose="02020603050405020304" pitchFamily="18" charset="0"/>
              </a:rPr>
              <a:t> </a:t>
            </a:r>
            <a:r>
              <a:rPr lang="en-IN" sz="1800" b="0" dirty="0">
                <a:solidFill>
                  <a:schemeClr val="tx1"/>
                </a:solidFill>
                <a:effectLst/>
                <a:ea typeface="Times New Roman" panose="02020603050405020304" pitchFamily="18" charset="0"/>
                <a:cs typeface="Times New Roman" panose="02020603050405020304" pitchFamily="18" charset="0"/>
              </a:rPr>
              <a:t>February 2021,</a:t>
            </a:r>
            <a:r>
              <a:rPr lang="en-IN" sz="1800" b="0" dirty="0">
                <a:solidFill>
                  <a:schemeClr val="tx1"/>
                </a:solidFill>
                <a:effectLst/>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Advances in Space Research</a:t>
            </a:r>
            <a:r>
              <a:rPr lang="en-IN" sz="1800" b="0" dirty="0">
                <a:solidFill>
                  <a:schemeClr val="tx1"/>
                </a:solidFill>
                <a:effectLst/>
                <a:ea typeface="Times New Roman" panose="02020603050405020304" pitchFamily="18" charset="0"/>
                <a:cs typeface="Times New Roman" panose="02020603050405020304" pitchFamily="18" charset="0"/>
              </a:rPr>
              <a:t> 67(2),DOI:</a:t>
            </a:r>
            <a:r>
              <a:rPr lang="en-IN" sz="1800" b="0" dirty="0">
                <a:solidFill>
                  <a:schemeClr val="tx1"/>
                </a:solidFill>
                <a:effectLst/>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10.1016/j.asr.2021.01.046</a:t>
            </a:r>
            <a:r>
              <a:rPr lang="en-IN" sz="1800" b="0" dirty="0">
                <a:solidFill>
                  <a:schemeClr val="tx1"/>
                </a:solidFill>
                <a:effectLst/>
                <a:ea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1800" dirty="0">
                <a:solidFill>
                  <a:schemeClr val="tx1"/>
                </a:solidFill>
                <a:ea typeface="Times New Roman" panose="02020603050405020304" pitchFamily="18" charset="0"/>
                <a:cs typeface="Times New Roman" panose="02020603050405020304" pitchFamily="18" charset="0"/>
              </a:rPr>
              <a:t>IMD Data, Annual Report 2022</a:t>
            </a:r>
            <a:endParaRPr lang="en-IN" sz="1800" dirty="0">
              <a:solidFill>
                <a:schemeClr val="tx1"/>
              </a:solidFill>
              <a:effectLst/>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a:solidFill>
                  <a:schemeClr val="tx1"/>
                </a:solidFill>
                <a:cs typeface="Times New Roman" panose="02020603050405020304" pitchFamily="18" charset="0"/>
              </a:rPr>
              <a:t>Wyoming University Data Archive-2022</a:t>
            </a:r>
          </a:p>
        </p:txBody>
      </p:sp>
      <p:sp>
        <p:nvSpPr>
          <p:cNvPr id="2" name="Title 1">
            <a:extLst>
              <a:ext uri="{FF2B5EF4-FFF2-40B4-BE49-F238E27FC236}">
                <a16:creationId xmlns:a16="http://schemas.microsoft.com/office/drawing/2014/main" id="{28ECFA38-1FB8-7681-FD63-DACFC1879CED}"/>
              </a:ext>
            </a:extLst>
          </p:cNvPr>
          <p:cNvSpPr>
            <a:spLocks noGrp="1"/>
          </p:cNvSpPr>
          <p:nvPr>
            <p:ph type="title" idx="4294967295"/>
          </p:nvPr>
        </p:nvSpPr>
        <p:spPr>
          <a:xfrm>
            <a:off x="315913" y="262731"/>
            <a:ext cx="11333162" cy="712787"/>
          </a:xfrm>
        </p:spPr>
        <p:txBody>
          <a:bodyPr>
            <a:normAutofit fontScale="90000"/>
          </a:bodyPr>
          <a:lstStyle/>
          <a:p>
            <a:r>
              <a:rPr lang="en-IN" dirty="0">
                <a:cs typeface="Times New Roman" panose="02020603050405020304" pitchFamily="18" charset="0"/>
              </a:rPr>
              <a:t>REFERENCES</a:t>
            </a:r>
          </a:p>
        </p:txBody>
      </p:sp>
      <p:sp>
        <p:nvSpPr>
          <p:cNvPr id="5" name="Slide Number Placeholder 4">
            <a:extLst>
              <a:ext uri="{FF2B5EF4-FFF2-40B4-BE49-F238E27FC236}">
                <a16:creationId xmlns:a16="http://schemas.microsoft.com/office/drawing/2014/main" id="{154F31CD-72F5-94C7-35B1-30EB85E74068}"/>
              </a:ext>
            </a:extLst>
          </p:cNvPr>
          <p:cNvSpPr>
            <a:spLocks noGrp="1"/>
          </p:cNvSpPr>
          <p:nvPr>
            <p:ph type="sldNum" sz="quarter" idx="12"/>
          </p:nvPr>
        </p:nvSpPr>
        <p:spPr>
          <a:xfrm>
            <a:off x="9900458" y="6459785"/>
            <a:ext cx="1312025" cy="365125"/>
          </a:xfrm>
        </p:spPr>
        <p:txBody>
          <a:bodyPr/>
          <a:lstStyle/>
          <a:p>
            <a:fld id="{CE809082-1903-4791-95AE-93FB5F305E65}" type="slidenum">
              <a:rPr lang="en-IN" sz="1050" b="1" smtClean="0">
                <a:solidFill>
                  <a:schemeClr val="bg1"/>
                </a:solidFill>
              </a:rPr>
              <a:t>12</a:t>
            </a:fld>
            <a:endParaRPr lang="en-IN" sz="1050" b="1" dirty="0">
              <a:solidFill>
                <a:schemeClr val="bg1"/>
              </a:solidFill>
            </a:endParaRPr>
          </a:p>
        </p:txBody>
      </p:sp>
      <p:pic>
        <p:nvPicPr>
          <p:cNvPr id="7" name="Slide 12">
            <a:hlinkClick r:id="" action="ppaction://media"/>
            <a:extLst>
              <a:ext uri="{FF2B5EF4-FFF2-40B4-BE49-F238E27FC236}">
                <a16:creationId xmlns:a16="http://schemas.microsoft.com/office/drawing/2014/main" id="{71172712-0CFC-E163-F5DB-DC14A77A974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681056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627">
        <p15:prstTrans prst="peelOff"/>
      </p:transition>
    </mc:Choice>
    <mc:Fallback>
      <p:transition spd="slow" advTm="76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Green Images - Free Download on Freepik">
            <a:extLst>
              <a:ext uri="{FF2B5EF4-FFF2-40B4-BE49-F238E27FC236}">
                <a16:creationId xmlns:a16="http://schemas.microsoft.com/office/drawing/2014/main" id="{F6097E40-3487-82CC-905E-44CDE4CC1C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85" t="24121" r="9744" b="20447"/>
          <a:stretch/>
        </p:blipFill>
        <p:spPr bwMode="auto">
          <a:xfrm>
            <a:off x="95250" y="95250"/>
            <a:ext cx="12011025" cy="6696075"/>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ing0017">
            <a:hlinkClick r:id="" action="ppaction://media"/>
            <a:extLst>
              <a:ext uri="{FF2B5EF4-FFF2-40B4-BE49-F238E27FC236}">
                <a16:creationId xmlns:a16="http://schemas.microsoft.com/office/drawing/2014/main" id="{8FA25D4E-53C6-EF5B-4F93-74D3C80744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158463753"/>
      </p:ext>
    </p:extLst>
  </p:cSld>
  <p:clrMapOvr>
    <a:masterClrMapping/>
  </p:clrMapOvr>
  <mc:AlternateContent xmlns:mc="http://schemas.openxmlformats.org/markup-compatibility/2006">
    <mc:Choice xmlns:p14="http://schemas.microsoft.com/office/powerpoint/2010/main" Requires="p14">
      <p:transition spd="slow" advTm="1150">
        <p14:flash/>
      </p:transition>
    </mc:Choice>
    <mc:Fallback>
      <p:transition spd="slow" advTm="11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45AD-2280-6B33-18AC-B2BEF6D6F3AF}"/>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A1F3E19C-22D4-5D1A-3615-5D91DF400C9B}"/>
              </a:ext>
            </a:extLst>
          </p:cNvPr>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Ø"/>
            </a:pPr>
            <a:r>
              <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a:solidFill>
                  <a:schemeClr val="tx1"/>
                </a:solidFill>
                <a:effectLst/>
                <a:latin typeface="+mj-lt"/>
                <a:ea typeface="Calibri" panose="020F0502020204030204" pitchFamily="34" charset="0"/>
                <a:cs typeface="Times New Roman" panose="02020603050405020304" pitchFamily="18" charset="0"/>
              </a:rPr>
              <a:t>The weather in India is changing substantially every year .</a:t>
            </a:r>
          </a:p>
          <a:p>
            <a:pPr algn="just">
              <a:lnSpc>
                <a:spcPct val="150000"/>
              </a:lnSpc>
              <a:buFont typeface="Wingdings" panose="05000000000000000000" pitchFamily="2" charset="2"/>
              <a:buChar char="Ø"/>
            </a:pPr>
            <a:r>
              <a:rPr lang="en-IN" sz="2000" dirty="0">
                <a:solidFill>
                  <a:schemeClr val="tx1"/>
                </a:solidFill>
                <a:effectLst/>
                <a:latin typeface="+mj-lt"/>
                <a:ea typeface="Calibri" panose="020F0502020204030204" pitchFamily="34" charset="0"/>
                <a:cs typeface="Times New Roman" panose="02020603050405020304" pitchFamily="18" charset="0"/>
              </a:rPr>
              <a:t> Extraordinary and abnormal scorching temperatures are projected, as is a drop in monsoon rainfall since the 1950s, resulting in more frequent droughts and flooding in broad regions of India.</a:t>
            </a:r>
          </a:p>
          <a:p>
            <a:pPr algn="just">
              <a:lnSpc>
                <a:spcPct val="150000"/>
              </a:lnSpc>
              <a:buFont typeface="Wingdings" panose="05000000000000000000" pitchFamily="2" charset="2"/>
              <a:buChar char="Ø"/>
            </a:pPr>
            <a:r>
              <a:rPr lang="en-IN" sz="2000" dirty="0">
                <a:solidFill>
                  <a:schemeClr val="tx1"/>
                </a:solidFill>
                <a:effectLst/>
                <a:latin typeface="+mj-lt"/>
                <a:ea typeface="Calibri" panose="020F0502020204030204" pitchFamily="34" charset="0"/>
                <a:cs typeface="Times New Roman" panose="02020603050405020304" pitchFamily="18" charset="0"/>
              </a:rPr>
              <a:t> Operational forecasters, emergency managers, and risk assessors all benefit from a greater awareness of local climatology and the surrounding ecosystems.</a:t>
            </a:r>
          </a:p>
          <a:p>
            <a:pPr algn="just">
              <a:lnSpc>
                <a:spcPct val="150000"/>
              </a:lnSpc>
              <a:buFont typeface="Wingdings" panose="05000000000000000000" pitchFamily="2" charset="2"/>
              <a:buChar char="Ø"/>
            </a:pPr>
            <a:r>
              <a:rPr lang="en-IN" sz="2000" dirty="0">
                <a:solidFill>
                  <a:schemeClr val="tx1"/>
                </a:solidFill>
                <a:effectLst/>
                <a:latin typeface="+mj-lt"/>
                <a:ea typeface="Calibri" panose="020F0502020204030204" pitchFamily="34" charset="0"/>
                <a:cs typeface="Times New Roman" panose="02020603050405020304" pitchFamily="18" charset="0"/>
              </a:rPr>
              <a:t> Using several tropical stations and reanalysis data, earlier research revealed that convective accessible potential energy grew rapidly with a growth rate of ∼20% per decade during the period 1958-1997.</a:t>
            </a:r>
          </a:p>
          <a:p>
            <a:pPr marL="0" indent="0" algn="just">
              <a:lnSpc>
                <a:spcPct val="150000"/>
              </a:lnSpc>
              <a:buNone/>
            </a:pPr>
            <a:endPar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endParaRPr lang="en-IN" sz="2000" b="1"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AFF1BEE-1DCA-A4E7-C2D9-3282A12DE99A}"/>
              </a:ext>
            </a:extLst>
          </p:cNvPr>
          <p:cNvSpPr>
            <a:spLocks noGrp="1"/>
          </p:cNvSpPr>
          <p:nvPr>
            <p:ph type="sldNum" sz="quarter" idx="12"/>
          </p:nvPr>
        </p:nvSpPr>
        <p:spPr/>
        <p:txBody>
          <a:bodyPr/>
          <a:lstStyle/>
          <a:p>
            <a:fld id="{CE809082-1903-4791-95AE-93FB5F305E65}" type="slidenum">
              <a:rPr lang="en-IN" sz="1050" b="1" smtClean="0">
                <a:solidFill>
                  <a:schemeClr val="bg1"/>
                </a:solidFill>
              </a:rPr>
              <a:t>2</a:t>
            </a:fld>
            <a:endParaRPr lang="en-IN" sz="1050" b="1" dirty="0">
              <a:solidFill>
                <a:schemeClr val="bg1"/>
              </a:solidFill>
            </a:endParaRPr>
          </a:p>
        </p:txBody>
      </p:sp>
      <p:pic>
        <p:nvPicPr>
          <p:cNvPr id="4" name="Slide 2">
            <a:hlinkClick r:id="" action="ppaction://media"/>
            <a:extLst>
              <a:ext uri="{FF2B5EF4-FFF2-40B4-BE49-F238E27FC236}">
                <a16:creationId xmlns:a16="http://schemas.microsoft.com/office/drawing/2014/main" id="{24684DEE-3FF1-4635-3F8A-6117818B49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1005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4504">
        <p15:prstTrans prst="peelOff"/>
      </p:transition>
    </mc:Choice>
    <mc:Fallback xmlns="">
      <p:transition spd="slow" advTm="2045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8">
            <a:extLst>
              <a:ext uri="{FF2B5EF4-FFF2-40B4-BE49-F238E27FC236}">
                <a16:creationId xmlns:a16="http://schemas.microsoft.com/office/drawing/2014/main" id="{5BA57332-6894-D03A-F8DA-C2F9FE7DAEBC}"/>
              </a:ext>
            </a:extLst>
          </p:cNvPr>
          <p:cNvSpPr txBox="1">
            <a:spLocks/>
          </p:cNvSpPr>
          <p:nvPr/>
        </p:nvSpPr>
        <p:spPr>
          <a:xfrm>
            <a:off x="1097280" y="286603"/>
            <a:ext cx="10732770" cy="78019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IN" sz="3600" dirty="0">
                <a:latin typeface="+mn-lt"/>
              </a:rPr>
              <a:t>CONVECTIVE AVAILABLE POTENTIAL ENERGY(CAPE)</a:t>
            </a:r>
          </a:p>
        </p:txBody>
      </p:sp>
      <p:sp>
        <p:nvSpPr>
          <p:cNvPr id="22" name="Title 18">
            <a:extLst>
              <a:ext uri="{FF2B5EF4-FFF2-40B4-BE49-F238E27FC236}">
                <a16:creationId xmlns:a16="http://schemas.microsoft.com/office/drawing/2014/main" id="{1349FB2E-049D-5882-3262-F683E7153FCD}"/>
              </a:ext>
            </a:extLst>
          </p:cNvPr>
          <p:cNvSpPr txBox="1">
            <a:spLocks/>
          </p:cNvSpPr>
          <p:nvPr/>
        </p:nvSpPr>
        <p:spPr>
          <a:xfrm>
            <a:off x="1230630" y="3632304"/>
            <a:ext cx="10732770" cy="78019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latin typeface="+mn-lt"/>
              </a:rPr>
              <a:t>LEVEL OF FREE CONVECTION(LFC)</a:t>
            </a:r>
          </a:p>
        </p:txBody>
      </p:sp>
      <p:sp>
        <p:nvSpPr>
          <p:cNvPr id="25" name="Content Placeholder 19">
            <a:extLst>
              <a:ext uri="{FF2B5EF4-FFF2-40B4-BE49-F238E27FC236}">
                <a16:creationId xmlns:a16="http://schemas.microsoft.com/office/drawing/2014/main" id="{91980E7F-9EC1-6955-717C-4D2538D48823}"/>
              </a:ext>
            </a:extLst>
          </p:cNvPr>
          <p:cNvSpPr txBox="1">
            <a:spLocks/>
          </p:cNvSpPr>
          <p:nvPr/>
        </p:nvSpPr>
        <p:spPr>
          <a:xfrm>
            <a:off x="1097279" y="4592109"/>
            <a:ext cx="10599419" cy="175471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v"/>
            </a:pPr>
            <a:r>
              <a:rPr lang="en-US" dirty="0"/>
              <a:t>The equivalent potential temperature  is the temperature that a moist air parcel would have if all water </a:t>
            </a:r>
            <a:r>
              <a:rPr lang="en-US" dirty="0" err="1"/>
              <a:t>vapour</a:t>
            </a:r>
            <a:r>
              <a:rPr lang="en-US" dirty="0"/>
              <a:t> in it were condensed out at constant pressure and adiabatically, </a:t>
            </a:r>
          </a:p>
          <a:p>
            <a:pPr algn="just">
              <a:buFont typeface="Wingdings" panose="05000000000000000000" pitchFamily="2" charset="2"/>
              <a:buChar char="v"/>
            </a:pPr>
            <a:r>
              <a:rPr lang="en-US" dirty="0"/>
              <a:t>Equivalent potential temperature, is a quantity that is conserved during changes to an air parcel's pressure.</a:t>
            </a:r>
          </a:p>
        </p:txBody>
      </p:sp>
      <p:sp>
        <p:nvSpPr>
          <p:cNvPr id="28" name="Content Placeholder 19">
            <a:extLst>
              <a:ext uri="{FF2B5EF4-FFF2-40B4-BE49-F238E27FC236}">
                <a16:creationId xmlns:a16="http://schemas.microsoft.com/office/drawing/2014/main" id="{DFC88E51-93A5-D4C1-D430-13CD8831872B}"/>
              </a:ext>
            </a:extLst>
          </p:cNvPr>
          <p:cNvSpPr txBox="1">
            <a:spLocks/>
          </p:cNvSpPr>
          <p:nvPr/>
        </p:nvSpPr>
        <p:spPr>
          <a:xfrm>
            <a:off x="1097279" y="1470981"/>
            <a:ext cx="10599419" cy="175471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v"/>
            </a:pPr>
            <a:r>
              <a:rPr lang="en-US" dirty="0"/>
              <a:t>CAPE can be estimated by vertically integrating the parcel buoyancy between the level of free convection (LFC) and level of neutral buoyancy. </a:t>
            </a:r>
          </a:p>
          <a:p>
            <a:pPr algn="just">
              <a:buFont typeface="Wingdings" panose="05000000000000000000" pitchFamily="2" charset="2"/>
              <a:buChar char="v"/>
            </a:pPr>
            <a:r>
              <a:rPr lang="en-US" dirty="0"/>
              <a:t>It measures the maximum kinetic energy per unit air mass achievable by the convection of moist air from the sub cloud layer, assuming undiluted ascent, and gives an upper limit to the cumulus updraft vertical velocity.</a:t>
            </a:r>
          </a:p>
        </p:txBody>
      </p:sp>
      <p:sp>
        <p:nvSpPr>
          <p:cNvPr id="29" name="Slide Number Placeholder 4">
            <a:extLst>
              <a:ext uri="{FF2B5EF4-FFF2-40B4-BE49-F238E27FC236}">
                <a16:creationId xmlns:a16="http://schemas.microsoft.com/office/drawing/2014/main" id="{A51C2AAF-B001-CAB3-17EC-377334BBE450}"/>
              </a:ext>
            </a:extLst>
          </p:cNvPr>
          <p:cNvSpPr>
            <a:spLocks noGrp="1"/>
          </p:cNvSpPr>
          <p:nvPr>
            <p:ph type="sldNum" sz="quarter" idx="12"/>
          </p:nvPr>
        </p:nvSpPr>
        <p:spPr>
          <a:xfrm>
            <a:off x="9900458" y="6459785"/>
            <a:ext cx="1312025" cy="365125"/>
          </a:xfrm>
        </p:spPr>
        <p:txBody>
          <a:bodyPr/>
          <a:lstStyle/>
          <a:p>
            <a:fld id="{CE809082-1903-4791-95AE-93FB5F305E65}" type="slidenum">
              <a:rPr lang="en-IN" sz="1050" b="1" smtClean="0">
                <a:solidFill>
                  <a:schemeClr val="bg1"/>
                </a:solidFill>
              </a:rPr>
              <a:t>3</a:t>
            </a:fld>
            <a:endParaRPr lang="en-IN" sz="1050" b="1" dirty="0">
              <a:solidFill>
                <a:schemeClr val="bg1"/>
              </a:solidFill>
            </a:endParaRPr>
          </a:p>
        </p:txBody>
      </p:sp>
      <p:pic>
        <p:nvPicPr>
          <p:cNvPr id="30" name="Slide 3">
            <a:hlinkClick r:id="" action="ppaction://media"/>
            <a:extLst>
              <a:ext uri="{FF2B5EF4-FFF2-40B4-BE49-F238E27FC236}">
                <a16:creationId xmlns:a16="http://schemas.microsoft.com/office/drawing/2014/main" id="{29499839-3390-A9F0-C46F-F8B6278F77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73775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3102">
        <p15:prstTrans prst="peelOff"/>
      </p:transition>
    </mc:Choice>
    <mc:Fallback>
      <p:transition spd="slow" advTm="431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02"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8">
            <a:extLst>
              <a:ext uri="{FF2B5EF4-FFF2-40B4-BE49-F238E27FC236}">
                <a16:creationId xmlns:a16="http://schemas.microsoft.com/office/drawing/2014/main" id="{5BA57332-6894-D03A-F8DA-C2F9FE7DAEBC}"/>
              </a:ext>
            </a:extLst>
          </p:cNvPr>
          <p:cNvSpPr txBox="1">
            <a:spLocks/>
          </p:cNvSpPr>
          <p:nvPr/>
        </p:nvSpPr>
        <p:spPr>
          <a:xfrm>
            <a:off x="1097280" y="286603"/>
            <a:ext cx="10732770" cy="78019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latin typeface="+mn-lt"/>
              </a:rPr>
              <a:t>TEMPERATURE OF LIFTED CONDENSATION LEVEL</a:t>
            </a:r>
          </a:p>
        </p:txBody>
      </p:sp>
      <p:sp>
        <p:nvSpPr>
          <p:cNvPr id="22" name="Title 18">
            <a:extLst>
              <a:ext uri="{FF2B5EF4-FFF2-40B4-BE49-F238E27FC236}">
                <a16:creationId xmlns:a16="http://schemas.microsoft.com/office/drawing/2014/main" id="{1349FB2E-049D-5882-3262-F683E7153FCD}"/>
              </a:ext>
            </a:extLst>
          </p:cNvPr>
          <p:cNvSpPr txBox="1">
            <a:spLocks/>
          </p:cNvSpPr>
          <p:nvPr/>
        </p:nvSpPr>
        <p:spPr>
          <a:xfrm>
            <a:off x="1221105" y="3629878"/>
            <a:ext cx="10732770" cy="78019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latin typeface="+mn-lt"/>
              </a:rPr>
              <a:t>EQUIVALENT TEMPERATURE</a:t>
            </a:r>
          </a:p>
        </p:txBody>
      </p:sp>
      <p:sp>
        <p:nvSpPr>
          <p:cNvPr id="25" name="Content Placeholder 19">
            <a:extLst>
              <a:ext uri="{FF2B5EF4-FFF2-40B4-BE49-F238E27FC236}">
                <a16:creationId xmlns:a16="http://schemas.microsoft.com/office/drawing/2014/main" id="{91980E7F-9EC1-6955-717C-4D2538D48823}"/>
              </a:ext>
            </a:extLst>
          </p:cNvPr>
          <p:cNvSpPr txBox="1">
            <a:spLocks/>
          </p:cNvSpPr>
          <p:nvPr/>
        </p:nvSpPr>
        <p:spPr>
          <a:xfrm>
            <a:off x="1097279" y="4592109"/>
            <a:ext cx="10599419" cy="175471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v"/>
            </a:pPr>
            <a:r>
              <a:rPr lang="en-US" dirty="0"/>
              <a:t>The equivalent potential temperature  is the temperature that a moist air parcel would have if all water </a:t>
            </a:r>
            <a:r>
              <a:rPr lang="en-US" dirty="0" err="1"/>
              <a:t>vapour</a:t>
            </a:r>
            <a:r>
              <a:rPr lang="en-US" dirty="0"/>
              <a:t> in it were condensed out at constant pressure and adiabatically, </a:t>
            </a:r>
          </a:p>
          <a:p>
            <a:pPr algn="just">
              <a:buFont typeface="Wingdings" panose="05000000000000000000" pitchFamily="2" charset="2"/>
              <a:buChar char="v"/>
            </a:pPr>
            <a:r>
              <a:rPr lang="en-US" dirty="0"/>
              <a:t>Equivalent potential temperature, is a quantity that is conserved during changes to an air parcel's pressure.</a:t>
            </a:r>
          </a:p>
        </p:txBody>
      </p:sp>
      <p:sp>
        <p:nvSpPr>
          <p:cNvPr id="28" name="Content Placeholder 19">
            <a:extLst>
              <a:ext uri="{FF2B5EF4-FFF2-40B4-BE49-F238E27FC236}">
                <a16:creationId xmlns:a16="http://schemas.microsoft.com/office/drawing/2014/main" id="{DFC88E51-93A5-D4C1-D430-13CD8831872B}"/>
              </a:ext>
            </a:extLst>
          </p:cNvPr>
          <p:cNvSpPr txBox="1">
            <a:spLocks/>
          </p:cNvSpPr>
          <p:nvPr/>
        </p:nvSpPr>
        <p:spPr>
          <a:xfrm>
            <a:off x="1097279" y="1470981"/>
            <a:ext cx="10599419" cy="175471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v"/>
            </a:pPr>
            <a:r>
              <a:rPr lang="en-US" dirty="0"/>
              <a:t>The lifted condensation level is the level to which unsaturated moist air would have to be raised  under dry adiabatic expansion in order to produce saturation. </a:t>
            </a:r>
          </a:p>
          <a:p>
            <a:pPr algn="just">
              <a:buFont typeface="Wingdings" panose="05000000000000000000" pitchFamily="2" charset="2"/>
              <a:buChar char="v"/>
            </a:pPr>
            <a:r>
              <a:rPr lang="en-US" dirty="0"/>
              <a:t>If the air parcel is lifting further beyond the LCL, water vapor in the air parcel will begin condensing, forming cloud droplets. </a:t>
            </a:r>
          </a:p>
        </p:txBody>
      </p:sp>
      <p:sp>
        <p:nvSpPr>
          <p:cNvPr id="2" name="Slide Number Placeholder 4">
            <a:extLst>
              <a:ext uri="{FF2B5EF4-FFF2-40B4-BE49-F238E27FC236}">
                <a16:creationId xmlns:a16="http://schemas.microsoft.com/office/drawing/2014/main" id="{C4913171-04B5-5A89-4188-9341FB57C012}"/>
              </a:ext>
            </a:extLst>
          </p:cNvPr>
          <p:cNvSpPr>
            <a:spLocks noGrp="1"/>
          </p:cNvSpPr>
          <p:nvPr>
            <p:ph type="sldNum" sz="quarter" idx="12"/>
          </p:nvPr>
        </p:nvSpPr>
        <p:spPr>
          <a:xfrm>
            <a:off x="9900458" y="6459785"/>
            <a:ext cx="1312025" cy="365125"/>
          </a:xfrm>
        </p:spPr>
        <p:txBody>
          <a:bodyPr/>
          <a:lstStyle/>
          <a:p>
            <a:fld id="{CE809082-1903-4791-95AE-93FB5F305E65}" type="slidenum">
              <a:rPr lang="en-IN" sz="1050" b="1" smtClean="0">
                <a:solidFill>
                  <a:schemeClr val="bg1"/>
                </a:solidFill>
              </a:rPr>
              <a:t>4</a:t>
            </a:fld>
            <a:endParaRPr lang="en-IN" sz="1050" b="1" dirty="0">
              <a:solidFill>
                <a:schemeClr val="bg1"/>
              </a:solidFill>
            </a:endParaRPr>
          </a:p>
        </p:txBody>
      </p:sp>
      <p:pic>
        <p:nvPicPr>
          <p:cNvPr id="3" name="Slide 4">
            <a:hlinkClick r:id="" action="ppaction://media"/>
            <a:extLst>
              <a:ext uri="{FF2B5EF4-FFF2-40B4-BE49-F238E27FC236}">
                <a16:creationId xmlns:a16="http://schemas.microsoft.com/office/drawing/2014/main" id="{4293B486-9B09-51A8-0EB2-EF5ADA6B5E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887203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1591">
        <p15:prstTrans prst="peelOff"/>
      </p:transition>
    </mc:Choice>
    <mc:Fallback>
      <p:transition spd="slow" advTm="515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5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9D7F-96C1-D3D2-7464-0A2C814C4BF8}"/>
              </a:ext>
            </a:extLst>
          </p:cNvPr>
          <p:cNvSpPr>
            <a:spLocks noGrp="1"/>
          </p:cNvSpPr>
          <p:nvPr>
            <p:ph type="title"/>
          </p:nvPr>
        </p:nvSpPr>
        <p:spPr/>
        <p:txBody>
          <a:bodyPr/>
          <a:lstStyle/>
          <a:p>
            <a:r>
              <a:rPr lang="en-US" dirty="0"/>
              <a:t>DATA  FOR THE PRESENT STUDY</a:t>
            </a:r>
            <a:endParaRPr lang="en-IN" dirty="0"/>
          </a:p>
        </p:txBody>
      </p:sp>
      <p:graphicFrame>
        <p:nvGraphicFramePr>
          <p:cNvPr id="5" name="Content Placeholder 4">
            <a:extLst>
              <a:ext uri="{FF2B5EF4-FFF2-40B4-BE49-F238E27FC236}">
                <a16:creationId xmlns:a16="http://schemas.microsoft.com/office/drawing/2014/main" id="{72D029C2-2583-1E4B-9495-F8122B04A84F}"/>
              </a:ext>
            </a:extLst>
          </p:cNvPr>
          <p:cNvGraphicFramePr>
            <a:graphicFrameLocks noGrp="1"/>
          </p:cNvGraphicFramePr>
          <p:nvPr>
            <p:ph idx="1"/>
            <p:extLst>
              <p:ext uri="{D42A27DB-BD31-4B8C-83A1-F6EECF244321}">
                <p14:modId xmlns:p14="http://schemas.microsoft.com/office/powerpoint/2010/main" val="2608351723"/>
              </p:ext>
            </p:extLst>
          </p:nvPr>
        </p:nvGraphicFramePr>
        <p:xfrm>
          <a:off x="1097279" y="1845734"/>
          <a:ext cx="10951845" cy="4297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836D9EFC-6E48-661F-8930-9FA34B4D572F}"/>
              </a:ext>
            </a:extLst>
          </p:cNvPr>
          <p:cNvSpPr>
            <a:spLocks noGrp="1"/>
          </p:cNvSpPr>
          <p:nvPr>
            <p:ph type="sldNum" sz="quarter" idx="12"/>
          </p:nvPr>
        </p:nvSpPr>
        <p:spPr/>
        <p:txBody>
          <a:bodyPr/>
          <a:lstStyle/>
          <a:p>
            <a:fld id="{CE809082-1903-4791-95AE-93FB5F305E65}" type="slidenum">
              <a:rPr lang="en-IN" smtClean="0"/>
              <a:t>5</a:t>
            </a:fld>
            <a:endParaRPr lang="en-IN"/>
          </a:p>
        </p:txBody>
      </p:sp>
      <p:pic>
        <p:nvPicPr>
          <p:cNvPr id="6" name="Slide 5">
            <a:hlinkClick r:id="" action="ppaction://media"/>
            <a:extLst>
              <a:ext uri="{FF2B5EF4-FFF2-40B4-BE49-F238E27FC236}">
                <a16:creationId xmlns:a16="http://schemas.microsoft.com/office/drawing/2014/main" id="{8B5C22F3-8542-A3AA-CB8C-640575D7C6C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102754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3493">
        <p15:prstTrans prst="peelOff"/>
      </p:transition>
    </mc:Choice>
    <mc:Fallback>
      <p:transition spd="slow" advTm="434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4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41B9FD0-3DD3-C3CA-5265-D03DCCEC352B}"/>
              </a:ext>
            </a:extLst>
          </p:cNvPr>
          <p:cNvGraphicFramePr>
            <a:graphicFrameLocks noGrp="1"/>
          </p:cNvGraphicFramePr>
          <p:nvPr>
            <p:ph idx="1"/>
            <p:extLst>
              <p:ext uri="{D42A27DB-BD31-4B8C-83A1-F6EECF244321}">
                <p14:modId xmlns:p14="http://schemas.microsoft.com/office/powerpoint/2010/main" val="3719150480"/>
              </p:ext>
            </p:extLst>
          </p:nvPr>
        </p:nvGraphicFramePr>
        <p:xfrm>
          <a:off x="625258" y="1655203"/>
          <a:ext cx="5470741" cy="2583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6">
            <a:extLst>
              <a:ext uri="{FF2B5EF4-FFF2-40B4-BE49-F238E27FC236}">
                <a16:creationId xmlns:a16="http://schemas.microsoft.com/office/drawing/2014/main" id="{39597FD6-7ACA-7148-264B-299886ED68B3}"/>
              </a:ext>
            </a:extLst>
          </p:cNvPr>
          <p:cNvGraphicFramePr>
            <a:graphicFrameLocks/>
          </p:cNvGraphicFramePr>
          <p:nvPr>
            <p:extLst>
              <p:ext uri="{D42A27DB-BD31-4B8C-83A1-F6EECF244321}">
                <p14:modId xmlns:p14="http://schemas.microsoft.com/office/powerpoint/2010/main" val="3994198737"/>
              </p:ext>
            </p:extLst>
          </p:nvPr>
        </p:nvGraphicFramePr>
        <p:xfrm>
          <a:off x="6181573" y="1674253"/>
          <a:ext cx="5470741" cy="258342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51C931E6-7155-B1BE-537B-AD37C574318B}"/>
              </a:ext>
            </a:extLst>
          </p:cNvPr>
          <p:cNvSpPr txBox="1"/>
          <p:nvPr/>
        </p:nvSpPr>
        <p:spPr>
          <a:xfrm>
            <a:off x="839414" y="4704229"/>
            <a:ext cx="8125942" cy="960328"/>
          </a:xfrm>
          <a:prstGeom prst="rect">
            <a:avLst/>
          </a:prstGeom>
          <a:noFill/>
        </p:spPr>
        <p:txBody>
          <a:bodyPr wrap="none" rtlCol="0">
            <a:spAutoFit/>
          </a:bodyPr>
          <a:lstStyle/>
          <a:p>
            <a:pPr marL="342900" indent="-342900">
              <a:lnSpc>
                <a:spcPct val="150000"/>
              </a:lnSpc>
              <a:buClr>
                <a:schemeClr val="accent1"/>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CAPE displays an increase for all stations from April to September.</a:t>
            </a:r>
          </a:p>
          <a:p>
            <a:pPr marL="342900" indent="-342900">
              <a:lnSpc>
                <a:spcPct val="150000"/>
              </a:lnSpc>
              <a:buClr>
                <a:schemeClr val="accent1"/>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all 4 stations, LFC does not exhibit much variation month over month.</a:t>
            </a:r>
            <a:endParaRPr lang="en-IN"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AB76B03-6EE0-58E5-82A5-7A863C48490D}"/>
              </a:ext>
            </a:extLst>
          </p:cNvPr>
          <p:cNvSpPr>
            <a:spLocks noGrp="1"/>
          </p:cNvSpPr>
          <p:nvPr>
            <p:ph type="title"/>
          </p:nvPr>
        </p:nvSpPr>
        <p:spPr>
          <a:xfrm>
            <a:off x="1066799" y="124678"/>
            <a:ext cx="10058400" cy="1450757"/>
          </a:xfrm>
        </p:spPr>
        <p:txBody>
          <a:bodyPr/>
          <a:lstStyle/>
          <a:p>
            <a:r>
              <a:rPr lang="en-US" dirty="0"/>
              <a:t>RESULTS</a:t>
            </a:r>
            <a:endParaRPr lang="en-IN" dirty="0"/>
          </a:p>
        </p:txBody>
      </p:sp>
      <p:sp>
        <p:nvSpPr>
          <p:cNvPr id="3" name="Slide Number Placeholder 4">
            <a:extLst>
              <a:ext uri="{FF2B5EF4-FFF2-40B4-BE49-F238E27FC236}">
                <a16:creationId xmlns:a16="http://schemas.microsoft.com/office/drawing/2014/main" id="{CFAC035B-F693-0C87-34DC-D087949FB2FB}"/>
              </a:ext>
            </a:extLst>
          </p:cNvPr>
          <p:cNvSpPr>
            <a:spLocks noGrp="1"/>
          </p:cNvSpPr>
          <p:nvPr>
            <p:ph type="sldNum" sz="quarter" idx="12"/>
          </p:nvPr>
        </p:nvSpPr>
        <p:spPr>
          <a:xfrm>
            <a:off x="9900458" y="6459785"/>
            <a:ext cx="1312025" cy="365125"/>
          </a:xfrm>
        </p:spPr>
        <p:txBody>
          <a:bodyPr/>
          <a:lstStyle/>
          <a:p>
            <a:fld id="{CE809082-1903-4791-95AE-93FB5F305E65}" type="slidenum">
              <a:rPr lang="en-IN" sz="1050" b="1" smtClean="0">
                <a:solidFill>
                  <a:schemeClr val="bg1"/>
                </a:solidFill>
              </a:rPr>
              <a:t>6</a:t>
            </a:fld>
            <a:endParaRPr lang="en-IN" sz="1050" b="1" dirty="0">
              <a:solidFill>
                <a:schemeClr val="bg1"/>
              </a:solidFill>
            </a:endParaRPr>
          </a:p>
        </p:txBody>
      </p:sp>
      <p:pic>
        <p:nvPicPr>
          <p:cNvPr id="5" name="Slide 6">
            <a:hlinkClick r:id="" action="ppaction://media"/>
            <a:extLst>
              <a:ext uri="{FF2B5EF4-FFF2-40B4-BE49-F238E27FC236}">
                <a16:creationId xmlns:a16="http://schemas.microsoft.com/office/drawing/2014/main" id="{07B2C0AD-C844-6525-41D7-781B72824F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254925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2453">
        <p15:prstTrans prst="peelOff"/>
      </p:transition>
    </mc:Choice>
    <mc:Fallback>
      <p:transition spd="slow" advTm="524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F8A336ED-A192-3237-64CC-87F1E1EF439D}"/>
              </a:ext>
            </a:extLst>
          </p:cNvPr>
          <p:cNvGraphicFramePr>
            <a:graphicFrameLocks/>
          </p:cNvGraphicFramePr>
          <p:nvPr>
            <p:extLst>
              <p:ext uri="{D42A27DB-BD31-4B8C-83A1-F6EECF244321}">
                <p14:modId xmlns:p14="http://schemas.microsoft.com/office/powerpoint/2010/main" val="1762096286"/>
              </p:ext>
            </p:extLst>
          </p:nvPr>
        </p:nvGraphicFramePr>
        <p:xfrm>
          <a:off x="668368" y="769940"/>
          <a:ext cx="5568804" cy="3459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6">
            <a:extLst>
              <a:ext uri="{FF2B5EF4-FFF2-40B4-BE49-F238E27FC236}">
                <a16:creationId xmlns:a16="http://schemas.microsoft.com/office/drawing/2014/main" id="{109B7A92-1B8A-3C23-E74A-E1E765B421F0}"/>
              </a:ext>
            </a:extLst>
          </p:cNvPr>
          <p:cNvGraphicFramePr>
            <a:graphicFrameLocks/>
          </p:cNvGraphicFramePr>
          <p:nvPr>
            <p:extLst>
              <p:ext uri="{D42A27DB-BD31-4B8C-83A1-F6EECF244321}">
                <p14:modId xmlns:p14="http://schemas.microsoft.com/office/powerpoint/2010/main" val="4231564765"/>
              </p:ext>
            </p:extLst>
          </p:nvPr>
        </p:nvGraphicFramePr>
        <p:xfrm>
          <a:off x="6350937" y="769940"/>
          <a:ext cx="5393388" cy="3459159"/>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CA17549B-FEAE-546C-F32E-63F221ED523F}"/>
              </a:ext>
            </a:extLst>
          </p:cNvPr>
          <p:cNvSpPr txBox="1"/>
          <p:nvPr/>
        </p:nvSpPr>
        <p:spPr>
          <a:xfrm>
            <a:off x="601284" y="4858561"/>
            <a:ext cx="9514266" cy="960328"/>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From February to October, the temperature of LCL reaches high values.</a:t>
            </a:r>
          </a:p>
          <a:p>
            <a:pPr marL="285750" indent="-285750">
              <a:lnSpc>
                <a:spcPct val="150000"/>
              </a:lnSpc>
              <a:buClr>
                <a:schemeClr val="accent1"/>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From April until September, the Equivalent Temperature reaches its highest values.</a:t>
            </a:r>
            <a:endParaRPr lang="en-IN" sz="2000" dirty="0">
              <a:latin typeface="Times New Roman" panose="02020603050405020304" pitchFamily="18" charset="0"/>
              <a:cs typeface="Times New Roman" panose="02020603050405020304" pitchFamily="18" charset="0"/>
            </a:endParaRPr>
          </a:p>
        </p:txBody>
      </p:sp>
      <p:sp>
        <p:nvSpPr>
          <p:cNvPr id="2" name="Slide Number Placeholder 4">
            <a:extLst>
              <a:ext uri="{FF2B5EF4-FFF2-40B4-BE49-F238E27FC236}">
                <a16:creationId xmlns:a16="http://schemas.microsoft.com/office/drawing/2014/main" id="{FBD5836C-14C5-D995-D59E-B001AFF9D4A6}"/>
              </a:ext>
            </a:extLst>
          </p:cNvPr>
          <p:cNvSpPr>
            <a:spLocks noGrp="1"/>
          </p:cNvSpPr>
          <p:nvPr>
            <p:ph type="sldNum" sz="quarter" idx="12"/>
          </p:nvPr>
        </p:nvSpPr>
        <p:spPr>
          <a:xfrm>
            <a:off x="9900458" y="6459785"/>
            <a:ext cx="1312025" cy="365125"/>
          </a:xfrm>
        </p:spPr>
        <p:txBody>
          <a:bodyPr/>
          <a:lstStyle/>
          <a:p>
            <a:fld id="{CE809082-1903-4791-95AE-93FB5F305E65}" type="slidenum">
              <a:rPr lang="en-IN" sz="1050" b="1" smtClean="0">
                <a:solidFill>
                  <a:schemeClr val="bg1"/>
                </a:solidFill>
              </a:rPr>
              <a:t>7</a:t>
            </a:fld>
            <a:endParaRPr lang="en-IN" sz="1050" b="1" dirty="0">
              <a:solidFill>
                <a:schemeClr val="bg1"/>
              </a:solidFill>
            </a:endParaRPr>
          </a:p>
        </p:txBody>
      </p:sp>
      <p:pic>
        <p:nvPicPr>
          <p:cNvPr id="3" name="Slide 7">
            <a:hlinkClick r:id="" action="ppaction://media"/>
            <a:extLst>
              <a:ext uri="{FF2B5EF4-FFF2-40B4-BE49-F238E27FC236}">
                <a16:creationId xmlns:a16="http://schemas.microsoft.com/office/drawing/2014/main" id="{546712C6-569A-2C9C-004B-F463289432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531944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7271">
        <p15:prstTrans prst="peelOff"/>
      </p:transition>
    </mc:Choice>
    <mc:Fallback>
      <p:transition spd="slow" advTm="27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7D20CEC1-4259-F3DA-FDF8-AE5A970581A8}"/>
              </a:ext>
            </a:extLst>
          </p:cNvPr>
          <p:cNvGraphicFramePr>
            <a:graphicFrameLocks noGrp="1"/>
          </p:cNvGraphicFramePr>
          <p:nvPr>
            <p:ph idx="1"/>
            <p:extLst>
              <p:ext uri="{D42A27DB-BD31-4B8C-83A1-F6EECF244321}">
                <p14:modId xmlns:p14="http://schemas.microsoft.com/office/powerpoint/2010/main" val="505525266"/>
              </p:ext>
            </p:extLst>
          </p:nvPr>
        </p:nvGraphicFramePr>
        <p:xfrm>
          <a:off x="968839" y="761999"/>
          <a:ext cx="5123162" cy="256079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2D5CBA3-2516-95A3-D6A5-B097F49A22FC}"/>
              </a:ext>
            </a:extLst>
          </p:cNvPr>
          <p:cNvSpPr txBox="1"/>
          <p:nvPr/>
        </p:nvSpPr>
        <p:spPr>
          <a:xfrm>
            <a:off x="968839" y="3460126"/>
            <a:ext cx="9815701" cy="2862322"/>
          </a:xfrm>
          <a:prstGeom prst="rect">
            <a:avLst/>
          </a:prstGeom>
          <a:noFill/>
        </p:spPr>
        <p:txBody>
          <a:bodyPr wrap="square" rtlCol="0">
            <a:spAutoFit/>
          </a:bodyPr>
          <a:lstStyle/>
          <a:p>
            <a:pPr marL="285750" indent="-285750" algn="just">
              <a:spcAft>
                <a:spcPts val="800"/>
              </a:spcAft>
              <a:buClr>
                <a:schemeClr val="accent1"/>
              </a:buClr>
              <a:buFont typeface="Wingdings" panose="05000000000000000000" pitchFamily="2" charset="2"/>
              <a:buChar char="Ø"/>
            </a:pPr>
            <a:r>
              <a:rPr lang="en-I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CAPE attains its highest value in the monsoons and it lowers in the winter season</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I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four stations irrespective of their location.</a:t>
            </a:r>
          </a:p>
          <a:p>
            <a:pPr marL="285750" indent="-285750" algn="just">
              <a:spcAft>
                <a:spcPts val="800"/>
              </a:spcAft>
              <a:buClr>
                <a:schemeClr val="accent1"/>
              </a:buClr>
              <a:buFont typeface="Wingdings" panose="05000000000000000000" pitchFamily="2" charset="2"/>
              <a:buChar char="Ø"/>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Variations in CAPE play a crucial role in influencing the intensity and likelihood of convective storms in the atmosphere.</a:t>
            </a:r>
          </a:p>
          <a:p>
            <a:pPr marL="285750" indent="-285750" algn="just">
              <a:spcAft>
                <a:spcPts val="800"/>
              </a:spcAft>
              <a:buClr>
                <a:schemeClr val="accent1"/>
              </a:buClr>
              <a:buFont typeface="Wingdings" panose="05000000000000000000" pitchFamily="2" charset="2"/>
              <a:buChar char="Ø"/>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LFC shoots to maximum value in post-monsoon in Chennai, Nagpur and becomes highest in monsoon in the New Delhi and Kolkata stations. </a:t>
            </a:r>
          </a:p>
          <a:p>
            <a:pPr marL="285750" indent="-285750" algn="just">
              <a:spcAft>
                <a:spcPts val="800"/>
              </a:spcAft>
              <a:buClr>
                <a:schemeClr val="accent1"/>
              </a:buClr>
              <a:buFont typeface="Wingdings" panose="05000000000000000000" pitchFamily="2" charset="2"/>
              <a:buChar char="Ø"/>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LFC is found to be lower in the pre-monsoons. A lower LFC generally indicates a greater potential for convective storm development. </a:t>
            </a:r>
          </a:p>
        </p:txBody>
      </p:sp>
      <p:graphicFrame>
        <p:nvGraphicFramePr>
          <p:cNvPr id="5" name="Content Placeholder 15">
            <a:extLst>
              <a:ext uri="{FF2B5EF4-FFF2-40B4-BE49-F238E27FC236}">
                <a16:creationId xmlns:a16="http://schemas.microsoft.com/office/drawing/2014/main" id="{5B1C5F68-1F73-D752-3E88-4128078A9FDD}"/>
              </a:ext>
            </a:extLst>
          </p:cNvPr>
          <p:cNvGraphicFramePr>
            <a:graphicFrameLocks/>
          </p:cNvGraphicFramePr>
          <p:nvPr>
            <p:extLst>
              <p:ext uri="{D42A27DB-BD31-4B8C-83A1-F6EECF244321}">
                <p14:modId xmlns:p14="http://schemas.microsoft.com/office/powerpoint/2010/main" val="166455398"/>
              </p:ext>
            </p:extLst>
          </p:nvPr>
        </p:nvGraphicFramePr>
        <p:xfrm>
          <a:off x="6247773" y="761999"/>
          <a:ext cx="5134602" cy="2560791"/>
        </p:xfrm>
        <a:graphic>
          <a:graphicData uri="http://schemas.openxmlformats.org/drawingml/2006/chart">
            <c:chart xmlns:c="http://schemas.openxmlformats.org/drawingml/2006/chart" xmlns:r="http://schemas.openxmlformats.org/officeDocument/2006/relationships" r:id="rId5"/>
          </a:graphicData>
        </a:graphic>
      </p:graphicFrame>
      <p:sp>
        <p:nvSpPr>
          <p:cNvPr id="6" name="Slide Number Placeholder 4">
            <a:extLst>
              <a:ext uri="{FF2B5EF4-FFF2-40B4-BE49-F238E27FC236}">
                <a16:creationId xmlns:a16="http://schemas.microsoft.com/office/drawing/2014/main" id="{BABA66C6-8002-2D74-3FFD-F4ACE80AC125}"/>
              </a:ext>
            </a:extLst>
          </p:cNvPr>
          <p:cNvSpPr>
            <a:spLocks noGrp="1"/>
          </p:cNvSpPr>
          <p:nvPr>
            <p:ph type="sldNum" sz="quarter" idx="12"/>
          </p:nvPr>
        </p:nvSpPr>
        <p:spPr>
          <a:xfrm>
            <a:off x="9900458" y="6459785"/>
            <a:ext cx="1312025" cy="365125"/>
          </a:xfrm>
        </p:spPr>
        <p:txBody>
          <a:bodyPr/>
          <a:lstStyle/>
          <a:p>
            <a:fld id="{CE809082-1903-4791-95AE-93FB5F305E65}" type="slidenum">
              <a:rPr lang="en-IN" sz="1050" b="1" smtClean="0">
                <a:solidFill>
                  <a:schemeClr val="bg1"/>
                </a:solidFill>
              </a:rPr>
              <a:t>8</a:t>
            </a:fld>
            <a:endParaRPr lang="en-IN" sz="1050" b="1" dirty="0">
              <a:solidFill>
                <a:schemeClr val="bg1"/>
              </a:solidFill>
            </a:endParaRPr>
          </a:p>
        </p:txBody>
      </p:sp>
      <p:pic>
        <p:nvPicPr>
          <p:cNvPr id="7" name="Slide 8">
            <a:hlinkClick r:id="" action="ppaction://media"/>
            <a:extLst>
              <a:ext uri="{FF2B5EF4-FFF2-40B4-BE49-F238E27FC236}">
                <a16:creationId xmlns:a16="http://schemas.microsoft.com/office/drawing/2014/main" id="{7C5D4B8C-4205-11B7-FFC6-7915968155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010652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6512">
        <p15:prstTrans prst="peelOff"/>
      </p:transition>
    </mc:Choice>
    <mc:Fallback>
      <p:transition spd="slow" advTm="765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5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5">
            <a:extLst>
              <a:ext uri="{FF2B5EF4-FFF2-40B4-BE49-F238E27FC236}">
                <a16:creationId xmlns:a16="http://schemas.microsoft.com/office/drawing/2014/main" id="{06DA9840-B51E-C639-5316-C784538E8353}"/>
              </a:ext>
            </a:extLst>
          </p:cNvPr>
          <p:cNvGraphicFramePr>
            <a:graphicFrameLocks/>
          </p:cNvGraphicFramePr>
          <p:nvPr>
            <p:extLst>
              <p:ext uri="{D42A27DB-BD31-4B8C-83A1-F6EECF244321}">
                <p14:modId xmlns:p14="http://schemas.microsoft.com/office/powerpoint/2010/main" val="4184996673"/>
              </p:ext>
            </p:extLst>
          </p:nvPr>
        </p:nvGraphicFramePr>
        <p:xfrm>
          <a:off x="1247024" y="473886"/>
          <a:ext cx="5107915" cy="2848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15">
            <a:extLst>
              <a:ext uri="{FF2B5EF4-FFF2-40B4-BE49-F238E27FC236}">
                <a16:creationId xmlns:a16="http://schemas.microsoft.com/office/drawing/2014/main" id="{326D86DF-C247-3762-6CFD-80C74F554F32}"/>
              </a:ext>
            </a:extLst>
          </p:cNvPr>
          <p:cNvGraphicFramePr>
            <a:graphicFrameLocks/>
          </p:cNvGraphicFramePr>
          <p:nvPr>
            <p:extLst>
              <p:ext uri="{D42A27DB-BD31-4B8C-83A1-F6EECF244321}">
                <p14:modId xmlns:p14="http://schemas.microsoft.com/office/powerpoint/2010/main" val="523206818"/>
              </p:ext>
            </p:extLst>
          </p:nvPr>
        </p:nvGraphicFramePr>
        <p:xfrm>
          <a:off x="6522109" y="473886"/>
          <a:ext cx="5107915" cy="284889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10E853F6-C156-AD2D-DD58-E3CFDA84BFEA}"/>
              </a:ext>
            </a:extLst>
          </p:cNvPr>
          <p:cNvSpPr txBox="1"/>
          <p:nvPr/>
        </p:nvSpPr>
        <p:spPr>
          <a:xfrm>
            <a:off x="1247025" y="3322776"/>
            <a:ext cx="9322366" cy="3170099"/>
          </a:xfrm>
          <a:prstGeom prst="rect">
            <a:avLst/>
          </a:prstGeom>
          <a:noFill/>
        </p:spPr>
        <p:txBody>
          <a:bodyPr wrap="square">
            <a:spAutoFit/>
          </a:bodyPr>
          <a:lstStyle/>
          <a:p>
            <a:pPr marL="285750" indent="-285750" algn="just">
              <a:lnSpc>
                <a:spcPct val="150000"/>
              </a:lnSpc>
              <a:buClr>
                <a:schemeClr val="accent1"/>
              </a:buClr>
              <a:buFont typeface="Wingdings" panose="05000000000000000000" pitchFamily="2" charset="2"/>
              <a:buChar char="Ø"/>
            </a:pPr>
            <a:r>
              <a:rPr lang="en-IN" sz="2000" dirty="0">
                <a:effectLst/>
                <a:latin typeface="Times New Roman" panose="02020603050405020304" pitchFamily="18" charset="0"/>
                <a:ea typeface="Calibri" panose="020F0502020204030204" pitchFamily="34" charset="0"/>
              </a:rPr>
              <a:t>Temperature of LCL is found to be highest in the pre -monsoon of Chennai region, and keeps its high scores during  monsoon in the remaining stations . </a:t>
            </a:r>
          </a:p>
          <a:p>
            <a:pPr marL="285750" indent="-285750" algn="just">
              <a:lnSpc>
                <a:spcPct val="150000"/>
              </a:lnSpc>
              <a:buClr>
                <a:schemeClr val="accent1"/>
              </a:buClr>
              <a:buFont typeface="Wingdings" panose="05000000000000000000" pitchFamily="2" charset="2"/>
              <a:buChar char="Ø"/>
            </a:pPr>
            <a:r>
              <a:rPr lang="en-IN" sz="2000" dirty="0">
                <a:latin typeface="Times New Roman" panose="02020603050405020304" pitchFamily="18" charset="0"/>
                <a:ea typeface="Calibri" panose="020F0502020204030204" pitchFamily="34" charset="0"/>
              </a:rPr>
              <a:t>It</a:t>
            </a:r>
            <a:r>
              <a:rPr lang="en-IN" sz="2000" dirty="0">
                <a:effectLst/>
                <a:latin typeface="Times New Roman" panose="02020603050405020304" pitchFamily="18" charset="0"/>
                <a:ea typeface="Calibri" panose="020F0502020204030204" pitchFamily="34" charset="0"/>
              </a:rPr>
              <a:t> decreases in winter for all three stations except Chennai</a:t>
            </a:r>
            <a:r>
              <a:rPr lang="en-IN" sz="2000" dirty="0">
                <a:latin typeface="Times New Roman" panose="02020603050405020304" pitchFamily="18" charset="0"/>
                <a:ea typeface="Calibri" panose="020F0502020204030204" pitchFamily="34" charset="0"/>
              </a:rPr>
              <a:t> and lower values are observed for Chennai during post- monsoon.</a:t>
            </a:r>
            <a:endParaRPr lang="en-IN" sz="2000" dirty="0">
              <a:effectLst/>
              <a:latin typeface="Times New Roman" panose="02020603050405020304" pitchFamily="18" charset="0"/>
              <a:ea typeface="Calibri" panose="020F0502020204030204" pitchFamily="34" charset="0"/>
            </a:endParaRPr>
          </a:p>
          <a:p>
            <a:pPr marL="285750" indent="-285750" algn="just">
              <a:lnSpc>
                <a:spcPct val="150000"/>
              </a:lnSpc>
              <a:buClr>
                <a:schemeClr val="accent1"/>
              </a:buClr>
              <a:buFont typeface="Wingdings" panose="05000000000000000000" pitchFamily="2" charset="2"/>
              <a:buChar char="Ø"/>
            </a:pPr>
            <a:r>
              <a:rPr lang="en-IN" sz="2000" kern="100" dirty="0">
                <a:effectLst/>
                <a:latin typeface="Times New Roman" panose="02020603050405020304" pitchFamily="18" charset="0"/>
                <a:ea typeface="Calibri" panose="020F0502020204030204" pitchFamily="34" charset="0"/>
                <a:cs typeface="Kartika" panose="02020503030404060203" pitchFamily="18" charset="0"/>
              </a:rPr>
              <a:t>Equivalent temperature is maximum in monsoon for all the four stations and it becomes minimum in winter. </a:t>
            </a:r>
          </a:p>
          <a:p>
            <a:pPr marL="285750" indent="-285750">
              <a:buFont typeface="Wingdings" panose="05000000000000000000" pitchFamily="2" charset="2"/>
              <a:buChar char="Ø"/>
            </a:pPr>
            <a:endParaRPr lang="en-IN" sz="2000" dirty="0">
              <a:effectLst/>
              <a:latin typeface="Times New Roman" panose="02020603050405020304" pitchFamily="18" charset="0"/>
              <a:ea typeface="Calibri" panose="020F0502020204030204" pitchFamily="34" charset="0"/>
            </a:endParaRPr>
          </a:p>
        </p:txBody>
      </p:sp>
      <p:sp>
        <p:nvSpPr>
          <p:cNvPr id="2" name="Slide Number Placeholder 4">
            <a:extLst>
              <a:ext uri="{FF2B5EF4-FFF2-40B4-BE49-F238E27FC236}">
                <a16:creationId xmlns:a16="http://schemas.microsoft.com/office/drawing/2014/main" id="{1B4B8C27-595E-B51B-E563-D4E60AA4EE8A}"/>
              </a:ext>
            </a:extLst>
          </p:cNvPr>
          <p:cNvSpPr>
            <a:spLocks noGrp="1"/>
          </p:cNvSpPr>
          <p:nvPr>
            <p:ph type="sldNum" sz="quarter" idx="12"/>
          </p:nvPr>
        </p:nvSpPr>
        <p:spPr>
          <a:xfrm>
            <a:off x="9900458" y="6459785"/>
            <a:ext cx="1312025" cy="365125"/>
          </a:xfrm>
        </p:spPr>
        <p:txBody>
          <a:bodyPr/>
          <a:lstStyle/>
          <a:p>
            <a:fld id="{CE809082-1903-4791-95AE-93FB5F305E65}" type="slidenum">
              <a:rPr lang="en-IN" sz="1050" b="1" smtClean="0">
                <a:solidFill>
                  <a:schemeClr val="bg1"/>
                </a:solidFill>
              </a:rPr>
              <a:t>9</a:t>
            </a:fld>
            <a:endParaRPr lang="en-IN" sz="1050" b="1" dirty="0">
              <a:solidFill>
                <a:schemeClr val="bg1"/>
              </a:solidFill>
            </a:endParaRPr>
          </a:p>
        </p:txBody>
      </p:sp>
      <p:pic>
        <p:nvPicPr>
          <p:cNvPr id="3" name="Slide 9">
            <a:hlinkClick r:id="" action="ppaction://media"/>
            <a:extLst>
              <a:ext uri="{FF2B5EF4-FFF2-40B4-BE49-F238E27FC236}">
                <a16:creationId xmlns:a16="http://schemas.microsoft.com/office/drawing/2014/main" id="{87046FA3-7DAA-B0CC-2195-B0C6F1D974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3651764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5965">
        <p15:prstTrans prst="peelOff"/>
      </p:transition>
    </mc:Choice>
    <mc:Fallback>
      <p:transition spd="slow" advTm="25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9235</TotalTime>
  <Words>1058</Words>
  <Application>Microsoft Office PowerPoint</Application>
  <PresentationFormat>Widescreen</PresentationFormat>
  <Paragraphs>76</Paragraphs>
  <Slides>13</Slides>
  <Notes>2</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Times New Roman</vt:lpstr>
      <vt:lpstr>Wingdings</vt:lpstr>
      <vt:lpstr>Retrospect</vt:lpstr>
      <vt:lpstr>SEASONAL CHARACTERISTICS OF CONVECTIVE PARAMETERS OVER  INDIAN LATITUDES</vt:lpstr>
      <vt:lpstr>INTRODUCTION</vt:lpstr>
      <vt:lpstr>PowerPoint Presentation</vt:lpstr>
      <vt:lpstr>PowerPoint Presentation</vt:lpstr>
      <vt:lpstr>DATA  FOR THE PRESENT STUDY</vt:lpstr>
      <vt:lpstr>RESULTS</vt:lpstr>
      <vt:lpstr>PowerPoint Presentation</vt:lpstr>
      <vt:lpstr>PowerPoint Presentation</vt:lpstr>
      <vt:lpstr>PowerPoint Presentation</vt:lpstr>
      <vt:lpstr>PowerPoint Presentation</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LATITUDINAL VARIATION OF CONVECTIVE PARAMETERS OVER  INDIAN REGION</dc:title>
  <dc:creator>Sreehari Viju</dc:creator>
  <cp:lastModifiedBy>Sreehari Viju</cp:lastModifiedBy>
  <cp:revision>72</cp:revision>
  <dcterms:created xsi:type="dcterms:W3CDTF">2024-02-04T11:51:03Z</dcterms:created>
  <dcterms:modified xsi:type="dcterms:W3CDTF">2024-05-19T13:38:46Z</dcterms:modified>
</cp:coreProperties>
</file>