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B6298B5-C942-4177-B4FE-481859BB40CF}" type="datetimeFigureOut">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C41E77-66CF-4DC2-9755-3D3FE3021AFC}" type="slidenum">
              <a:rPr lang="en-IN" smtClean="0"/>
              <a:t>‹#›</a:t>
            </a:fld>
            <a:endParaRPr lang="en-IN"/>
          </a:p>
        </p:txBody>
      </p:sp>
    </p:spTree>
    <p:extLst>
      <p:ext uri="{BB962C8B-B14F-4D97-AF65-F5344CB8AC3E}">
        <p14:creationId xmlns:p14="http://schemas.microsoft.com/office/powerpoint/2010/main" val="377404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B6298B5-C942-4177-B4FE-481859BB40CF}" type="datetimeFigureOut">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C41E77-66CF-4DC2-9755-3D3FE3021AFC}" type="slidenum">
              <a:rPr lang="en-IN" smtClean="0"/>
              <a:t>‹#›</a:t>
            </a:fld>
            <a:endParaRPr lang="en-IN"/>
          </a:p>
        </p:txBody>
      </p:sp>
    </p:spTree>
    <p:extLst>
      <p:ext uri="{BB962C8B-B14F-4D97-AF65-F5344CB8AC3E}">
        <p14:creationId xmlns:p14="http://schemas.microsoft.com/office/powerpoint/2010/main" val="172658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B6298B5-C942-4177-B4FE-481859BB40CF}" type="datetimeFigureOut">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C41E77-66CF-4DC2-9755-3D3FE3021AFC}" type="slidenum">
              <a:rPr lang="en-IN" smtClean="0"/>
              <a:t>‹#›</a:t>
            </a:fld>
            <a:endParaRPr lang="en-IN"/>
          </a:p>
        </p:txBody>
      </p:sp>
    </p:spTree>
    <p:extLst>
      <p:ext uri="{BB962C8B-B14F-4D97-AF65-F5344CB8AC3E}">
        <p14:creationId xmlns:p14="http://schemas.microsoft.com/office/powerpoint/2010/main" val="170510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B6298B5-C942-4177-B4FE-481859BB40CF}" type="datetimeFigureOut">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C41E77-66CF-4DC2-9755-3D3FE3021AFC}" type="slidenum">
              <a:rPr lang="en-IN" smtClean="0"/>
              <a:t>‹#›</a:t>
            </a:fld>
            <a:endParaRPr lang="en-IN"/>
          </a:p>
        </p:txBody>
      </p:sp>
    </p:spTree>
    <p:extLst>
      <p:ext uri="{BB962C8B-B14F-4D97-AF65-F5344CB8AC3E}">
        <p14:creationId xmlns:p14="http://schemas.microsoft.com/office/powerpoint/2010/main" val="95299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6298B5-C942-4177-B4FE-481859BB40CF}" type="datetimeFigureOut">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C41E77-66CF-4DC2-9755-3D3FE3021AFC}" type="slidenum">
              <a:rPr lang="en-IN" smtClean="0"/>
              <a:t>‹#›</a:t>
            </a:fld>
            <a:endParaRPr lang="en-IN"/>
          </a:p>
        </p:txBody>
      </p:sp>
    </p:spTree>
    <p:extLst>
      <p:ext uri="{BB962C8B-B14F-4D97-AF65-F5344CB8AC3E}">
        <p14:creationId xmlns:p14="http://schemas.microsoft.com/office/powerpoint/2010/main" val="186401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B6298B5-C942-4177-B4FE-481859BB40CF}" type="datetimeFigureOut">
              <a:rPr lang="en-IN" smtClean="0"/>
              <a:t>19-05-2024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C41E77-66CF-4DC2-9755-3D3FE3021AFC}" type="slidenum">
              <a:rPr lang="en-IN" smtClean="0"/>
              <a:t>‹#›</a:t>
            </a:fld>
            <a:endParaRPr lang="en-IN"/>
          </a:p>
        </p:txBody>
      </p:sp>
    </p:spTree>
    <p:extLst>
      <p:ext uri="{BB962C8B-B14F-4D97-AF65-F5344CB8AC3E}">
        <p14:creationId xmlns:p14="http://schemas.microsoft.com/office/powerpoint/2010/main" val="155335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B6298B5-C942-4177-B4FE-481859BB40CF}" type="datetimeFigureOut">
              <a:rPr lang="en-IN" smtClean="0"/>
              <a:t>19-05-2024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CC41E77-66CF-4DC2-9755-3D3FE3021AFC}" type="slidenum">
              <a:rPr lang="en-IN" smtClean="0"/>
              <a:t>‹#›</a:t>
            </a:fld>
            <a:endParaRPr lang="en-IN"/>
          </a:p>
        </p:txBody>
      </p:sp>
    </p:spTree>
    <p:extLst>
      <p:ext uri="{BB962C8B-B14F-4D97-AF65-F5344CB8AC3E}">
        <p14:creationId xmlns:p14="http://schemas.microsoft.com/office/powerpoint/2010/main" val="91943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B6298B5-C942-4177-B4FE-481859BB40CF}" type="datetimeFigureOut">
              <a:rPr lang="en-IN" smtClean="0"/>
              <a:t>19-05-2024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CC41E77-66CF-4DC2-9755-3D3FE3021AFC}" type="slidenum">
              <a:rPr lang="en-IN" smtClean="0"/>
              <a:t>‹#›</a:t>
            </a:fld>
            <a:endParaRPr lang="en-IN"/>
          </a:p>
        </p:txBody>
      </p:sp>
    </p:spTree>
    <p:extLst>
      <p:ext uri="{BB962C8B-B14F-4D97-AF65-F5344CB8AC3E}">
        <p14:creationId xmlns:p14="http://schemas.microsoft.com/office/powerpoint/2010/main" val="214787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298B5-C942-4177-B4FE-481859BB40CF}" type="datetimeFigureOut">
              <a:rPr lang="en-IN" smtClean="0"/>
              <a:t>19-05-2024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CC41E77-66CF-4DC2-9755-3D3FE3021AFC}" type="slidenum">
              <a:rPr lang="en-IN" smtClean="0"/>
              <a:t>‹#›</a:t>
            </a:fld>
            <a:endParaRPr lang="en-IN"/>
          </a:p>
        </p:txBody>
      </p:sp>
    </p:spTree>
    <p:extLst>
      <p:ext uri="{BB962C8B-B14F-4D97-AF65-F5344CB8AC3E}">
        <p14:creationId xmlns:p14="http://schemas.microsoft.com/office/powerpoint/2010/main" val="184132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6298B5-C942-4177-B4FE-481859BB40CF}" type="datetimeFigureOut">
              <a:rPr lang="en-IN" smtClean="0"/>
              <a:t>19-05-2024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C41E77-66CF-4DC2-9755-3D3FE3021AFC}" type="slidenum">
              <a:rPr lang="en-IN" smtClean="0"/>
              <a:t>‹#›</a:t>
            </a:fld>
            <a:endParaRPr lang="en-IN"/>
          </a:p>
        </p:txBody>
      </p:sp>
    </p:spTree>
    <p:extLst>
      <p:ext uri="{BB962C8B-B14F-4D97-AF65-F5344CB8AC3E}">
        <p14:creationId xmlns:p14="http://schemas.microsoft.com/office/powerpoint/2010/main" val="162151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6298B5-C942-4177-B4FE-481859BB40CF}" type="datetimeFigureOut">
              <a:rPr lang="en-IN" smtClean="0"/>
              <a:t>19-05-2024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C41E77-66CF-4DC2-9755-3D3FE3021AFC}" type="slidenum">
              <a:rPr lang="en-IN" smtClean="0"/>
              <a:t>‹#›</a:t>
            </a:fld>
            <a:endParaRPr lang="en-IN"/>
          </a:p>
        </p:txBody>
      </p:sp>
    </p:spTree>
    <p:extLst>
      <p:ext uri="{BB962C8B-B14F-4D97-AF65-F5344CB8AC3E}">
        <p14:creationId xmlns:p14="http://schemas.microsoft.com/office/powerpoint/2010/main" val="125613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298B5-C942-4177-B4FE-481859BB40CF}" type="datetimeFigureOut">
              <a:rPr lang="en-IN" smtClean="0"/>
              <a:t>19-05-2024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41E77-66CF-4DC2-9755-3D3FE3021AFC}" type="slidenum">
              <a:rPr lang="en-IN" smtClean="0"/>
              <a:t>‹#›</a:t>
            </a:fld>
            <a:endParaRPr lang="en-IN"/>
          </a:p>
        </p:txBody>
      </p:sp>
    </p:spTree>
    <p:extLst>
      <p:ext uri="{BB962C8B-B14F-4D97-AF65-F5344CB8AC3E}">
        <p14:creationId xmlns:p14="http://schemas.microsoft.com/office/powerpoint/2010/main" val="594788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79947"/>
          <a:stretch/>
        </p:blipFill>
        <p:spPr>
          <a:xfrm>
            <a:off x="9909313" y="2734378"/>
            <a:ext cx="2146852" cy="1192348"/>
          </a:xfrm>
          <a:prstGeom prst="rect">
            <a:avLst/>
          </a:prstGeom>
        </p:spPr>
      </p:pic>
      <p:sp>
        <p:nvSpPr>
          <p:cNvPr id="6" name="TextBox 5"/>
          <p:cNvSpPr txBox="1"/>
          <p:nvPr/>
        </p:nvSpPr>
        <p:spPr>
          <a:xfrm>
            <a:off x="824949" y="148288"/>
            <a:ext cx="10376452" cy="1754326"/>
          </a:xfrm>
          <a:prstGeom prst="rect">
            <a:avLst/>
          </a:prstGeom>
          <a:noFill/>
        </p:spPr>
        <p:txBody>
          <a:bodyPr wrap="square" rtlCol="0">
            <a:spAutoFit/>
          </a:bodyPr>
          <a:lstStyle/>
          <a:p>
            <a:pPr algn="ctr"/>
            <a:r>
              <a:rPr lang="en-US" sz="3600" dirty="0" smtClean="0">
                <a:solidFill>
                  <a:srgbClr val="002060"/>
                </a:solidFill>
                <a:effectLst>
                  <a:outerShdw blurRad="38100" dist="38100" dir="2700000" algn="tl">
                    <a:srgbClr val="000000">
                      <a:alpha val="43137"/>
                    </a:srgbClr>
                  </a:outerShdw>
                </a:effectLst>
                <a:latin typeface="Georgia" panose="02040502050405020303" pitchFamily="18" charset="0"/>
              </a:rPr>
              <a:t>Detection of multiple tropopause and stratospheric intrusions using VHF radar over the central Himalayan site</a:t>
            </a:r>
            <a:endParaRPr lang="en-IN" sz="3600" dirty="0">
              <a:solidFill>
                <a:srgbClr val="002060"/>
              </a:solidFill>
              <a:effectLst>
                <a:outerShdw blurRad="38100" dist="38100" dir="2700000" algn="tl">
                  <a:srgbClr val="000000">
                    <a:alpha val="43137"/>
                  </a:srgbClr>
                </a:outerShdw>
              </a:effectLst>
              <a:latin typeface="Georgia" panose="02040502050405020303" pitchFamily="18" charset="0"/>
            </a:endParaRPr>
          </a:p>
        </p:txBody>
      </p:sp>
      <p:sp>
        <p:nvSpPr>
          <p:cNvPr id="7" name="TextBox 6"/>
          <p:cNvSpPr txBox="1"/>
          <p:nvPr/>
        </p:nvSpPr>
        <p:spPr>
          <a:xfrm>
            <a:off x="2057400" y="2734378"/>
            <a:ext cx="8169965" cy="1015663"/>
          </a:xfrm>
          <a:prstGeom prst="rect">
            <a:avLst/>
          </a:prstGeom>
          <a:noFill/>
        </p:spPr>
        <p:txBody>
          <a:bodyPr wrap="square" rtlCol="0">
            <a:spAutoFit/>
          </a:bodyPr>
          <a:lstStyle/>
          <a:p>
            <a:pPr algn="ctr"/>
            <a:r>
              <a:rPr lang="en-IN" sz="2400" dirty="0" smtClean="0">
                <a:solidFill>
                  <a:srgbClr val="C00000"/>
                </a:solidFill>
                <a:latin typeface="Georgia" panose="02040502050405020303" pitchFamily="18" charset="0"/>
              </a:rPr>
              <a:t>Aditya Jaiswal</a:t>
            </a:r>
            <a:r>
              <a:rPr lang="en-IN" sz="2400" baseline="30000" dirty="0" smtClean="0">
                <a:solidFill>
                  <a:srgbClr val="C00000"/>
                </a:solidFill>
                <a:latin typeface="Georgia" panose="02040502050405020303" pitchFamily="18" charset="0"/>
              </a:rPr>
              <a:t>*1</a:t>
            </a:r>
            <a:r>
              <a:rPr lang="en-IN" sz="2400" dirty="0" smtClean="0">
                <a:solidFill>
                  <a:srgbClr val="C00000"/>
                </a:solidFill>
                <a:latin typeface="Georgia" panose="02040502050405020303" pitchFamily="18" charset="0"/>
              </a:rPr>
              <a:t>, </a:t>
            </a:r>
            <a:r>
              <a:rPr lang="en-IN" sz="2400" dirty="0" err="1" smtClean="0">
                <a:solidFill>
                  <a:srgbClr val="C00000"/>
                </a:solidFill>
                <a:latin typeface="Georgia" panose="02040502050405020303" pitchFamily="18" charset="0"/>
              </a:rPr>
              <a:t>Subrata</a:t>
            </a:r>
            <a:r>
              <a:rPr lang="en-IN" sz="2400" dirty="0" smtClean="0">
                <a:solidFill>
                  <a:srgbClr val="C00000"/>
                </a:solidFill>
                <a:latin typeface="Georgia" panose="02040502050405020303" pitchFamily="18" charset="0"/>
              </a:rPr>
              <a:t> K. Das</a:t>
            </a:r>
            <a:r>
              <a:rPr lang="en-IN" sz="2400" baseline="30000" dirty="0" smtClean="0">
                <a:solidFill>
                  <a:srgbClr val="C00000"/>
                </a:solidFill>
                <a:latin typeface="Georgia" panose="02040502050405020303" pitchFamily="18" charset="0"/>
              </a:rPr>
              <a:t>1</a:t>
            </a:r>
            <a:r>
              <a:rPr lang="en-IN" sz="2400" dirty="0" smtClean="0">
                <a:solidFill>
                  <a:srgbClr val="C00000"/>
                </a:solidFill>
                <a:latin typeface="Georgia" panose="02040502050405020303" pitchFamily="18" charset="0"/>
              </a:rPr>
              <a:t>, Manish Naja</a:t>
            </a:r>
            <a:r>
              <a:rPr lang="en-IN" sz="2400" baseline="30000" dirty="0" smtClean="0">
                <a:solidFill>
                  <a:srgbClr val="C00000"/>
                </a:solidFill>
                <a:latin typeface="Georgia" panose="02040502050405020303" pitchFamily="18" charset="0"/>
              </a:rPr>
              <a:t>2</a:t>
            </a:r>
            <a:endParaRPr lang="en-IN" sz="2400" dirty="0" smtClean="0">
              <a:solidFill>
                <a:srgbClr val="C00000"/>
              </a:solidFill>
              <a:latin typeface="Georgia" panose="02040502050405020303" pitchFamily="18" charset="0"/>
            </a:endParaRPr>
          </a:p>
          <a:p>
            <a:r>
              <a:rPr lang="en-IN" dirty="0">
                <a:solidFill>
                  <a:srgbClr val="C00000"/>
                </a:solidFill>
                <a:latin typeface="Georgia" panose="02040502050405020303" pitchFamily="18" charset="0"/>
              </a:rPr>
              <a:t> </a:t>
            </a:r>
            <a:r>
              <a:rPr lang="en-IN" dirty="0" smtClean="0">
                <a:solidFill>
                  <a:srgbClr val="C00000"/>
                </a:solidFill>
                <a:latin typeface="Georgia" panose="02040502050405020303" pitchFamily="18" charset="0"/>
              </a:rPr>
              <a:t>                   </a:t>
            </a:r>
            <a:r>
              <a:rPr lang="en-IN" dirty="0" smtClean="0">
                <a:solidFill>
                  <a:srgbClr val="002060"/>
                </a:solidFill>
                <a:latin typeface="Georgia" panose="02040502050405020303" pitchFamily="18" charset="0"/>
              </a:rPr>
              <a:t> </a:t>
            </a:r>
            <a:r>
              <a:rPr lang="en-IN" baseline="30000" dirty="0" smtClean="0">
                <a:solidFill>
                  <a:srgbClr val="002060"/>
                </a:solidFill>
                <a:latin typeface="Georgia" panose="02040502050405020303" pitchFamily="18" charset="0"/>
              </a:rPr>
              <a:t>1</a:t>
            </a:r>
            <a:r>
              <a:rPr lang="en-IN" dirty="0" smtClean="0">
                <a:solidFill>
                  <a:srgbClr val="002060"/>
                </a:solidFill>
                <a:latin typeface="Georgia" panose="02040502050405020303" pitchFamily="18" charset="0"/>
              </a:rPr>
              <a:t> </a:t>
            </a:r>
            <a:r>
              <a:rPr lang="en-IN" i="1" dirty="0" smtClean="0">
                <a:solidFill>
                  <a:schemeClr val="tx2">
                    <a:lumMod val="75000"/>
                  </a:schemeClr>
                </a:solidFill>
                <a:latin typeface="Georgia" panose="02040502050405020303" pitchFamily="18" charset="0"/>
              </a:rPr>
              <a:t>Indian Institute of Tropical Meteorology, Pune, India</a:t>
            </a:r>
          </a:p>
          <a:p>
            <a:pPr algn="ctr"/>
            <a:r>
              <a:rPr lang="en-IN" i="1" dirty="0">
                <a:solidFill>
                  <a:schemeClr val="tx2">
                    <a:lumMod val="75000"/>
                  </a:schemeClr>
                </a:solidFill>
                <a:latin typeface="Georgia" panose="02040502050405020303" pitchFamily="18" charset="0"/>
              </a:rPr>
              <a:t> </a:t>
            </a:r>
            <a:r>
              <a:rPr lang="en-IN" i="1" dirty="0" smtClean="0">
                <a:solidFill>
                  <a:schemeClr val="tx2">
                    <a:lumMod val="75000"/>
                  </a:schemeClr>
                </a:solidFill>
                <a:latin typeface="Georgia" panose="02040502050405020303" pitchFamily="18" charset="0"/>
              </a:rPr>
              <a:t>      </a:t>
            </a:r>
            <a:r>
              <a:rPr lang="en-IN" sz="1600" i="1" baseline="30000" dirty="0" smtClean="0">
                <a:solidFill>
                  <a:schemeClr val="tx2">
                    <a:lumMod val="75000"/>
                  </a:schemeClr>
                </a:solidFill>
                <a:latin typeface="Georgia" panose="02040502050405020303" pitchFamily="18" charset="0"/>
              </a:rPr>
              <a:t>2</a:t>
            </a:r>
            <a:r>
              <a:rPr lang="en-IN" sz="1600" i="1" dirty="0" smtClean="0">
                <a:solidFill>
                  <a:schemeClr val="tx2">
                    <a:lumMod val="75000"/>
                  </a:schemeClr>
                </a:solidFill>
                <a:latin typeface="Georgia" panose="02040502050405020303" pitchFamily="18" charset="0"/>
              </a:rPr>
              <a:t> </a:t>
            </a:r>
            <a:r>
              <a:rPr lang="en-IN" sz="1600" i="1" dirty="0" err="1" smtClean="0">
                <a:solidFill>
                  <a:schemeClr val="tx2">
                    <a:lumMod val="75000"/>
                  </a:schemeClr>
                </a:solidFill>
                <a:latin typeface="Georgia" panose="02040502050405020303" pitchFamily="18" charset="0"/>
              </a:rPr>
              <a:t>Aryabhatta</a:t>
            </a:r>
            <a:r>
              <a:rPr lang="en-IN" sz="1600" i="1" dirty="0" smtClean="0">
                <a:solidFill>
                  <a:schemeClr val="tx2">
                    <a:lumMod val="75000"/>
                  </a:schemeClr>
                </a:solidFill>
                <a:latin typeface="Georgia" panose="02040502050405020303" pitchFamily="18" charset="0"/>
              </a:rPr>
              <a:t> Research Institute of Observational Sciences, </a:t>
            </a:r>
            <a:r>
              <a:rPr lang="en-IN" sz="1600" i="1" dirty="0" err="1" smtClean="0">
                <a:solidFill>
                  <a:schemeClr val="tx2">
                    <a:lumMod val="75000"/>
                  </a:schemeClr>
                </a:solidFill>
                <a:latin typeface="Georgia" panose="02040502050405020303" pitchFamily="18" charset="0"/>
              </a:rPr>
              <a:t>Nainital</a:t>
            </a:r>
            <a:r>
              <a:rPr lang="en-IN" sz="1600" i="1" dirty="0" smtClean="0">
                <a:solidFill>
                  <a:schemeClr val="tx2">
                    <a:lumMod val="75000"/>
                  </a:schemeClr>
                </a:solidFill>
                <a:latin typeface="Georgia" panose="02040502050405020303" pitchFamily="18" charset="0"/>
              </a:rPr>
              <a:t>  India</a:t>
            </a:r>
            <a:endParaRPr lang="en-IN" sz="1600" i="1" dirty="0">
              <a:solidFill>
                <a:schemeClr val="tx2">
                  <a:lumMod val="75000"/>
                </a:schemeClr>
              </a:solidFill>
              <a:latin typeface="Georgia" panose="02040502050405020303" pitchFamily="18" charset="0"/>
            </a:endParaRPr>
          </a:p>
        </p:txBody>
      </p:sp>
      <p:sp>
        <p:nvSpPr>
          <p:cNvPr id="9" name="TextBox 8"/>
          <p:cNvSpPr txBox="1"/>
          <p:nvPr/>
        </p:nvSpPr>
        <p:spPr>
          <a:xfrm>
            <a:off x="1928191" y="5556379"/>
            <a:ext cx="8428382" cy="1323439"/>
          </a:xfrm>
          <a:prstGeom prst="rect">
            <a:avLst/>
          </a:prstGeom>
          <a:noFill/>
        </p:spPr>
        <p:txBody>
          <a:bodyPr wrap="square" rtlCol="0">
            <a:spAutoFit/>
          </a:bodyPr>
          <a:lstStyle/>
          <a:p>
            <a:pPr algn="ctr"/>
            <a:r>
              <a:rPr lang="en-IN" sz="2000" i="1" dirty="0" smtClean="0">
                <a:solidFill>
                  <a:schemeClr val="bg2">
                    <a:lumMod val="10000"/>
                  </a:schemeClr>
                </a:solidFill>
                <a:latin typeface="Georgia" panose="02040502050405020303" pitchFamily="18" charset="0"/>
              </a:rPr>
              <a:t>International Workshop on </a:t>
            </a:r>
          </a:p>
          <a:p>
            <a:pPr algn="ctr"/>
            <a:r>
              <a:rPr lang="en-IN" sz="2000" i="1" dirty="0" smtClean="0">
                <a:solidFill>
                  <a:schemeClr val="bg2">
                    <a:lumMod val="10000"/>
                  </a:schemeClr>
                </a:solidFill>
                <a:latin typeface="Georgia" panose="02040502050405020303" pitchFamily="18" charset="0"/>
              </a:rPr>
              <a:t>Stratosphere Troposphere Interaction and Prediction of               Monsoon weather Extremes (STIPMEX)</a:t>
            </a:r>
          </a:p>
          <a:p>
            <a:pPr algn="ctr"/>
            <a:r>
              <a:rPr lang="en-IN" sz="2000" i="1" dirty="0" smtClean="0">
                <a:solidFill>
                  <a:schemeClr val="bg2">
                    <a:lumMod val="10000"/>
                  </a:schemeClr>
                </a:solidFill>
                <a:latin typeface="Times New Roman" panose="02020603050405020304" pitchFamily="18" charset="0"/>
                <a:cs typeface="Times New Roman" panose="02020603050405020304" pitchFamily="18" charset="0"/>
              </a:rPr>
              <a:t>2 – 7 June, 2024</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621380"/>
            <a:ext cx="1868558" cy="189837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278" y="3721343"/>
            <a:ext cx="1996444" cy="1916084"/>
          </a:xfrm>
          <a:prstGeom prst="rect">
            <a:avLst/>
          </a:prstGeom>
        </p:spPr>
      </p:pic>
    </p:spTree>
    <p:extLst>
      <p:ext uri="{BB962C8B-B14F-4D97-AF65-F5344CB8AC3E}">
        <p14:creationId xmlns:p14="http://schemas.microsoft.com/office/powerpoint/2010/main" val="3357346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453" y="10018"/>
            <a:ext cx="2723322" cy="735747"/>
          </a:xfrm>
          <a:prstGeom prst="flowChartTerminator">
            <a:avLst/>
          </a:prstGeom>
          <a:solidFill>
            <a:schemeClr val="accent1">
              <a:lumMod val="40000"/>
              <a:lumOff val="60000"/>
            </a:schemeClr>
          </a:solidFill>
          <a:ln w="12700">
            <a:solidFill>
              <a:schemeClr val="tx1"/>
            </a:solidFill>
          </a:ln>
        </p:spPr>
        <p:txBody>
          <a:bodyPr wrap="square" rtlCol="0">
            <a:spAutoFit/>
          </a:bodyPr>
          <a:lstStyle/>
          <a:p>
            <a:r>
              <a:rPr lang="en-IN" sz="2800" b="1" dirty="0" smtClean="0">
                <a:solidFill>
                  <a:srgbClr val="7030A0"/>
                </a:solidFill>
                <a:latin typeface="Georgia" panose="02040502050405020303" pitchFamily="18" charset="0"/>
              </a:rPr>
              <a:t>Motivation</a:t>
            </a:r>
            <a:endParaRPr lang="en-IN" sz="2800" b="1" dirty="0">
              <a:solidFill>
                <a:srgbClr val="7030A0"/>
              </a:solidFill>
              <a:latin typeface="Georgia" panose="02040502050405020303" pitchFamily="18" charset="0"/>
            </a:endParaRPr>
          </a:p>
        </p:txBody>
      </p:sp>
      <p:sp>
        <p:nvSpPr>
          <p:cNvPr id="6" name="TextBox 5"/>
          <p:cNvSpPr txBox="1"/>
          <p:nvPr/>
        </p:nvSpPr>
        <p:spPr>
          <a:xfrm>
            <a:off x="936764" y="4512365"/>
            <a:ext cx="10393847" cy="2247424"/>
          </a:xfrm>
          <a:prstGeom prst="roundRect">
            <a:avLst/>
          </a:prstGeom>
          <a:noFill/>
          <a:ln w="19050">
            <a:solidFill>
              <a:schemeClr val="tx1"/>
            </a:solidFill>
          </a:ln>
        </p:spPr>
        <p:txBody>
          <a:bodyPr wrap="square" rtlCol="0">
            <a:spAutoFit/>
          </a:bodyPr>
          <a:lstStyle/>
          <a:p>
            <a:pPr marL="285750" indent="-285750" algn="just">
              <a:buFont typeface="Wingdings" panose="05000000000000000000" pitchFamily="2" charset="2"/>
              <a:buChar char="v"/>
            </a:pPr>
            <a:r>
              <a:rPr lang="en-IN" dirty="0">
                <a:solidFill>
                  <a:srgbClr val="FF0000"/>
                </a:solidFill>
                <a:latin typeface="Georgia" panose="02040502050405020303" pitchFamily="18" charset="0"/>
              </a:rPr>
              <a:t> </a:t>
            </a:r>
            <a:r>
              <a:rPr lang="en-IN" dirty="0" smtClean="0">
                <a:solidFill>
                  <a:srgbClr val="FF0000"/>
                </a:solidFill>
                <a:latin typeface="Georgia" panose="02040502050405020303" pitchFamily="18" charset="0"/>
              </a:rPr>
              <a:t>Downward transport of ozone through stratospheric </a:t>
            </a:r>
            <a:r>
              <a:rPr lang="en-IN" dirty="0" smtClean="0">
                <a:solidFill>
                  <a:srgbClr val="FF0000"/>
                </a:solidFill>
                <a:latin typeface="Georgia" panose="02040502050405020303" pitchFamily="18" charset="0"/>
              </a:rPr>
              <a:t>intrusions </a:t>
            </a:r>
            <a:r>
              <a:rPr lang="en-IN" dirty="0" smtClean="0">
                <a:solidFill>
                  <a:srgbClr val="FF0000"/>
                </a:solidFill>
                <a:latin typeface="Georgia" panose="02040502050405020303" pitchFamily="18" charset="0"/>
              </a:rPr>
              <a:t>is significant for the pristine atmosphere of the Himalayan regions</a:t>
            </a:r>
            <a:r>
              <a:rPr lang="en-IN" dirty="0" smtClean="0">
                <a:solidFill>
                  <a:srgbClr val="FF0000"/>
                </a:solidFill>
                <a:latin typeface="Georgia" panose="02040502050405020303" pitchFamily="18" charset="0"/>
              </a:rPr>
              <a:t>.</a:t>
            </a:r>
          </a:p>
          <a:p>
            <a:pPr marL="285750" indent="-285750" algn="just">
              <a:buFont typeface="Wingdings" panose="05000000000000000000" pitchFamily="2" charset="2"/>
              <a:buChar char="v"/>
            </a:pPr>
            <a:r>
              <a:rPr lang="en-US" dirty="0">
                <a:solidFill>
                  <a:srgbClr val="00B050"/>
                </a:solidFill>
                <a:latin typeface="Georgia" panose="02040502050405020303" pitchFamily="18" charset="0"/>
              </a:rPr>
              <a:t>Multiple tropopauses are known to occur frequently at the edge of subtropical jet streams, which controls the excursions of stratospheric </a:t>
            </a:r>
            <a:r>
              <a:rPr lang="en-US" dirty="0" err="1">
                <a:solidFill>
                  <a:srgbClr val="00B050"/>
                </a:solidFill>
                <a:latin typeface="Georgia" panose="02040502050405020303" pitchFamily="18" charset="0"/>
              </a:rPr>
              <a:t>airmass</a:t>
            </a:r>
            <a:r>
              <a:rPr lang="en-US" dirty="0">
                <a:solidFill>
                  <a:srgbClr val="00B050"/>
                </a:solidFill>
                <a:latin typeface="Georgia" panose="02040502050405020303" pitchFamily="18" charset="0"/>
              </a:rPr>
              <a:t> into the </a:t>
            </a:r>
            <a:r>
              <a:rPr lang="en-US" dirty="0" smtClean="0">
                <a:solidFill>
                  <a:srgbClr val="00B050"/>
                </a:solidFill>
                <a:latin typeface="Georgia" panose="02040502050405020303" pitchFamily="18" charset="0"/>
              </a:rPr>
              <a:t>troposphere.</a:t>
            </a:r>
          </a:p>
          <a:p>
            <a:pPr marL="285750" indent="-285750" algn="just">
              <a:buFont typeface="Wingdings" panose="05000000000000000000" pitchFamily="2" charset="2"/>
              <a:buChar char="v"/>
            </a:pPr>
            <a:r>
              <a:rPr lang="en-US" dirty="0">
                <a:solidFill>
                  <a:srgbClr val="FF0000"/>
                </a:solidFill>
                <a:latin typeface="Georgia" panose="02040502050405020303" pitchFamily="18" charset="0"/>
              </a:rPr>
              <a:t>Vertically propagating VHF </a:t>
            </a:r>
            <a:r>
              <a:rPr lang="en-US" dirty="0" err="1">
                <a:solidFill>
                  <a:srgbClr val="FF0000"/>
                </a:solidFill>
                <a:latin typeface="Georgia" panose="02040502050405020303" pitchFamily="18" charset="0"/>
              </a:rPr>
              <a:t>radiowaves</a:t>
            </a:r>
            <a:r>
              <a:rPr lang="en-US" dirty="0">
                <a:solidFill>
                  <a:srgbClr val="FF0000"/>
                </a:solidFill>
                <a:latin typeface="Georgia" panose="02040502050405020303" pitchFamily="18" charset="0"/>
              </a:rPr>
              <a:t> are strongly scattered by the stable thermal inversion around tropopause, causing sharp gradients in the refractivity structure constants. This property can be </a:t>
            </a:r>
            <a:r>
              <a:rPr lang="en-US" dirty="0" err="1">
                <a:solidFill>
                  <a:srgbClr val="FF0000"/>
                </a:solidFill>
                <a:latin typeface="Georgia" panose="02040502050405020303" pitchFamily="18" charset="0"/>
              </a:rPr>
              <a:t>utilised</a:t>
            </a:r>
            <a:r>
              <a:rPr lang="en-US" dirty="0">
                <a:solidFill>
                  <a:srgbClr val="FF0000"/>
                </a:solidFill>
                <a:latin typeface="Georgia" panose="02040502050405020303" pitchFamily="18" charset="0"/>
              </a:rPr>
              <a:t> to monitor the tropopause structure continuously.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165" y="510761"/>
            <a:ext cx="6520070" cy="3971787"/>
          </a:xfrm>
          <a:prstGeom prst="rect">
            <a:avLst/>
          </a:prstGeom>
        </p:spPr>
      </p:pic>
    </p:spTree>
    <p:extLst>
      <p:ext uri="{BB962C8B-B14F-4D97-AF65-F5344CB8AC3E}">
        <p14:creationId xmlns:p14="http://schemas.microsoft.com/office/powerpoint/2010/main" val="1131724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337" y="149231"/>
            <a:ext cx="4231276" cy="24476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9337" y="2596862"/>
            <a:ext cx="4283874" cy="3759488"/>
          </a:xfrm>
          <a:prstGeom prst="rect">
            <a:avLst/>
          </a:prstGeom>
        </p:spPr>
      </p:pic>
      <p:sp>
        <p:nvSpPr>
          <p:cNvPr id="9" name="TextBox 8"/>
          <p:cNvSpPr txBox="1"/>
          <p:nvPr/>
        </p:nvSpPr>
        <p:spPr>
          <a:xfrm>
            <a:off x="23084" y="0"/>
            <a:ext cx="7526629"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en-IN" sz="3200" dirty="0" smtClean="0">
                <a:latin typeface="Georgia" panose="02040502050405020303" pitchFamily="18" charset="0"/>
              </a:rPr>
              <a:t>Description of experiment and dataset</a:t>
            </a:r>
            <a:endParaRPr lang="en-IN" sz="3200" dirty="0">
              <a:latin typeface="Georgia" panose="02040502050405020303" pitchFamily="18" charset="0"/>
            </a:endParaRPr>
          </a:p>
        </p:txBody>
      </p:sp>
      <p:sp>
        <p:nvSpPr>
          <p:cNvPr id="10" name="Right Arrow 9"/>
          <p:cNvSpPr/>
          <p:nvPr/>
        </p:nvSpPr>
        <p:spPr>
          <a:xfrm rot="3059966">
            <a:off x="8170773" y="2459350"/>
            <a:ext cx="1715719" cy="449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8728364" y="496820"/>
            <a:ext cx="3089563" cy="646331"/>
          </a:xfrm>
          <a:prstGeom prst="rect">
            <a:avLst/>
          </a:prstGeom>
          <a:noFill/>
        </p:spPr>
        <p:txBody>
          <a:bodyPr wrap="square" rtlCol="0">
            <a:spAutoFit/>
          </a:bodyPr>
          <a:lstStyle/>
          <a:p>
            <a:r>
              <a:rPr lang="en-IN" b="1" dirty="0" smtClean="0">
                <a:solidFill>
                  <a:srgbClr val="FFFF00"/>
                </a:solidFill>
                <a:latin typeface="Times New Roman" panose="02020603050405020304" pitchFamily="18" charset="0"/>
                <a:cs typeface="Times New Roman" panose="02020603050405020304" pitchFamily="18" charset="0"/>
              </a:rPr>
              <a:t>ARIES, </a:t>
            </a:r>
            <a:r>
              <a:rPr lang="en-IN" b="1" dirty="0" err="1" smtClean="0">
                <a:solidFill>
                  <a:srgbClr val="FFFF00"/>
                </a:solidFill>
                <a:latin typeface="Times New Roman" panose="02020603050405020304" pitchFamily="18" charset="0"/>
                <a:cs typeface="Times New Roman" panose="02020603050405020304" pitchFamily="18" charset="0"/>
              </a:rPr>
              <a:t>Manora</a:t>
            </a:r>
            <a:r>
              <a:rPr lang="en-IN" b="1" dirty="0" smtClean="0">
                <a:solidFill>
                  <a:srgbClr val="FFFF00"/>
                </a:solidFill>
                <a:latin typeface="Times New Roman" panose="02020603050405020304" pitchFamily="18" charset="0"/>
                <a:cs typeface="Times New Roman" panose="02020603050405020304" pitchFamily="18" charset="0"/>
              </a:rPr>
              <a:t> Peak</a:t>
            </a:r>
          </a:p>
          <a:p>
            <a:r>
              <a:rPr lang="en-IN" b="1" dirty="0" smtClean="0">
                <a:solidFill>
                  <a:srgbClr val="FFFF00"/>
                </a:solidFill>
                <a:latin typeface="Times New Roman" panose="02020603050405020304" pitchFamily="18" charset="0"/>
                <a:cs typeface="Times New Roman" panose="02020603050405020304" pitchFamily="18" charset="0"/>
              </a:rPr>
              <a:t>Location : 29.4</a:t>
            </a:r>
            <a:r>
              <a:rPr lang="en-IN" b="1" baseline="30000" dirty="0" smtClean="0">
                <a:solidFill>
                  <a:srgbClr val="FFFF00"/>
                </a:solidFill>
                <a:latin typeface="Times New Roman" panose="02020603050405020304" pitchFamily="18" charset="0"/>
                <a:cs typeface="Times New Roman" panose="02020603050405020304" pitchFamily="18" charset="0"/>
              </a:rPr>
              <a:t>o</a:t>
            </a:r>
            <a:r>
              <a:rPr lang="en-IN" b="1" dirty="0" smtClean="0">
                <a:solidFill>
                  <a:srgbClr val="FFFF00"/>
                </a:solidFill>
                <a:latin typeface="Times New Roman" panose="02020603050405020304" pitchFamily="18" charset="0"/>
                <a:cs typeface="Times New Roman" panose="02020603050405020304" pitchFamily="18" charset="0"/>
              </a:rPr>
              <a:t>N, 79.5</a:t>
            </a:r>
            <a:r>
              <a:rPr lang="en-IN" b="1" baseline="30000" dirty="0" smtClean="0">
                <a:solidFill>
                  <a:srgbClr val="FFFF00"/>
                </a:solidFill>
                <a:latin typeface="Times New Roman" panose="02020603050405020304" pitchFamily="18" charset="0"/>
                <a:cs typeface="Times New Roman" panose="02020603050405020304" pitchFamily="18" charset="0"/>
              </a:rPr>
              <a:t>o</a:t>
            </a:r>
            <a:r>
              <a:rPr lang="en-IN" b="1" dirty="0" smtClean="0">
                <a:solidFill>
                  <a:srgbClr val="FFFF00"/>
                </a:solidFill>
                <a:latin typeface="Times New Roman" panose="02020603050405020304" pitchFamily="18" charset="0"/>
                <a:cs typeface="Times New Roman" panose="02020603050405020304" pitchFamily="18" charset="0"/>
              </a:rPr>
              <a:t>E</a:t>
            </a:r>
          </a:p>
        </p:txBody>
      </p:sp>
      <p:sp>
        <p:nvSpPr>
          <p:cNvPr id="12" name="TextBox 11"/>
          <p:cNvSpPr txBox="1"/>
          <p:nvPr/>
        </p:nvSpPr>
        <p:spPr>
          <a:xfrm>
            <a:off x="9488789" y="2721464"/>
            <a:ext cx="2756291" cy="646331"/>
          </a:xfrm>
          <a:prstGeom prst="rect">
            <a:avLst/>
          </a:prstGeom>
          <a:noFill/>
        </p:spPr>
        <p:txBody>
          <a:bodyPr wrap="square" rtlCol="0">
            <a:spAutoFit/>
          </a:bodyPr>
          <a:lstStyle/>
          <a:p>
            <a:r>
              <a:rPr lang="en-IN" b="1" dirty="0" smtClean="0">
                <a:solidFill>
                  <a:schemeClr val="bg2">
                    <a:lumMod val="10000"/>
                  </a:schemeClr>
                </a:solidFill>
                <a:latin typeface="Times New Roman" panose="02020603050405020304" pitchFamily="18" charset="0"/>
                <a:cs typeface="Times New Roman" panose="02020603050405020304" pitchFamily="18" charset="0"/>
              </a:rPr>
              <a:t>ARIES ST Radar </a:t>
            </a:r>
          </a:p>
          <a:p>
            <a:r>
              <a:rPr lang="en-IN" b="1" dirty="0" smtClean="0">
                <a:solidFill>
                  <a:schemeClr val="bg2">
                    <a:lumMod val="10000"/>
                  </a:schemeClr>
                </a:solidFill>
                <a:latin typeface="Times New Roman" panose="02020603050405020304" pitchFamily="18" charset="0"/>
                <a:cs typeface="Times New Roman" panose="02020603050405020304" pitchFamily="18" charset="0"/>
              </a:rPr>
              <a:t>Altitude : 1793 m (</a:t>
            </a:r>
            <a:r>
              <a:rPr lang="en-IN" b="1" dirty="0" err="1" smtClean="0">
                <a:solidFill>
                  <a:schemeClr val="bg2">
                    <a:lumMod val="10000"/>
                  </a:schemeClr>
                </a:solidFill>
                <a:latin typeface="Times New Roman" panose="02020603050405020304" pitchFamily="18" charset="0"/>
                <a:cs typeface="Times New Roman" panose="02020603050405020304" pitchFamily="18" charset="0"/>
              </a:rPr>
              <a:t>amsl</a:t>
            </a:r>
            <a:r>
              <a:rPr lang="en-IN" b="1" dirty="0" smtClean="0">
                <a:solidFill>
                  <a:schemeClr val="bg2">
                    <a:lumMod val="10000"/>
                  </a:schemeClr>
                </a:solidFill>
                <a:latin typeface="Times New Roman" panose="02020603050405020304" pitchFamily="18" charset="0"/>
                <a:cs typeface="Times New Roman" panose="02020603050405020304" pitchFamily="18" charset="0"/>
              </a:rPr>
              <a: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7368" y="997248"/>
            <a:ext cx="2924132" cy="225829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1287" y="3255539"/>
            <a:ext cx="2924132" cy="2305777"/>
          </a:xfrm>
          <a:prstGeom prst="rect">
            <a:avLst/>
          </a:prstGeom>
        </p:spPr>
      </p:pic>
      <p:sp>
        <p:nvSpPr>
          <p:cNvPr id="18" name="TextBox 17"/>
          <p:cNvSpPr txBox="1"/>
          <p:nvPr/>
        </p:nvSpPr>
        <p:spPr>
          <a:xfrm>
            <a:off x="-29514" y="589152"/>
            <a:ext cx="7116632" cy="461665"/>
          </a:xfrm>
          <a:prstGeom prst="rect">
            <a:avLst/>
          </a:prstGeom>
          <a:noFill/>
        </p:spPr>
        <p:txBody>
          <a:bodyPr wrap="square" rtlCol="0">
            <a:spAutoFit/>
          </a:bodyPr>
          <a:lstStyle/>
          <a:p>
            <a:r>
              <a:rPr lang="en-IN" sz="2400" dirty="0" smtClean="0">
                <a:solidFill>
                  <a:srgbClr val="FF0000"/>
                </a:solidFill>
                <a:latin typeface="Georgia" panose="02040502050405020303" pitchFamily="18" charset="0"/>
              </a:rPr>
              <a:t>ARIES Stratosphere Troposphere (ST) Radar</a:t>
            </a:r>
            <a:endParaRPr lang="en-IN" sz="2400" dirty="0">
              <a:solidFill>
                <a:srgbClr val="FF0000"/>
              </a:solidFill>
              <a:latin typeface="Georgia" panose="02040502050405020303" pitchFamily="18" charset="0"/>
            </a:endParaRPr>
          </a:p>
        </p:txBody>
      </p:sp>
      <p:sp>
        <p:nvSpPr>
          <p:cNvPr id="19" name="TextBox 18"/>
          <p:cNvSpPr txBox="1"/>
          <p:nvPr/>
        </p:nvSpPr>
        <p:spPr>
          <a:xfrm>
            <a:off x="5439197" y="1006463"/>
            <a:ext cx="2147454" cy="369332"/>
          </a:xfrm>
          <a:prstGeom prst="rect">
            <a:avLst/>
          </a:prstGeom>
          <a:noFill/>
        </p:spPr>
        <p:txBody>
          <a:bodyPr wrap="square" rtlCol="0">
            <a:spAutoFit/>
          </a:bodyPr>
          <a:lstStyle/>
          <a:p>
            <a:r>
              <a:rPr lang="en-IN" dirty="0" smtClean="0">
                <a:latin typeface="Times New Roman" panose="02020603050405020304" pitchFamily="18" charset="0"/>
                <a:cs typeface="Times New Roman" panose="02020603050405020304" pitchFamily="18" charset="0"/>
              </a:rPr>
              <a:t>588 Yagi elements</a:t>
            </a:r>
            <a:endParaRPr lang="en-IN"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5029200" y="5143825"/>
            <a:ext cx="2147454" cy="369332"/>
          </a:xfrm>
          <a:prstGeom prst="rect">
            <a:avLst/>
          </a:prstGeom>
          <a:noFill/>
        </p:spPr>
        <p:txBody>
          <a:bodyPr wrap="square" rtlCol="0">
            <a:spAutoFit/>
          </a:bodyPr>
          <a:lstStyle/>
          <a:p>
            <a:r>
              <a:rPr lang="en-IN" dirty="0" smtClean="0">
                <a:latin typeface="Times New Roman" panose="02020603050405020304" pitchFamily="18" charset="0"/>
                <a:cs typeface="Times New Roman" panose="02020603050405020304" pitchFamily="18" charset="0"/>
              </a:rPr>
              <a:t>588 </a:t>
            </a:r>
            <a:r>
              <a:rPr lang="en-IN" dirty="0" err="1" smtClean="0">
                <a:latin typeface="Times New Roman" panose="02020603050405020304" pitchFamily="18" charset="0"/>
                <a:cs typeface="Times New Roman" panose="02020603050405020304" pitchFamily="18" charset="0"/>
              </a:rPr>
              <a:t>Tx</a:t>
            </a:r>
            <a:r>
              <a:rPr lang="en-IN" dirty="0" smtClean="0">
                <a:latin typeface="Times New Roman" panose="02020603050405020304" pitchFamily="18" charset="0"/>
                <a:cs typeface="Times New Roman" panose="02020603050405020304" pitchFamily="18" charset="0"/>
              </a:rPr>
              <a:t> /Rx Modules</a:t>
            </a:r>
            <a:endParaRPr lang="en-IN"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787368" y="5558264"/>
            <a:ext cx="3287449" cy="369332"/>
          </a:xfrm>
          <a:prstGeom prst="rect">
            <a:avLst/>
          </a:prstGeom>
          <a:noFill/>
        </p:spPr>
        <p:txBody>
          <a:bodyPr wrap="square" rtlCol="0">
            <a:spAutoFit/>
          </a:bodyPr>
          <a:lstStyle/>
          <a:p>
            <a:r>
              <a:rPr lang="en-IN" dirty="0" smtClean="0">
                <a:latin typeface="Times New Roman" panose="02020603050405020304" pitchFamily="18" charset="0"/>
                <a:cs typeface="Times New Roman" panose="02020603050405020304" pitchFamily="18" charset="0"/>
              </a:rPr>
              <a:t>Active Aperture Phased Array </a:t>
            </a:r>
            <a:endParaRPr lang="en-IN"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extLst/>
              </p:nvPr>
            </p:nvGraphicFramePr>
            <p:xfrm>
              <a:off x="277549" y="1191129"/>
              <a:ext cx="4307950" cy="5021597"/>
            </p:xfrm>
            <a:graphic>
              <a:graphicData uri="http://schemas.openxmlformats.org/drawingml/2006/table">
                <a:tbl>
                  <a:tblPr bandCol="1">
                    <a:tableStyleId>{85BE263C-DBD7-4A20-BB59-AAB30ACAA65A}</a:tableStyleId>
                  </a:tblPr>
                  <a:tblGrid>
                    <a:gridCol w="2519848">
                      <a:extLst>
                        <a:ext uri="{9D8B030D-6E8A-4147-A177-3AD203B41FA5}">
                          <a16:colId xmlns:a16="http://schemas.microsoft.com/office/drawing/2014/main" val="963483987"/>
                        </a:ext>
                      </a:extLst>
                    </a:gridCol>
                    <a:gridCol w="1788102">
                      <a:extLst>
                        <a:ext uri="{9D8B030D-6E8A-4147-A177-3AD203B41FA5}">
                          <a16:colId xmlns:a16="http://schemas.microsoft.com/office/drawing/2014/main" val="1627141236"/>
                        </a:ext>
                      </a:extLst>
                    </a:gridCol>
                  </a:tblGrid>
                  <a:tr h="534491">
                    <a:tc>
                      <a:txBody>
                        <a:bodyPr/>
                        <a:lstStyle/>
                        <a:p>
                          <a:r>
                            <a:rPr lang="en-IN" dirty="0" smtClean="0">
                              <a:latin typeface="Times New Roman" panose="02020603050405020304" pitchFamily="18" charset="0"/>
                              <a:cs typeface="Times New Roman" panose="02020603050405020304" pitchFamily="18" charset="0"/>
                            </a:rPr>
                            <a:t>Operating</a:t>
                          </a:r>
                          <a:r>
                            <a:rPr lang="en-IN" baseline="0" dirty="0" smtClean="0">
                              <a:latin typeface="Times New Roman" panose="02020603050405020304" pitchFamily="18" charset="0"/>
                              <a:cs typeface="Times New Roman" panose="02020603050405020304" pitchFamily="18" charset="0"/>
                            </a:rPr>
                            <a:t> Frequency</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206.5 MHz</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47488876"/>
                      </a:ext>
                    </a:extLst>
                  </a:tr>
                  <a:tr h="534491">
                    <a:tc>
                      <a:txBody>
                        <a:bodyPr/>
                        <a:lstStyle/>
                        <a:p>
                          <a:r>
                            <a:rPr lang="en-IN" dirty="0" smtClean="0">
                              <a:latin typeface="Times New Roman" panose="02020603050405020304" pitchFamily="18" charset="0"/>
                              <a:cs typeface="Times New Roman" panose="02020603050405020304" pitchFamily="18" charset="0"/>
                            </a:rPr>
                            <a:t>Power Aperture Product</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1 x </a:t>
                          </a:r>
                          <a14:m>
                            <m:oMath xmlns:m="http://schemas.openxmlformats.org/officeDocument/2006/math">
                              <m:sSup>
                                <m:sSupPr>
                                  <m:ctrlPr>
                                    <a:rPr lang="en-IN" i="1" smtClean="0">
                                      <a:latin typeface="Cambria Math" panose="02040503050406030204" pitchFamily="18" charset="0"/>
                                    </a:rPr>
                                  </m:ctrlPr>
                                </m:sSupPr>
                                <m:e>
                                  <m:r>
                                    <a:rPr lang="en-IN" b="0" i="1" smtClean="0">
                                      <a:latin typeface="Cambria Math" panose="02040503050406030204" pitchFamily="18" charset="0"/>
                                    </a:rPr>
                                    <m:t>10</m:t>
                                  </m:r>
                                </m:e>
                                <m:sup>
                                  <m:r>
                                    <a:rPr lang="en-IN" b="0" i="1" smtClean="0">
                                      <a:latin typeface="Cambria Math" panose="02040503050406030204" pitchFamily="18" charset="0"/>
                                    </a:rPr>
                                    <m:t>8</m:t>
                                  </m:r>
                                </m:sup>
                              </m:sSup>
                              <m:r>
                                <a:rPr lang="en-IN" b="0" i="1" smtClean="0">
                                  <a:latin typeface="Cambria Math" panose="02040503050406030204" pitchFamily="18" charset="0"/>
                                </a:rPr>
                                <m:t> </m:t>
                              </m:r>
                              <m:r>
                                <m:rPr>
                                  <m:sty m:val="p"/>
                                </m:rPr>
                                <a:rPr lang="en-IN" b="0" i="0" smtClean="0">
                                  <a:latin typeface="Cambria Math" panose="02040503050406030204" pitchFamily="18" charset="0"/>
                                </a:rPr>
                                <m:t>W</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𝑚</m:t>
                                  </m:r>
                                </m:e>
                                <m:sup>
                                  <m:r>
                                    <a:rPr lang="en-IN" b="0" i="1" smtClean="0">
                                      <a:latin typeface="Cambria Math" panose="02040503050406030204" pitchFamily="18" charset="0"/>
                                    </a:rPr>
                                    <m:t>2</m:t>
                                  </m:r>
                                </m:sup>
                              </m:sSup>
                            </m:oMath>
                          </a14:m>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70248643"/>
                      </a:ext>
                    </a:extLst>
                  </a:tr>
                  <a:tr h="534491">
                    <a:tc>
                      <a:txBody>
                        <a:bodyPr/>
                        <a:lstStyle/>
                        <a:p>
                          <a:r>
                            <a:rPr lang="en-IN" dirty="0" smtClean="0">
                              <a:latin typeface="Times New Roman" panose="02020603050405020304" pitchFamily="18" charset="0"/>
                              <a:cs typeface="Times New Roman" panose="02020603050405020304" pitchFamily="18" charset="0"/>
                            </a:rPr>
                            <a:t>Peak</a:t>
                          </a:r>
                          <a:r>
                            <a:rPr lang="en-IN" baseline="0" dirty="0" smtClean="0">
                              <a:latin typeface="Times New Roman" panose="02020603050405020304" pitchFamily="18" charset="0"/>
                              <a:cs typeface="Times New Roman" panose="02020603050405020304" pitchFamily="18" charset="0"/>
                            </a:rPr>
                            <a:t> Transmitting Power </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235.2 kW</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9065081"/>
                      </a:ext>
                    </a:extLst>
                  </a:tr>
                  <a:tr h="534491">
                    <a:tc>
                      <a:txBody>
                        <a:bodyPr/>
                        <a:lstStyle/>
                        <a:p>
                          <a:r>
                            <a:rPr lang="en-IN" dirty="0" smtClean="0">
                              <a:latin typeface="Times New Roman" panose="02020603050405020304" pitchFamily="18" charset="0"/>
                              <a:cs typeface="Times New Roman" panose="02020603050405020304" pitchFamily="18" charset="0"/>
                            </a:rPr>
                            <a:t>Half Power Beam Width</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3.3</a:t>
                          </a:r>
                          <a:r>
                            <a:rPr lang="en-IN" baseline="30000" dirty="0" smtClean="0">
                              <a:latin typeface="Times New Roman" panose="02020603050405020304" pitchFamily="18" charset="0"/>
                              <a:cs typeface="Times New Roman" panose="02020603050405020304" pitchFamily="18" charset="0"/>
                            </a:rPr>
                            <a:t>o</a:t>
                          </a:r>
                          <a:endParaRPr lang="en-IN"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71961831"/>
                      </a:ext>
                    </a:extLst>
                  </a:tr>
                  <a:tr h="534491">
                    <a:tc>
                      <a:txBody>
                        <a:bodyPr/>
                        <a:lstStyle/>
                        <a:p>
                          <a:r>
                            <a:rPr lang="en-IN" dirty="0" smtClean="0">
                              <a:latin typeface="Times New Roman" panose="02020603050405020304" pitchFamily="18" charset="0"/>
                              <a:cs typeface="Times New Roman" panose="02020603050405020304" pitchFamily="18" charset="0"/>
                            </a:rPr>
                            <a:t>Scan Angle (Azimuth)</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0</a:t>
                          </a:r>
                          <a:r>
                            <a:rPr lang="en-IN" baseline="30000" dirty="0" smtClean="0">
                              <a:latin typeface="Times New Roman" panose="02020603050405020304" pitchFamily="18" charset="0"/>
                              <a:cs typeface="Times New Roman" panose="02020603050405020304" pitchFamily="18" charset="0"/>
                            </a:rPr>
                            <a:t>o</a:t>
                          </a:r>
                          <a:r>
                            <a:rPr lang="en-IN" dirty="0" smtClean="0">
                              <a:latin typeface="Times New Roman" panose="02020603050405020304" pitchFamily="18" charset="0"/>
                              <a:cs typeface="Times New Roman" panose="02020603050405020304" pitchFamily="18" charset="0"/>
                            </a:rPr>
                            <a:t> – 360</a:t>
                          </a:r>
                          <a:r>
                            <a:rPr lang="en-IN" baseline="30000" dirty="0" smtClean="0">
                              <a:latin typeface="Times New Roman" panose="02020603050405020304" pitchFamily="18" charset="0"/>
                              <a:cs typeface="Times New Roman" panose="02020603050405020304" pitchFamily="18" charset="0"/>
                            </a:rPr>
                            <a:t>o</a:t>
                          </a:r>
                          <a:endParaRPr lang="en-IN"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43920672"/>
                      </a:ext>
                    </a:extLst>
                  </a:tr>
                  <a:tr h="534491">
                    <a:tc>
                      <a:txBody>
                        <a:bodyPr/>
                        <a:lstStyle/>
                        <a:p>
                          <a:r>
                            <a:rPr lang="en-IN" dirty="0" smtClean="0">
                              <a:latin typeface="Times New Roman" panose="02020603050405020304" pitchFamily="18" charset="0"/>
                              <a:cs typeface="Times New Roman" panose="02020603050405020304" pitchFamily="18" charset="0"/>
                            </a:rPr>
                            <a:t>Scan Angle (Off-Zenith)</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0</a:t>
                          </a:r>
                          <a:r>
                            <a:rPr lang="en-IN" baseline="30000" dirty="0" smtClean="0">
                              <a:latin typeface="Times New Roman" panose="02020603050405020304" pitchFamily="18" charset="0"/>
                              <a:cs typeface="Times New Roman" panose="02020603050405020304" pitchFamily="18" charset="0"/>
                            </a:rPr>
                            <a:t>o</a:t>
                          </a:r>
                          <a:r>
                            <a:rPr lang="en-IN" dirty="0" smtClean="0">
                              <a:latin typeface="Times New Roman" panose="02020603050405020304" pitchFamily="18" charset="0"/>
                              <a:cs typeface="Times New Roman" panose="02020603050405020304" pitchFamily="18" charset="0"/>
                            </a:rPr>
                            <a:t> – 30</a:t>
                          </a:r>
                          <a:r>
                            <a:rPr lang="en-IN" baseline="30000" dirty="0" smtClean="0">
                              <a:latin typeface="Times New Roman" panose="02020603050405020304" pitchFamily="18" charset="0"/>
                              <a:cs typeface="Times New Roman" panose="02020603050405020304" pitchFamily="18" charset="0"/>
                            </a:rPr>
                            <a:t>o</a:t>
                          </a:r>
                          <a:endParaRPr lang="en-IN"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52061796"/>
                      </a:ext>
                    </a:extLst>
                  </a:tr>
                  <a:tr h="534491">
                    <a:tc>
                      <a:txBody>
                        <a:bodyPr/>
                        <a:lstStyle/>
                        <a:p>
                          <a:r>
                            <a:rPr lang="en-IN" dirty="0" smtClean="0">
                              <a:latin typeface="Times New Roman" panose="02020603050405020304" pitchFamily="18" charset="0"/>
                              <a:cs typeface="Times New Roman" panose="02020603050405020304" pitchFamily="18" charset="0"/>
                            </a:rPr>
                            <a:t>Vertical Resolution </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37.5 m, 75m, 150m</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260943"/>
                      </a:ext>
                    </a:extLst>
                  </a:tr>
                  <a:tr h="534491">
                    <a:tc>
                      <a:txBody>
                        <a:bodyPr/>
                        <a:lstStyle/>
                        <a:p>
                          <a:r>
                            <a:rPr lang="en-IN" dirty="0" smtClean="0">
                              <a:latin typeface="Times New Roman" panose="02020603050405020304" pitchFamily="18" charset="0"/>
                              <a:cs typeface="Times New Roman" panose="02020603050405020304" pitchFamily="18" charset="0"/>
                            </a:rPr>
                            <a:t>Height Coverage </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0.5 km – 20 km (Nominal)</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2047573"/>
                      </a:ext>
                    </a:extLst>
                  </a:tr>
                  <a:tr h="534491">
                    <a:tc>
                      <a:txBody>
                        <a:bodyPr/>
                        <a:lstStyle/>
                        <a:p>
                          <a:r>
                            <a:rPr lang="en-IN" dirty="0" smtClean="0">
                              <a:latin typeface="Times New Roman" panose="02020603050405020304" pitchFamily="18" charset="0"/>
                              <a:cs typeface="Times New Roman" panose="02020603050405020304" pitchFamily="18" charset="0"/>
                            </a:rPr>
                            <a:t>Mode of Operation</a:t>
                          </a:r>
                          <a:r>
                            <a:rPr lang="en-IN" baseline="0" dirty="0" smtClean="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DBS</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15035506"/>
                      </a:ext>
                    </a:extLst>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122146744"/>
                  </p:ext>
                </p:extLst>
              </p:nvPr>
            </p:nvGraphicFramePr>
            <p:xfrm>
              <a:off x="277549" y="1191129"/>
              <a:ext cx="4307950" cy="5021597"/>
            </p:xfrm>
            <a:graphic>
              <a:graphicData uri="http://schemas.openxmlformats.org/drawingml/2006/table">
                <a:tbl>
                  <a:tblPr bandCol="1">
                    <a:tableStyleId>{85BE263C-DBD7-4A20-BB59-AAB30ACAA65A}</a:tableStyleId>
                  </a:tblPr>
                  <a:tblGrid>
                    <a:gridCol w="2519848">
                      <a:extLst>
                        <a:ext uri="{9D8B030D-6E8A-4147-A177-3AD203B41FA5}">
                          <a16:colId xmlns:a16="http://schemas.microsoft.com/office/drawing/2014/main" val="963483987"/>
                        </a:ext>
                      </a:extLst>
                    </a:gridCol>
                    <a:gridCol w="1788102">
                      <a:extLst>
                        <a:ext uri="{9D8B030D-6E8A-4147-A177-3AD203B41FA5}">
                          <a16:colId xmlns:a16="http://schemas.microsoft.com/office/drawing/2014/main" val="1627141236"/>
                        </a:ext>
                      </a:extLst>
                    </a:gridCol>
                  </a:tblGrid>
                  <a:tr h="534491">
                    <a:tc>
                      <a:txBody>
                        <a:bodyPr/>
                        <a:lstStyle/>
                        <a:p>
                          <a:r>
                            <a:rPr lang="en-IN" dirty="0" smtClean="0">
                              <a:latin typeface="Times New Roman" panose="02020603050405020304" pitchFamily="18" charset="0"/>
                              <a:cs typeface="Times New Roman" panose="02020603050405020304" pitchFamily="18" charset="0"/>
                            </a:rPr>
                            <a:t>Operating</a:t>
                          </a:r>
                          <a:r>
                            <a:rPr lang="en-IN" baseline="0" dirty="0" smtClean="0">
                              <a:latin typeface="Times New Roman" panose="02020603050405020304" pitchFamily="18" charset="0"/>
                              <a:cs typeface="Times New Roman" panose="02020603050405020304" pitchFamily="18" charset="0"/>
                            </a:rPr>
                            <a:t> Frequency</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206.5 MHz</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47488876"/>
                      </a:ext>
                    </a:extLst>
                  </a:tr>
                  <a:tr h="534491">
                    <a:tc>
                      <a:txBody>
                        <a:bodyPr/>
                        <a:lstStyle/>
                        <a:p>
                          <a:r>
                            <a:rPr lang="en-IN" dirty="0" smtClean="0">
                              <a:latin typeface="Times New Roman" panose="02020603050405020304" pitchFamily="18" charset="0"/>
                              <a:cs typeface="Times New Roman" panose="02020603050405020304" pitchFamily="18" charset="0"/>
                            </a:rPr>
                            <a:t>Power Aperture Product</a:t>
                          </a:r>
                          <a:endParaRPr lang="en-IN"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7"/>
                          <a:stretch>
                            <a:fillRect l="-140816" t="-105682" r="-680" b="-739773"/>
                          </a:stretch>
                        </a:blipFill>
                      </a:tcPr>
                    </a:tc>
                    <a:extLst>
                      <a:ext uri="{0D108BD9-81ED-4DB2-BD59-A6C34878D82A}">
                        <a16:rowId xmlns:a16="http://schemas.microsoft.com/office/drawing/2014/main" val="1070248643"/>
                      </a:ext>
                    </a:extLst>
                  </a:tr>
                  <a:tr h="534491">
                    <a:tc>
                      <a:txBody>
                        <a:bodyPr/>
                        <a:lstStyle/>
                        <a:p>
                          <a:r>
                            <a:rPr lang="en-IN" dirty="0" smtClean="0">
                              <a:latin typeface="Times New Roman" panose="02020603050405020304" pitchFamily="18" charset="0"/>
                              <a:cs typeface="Times New Roman" panose="02020603050405020304" pitchFamily="18" charset="0"/>
                            </a:rPr>
                            <a:t>Peak</a:t>
                          </a:r>
                          <a:r>
                            <a:rPr lang="en-IN" baseline="0" dirty="0" smtClean="0">
                              <a:latin typeface="Times New Roman" panose="02020603050405020304" pitchFamily="18" charset="0"/>
                              <a:cs typeface="Times New Roman" panose="02020603050405020304" pitchFamily="18" charset="0"/>
                            </a:rPr>
                            <a:t> Transmitting Power </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235.2 kW</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9065081"/>
                      </a:ext>
                    </a:extLst>
                  </a:tr>
                  <a:tr h="534491">
                    <a:tc>
                      <a:txBody>
                        <a:bodyPr/>
                        <a:lstStyle/>
                        <a:p>
                          <a:r>
                            <a:rPr lang="en-IN" dirty="0" smtClean="0">
                              <a:latin typeface="Times New Roman" panose="02020603050405020304" pitchFamily="18" charset="0"/>
                              <a:cs typeface="Times New Roman" panose="02020603050405020304" pitchFamily="18" charset="0"/>
                            </a:rPr>
                            <a:t>Half Power Beam Width</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3.3</a:t>
                          </a:r>
                          <a:r>
                            <a:rPr lang="en-IN" baseline="30000" dirty="0" smtClean="0">
                              <a:latin typeface="Times New Roman" panose="02020603050405020304" pitchFamily="18" charset="0"/>
                              <a:cs typeface="Times New Roman" panose="02020603050405020304" pitchFamily="18" charset="0"/>
                            </a:rPr>
                            <a:t>o</a:t>
                          </a:r>
                          <a:endParaRPr lang="en-IN"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71961831"/>
                      </a:ext>
                    </a:extLst>
                  </a:tr>
                  <a:tr h="534491">
                    <a:tc>
                      <a:txBody>
                        <a:bodyPr/>
                        <a:lstStyle/>
                        <a:p>
                          <a:r>
                            <a:rPr lang="en-IN" dirty="0" smtClean="0">
                              <a:latin typeface="Times New Roman" panose="02020603050405020304" pitchFamily="18" charset="0"/>
                              <a:cs typeface="Times New Roman" panose="02020603050405020304" pitchFamily="18" charset="0"/>
                            </a:rPr>
                            <a:t>Scan Angle (Azimuth)</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0</a:t>
                          </a:r>
                          <a:r>
                            <a:rPr lang="en-IN" baseline="30000" dirty="0" smtClean="0">
                              <a:latin typeface="Times New Roman" panose="02020603050405020304" pitchFamily="18" charset="0"/>
                              <a:cs typeface="Times New Roman" panose="02020603050405020304" pitchFamily="18" charset="0"/>
                            </a:rPr>
                            <a:t>o</a:t>
                          </a:r>
                          <a:r>
                            <a:rPr lang="en-IN" dirty="0" smtClean="0">
                              <a:latin typeface="Times New Roman" panose="02020603050405020304" pitchFamily="18" charset="0"/>
                              <a:cs typeface="Times New Roman" panose="02020603050405020304" pitchFamily="18" charset="0"/>
                            </a:rPr>
                            <a:t> – 360</a:t>
                          </a:r>
                          <a:r>
                            <a:rPr lang="en-IN" baseline="30000" dirty="0" smtClean="0">
                              <a:latin typeface="Times New Roman" panose="02020603050405020304" pitchFamily="18" charset="0"/>
                              <a:cs typeface="Times New Roman" panose="02020603050405020304" pitchFamily="18" charset="0"/>
                            </a:rPr>
                            <a:t>o</a:t>
                          </a:r>
                          <a:endParaRPr lang="en-IN"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43920672"/>
                      </a:ext>
                    </a:extLst>
                  </a:tr>
                  <a:tr h="534491">
                    <a:tc>
                      <a:txBody>
                        <a:bodyPr/>
                        <a:lstStyle/>
                        <a:p>
                          <a:r>
                            <a:rPr lang="en-IN" dirty="0" smtClean="0">
                              <a:latin typeface="Times New Roman" panose="02020603050405020304" pitchFamily="18" charset="0"/>
                              <a:cs typeface="Times New Roman" panose="02020603050405020304" pitchFamily="18" charset="0"/>
                            </a:rPr>
                            <a:t>Scan Angle (Off-Zenith)</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0</a:t>
                          </a:r>
                          <a:r>
                            <a:rPr lang="en-IN" baseline="30000" dirty="0" smtClean="0">
                              <a:latin typeface="Times New Roman" panose="02020603050405020304" pitchFamily="18" charset="0"/>
                              <a:cs typeface="Times New Roman" panose="02020603050405020304" pitchFamily="18" charset="0"/>
                            </a:rPr>
                            <a:t>o</a:t>
                          </a:r>
                          <a:r>
                            <a:rPr lang="en-IN" dirty="0" smtClean="0">
                              <a:latin typeface="Times New Roman" panose="02020603050405020304" pitchFamily="18" charset="0"/>
                              <a:cs typeface="Times New Roman" panose="02020603050405020304" pitchFamily="18" charset="0"/>
                            </a:rPr>
                            <a:t> – 30</a:t>
                          </a:r>
                          <a:r>
                            <a:rPr lang="en-IN" baseline="30000" dirty="0" smtClean="0">
                              <a:latin typeface="Times New Roman" panose="02020603050405020304" pitchFamily="18" charset="0"/>
                              <a:cs typeface="Times New Roman" panose="02020603050405020304" pitchFamily="18" charset="0"/>
                            </a:rPr>
                            <a:t>o</a:t>
                          </a:r>
                          <a:endParaRPr lang="en-IN"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52061796"/>
                      </a:ext>
                    </a:extLst>
                  </a:tr>
                  <a:tr h="640080">
                    <a:tc>
                      <a:txBody>
                        <a:bodyPr/>
                        <a:lstStyle/>
                        <a:p>
                          <a:r>
                            <a:rPr lang="en-IN" dirty="0" smtClean="0">
                              <a:latin typeface="Times New Roman" panose="02020603050405020304" pitchFamily="18" charset="0"/>
                              <a:cs typeface="Times New Roman" panose="02020603050405020304" pitchFamily="18" charset="0"/>
                            </a:rPr>
                            <a:t>Vertical Resolution </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37.5 m, 75m, 150m</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260943"/>
                      </a:ext>
                    </a:extLst>
                  </a:tr>
                  <a:tr h="640080">
                    <a:tc>
                      <a:txBody>
                        <a:bodyPr/>
                        <a:lstStyle/>
                        <a:p>
                          <a:r>
                            <a:rPr lang="en-IN" dirty="0" smtClean="0">
                              <a:latin typeface="Times New Roman" panose="02020603050405020304" pitchFamily="18" charset="0"/>
                              <a:cs typeface="Times New Roman" panose="02020603050405020304" pitchFamily="18" charset="0"/>
                            </a:rPr>
                            <a:t>Height Coverage </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0.5 km – 20 km (Nominal)</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2047573"/>
                      </a:ext>
                    </a:extLst>
                  </a:tr>
                  <a:tr h="534491">
                    <a:tc>
                      <a:txBody>
                        <a:bodyPr/>
                        <a:lstStyle/>
                        <a:p>
                          <a:r>
                            <a:rPr lang="en-IN" dirty="0" smtClean="0">
                              <a:latin typeface="Times New Roman" panose="02020603050405020304" pitchFamily="18" charset="0"/>
                              <a:cs typeface="Times New Roman" panose="02020603050405020304" pitchFamily="18" charset="0"/>
                            </a:rPr>
                            <a:t>Mode of Operation</a:t>
                          </a:r>
                          <a:r>
                            <a:rPr lang="en-IN" baseline="0" dirty="0" smtClean="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DBS</a:t>
                          </a:r>
                          <a:endParaRPr lang="en-I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15035506"/>
                      </a:ext>
                    </a:extLst>
                  </a:tr>
                </a:tbl>
              </a:graphicData>
            </a:graphic>
          </p:graphicFrame>
        </mc:Fallback>
      </mc:AlternateContent>
      <p:pic>
        <p:nvPicPr>
          <p:cNvPr id="21" name="Picture 2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70555" y="2944451"/>
            <a:ext cx="2193235" cy="2262593"/>
          </a:xfrm>
          <a:prstGeom prst="rect">
            <a:avLst/>
          </a:prstGeom>
        </p:spPr>
      </p:pic>
    </p:spTree>
    <p:extLst>
      <p:ext uri="{BB962C8B-B14F-4D97-AF65-F5344CB8AC3E}">
        <p14:creationId xmlns:p14="http://schemas.microsoft.com/office/powerpoint/2010/main" val="414360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13" y="1443658"/>
            <a:ext cx="7023652" cy="5267739"/>
          </a:xfrm>
          <a:prstGeom prst="rect">
            <a:avLst/>
          </a:prstGeom>
        </p:spPr>
      </p:pic>
      <p:sp>
        <p:nvSpPr>
          <p:cNvPr id="6" name="TextBox 5"/>
          <p:cNvSpPr txBox="1"/>
          <p:nvPr/>
        </p:nvSpPr>
        <p:spPr>
          <a:xfrm>
            <a:off x="5655365" y="6302309"/>
            <a:ext cx="1530626" cy="309697"/>
          </a:xfrm>
          <a:prstGeom prst="rect">
            <a:avLst/>
          </a:prstGeom>
          <a:solidFill>
            <a:schemeClr val="tx2">
              <a:lumMod val="50000"/>
            </a:schemeClr>
          </a:solidFill>
        </p:spPr>
        <p:txBody>
          <a:bodyPr wrap="square" rtlCol="0">
            <a:spAutoFit/>
          </a:bodyPr>
          <a:lstStyle/>
          <a:p>
            <a:endParaRPr lang="en-IN" dirty="0"/>
          </a:p>
        </p:txBody>
      </p:sp>
      <p:sp>
        <p:nvSpPr>
          <p:cNvPr id="7" name="TextBox 6"/>
          <p:cNvSpPr txBox="1"/>
          <p:nvPr/>
        </p:nvSpPr>
        <p:spPr>
          <a:xfrm>
            <a:off x="-89452" y="-69575"/>
            <a:ext cx="10634870" cy="735747"/>
          </a:xfrm>
          <a:prstGeom prst="flowChartTerminator">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p:spPr>
        <p:txBody>
          <a:bodyPr wrap="square" rtlCol="0">
            <a:spAutoFit/>
          </a:bodyPr>
          <a:lstStyle/>
          <a:p>
            <a:r>
              <a:rPr lang="en-IN" sz="2800" dirty="0" smtClean="0">
                <a:latin typeface="Georgia" panose="02040502050405020303" pitchFamily="18" charset="0"/>
              </a:rPr>
              <a:t>Stratosphere Troposphere Radar Over Himalayan Region</a:t>
            </a:r>
            <a:endParaRPr lang="en-IN" sz="2800" dirty="0">
              <a:latin typeface="Georgia" panose="02040502050405020303" pitchFamily="18" charset="0"/>
            </a:endParaRPr>
          </a:p>
        </p:txBody>
      </p:sp>
      <p:sp>
        <p:nvSpPr>
          <p:cNvPr id="8" name="TextBox 7"/>
          <p:cNvSpPr txBox="1"/>
          <p:nvPr/>
        </p:nvSpPr>
        <p:spPr>
          <a:xfrm>
            <a:off x="2633869" y="2385392"/>
            <a:ext cx="4552122" cy="646331"/>
          </a:xfrm>
          <a:prstGeom prst="rect">
            <a:avLst/>
          </a:prstGeom>
          <a:noFill/>
        </p:spPr>
        <p:txBody>
          <a:bodyPr wrap="square" rtlCol="0">
            <a:spAutoFit/>
          </a:bodyPr>
          <a:lstStyle/>
          <a:p>
            <a:r>
              <a:rPr lang="en-IN" b="1" dirty="0" smtClean="0">
                <a:solidFill>
                  <a:schemeClr val="tx1">
                    <a:lumMod val="95000"/>
                    <a:lumOff val="5000"/>
                  </a:schemeClr>
                </a:solidFill>
                <a:latin typeface="Times New Roman" panose="02020603050405020304" pitchFamily="18" charset="0"/>
                <a:cs typeface="Times New Roman" panose="02020603050405020304" pitchFamily="18" charset="0"/>
              </a:rPr>
              <a:t>Location: 29.4 </a:t>
            </a:r>
            <a:r>
              <a:rPr lang="en-IN" b="1" baseline="30000" dirty="0" err="1" smtClean="0">
                <a:solidFill>
                  <a:schemeClr val="tx1">
                    <a:lumMod val="95000"/>
                    <a:lumOff val="5000"/>
                  </a:schemeClr>
                </a:solidFill>
                <a:latin typeface="Times New Roman" panose="02020603050405020304" pitchFamily="18" charset="0"/>
                <a:cs typeface="Times New Roman" panose="02020603050405020304" pitchFamily="18" charset="0"/>
              </a:rPr>
              <a:t>o</a:t>
            </a:r>
            <a:r>
              <a:rPr lang="en-IN" b="1" dirty="0" err="1" smtClean="0">
                <a:solidFill>
                  <a:schemeClr val="tx1">
                    <a:lumMod val="95000"/>
                    <a:lumOff val="5000"/>
                  </a:schemeClr>
                </a:solidFill>
                <a:latin typeface="Times New Roman" panose="02020603050405020304" pitchFamily="18" charset="0"/>
                <a:cs typeface="Times New Roman" panose="02020603050405020304" pitchFamily="18" charset="0"/>
              </a:rPr>
              <a:t>N</a:t>
            </a:r>
            <a:r>
              <a:rPr lang="en-IN" b="1" dirty="0" smtClean="0">
                <a:solidFill>
                  <a:schemeClr val="tx1">
                    <a:lumMod val="95000"/>
                    <a:lumOff val="5000"/>
                  </a:schemeClr>
                </a:solidFill>
                <a:latin typeface="Times New Roman" panose="02020603050405020304" pitchFamily="18" charset="0"/>
                <a:cs typeface="Times New Roman" panose="02020603050405020304" pitchFamily="18" charset="0"/>
              </a:rPr>
              <a:t>, 79.5</a:t>
            </a:r>
            <a:r>
              <a:rPr lang="en-IN" b="1" baseline="30000" dirty="0" smtClean="0">
                <a:solidFill>
                  <a:schemeClr val="tx1">
                    <a:lumMod val="95000"/>
                    <a:lumOff val="5000"/>
                  </a:schemeClr>
                </a:solidFill>
                <a:latin typeface="Times New Roman" panose="02020603050405020304" pitchFamily="18" charset="0"/>
                <a:cs typeface="Times New Roman" panose="02020603050405020304" pitchFamily="18" charset="0"/>
              </a:rPr>
              <a:t>o</a:t>
            </a:r>
            <a:r>
              <a:rPr lang="en-IN" b="1" dirty="0" smtClean="0">
                <a:solidFill>
                  <a:schemeClr val="tx1">
                    <a:lumMod val="95000"/>
                    <a:lumOff val="5000"/>
                  </a:schemeClr>
                </a:solidFill>
                <a:latin typeface="Times New Roman" panose="02020603050405020304" pitchFamily="18" charset="0"/>
                <a:cs typeface="Times New Roman" panose="02020603050405020304" pitchFamily="18" charset="0"/>
              </a:rPr>
              <a:t>E (ARIES </a:t>
            </a:r>
            <a:r>
              <a:rPr lang="en-IN" b="1" dirty="0" err="1" smtClean="0">
                <a:solidFill>
                  <a:schemeClr val="tx1">
                    <a:lumMod val="95000"/>
                    <a:lumOff val="5000"/>
                  </a:schemeClr>
                </a:solidFill>
                <a:latin typeface="Times New Roman" panose="02020603050405020304" pitchFamily="18" charset="0"/>
                <a:cs typeface="Times New Roman" panose="02020603050405020304" pitchFamily="18" charset="0"/>
              </a:rPr>
              <a:t>Nainital</a:t>
            </a:r>
            <a:r>
              <a:rPr lang="en-IN" b="1"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r>
              <a:rPr lang="en-IN" b="1" dirty="0" smtClean="0">
                <a:solidFill>
                  <a:schemeClr val="tx1">
                    <a:lumMod val="95000"/>
                    <a:lumOff val="5000"/>
                  </a:schemeClr>
                </a:solidFill>
                <a:latin typeface="Times New Roman" panose="02020603050405020304" pitchFamily="18" charset="0"/>
                <a:cs typeface="Times New Roman" panose="02020603050405020304" pitchFamily="18" charset="0"/>
              </a:rPr>
              <a:t>Altitude: 1793m </a:t>
            </a:r>
            <a:r>
              <a:rPr lang="en-IN" b="1" dirty="0" err="1" smtClean="0">
                <a:solidFill>
                  <a:schemeClr val="tx1">
                    <a:lumMod val="95000"/>
                    <a:lumOff val="5000"/>
                  </a:schemeClr>
                </a:solidFill>
                <a:latin typeface="Times New Roman" panose="02020603050405020304" pitchFamily="18" charset="0"/>
                <a:cs typeface="Times New Roman" panose="02020603050405020304" pitchFamily="18" charset="0"/>
              </a:rPr>
              <a:t>amsl</a:t>
            </a:r>
            <a:endParaRPr lang="en-IN"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7379804" y="1474976"/>
          <a:ext cx="4555433" cy="5137030"/>
        </p:xfrm>
        <a:graphic>
          <a:graphicData uri="http://schemas.openxmlformats.org/drawingml/2006/table">
            <a:tbl>
              <a:tblPr bandRow="1">
                <a:tableStyleId>{073A0DAA-6AF3-43AB-8588-CEC1D06C72B9}</a:tableStyleId>
              </a:tblPr>
              <a:tblGrid>
                <a:gridCol w="2378765">
                  <a:extLst>
                    <a:ext uri="{9D8B030D-6E8A-4147-A177-3AD203B41FA5}">
                      <a16:colId xmlns:a16="http://schemas.microsoft.com/office/drawing/2014/main" val="20000"/>
                    </a:ext>
                  </a:extLst>
                </a:gridCol>
                <a:gridCol w="2176668">
                  <a:extLst>
                    <a:ext uri="{9D8B030D-6E8A-4147-A177-3AD203B41FA5}">
                      <a16:colId xmlns:a16="http://schemas.microsoft.com/office/drawing/2014/main" val="20001"/>
                    </a:ext>
                  </a:extLst>
                </a:gridCol>
              </a:tblGrid>
              <a:tr h="255704">
                <a:tc>
                  <a:txBody>
                    <a:bodyPr/>
                    <a:lstStyle/>
                    <a:p>
                      <a:r>
                        <a:rPr lang="en-IN" sz="1600" dirty="0" smtClean="0">
                          <a:latin typeface="Times New Roman" panose="02020603050405020304" pitchFamily="18" charset="0"/>
                          <a:cs typeface="Times New Roman" panose="02020603050405020304" pitchFamily="18" charset="0"/>
                        </a:rPr>
                        <a:t>Operating Frequency</a:t>
                      </a:r>
                      <a:endParaRPr lang="en-US" sz="1600" dirty="0">
                        <a:latin typeface="Times New Roman" pitchFamily="18" charset="0"/>
                        <a:cs typeface="Times New Roman" pitchFamily="18" charset="0"/>
                      </a:endParaRPr>
                    </a:p>
                  </a:txBody>
                  <a:tcPr marL="121920" marR="121920"/>
                </a:tc>
                <a:tc>
                  <a:txBody>
                    <a:bodyPr/>
                    <a:lstStyle/>
                    <a:p>
                      <a:r>
                        <a:rPr lang="en-IN" sz="1600" dirty="0" smtClean="0">
                          <a:latin typeface="Times New Roman" panose="02020603050405020304" pitchFamily="18" charset="0"/>
                          <a:cs typeface="Times New Roman" panose="02020603050405020304" pitchFamily="18" charset="0"/>
                        </a:rPr>
                        <a:t>206.5</a:t>
                      </a:r>
                      <a:r>
                        <a:rPr lang="en-IN" sz="1600" baseline="0" dirty="0" smtClean="0">
                          <a:latin typeface="Times New Roman" panose="02020603050405020304" pitchFamily="18" charset="0"/>
                          <a:cs typeface="Times New Roman" panose="02020603050405020304" pitchFamily="18" charset="0"/>
                        </a:rPr>
                        <a:t> MHz</a:t>
                      </a:r>
                      <a:endParaRPr lang="en-US" sz="1600"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0"/>
                  </a:ext>
                </a:extLst>
              </a:tr>
              <a:tr h="384718">
                <a:tc>
                  <a:txBody>
                    <a:bodyPr/>
                    <a:lstStyle/>
                    <a:p>
                      <a:r>
                        <a:rPr lang="en-IN" sz="1600" dirty="0" smtClean="0">
                          <a:latin typeface="Times New Roman" panose="02020603050405020304" pitchFamily="18" charset="0"/>
                          <a:cs typeface="Times New Roman" panose="02020603050405020304" pitchFamily="18" charset="0"/>
                        </a:rPr>
                        <a:t>Power</a:t>
                      </a:r>
                      <a:r>
                        <a:rPr lang="en-IN" sz="1600" baseline="0" dirty="0" smtClean="0">
                          <a:latin typeface="Times New Roman" panose="02020603050405020304" pitchFamily="18" charset="0"/>
                          <a:cs typeface="Times New Roman" panose="02020603050405020304" pitchFamily="18" charset="0"/>
                        </a:rPr>
                        <a:t> Aperture Product</a:t>
                      </a:r>
                      <a:endParaRPr lang="en-US" sz="1600" dirty="0">
                        <a:latin typeface="Times New Roman" pitchFamily="18" charset="0"/>
                        <a:cs typeface="Times New Roman" pitchFamily="18" charset="0"/>
                      </a:endParaRPr>
                    </a:p>
                  </a:txBody>
                  <a:tcPr marL="121920" marR="121920"/>
                </a:tc>
                <a:tc>
                  <a:txBody>
                    <a:bodyPr/>
                    <a:lstStyle/>
                    <a:p>
                      <a:r>
                        <a:rPr lang="en-IN" sz="1600" dirty="0" smtClean="0">
                          <a:latin typeface="Times New Roman" panose="02020603050405020304" pitchFamily="18" charset="0"/>
                          <a:cs typeface="Times New Roman" panose="02020603050405020304" pitchFamily="18" charset="0"/>
                        </a:rPr>
                        <a:t>1x10</a:t>
                      </a:r>
                      <a:r>
                        <a:rPr lang="en-IN" sz="1600" baseline="30000" dirty="0" smtClean="0">
                          <a:latin typeface="Times New Roman" panose="02020603050405020304" pitchFamily="18" charset="0"/>
                          <a:cs typeface="Times New Roman" panose="02020603050405020304" pitchFamily="18" charset="0"/>
                        </a:rPr>
                        <a:t>8 </a:t>
                      </a:r>
                      <a:r>
                        <a:rPr lang="en-IN" sz="1600" baseline="0" dirty="0" smtClean="0">
                          <a:latin typeface="Times New Roman" panose="02020603050405020304" pitchFamily="18" charset="0"/>
                          <a:cs typeface="Times New Roman" panose="02020603050405020304" pitchFamily="18" charset="0"/>
                        </a:rPr>
                        <a:t> W m</a:t>
                      </a:r>
                      <a:r>
                        <a:rPr lang="en-IN" sz="1600" baseline="30000" dirty="0" smtClean="0">
                          <a:latin typeface="Times New Roman" panose="02020603050405020304" pitchFamily="18" charset="0"/>
                          <a:cs typeface="Times New Roman" panose="02020603050405020304" pitchFamily="18" charset="0"/>
                        </a:rPr>
                        <a:t>2</a:t>
                      </a:r>
                      <a:endParaRPr lang="en-US" sz="1600"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1"/>
                  </a:ext>
                </a:extLst>
              </a:tr>
              <a:tr h="384718">
                <a:tc>
                  <a:txBody>
                    <a:bodyPr/>
                    <a:lstStyle/>
                    <a:p>
                      <a:r>
                        <a:rPr lang="en-IN" sz="1600" dirty="0" smtClean="0">
                          <a:latin typeface="Times New Roman" panose="02020603050405020304" pitchFamily="18" charset="0"/>
                          <a:cs typeface="Times New Roman" panose="02020603050405020304" pitchFamily="18" charset="0"/>
                        </a:rPr>
                        <a:t>Area</a:t>
                      </a:r>
                      <a:r>
                        <a:rPr lang="en-IN" sz="1600" baseline="0" dirty="0" smtClean="0">
                          <a:latin typeface="Times New Roman" panose="02020603050405020304" pitchFamily="18" charset="0"/>
                          <a:cs typeface="Times New Roman" panose="02020603050405020304" pitchFamily="18" charset="0"/>
                        </a:rPr>
                        <a:t> of Antenna Array</a:t>
                      </a:r>
                      <a:endParaRPr lang="en-US" sz="1600" dirty="0">
                        <a:latin typeface="Times New Roman" pitchFamily="18" charset="0"/>
                        <a:cs typeface="Times New Roman" pitchFamily="18" charset="0"/>
                      </a:endParaRPr>
                    </a:p>
                  </a:txBody>
                  <a:tcPr marL="121920" marR="121920"/>
                </a:tc>
                <a:tc>
                  <a:txBody>
                    <a:bodyPr/>
                    <a:lstStyle/>
                    <a:p>
                      <a:r>
                        <a:rPr lang="en-IN" sz="1600" dirty="0" smtClean="0">
                          <a:latin typeface="Times New Roman" panose="02020603050405020304" pitchFamily="18" charset="0"/>
                          <a:cs typeface="Times New Roman" panose="02020603050405020304" pitchFamily="18" charset="0"/>
                        </a:rPr>
                        <a:t>491</a:t>
                      </a:r>
                      <a:r>
                        <a:rPr lang="en-IN" sz="1600" baseline="0" dirty="0" smtClean="0">
                          <a:latin typeface="Times New Roman" panose="02020603050405020304" pitchFamily="18" charset="0"/>
                          <a:cs typeface="Times New Roman" panose="02020603050405020304" pitchFamily="18" charset="0"/>
                        </a:rPr>
                        <a:t> m</a:t>
                      </a:r>
                      <a:r>
                        <a:rPr lang="en-IN" sz="1600" baseline="30000" dirty="0" smtClean="0">
                          <a:latin typeface="Times New Roman" panose="02020603050405020304" pitchFamily="18" charset="0"/>
                          <a:cs typeface="Times New Roman" panose="02020603050405020304" pitchFamily="18" charset="0"/>
                        </a:rPr>
                        <a:t>2</a:t>
                      </a:r>
                      <a:r>
                        <a:rPr lang="en-IN" sz="1600" baseline="0" dirty="0" smtClean="0">
                          <a:latin typeface="Times New Roman" panose="02020603050405020304" pitchFamily="18" charset="0"/>
                          <a:cs typeface="Times New Roman" panose="02020603050405020304" pitchFamily="18" charset="0"/>
                        </a:rPr>
                        <a:t> </a:t>
                      </a:r>
                    </a:p>
                    <a:p>
                      <a:r>
                        <a:rPr lang="en-IN" sz="1600" baseline="0" dirty="0" smtClean="0">
                          <a:latin typeface="Times New Roman" panose="02020603050405020304" pitchFamily="18" charset="0"/>
                          <a:cs typeface="Times New Roman" panose="02020603050405020304" pitchFamily="18" charset="0"/>
                        </a:rPr>
                        <a:t>(Aperture Diameter 25m)</a:t>
                      </a:r>
                      <a:endParaRPr lang="en-US" sz="1600"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2"/>
                  </a:ext>
                </a:extLst>
              </a:tr>
              <a:tr h="390911">
                <a:tc>
                  <a:txBody>
                    <a:bodyPr/>
                    <a:lstStyle/>
                    <a:p>
                      <a:r>
                        <a:rPr lang="en-IN" sz="1600" dirty="0" smtClean="0">
                          <a:latin typeface="Times New Roman" panose="02020603050405020304" pitchFamily="18" charset="0"/>
                          <a:cs typeface="Times New Roman" panose="02020603050405020304" pitchFamily="18" charset="0"/>
                        </a:rPr>
                        <a:t>Half Power Beam Width</a:t>
                      </a:r>
                      <a:endParaRPr lang="en-US" sz="1600" dirty="0">
                        <a:latin typeface="Times New Roman" pitchFamily="18" charset="0"/>
                        <a:cs typeface="Times New Roman" pitchFamily="18" charset="0"/>
                      </a:endParaRPr>
                    </a:p>
                  </a:txBody>
                  <a:tcPr marL="121920" marR="121920"/>
                </a:tc>
                <a:tc>
                  <a:txBody>
                    <a:bodyPr/>
                    <a:lstStyle/>
                    <a:p>
                      <a:r>
                        <a:rPr lang="en-IN" sz="1600" dirty="0" smtClean="0">
                          <a:latin typeface="Times New Roman" panose="02020603050405020304" pitchFamily="18" charset="0"/>
                          <a:cs typeface="Times New Roman" panose="02020603050405020304" pitchFamily="18" charset="0"/>
                        </a:rPr>
                        <a:t>3.3</a:t>
                      </a:r>
                      <a:r>
                        <a:rPr lang="en-IN" sz="1600" baseline="30000" dirty="0" smtClean="0">
                          <a:latin typeface="Times New Roman" panose="02020603050405020304" pitchFamily="18" charset="0"/>
                          <a:cs typeface="Times New Roman" panose="02020603050405020304" pitchFamily="18" charset="0"/>
                        </a:rPr>
                        <a:t>o</a:t>
                      </a:r>
                      <a:endParaRPr lang="en-US" sz="1600"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3"/>
                  </a:ext>
                </a:extLst>
              </a:tr>
              <a:tr h="390911">
                <a:tc>
                  <a:txBody>
                    <a:bodyPr/>
                    <a:lstStyle/>
                    <a:p>
                      <a:r>
                        <a:rPr lang="en-IN" sz="1600" dirty="0" smtClean="0">
                          <a:latin typeface="Times New Roman" panose="02020603050405020304" pitchFamily="18" charset="0"/>
                          <a:cs typeface="Times New Roman" panose="02020603050405020304" pitchFamily="18" charset="0"/>
                        </a:rPr>
                        <a:t>Receiver</a:t>
                      </a:r>
                      <a:r>
                        <a:rPr lang="en-IN" sz="1600" baseline="0" dirty="0" smtClean="0">
                          <a:latin typeface="Times New Roman" panose="02020603050405020304" pitchFamily="18" charset="0"/>
                          <a:cs typeface="Times New Roman" panose="02020603050405020304" pitchFamily="18" charset="0"/>
                        </a:rPr>
                        <a:t> Bandwidth </a:t>
                      </a:r>
                      <a:endParaRPr lang="en-US" sz="1600" dirty="0">
                        <a:latin typeface="Times New Roman" pitchFamily="18" charset="0"/>
                        <a:cs typeface="Times New Roman" pitchFamily="18" charset="0"/>
                      </a:endParaRPr>
                    </a:p>
                  </a:txBody>
                  <a:tcPr marL="121920" marR="121920"/>
                </a:tc>
                <a:tc>
                  <a:txBody>
                    <a:bodyPr/>
                    <a:lstStyle/>
                    <a:p>
                      <a:r>
                        <a:rPr lang="en-IN" sz="1600" dirty="0" smtClean="0">
                          <a:latin typeface="Times New Roman" panose="02020603050405020304" pitchFamily="18" charset="0"/>
                          <a:cs typeface="Times New Roman" panose="02020603050405020304" pitchFamily="18" charset="0"/>
                        </a:rPr>
                        <a:t>5 MHz</a:t>
                      </a:r>
                      <a:endParaRPr lang="en-US" sz="1600"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4"/>
                  </a:ext>
                </a:extLst>
              </a:tr>
              <a:tr h="384718">
                <a:tc>
                  <a:txBody>
                    <a:bodyPr/>
                    <a:lstStyle/>
                    <a:p>
                      <a:r>
                        <a:rPr lang="en-IN" sz="1600" dirty="0" smtClean="0">
                          <a:latin typeface="Times New Roman" panose="02020603050405020304" pitchFamily="18" charset="0"/>
                          <a:cs typeface="Times New Roman" panose="02020603050405020304" pitchFamily="18" charset="0"/>
                        </a:rPr>
                        <a:t>Peak Power</a:t>
                      </a:r>
                      <a:endParaRPr lang="en-US" sz="1600" dirty="0">
                        <a:latin typeface="Times New Roman" pitchFamily="18" charset="0"/>
                        <a:cs typeface="Times New Roman" pitchFamily="18" charset="0"/>
                      </a:endParaRPr>
                    </a:p>
                  </a:txBody>
                  <a:tcPr marL="121920" marR="121920"/>
                </a:tc>
                <a:tc>
                  <a:txBody>
                    <a:bodyPr/>
                    <a:lstStyle/>
                    <a:p>
                      <a:r>
                        <a:rPr lang="en-IN" sz="1600" dirty="0" smtClean="0">
                          <a:latin typeface="Times New Roman" panose="02020603050405020304" pitchFamily="18" charset="0"/>
                          <a:cs typeface="Times New Roman" panose="02020603050405020304" pitchFamily="18" charset="0"/>
                        </a:rPr>
                        <a:t>235 kW</a:t>
                      </a:r>
                      <a:endParaRPr lang="en-US" sz="1600"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5"/>
                  </a:ext>
                </a:extLst>
              </a:tr>
              <a:tr h="384718">
                <a:tc>
                  <a:txBody>
                    <a:bodyPr/>
                    <a:lstStyle/>
                    <a:p>
                      <a:r>
                        <a:rPr lang="en-IN" sz="1600" dirty="0" smtClean="0">
                          <a:latin typeface="Times New Roman" panose="02020603050405020304" pitchFamily="18" charset="0"/>
                          <a:cs typeface="Times New Roman" panose="02020603050405020304" pitchFamily="18" charset="0"/>
                        </a:rPr>
                        <a:t>Scan Angle (Azimuth)</a:t>
                      </a:r>
                      <a:endParaRPr lang="en-US" sz="1600" dirty="0">
                        <a:latin typeface="Times New Roman" pitchFamily="18" charset="0"/>
                        <a:cs typeface="Times New Roman" pitchFamily="18" charset="0"/>
                      </a:endParaRPr>
                    </a:p>
                  </a:txBody>
                  <a:tcPr marL="121920" marR="121920"/>
                </a:tc>
                <a:tc>
                  <a:txBody>
                    <a:bodyPr/>
                    <a:lstStyle/>
                    <a:p>
                      <a:r>
                        <a:rPr lang="en-IN" sz="1600" dirty="0" smtClean="0">
                          <a:latin typeface="Times New Roman" panose="02020603050405020304" pitchFamily="18" charset="0"/>
                          <a:cs typeface="Times New Roman" panose="02020603050405020304" pitchFamily="18" charset="0"/>
                        </a:rPr>
                        <a:t>0 to 360</a:t>
                      </a:r>
                      <a:r>
                        <a:rPr lang="en-IN" sz="1600" baseline="30000" dirty="0" smtClean="0">
                          <a:latin typeface="Times New Roman" panose="02020603050405020304" pitchFamily="18" charset="0"/>
                          <a:cs typeface="Times New Roman" panose="02020603050405020304" pitchFamily="18" charset="0"/>
                        </a:rPr>
                        <a:t>0  </a:t>
                      </a:r>
                      <a:r>
                        <a:rPr lang="en-IN" sz="1600" baseline="0" dirty="0" smtClean="0">
                          <a:latin typeface="Times New Roman" panose="02020603050405020304" pitchFamily="18" charset="0"/>
                          <a:cs typeface="Times New Roman" panose="02020603050405020304" pitchFamily="18" charset="0"/>
                        </a:rPr>
                        <a:t>  (selectable)</a:t>
                      </a:r>
                      <a:endParaRPr lang="en-US" sz="1600"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8"/>
                  </a:ext>
                </a:extLst>
              </a:tr>
              <a:tr h="384718">
                <a:tc>
                  <a:txBody>
                    <a:bodyPr/>
                    <a:lstStyle/>
                    <a:p>
                      <a:r>
                        <a:rPr lang="en-IN" sz="1600" dirty="0" smtClean="0">
                          <a:latin typeface="Times New Roman" panose="02020603050405020304" pitchFamily="18" charset="0"/>
                          <a:cs typeface="Times New Roman" panose="02020603050405020304" pitchFamily="18" charset="0"/>
                        </a:rPr>
                        <a:t>Scan Angle</a:t>
                      </a:r>
                      <a:r>
                        <a:rPr lang="en-IN" sz="1600" baseline="0" dirty="0" smtClean="0">
                          <a:latin typeface="Times New Roman" panose="02020603050405020304" pitchFamily="18" charset="0"/>
                          <a:cs typeface="Times New Roman" panose="02020603050405020304" pitchFamily="18" charset="0"/>
                        </a:rPr>
                        <a:t>(Elevation)</a:t>
                      </a:r>
                      <a:endParaRPr lang="en-US" sz="1600" dirty="0">
                        <a:latin typeface="Times New Roman" pitchFamily="18" charset="0"/>
                        <a:cs typeface="Times New Roman" pitchFamily="18" charset="0"/>
                      </a:endParaRPr>
                    </a:p>
                  </a:txBody>
                  <a:tcPr marL="121920" marR="121920"/>
                </a:tc>
                <a:tc>
                  <a:txBody>
                    <a:bodyPr/>
                    <a:lstStyle/>
                    <a:p>
                      <a:r>
                        <a:rPr lang="en-IN" sz="1600" dirty="0" smtClean="0">
                          <a:latin typeface="Times New Roman" panose="02020603050405020304" pitchFamily="18" charset="0"/>
                          <a:cs typeface="Times New Roman" panose="02020603050405020304" pitchFamily="18" charset="0"/>
                        </a:rPr>
                        <a:t>0 to 30</a:t>
                      </a:r>
                      <a:r>
                        <a:rPr lang="en-IN" sz="1600" baseline="30000" dirty="0" smtClean="0">
                          <a:latin typeface="Times New Roman" panose="02020603050405020304" pitchFamily="18" charset="0"/>
                          <a:cs typeface="Times New Roman" panose="02020603050405020304" pitchFamily="18" charset="0"/>
                        </a:rPr>
                        <a:t>0  </a:t>
                      </a:r>
                      <a:r>
                        <a:rPr lang="en-IN" sz="1600" baseline="0" dirty="0" smtClean="0">
                          <a:latin typeface="Times New Roman" panose="02020603050405020304" pitchFamily="18" charset="0"/>
                          <a:cs typeface="Times New Roman" panose="02020603050405020304" pitchFamily="18" charset="0"/>
                        </a:rPr>
                        <a:t> (off-Zenith) (selectable)</a:t>
                      </a:r>
                      <a:endParaRPr lang="en-US" sz="1600"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09"/>
                  </a:ext>
                </a:extLst>
              </a:tr>
              <a:tr h="640734">
                <a:tc>
                  <a:txBody>
                    <a:bodyPr/>
                    <a:lstStyle/>
                    <a:p>
                      <a:r>
                        <a:rPr lang="en-IN" sz="1600" dirty="0" smtClean="0">
                          <a:latin typeface="Times New Roman" panose="02020603050405020304" pitchFamily="18" charset="0"/>
                          <a:cs typeface="Times New Roman" panose="02020603050405020304" pitchFamily="18" charset="0"/>
                        </a:rPr>
                        <a:t>Range</a:t>
                      </a:r>
                      <a:r>
                        <a:rPr lang="en-IN" sz="1600" baseline="0" dirty="0" smtClean="0">
                          <a:latin typeface="Times New Roman" panose="02020603050405020304" pitchFamily="18" charset="0"/>
                          <a:cs typeface="Times New Roman" panose="02020603050405020304" pitchFamily="18" charset="0"/>
                        </a:rPr>
                        <a:t> Resolution</a:t>
                      </a:r>
                      <a:endParaRPr lang="en-IN" sz="1600" dirty="0" smtClean="0">
                        <a:latin typeface="Times New Roman" panose="02020603050405020304" pitchFamily="18" charset="0"/>
                        <a:cs typeface="Times New Roman" panose="02020603050405020304" pitchFamily="18" charset="0"/>
                      </a:endParaRPr>
                    </a:p>
                    <a:p>
                      <a:r>
                        <a:rPr lang="en-IN" sz="1600" dirty="0" smtClean="0">
                          <a:latin typeface="Times New Roman" panose="02020603050405020304" pitchFamily="18" charset="0"/>
                          <a:cs typeface="Times New Roman" panose="02020603050405020304" pitchFamily="18" charset="0"/>
                        </a:rPr>
                        <a:t>Pulse Width</a:t>
                      </a:r>
                      <a:endParaRPr lang="en-US" sz="1600" dirty="0">
                        <a:latin typeface="Times New Roman" pitchFamily="18" charset="0"/>
                        <a:cs typeface="Times New Roman" pitchFamily="18" charset="0"/>
                      </a:endParaRPr>
                    </a:p>
                  </a:txBody>
                  <a:tcPr marL="121920" marR="121920"/>
                </a:tc>
                <a:tc>
                  <a:txBody>
                    <a:bodyPr/>
                    <a:lstStyle/>
                    <a:p>
                      <a:r>
                        <a:rPr lang="en-IN" sz="1600" baseline="0" dirty="0" smtClean="0">
                          <a:latin typeface="Times New Roman" panose="02020603050405020304" pitchFamily="18" charset="0"/>
                          <a:cs typeface="Times New Roman" panose="02020603050405020304" pitchFamily="18" charset="0"/>
                        </a:rPr>
                        <a:t>37.5m /75 m/ 150 m</a:t>
                      </a:r>
                      <a:endParaRPr lang="en-IN" sz="1600" dirty="0" smtClean="0">
                        <a:latin typeface="Times New Roman" panose="02020603050405020304" pitchFamily="18" charset="0"/>
                        <a:cs typeface="Times New Roman" panose="02020603050405020304" pitchFamily="18" charset="0"/>
                      </a:endParaRPr>
                    </a:p>
                    <a:p>
                      <a:r>
                        <a:rPr lang="en-IN" sz="1600" dirty="0" smtClean="0">
                          <a:latin typeface="Times New Roman" panose="02020603050405020304" pitchFamily="18" charset="0"/>
                          <a:cs typeface="Times New Roman" panose="02020603050405020304" pitchFamily="18" charset="0"/>
                        </a:rPr>
                        <a:t>0.5 – 64</a:t>
                      </a:r>
                      <a:r>
                        <a:rPr lang="el-GR" sz="1600" dirty="0" smtClean="0">
                          <a:latin typeface="Times New Roman" panose="02020603050405020304" pitchFamily="18" charset="0"/>
                          <a:cs typeface="Times New Roman" panose="02020603050405020304" pitchFamily="18" charset="0"/>
                        </a:rPr>
                        <a:t>μ</a:t>
                      </a:r>
                      <a:r>
                        <a:rPr lang="en-IN" sz="1600" dirty="0" smtClean="0">
                          <a:latin typeface="Times New Roman" panose="02020603050405020304" pitchFamily="18" charset="0"/>
                          <a:cs typeface="Times New Roman" panose="02020603050405020304" pitchFamily="18" charset="0"/>
                        </a:rPr>
                        <a:t>s (selectable)</a:t>
                      </a:r>
                      <a:endParaRPr lang="en-US" sz="1600" dirty="0">
                        <a:latin typeface="Times New Roman" pitchFamily="18" charset="0"/>
                        <a:cs typeface="Times New Roman" pitchFamily="18" charset="0"/>
                      </a:endParaRPr>
                    </a:p>
                  </a:txBody>
                  <a:tcPr marL="121920" marR="121920"/>
                </a:tc>
                <a:extLst>
                  <a:ext uri="{0D108BD9-81ED-4DB2-BD59-A6C34878D82A}">
                    <a16:rowId xmlns:a16="http://schemas.microsoft.com/office/drawing/2014/main" val="10010"/>
                  </a:ext>
                </a:extLst>
              </a:tr>
              <a:tr h="384718">
                <a:tc>
                  <a:txBody>
                    <a:bodyPr/>
                    <a:lstStyle/>
                    <a:p>
                      <a:r>
                        <a:rPr lang="en-IN" sz="1600" dirty="0" smtClean="0">
                          <a:latin typeface="Times New Roman" panose="02020603050405020304" pitchFamily="18" charset="0"/>
                          <a:cs typeface="Times New Roman" panose="02020603050405020304" pitchFamily="18" charset="0"/>
                        </a:rPr>
                        <a:t>Height Range</a:t>
                      </a:r>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Temporal</a:t>
                      </a:r>
                      <a:r>
                        <a:rPr lang="en-US" sz="1600" baseline="0" dirty="0" smtClean="0">
                          <a:latin typeface="Times New Roman" panose="02020603050405020304" pitchFamily="18" charset="0"/>
                          <a:cs typeface="Times New Roman" panose="02020603050405020304" pitchFamily="18" charset="0"/>
                        </a:rPr>
                        <a:t> Resolution</a:t>
                      </a:r>
                      <a:endParaRPr lang="en-US" sz="1600" dirty="0">
                        <a:latin typeface="Times New Roman" pitchFamily="18" charset="0"/>
                        <a:cs typeface="Times New Roman" pitchFamily="18" charset="0"/>
                      </a:endParaRPr>
                    </a:p>
                  </a:txBody>
                  <a:tcPr marL="121920" marR="121920"/>
                </a:tc>
                <a:tc>
                  <a:txBody>
                    <a:bodyPr/>
                    <a:lstStyle/>
                    <a:p>
                      <a:r>
                        <a:rPr lang="en-IN" sz="1600" dirty="0" smtClean="0">
                          <a:latin typeface="Times New Roman" panose="02020603050405020304" pitchFamily="18" charset="0"/>
                          <a:cs typeface="Times New Roman" panose="02020603050405020304" pitchFamily="18" charset="0"/>
                        </a:rPr>
                        <a:t>0.3 km – 20 km (Typical)</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1 minute</a:t>
                      </a:r>
                    </a:p>
                  </a:txBody>
                  <a:tcPr marL="121920" marR="121920"/>
                </a:tc>
                <a:extLst>
                  <a:ext uri="{0D108BD9-81ED-4DB2-BD59-A6C34878D82A}">
                    <a16:rowId xmlns:a16="http://schemas.microsoft.com/office/drawing/2014/main" val="10011"/>
                  </a:ext>
                </a:extLst>
              </a:tr>
            </a:tbl>
          </a:graphicData>
        </a:graphic>
      </p:graphicFrame>
      <p:sp>
        <p:nvSpPr>
          <p:cNvPr id="10" name="TextBox 9"/>
          <p:cNvSpPr txBox="1"/>
          <p:nvPr/>
        </p:nvSpPr>
        <p:spPr>
          <a:xfrm>
            <a:off x="350354" y="728004"/>
            <a:ext cx="6786769" cy="646331"/>
          </a:xfrm>
          <a:prstGeom prst="rect">
            <a:avLst/>
          </a:prstGeom>
          <a:noFill/>
        </p:spPr>
        <p:txBody>
          <a:bodyPr wrap="square" rtlCol="0">
            <a:spAutoFit/>
          </a:bodyPr>
          <a:lstStyle/>
          <a:p>
            <a:r>
              <a:rPr lang="en-IN" i="1" dirty="0" smtClean="0">
                <a:solidFill>
                  <a:srgbClr val="002060"/>
                </a:solidFill>
                <a:latin typeface="Times New Roman" panose="02020603050405020304" pitchFamily="18" charset="0"/>
                <a:cs typeface="Times New Roman" panose="02020603050405020304" pitchFamily="18" charset="0"/>
              </a:rPr>
              <a:t>Wind profiler providing Zonal, Meridional and Vertical components of winds continuously covering up to the lower stratosphere </a:t>
            </a:r>
            <a:endParaRPr lang="en-IN" i="1"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2974" y="1901025"/>
            <a:ext cx="3346704" cy="3413760"/>
          </a:xfrm>
          <a:prstGeom prst="rect">
            <a:avLst/>
          </a:prstGeom>
        </p:spPr>
      </p:pic>
    </p:spTree>
    <p:extLst>
      <p:ext uri="{BB962C8B-B14F-4D97-AF65-F5344CB8AC3E}">
        <p14:creationId xmlns:p14="http://schemas.microsoft.com/office/powerpoint/2010/main" val="3196122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56" y="-19879"/>
            <a:ext cx="6072809" cy="1168539"/>
          </a:xfrm>
          <a:prstGeom prst="flowChartTerminator">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p:spPr>
        <p:txBody>
          <a:bodyPr wrap="square" rtlCol="0">
            <a:spAutoFit/>
          </a:bodyPr>
          <a:lstStyle/>
          <a:p>
            <a:r>
              <a:rPr lang="en-IN" sz="2400" dirty="0" smtClean="0">
                <a:latin typeface="Georgia" panose="02040502050405020303" pitchFamily="18" charset="0"/>
              </a:rPr>
              <a:t>Procedure for the identification of the multiple tropopause using Radar</a:t>
            </a:r>
            <a:endParaRPr lang="en-IN" sz="2400" dirty="0">
              <a:latin typeface="Georgia" panose="02040502050405020303" pitchFamily="18" charset="0"/>
            </a:endParaRPr>
          </a:p>
        </p:txBody>
      </p:sp>
      <p:sp>
        <p:nvSpPr>
          <p:cNvPr id="3" name="TextBox 2"/>
          <p:cNvSpPr txBox="1"/>
          <p:nvPr/>
        </p:nvSpPr>
        <p:spPr>
          <a:xfrm>
            <a:off x="288234" y="1272209"/>
            <a:ext cx="11340548" cy="2123658"/>
          </a:xfrm>
          <a:prstGeom prst="rect">
            <a:avLst/>
          </a:prstGeom>
          <a:noFill/>
        </p:spPr>
        <p:txBody>
          <a:bodyPr wrap="square" rtlCol="0">
            <a:spAutoFit/>
          </a:bodyPr>
          <a:lstStyle/>
          <a:p>
            <a:pPr marL="457200" indent="-457200" algn="just">
              <a:buFont typeface="Arial" panose="020B0604020202020204" pitchFamily="34" charset="0"/>
              <a:buChar char="•"/>
            </a:pPr>
            <a:r>
              <a:rPr lang="en-US" dirty="0"/>
              <a:t> </a:t>
            </a:r>
            <a:r>
              <a:rPr lang="en-US" sz="1600" dirty="0">
                <a:latin typeface="Times New Roman" panose="02020603050405020304" pitchFamily="18" charset="0"/>
                <a:cs typeface="Times New Roman" panose="02020603050405020304" pitchFamily="18" charset="0"/>
              </a:rPr>
              <a:t>Take the ratio of range squared SNR of mean of the range squared SNR of the oblique beams (N,S, E, W) to estimate the aspect ratio. At the thermal inversion, vertical beam is strongly scattered as compared to oblique beams indicating the presence of cut off low or </a:t>
            </a:r>
            <a:r>
              <a:rPr lang="en-US" sz="1600" dirty="0" smtClean="0">
                <a:latin typeface="Times New Roman" panose="02020603050405020304" pitchFamily="18" charset="0"/>
                <a:cs typeface="Times New Roman" panose="02020603050405020304" pitchFamily="18" charset="0"/>
              </a:rPr>
              <a:t>radar tropopause.</a:t>
            </a:r>
          </a:p>
          <a:p>
            <a:pPr algn="just"/>
            <a:endParaRPr lang="en-US" sz="16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 The maxima in the aspect ratio profile (obtained after smoothening using locally weighted least square regression method ) in the height region of 11 – 19 km were observed to be closely associated with </a:t>
            </a:r>
            <a:r>
              <a:rPr lang="en-US" sz="1600" dirty="0" smtClean="0">
                <a:latin typeface="Times New Roman" panose="02020603050405020304" pitchFamily="18" charset="0"/>
                <a:cs typeface="Times New Roman" panose="02020603050405020304" pitchFamily="18" charset="0"/>
              </a:rPr>
              <a:t>Lapse Rate Tropopause. </a:t>
            </a:r>
            <a:r>
              <a:rPr lang="en-US" sz="1600" dirty="0">
                <a:latin typeface="Times New Roman" panose="02020603050405020304" pitchFamily="18" charset="0"/>
                <a:cs typeface="Times New Roman" panose="02020603050405020304" pitchFamily="18" charset="0"/>
              </a:rPr>
              <a:t>Although, not always it coincides with the gradient maxima of the range square SNR of Zenith beam.</a:t>
            </a:r>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904" y="3469720"/>
            <a:ext cx="2703444" cy="32401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9511" y="3469720"/>
            <a:ext cx="2766463" cy="32401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3539" y="3469720"/>
            <a:ext cx="2852530" cy="328985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6069" y="3395867"/>
            <a:ext cx="2822713" cy="3363704"/>
          </a:xfrm>
          <a:prstGeom prst="rect">
            <a:avLst/>
          </a:prstGeom>
        </p:spPr>
      </p:pic>
      <p:sp>
        <p:nvSpPr>
          <p:cNvPr id="8" name="TextBox 7"/>
          <p:cNvSpPr txBox="1"/>
          <p:nvPr/>
        </p:nvSpPr>
        <p:spPr>
          <a:xfrm>
            <a:off x="467139" y="3100388"/>
            <a:ext cx="2415209" cy="369332"/>
          </a:xfrm>
          <a:prstGeom prst="rect">
            <a:avLst/>
          </a:prstGeom>
          <a:noFill/>
        </p:spPr>
        <p:txBody>
          <a:bodyPr wrap="square" rtlCol="0">
            <a:spAutoFit/>
          </a:bodyPr>
          <a:lstStyle/>
          <a:p>
            <a:r>
              <a:rPr lang="en-IN" b="1" i="1" dirty="0" smtClean="0">
                <a:latin typeface="Times New Roman" panose="02020603050405020304" pitchFamily="18" charset="0"/>
                <a:cs typeface="Times New Roman" panose="02020603050405020304" pitchFamily="18" charset="0"/>
              </a:rPr>
              <a:t>17 February 2021</a:t>
            </a:r>
            <a:endParaRPr lang="en-IN" b="1"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788425" y="3100388"/>
            <a:ext cx="2415209" cy="369332"/>
          </a:xfrm>
          <a:prstGeom prst="rect">
            <a:avLst/>
          </a:prstGeom>
          <a:noFill/>
        </p:spPr>
        <p:txBody>
          <a:bodyPr wrap="square" rtlCol="0">
            <a:spAutoFit/>
          </a:bodyPr>
          <a:lstStyle/>
          <a:p>
            <a:r>
              <a:rPr lang="en-IN" b="1" i="1" dirty="0" smtClean="0">
                <a:latin typeface="Times New Roman" panose="02020603050405020304" pitchFamily="18" charset="0"/>
                <a:cs typeface="Times New Roman" panose="02020603050405020304" pitchFamily="18" charset="0"/>
              </a:rPr>
              <a:t>21 April 2021</a:t>
            </a:r>
            <a:endParaRPr lang="en-IN"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20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55" y="-50701"/>
            <a:ext cx="5506278" cy="1168539"/>
          </a:xfrm>
          <a:prstGeom prst="flowChartTerminator">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p:spPr>
        <p:txBody>
          <a:bodyPr wrap="square" rtlCol="0">
            <a:spAutoFit/>
          </a:bodyPr>
          <a:lstStyle/>
          <a:p>
            <a:r>
              <a:rPr lang="en-IN" sz="2400" dirty="0" smtClean="0">
                <a:latin typeface="Georgia" panose="02040502050405020303" pitchFamily="18" charset="0"/>
              </a:rPr>
              <a:t>Observation of stratospheric tropospheric Exchange processes</a:t>
            </a:r>
            <a:endParaRPr lang="en-IN" sz="2400" dirty="0">
              <a:latin typeface="Georgia" panose="02040502050405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96" y="4498035"/>
            <a:ext cx="4427156" cy="223976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 b="33962"/>
          <a:stretch/>
        </p:blipFill>
        <p:spPr>
          <a:xfrm>
            <a:off x="227546" y="1241127"/>
            <a:ext cx="3851801" cy="31644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752" y="3867545"/>
            <a:ext cx="5230926" cy="281384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34232"/>
          <a:stretch/>
        </p:blipFill>
        <p:spPr>
          <a:xfrm>
            <a:off x="7058346" y="111834"/>
            <a:ext cx="4284323" cy="3378151"/>
          </a:xfrm>
          <a:prstGeom prst="rect">
            <a:avLst/>
          </a:prstGeom>
        </p:spPr>
      </p:pic>
      <p:sp>
        <p:nvSpPr>
          <p:cNvPr id="7" name="TextBox 6"/>
          <p:cNvSpPr txBox="1"/>
          <p:nvPr/>
        </p:nvSpPr>
        <p:spPr>
          <a:xfrm>
            <a:off x="1294544" y="4267135"/>
            <a:ext cx="1571946" cy="369332"/>
          </a:xfrm>
          <a:prstGeom prst="rect">
            <a:avLst/>
          </a:prstGeom>
          <a:noFill/>
        </p:spPr>
        <p:txBody>
          <a:bodyPr wrap="square" rtlCol="0">
            <a:spAutoFit/>
          </a:bodyPr>
          <a:lstStyle/>
          <a:p>
            <a:r>
              <a:rPr lang="en-IN" dirty="0" smtClean="0">
                <a:latin typeface="Times New Roman" panose="02020603050405020304" pitchFamily="18" charset="0"/>
                <a:cs typeface="Times New Roman" panose="02020603050405020304" pitchFamily="18" charset="0"/>
              </a:rPr>
              <a:t>Latitude (N)</a:t>
            </a:r>
            <a:endParaRPr lang="en-IN"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414534" y="3498213"/>
            <a:ext cx="1571946" cy="369332"/>
          </a:xfrm>
          <a:prstGeom prst="rect">
            <a:avLst/>
          </a:prstGeom>
          <a:noFill/>
        </p:spPr>
        <p:txBody>
          <a:bodyPr wrap="square" rtlCol="0">
            <a:spAutoFit/>
          </a:bodyPr>
          <a:lstStyle/>
          <a:p>
            <a:r>
              <a:rPr lang="en-IN" dirty="0" smtClean="0">
                <a:latin typeface="Times New Roman" panose="02020603050405020304" pitchFamily="18" charset="0"/>
                <a:cs typeface="Times New Roman" panose="02020603050405020304" pitchFamily="18" charset="0"/>
              </a:rPr>
              <a:t>Latitude (N)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62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551" y="185605"/>
            <a:ext cx="2628843" cy="649188"/>
          </a:xfrm>
          <a:prstGeom prst="flowChartTerminator">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p:spPr>
        <p:txBody>
          <a:bodyPr wrap="square" rtlCol="0">
            <a:spAutoFit/>
          </a:bodyPr>
          <a:lstStyle/>
          <a:p>
            <a:r>
              <a:rPr lang="en-IN" sz="2400" dirty="0" smtClean="0">
                <a:latin typeface="Georgia" panose="02040502050405020303" pitchFamily="18" charset="0"/>
              </a:rPr>
              <a:t>Conclusions</a:t>
            </a:r>
            <a:endParaRPr lang="en-IN" sz="2400" dirty="0">
              <a:latin typeface="Georgia" panose="02040502050405020303" pitchFamily="18" charset="0"/>
            </a:endParaRPr>
          </a:p>
        </p:txBody>
      </p:sp>
      <p:sp>
        <p:nvSpPr>
          <p:cNvPr id="4" name="TextBox 3"/>
          <p:cNvSpPr txBox="1"/>
          <p:nvPr/>
        </p:nvSpPr>
        <p:spPr>
          <a:xfrm>
            <a:off x="437322" y="1053548"/>
            <a:ext cx="11449878" cy="2553891"/>
          </a:xfrm>
          <a:prstGeom prst="roundRect">
            <a:avLst/>
          </a:prstGeom>
          <a:noFill/>
          <a:ln w="19050">
            <a:solidFill>
              <a:srgbClr val="FF0000"/>
            </a:solidFill>
          </a:ln>
        </p:spPr>
        <p:txBody>
          <a:bodyPr wrap="square" rtlCol="0">
            <a:spAutoFit/>
          </a:bodyPr>
          <a:lstStyle/>
          <a:p>
            <a:pPr marL="457200" indent="-457200" algn="just">
              <a:buFont typeface="Wingdings" panose="05000000000000000000" pitchFamily="2" charset="2"/>
              <a:buChar char="v"/>
            </a:pPr>
            <a:r>
              <a:rPr lang="en-IN" dirty="0">
                <a:solidFill>
                  <a:srgbClr val="FF0000"/>
                </a:solidFill>
                <a:latin typeface="Times New Roman" panose="02020603050405020304" pitchFamily="18" charset="0"/>
                <a:cs typeface="Times New Roman" panose="02020603050405020304" pitchFamily="18" charset="0"/>
              </a:rPr>
              <a:t> A  method has been developed for the identification of multiple tropopauses. A maxima in the aspect sensitivity profile in the height region of 11 – 19 km was found to be better match to the LRT w.r.t to the SNR gradient of the zenith beam. CPT were observed to be near the minima in the aspect ratio profile in the 11 – 19 km height region.</a:t>
            </a:r>
          </a:p>
          <a:p>
            <a:pPr marL="457200" indent="-457200" algn="just">
              <a:buFont typeface="Wingdings" panose="05000000000000000000" pitchFamily="2" charset="2"/>
              <a:buChar char="v"/>
            </a:pPr>
            <a:r>
              <a:rPr lang="en-IN" dirty="0">
                <a:solidFill>
                  <a:srgbClr val="00B050"/>
                </a:solidFill>
                <a:latin typeface="Times New Roman" panose="02020603050405020304" pitchFamily="18" charset="0"/>
                <a:cs typeface="Times New Roman" panose="02020603050405020304" pitchFamily="18" charset="0"/>
              </a:rPr>
              <a:t> A weakening of the layered structure of the radar derived aspect ratio are indicative of the weakening of the tropopause structure and hence intrusion of the stratospheric </a:t>
            </a:r>
            <a:r>
              <a:rPr lang="en-IN" dirty="0" err="1">
                <a:solidFill>
                  <a:srgbClr val="00B050"/>
                </a:solidFill>
                <a:latin typeface="Times New Roman" panose="02020603050405020304" pitchFamily="18" charset="0"/>
                <a:cs typeface="Times New Roman" panose="02020603050405020304" pitchFamily="18" charset="0"/>
              </a:rPr>
              <a:t>airmass</a:t>
            </a:r>
            <a:r>
              <a:rPr lang="en-IN" dirty="0">
                <a:solidFill>
                  <a:srgbClr val="00B050"/>
                </a:solidFill>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v"/>
            </a:pPr>
            <a:r>
              <a:rPr lang="en-IN" dirty="0">
                <a:solidFill>
                  <a:srgbClr val="002060"/>
                </a:solidFill>
                <a:latin typeface="Times New Roman" panose="02020603050405020304" pitchFamily="18" charset="0"/>
                <a:cs typeface="Times New Roman" panose="02020603050405020304" pitchFamily="18" charset="0"/>
              </a:rPr>
              <a:t> A tongue/finger shaped structures of ERA5 derived high PV (&gt;1.6 </a:t>
            </a:r>
            <a:r>
              <a:rPr lang="en-IN" dirty="0" err="1">
                <a:solidFill>
                  <a:srgbClr val="002060"/>
                </a:solidFill>
                <a:latin typeface="Times New Roman" panose="02020603050405020304" pitchFamily="18" charset="0"/>
                <a:cs typeface="Times New Roman" panose="02020603050405020304" pitchFamily="18" charset="0"/>
              </a:rPr>
              <a:t>pvu</a:t>
            </a:r>
            <a:r>
              <a:rPr lang="en-IN" dirty="0">
                <a:solidFill>
                  <a:srgbClr val="002060"/>
                </a:solidFill>
                <a:latin typeface="Times New Roman" panose="02020603050405020304" pitchFamily="18" charset="0"/>
                <a:cs typeface="Times New Roman" panose="02020603050405020304" pitchFamily="18" charset="0"/>
              </a:rPr>
              <a:t>) , Ozone mixing ratio (&gt;100 </a:t>
            </a:r>
            <a:r>
              <a:rPr lang="en-IN" dirty="0" err="1">
                <a:solidFill>
                  <a:srgbClr val="002060"/>
                </a:solidFill>
                <a:latin typeface="Times New Roman" panose="02020603050405020304" pitchFamily="18" charset="0"/>
                <a:cs typeface="Times New Roman" panose="02020603050405020304" pitchFamily="18" charset="0"/>
              </a:rPr>
              <a:t>ppbv</a:t>
            </a:r>
            <a:r>
              <a:rPr lang="en-IN" dirty="0">
                <a:solidFill>
                  <a:srgbClr val="002060"/>
                </a:solidFill>
                <a:latin typeface="Times New Roman" panose="02020603050405020304" pitchFamily="18" charset="0"/>
                <a:cs typeface="Times New Roman" panose="02020603050405020304" pitchFamily="18" charset="0"/>
              </a:rPr>
              <a:t>) and drier </a:t>
            </a:r>
            <a:r>
              <a:rPr lang="en-IN" dirty="0" err="1">
                <a:solidFill>
                  <a:srgbClr val="002060"/>
                </a:solidFill>
                <a:latin typeface="Times New Roman" panose="02020603050405020304" pitchFamily="18" charset="0"/>
                <a:cs typeface="Times New Roman" panose="02020603050405020304" pitchFamily="18" charset="0"/>
              </a:rPr>
              <a:t>airmass</a:t>
            </a:r>
            <a:r>
              <a:rPr lang="en-IN" dirty="0">
                <a:solidFill>
                  <a:srgbClr val="002060"/>
                </a:solidFill>
                <a:latin typeface="Times New Roman" panose="02020603050405020304" pitchFamily="18" charset="0"/>
                <a:cs typeface="Times New Roman" panose="02020603050405020304" pitchFamily="18" charset="0"/>
              </a:rPr>
              <a:t> (low specific humidity ) were observed around radar location up to mid and lower troposphere levels(~500 </a:t>
            </a:r>
            <a:r>
              <a:rPr lang="en-IN" dirty="0" err="1">
                <a:solidFill>
                  <a:srgbClr val="002060"/>
                </a:solidFill>
                <a:latin typeface="Times New Roman" panose="02020603050405020304" pitchFamily="18" charset="0"/>
                <a:cs typeface="Times New Roman" panose="02020603050405020304" pitchFamily="18" charset="0"/>
              </a:rPr>
              <a:t>hPa</a:t>
            </a:r>
            <a:r>
              <a:rPr lang="en-IN" dirty="0" smtClean="0">
                <a:solidFill>
                  <a:srgbClr val="002060"/>
                </a:solidFill>
                <a:latin typeface="Times New Roman" panose="02020603050405020304" pitchFamily="18" charset="0"/>
                <a:cs typeface="Times New Roman" panose="02020603050405020304" pitchFamily="18" charset="0"/>
              </a:rPr>
              <a:t>).</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6551" y="3826194"/>
            <a:ext cx="3159562" cy="649188"/>
          </a:xfrm>
          <a:prstGeom prst="flowChartTerminator">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p:spPr>
        <p:txBody>
          <a:bodyPr wrap="square" rtlCol="0">
            <a:spAutoFit/>
          </a:bodyPr>
          <a:lstStyle/>
          <a:p>
            <a:r>
              <a:rPr lang="en-IN" sz="2400" dirty="0" smtClean="0">
                <a:latin typeface="Georgia" panose="02040502050405020303" pitchFamily="18" charset="0"/>
              </a:rPr>
              <a:t>Acknowledgments</a:t>
            </a:r>
            <a:endParaRPr lang="en-IN" sz="2400" dirty="0">
              <a:latin typeface="Georgia" panose="02040502050405020303" pitchFamily="18" charset="0"/>
            </a:endParaRPr>
          </a:p>
        </p:txBody>
      </p:sp>
      <p:sp>
        <p:nvSpPr>
          <p:cNvPr id="7" name="TextBox 6"/>
          <p:cNvSpPr txBox="1"/>
          <p:nvPr/>
        </p:nvSpPr>
        <p:spPr>
          <a:xfrm>
            <a:off x="646043" y="4763711"/>
            <a:ext cx="10744200" cy="1015663"/>
          </a:xfrm>
          <a:prstGeom prst="rect">
            <a:avLst/>
          </a:prstGeom>
          <a:noFill/>
          <a:ln w="28575">
            <a:solidFill>
              <a:schemeClr val="tx1"/>
            </a:solidFill>
          </a:ln>
        </p:spPr>
        <p:txBody>
          <a:bodyPr wrap="square" rtlCol="0">
            <a:spAutoFit/>
          </a:bodyPr>
          <a:lstStyle/>
          <a:p>
            <a:pPr marL="457200" indent="-457200">
              <a:buFont typeface="Wingdings" panose="05000000000000000000" pitchFamily="2" charset="2"/>
              <a:buChar char="q"/>
            </a:pPr>
            <a:r>
              <a:rPr lang="en-US" sz="2000" dirty="0">
                <a:latin typeface="Georgia" panose="02040502050405020303" pitchFamily="18" charset="0"/>
              </a:rPr>
              <a:t>Science and Engineering Research Board (SERB), DST, Govt. of India for funding ARIES ST Radar system.</a:t>
            </a:r>
          </a:p>
          <a:p>
            <a:pPr marL="457200" indent="-457200">
              <a:buFont typeface="Wingdings" panose="05000000000000000000" pitchFamily="2" charset="2"/>
              <a:buChar char="q"/>
            </a:pPr>
            <a:r>
              <a:rPr lang="en-US" sz="2000" dirty="0">
                <a:latin typeface="Georgia" panose="02040502050405020303" pitchFamily="18" charset="0"/>
              </a:rPr>
              <a:t> ISRO ATCTM project for conducting the balloon borne GPS Radiosonde observations.</a:t>
            </a:r>
            <a:endParaRPr lang="en-US" sz="2000" dirty="0">
              <a:latin typeface="Georgia" panose="02040502050405020303" pitchFamily="18" charset="0"/>
            </a:endParaRPr>
          </a:p>
        </p:txBody>
      </p:sp>
    </p:spTree>
    <p:extLst>
      <p:ext uri="{BB962C8B-B14F-4D97-AF65-F5344CB8AC3E}">
        <p14:creationId xmlns:p14="http://schemas.microsoft.com/office/powerpoint/2010/main" val="3551163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720</Words>
  <Application>Microsoft Office PowerPoint</Application>
  <PresentationFormat>Widescreen</PresentationFormat>
  <Paragraphs>84</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Cambria Math</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ADITYA JAISWAL</dc:creator>
  <cp:lastModifiedBy>ADITYA JAISWAL</cp:lastModifiedBy>
  <cp:revision>10</cp:revision>
  <dcterms:created xsi:type="dcterms:W3CDTF">2024-05-18T09:57:11Z</dcterms:created>
  <dcterms:modified xsi:type="dcterms:W3CDTF">2024-05-19T13:37:08Z</dcterms:modified>
</cp:coreProperties>
</file>