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30175200" cy="42062400"/>
  <p:notesSz cx="6858000" cy="9144000"/>
  <p:defaultTextStyle>
    <a:defPPr>
      <a:defRPr lang="en-US"/>
    </a:defPPr>
    <a:lvl1pPr marL="0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1pPr>
    <a:lvl2pPr marL="6558787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2pPr>
    <a:lvl3pPr marL="13117588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3pPr>
    <a:lvl4pPr marL="19676390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4pPr>
    <a:lvl5pPr marL="26235177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5pPr>
    <a:lvl6pPr marL="32793978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6pPr>
    <a:lvl7pPr marL="39352779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7pPr>
    <a:lvl8pPr marL="45911566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8pPr>
    <a:lvl9pPr marL="51206400" algn="l" defTabSz="13117588" rtl="0" eaLnBrk="1" latinLnBrk="0" hangingPunct="1">
      <a:defRPr sz="25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 snapToGrid="0">
      <p:cViewPr>
        <p:scale>
          <a:sx n="28" d="100"/>
          <a:sy n="28" d="100"/>
        </p:scale>
        <p:origin x="1435" y="-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883826"/>
            <a:ext cx="25648920" cy="14643947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2092500"/>
            <a:ext cx="22631400" cy="10155340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239433"/>
            <a:ext cx="6506528" cy="356459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239433"/>
            <a:ext cx="19142393" cy="356459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486402"/>
            <a:ext cx="26026110" cy="17496787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8148716"/>
            <a:ext cx="26026110" cy="9201147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1197167"/>
            <a:ext cx="12824460" cy="2668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1197167"/>
            <a:ext cx="12824460" cy="2668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6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239442"/>
            <a:ext cx="26026110" cy="813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10311133"/>
            <a:ext cx="12765522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5364460"/>
            <a:ext cx="12765522" cy="22598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10311133"/>
            <a:ext cx="12828390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5364460"/>
            <a:ext cx="12828390" cy="22598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6056216"/>
            <a:ext cx="15276195" cy="29891567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8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6056216"/>
            <a:ext cx="15276195" cy="29891567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39442"/>
            <a:ext cx="26026110" cy="81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197167"/>
            <a:ext cx="2602611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2884-4DB5-4691-BAEF-5404B12430B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8985623"/>
            <a:ext cx="1018413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2671-B265-4B87-9710-C7FFE32F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.emf"/><Relationship Id="rId3" Type="http://schemas.openxmlformats.org/officeDocument/2006/relationships/hyperlink" Target="https://doi.org/10.3126/jist.v28i1.43452" TargetMode="External"/><Relationship Id="rId7" Type="http://schemas.openxmlformats.org/officeDocument/2006/relationships/image" Target="../media/image1.emf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emf"/><Relationship Id="rId2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5B7F73A-F00F-9A91-0A24-889F0A179791}"/>
              </a:ext>
            </a:extLst>
          </p:cNvPr>
          <p:cNvSpPr txBox="1"/>
          <p:nvPr/>
        </p:nvSpPr>
        <p:spPr>
          <a:xfrm>
            <a:off x="23620" y="40130083"/>
            <a:ext cx="30151580" cy="6340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52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Acknowledgement: </a:t>
            </a:r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STIPMEX Workshop, Pune, India </a:t>
            </a:r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2-7 June 2024, STIPMEX Workshop, (IITM), Pune, India </a:t>
            </a:r>
            <a:endParaRPr lang="en-US" sz="352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BA6B6B-F688-9AAD-AD45-5FF5E14A8C54}"/>
              </a:ext>
            </a:extLst>
          </p:cNvPr>
          <p:cNvSpPr txBox="1"/>
          <p:nvPr/>
        </p:nvSpPr>
        <p:spPr>
          <a:xfrm>
            <a:off x="91078" y="13967225"/>
            <a:ext cx="49034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Methodology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9D30F2C-9914-6A67-FE32-3B1168C77A15}"/>
              </a:ext>
            </a:extLst>
          </p:cNvPr>
          <p:cNvSpPr txBox="1"/>
          <p:nvPr/>
        </p:nvSpPr>
        <p:spPr>
          <a:xfrm>
            <a:off x="9763668" y="320155134"/>
            <a:ext cx="20502610" cy="537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8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5. Conclusion</a:t>
            </a:r>
          </a:p>
          <a:p>
            <a:endParaRPr lang="en-US" sz="2640" u="sng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259510" indent="-2259510" algn="just">
              <a:buFont typeface="Wingdings" panose="05000000000000000000" pitchFamily="2" charset="2"/>
              <a:buChar char="Ø"/>
            </a:pP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The SPHY model successfully calibrated 2004 -2008 with Nash Sutcliffe Efficiency NSE 0.79, Coefficient of Determination 0.79 and Percent of volume difference -3% at daily time series discharge of </a:t>
            </a:r>
            <a:r>
              <a:rPr lang="en-US" sz="264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Rasnalu</a:t>
            </a: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. Similarly, SPHY model validated 2001-2003 with Nash Sutcliffe Efficiency NSE 0.62, Coefficient of Determination 0.62 and Percent of volume difference 24% at daily time series discharge of </a:t>
            </a:r>
            <a:r>
              <a:rPr lang="en-US" sz="264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Rasnalu</a:t>
            </a: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259510" indent="-2259510" algn="just">
              <a:buFont typeface="Wingdings" panose="05000000000000000000" pitchFamily="2" charset="2"/>
              <a:buChar char="Ø"/>
            </a:pPr>
            <a:endParaRPr lang="en-US" sz="264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59510" indent="-2259510" algn="just">
              <a:buFont typeface="Wingdings" panose="05000000000000000000" pitchFamily="2" charset="2"/>
              <a:buChar char="Ø"/>
            </a:pP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The streamflow contribution SPHY model simulated 89% Rain-Runoff, 9% </a:t>
            </a:r>
            <a:r>
              <a:rPr lang="en-US" sz="264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Bsseflow</a:t>
            </a: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-Runoff, 2% Snowmelt- Runoff and 0% Glacier melt-Runoff at </a:t>
            </a:r>
            <a:r>
              <a:rPr lang="en-US" sz="264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Rasnalu</a:t>
            </a: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gauge station in Tamakoshi River Basin.</a:t>
            </a:r>
          </a:p>
          <a:p>
            <a:pPr marL="2259510" indent="-2259510" algn="just">
              <a:buFont typeface="Wingdings" panose="05000000000000000000" pitchFamily="2" charset="2"/>
              <a:buChar char="Ø"/>
            </a:pPr>
            <a:endParaRPr lang="en-US" sz="264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59510" indent="-2259510" algn="just">
              <a:buFont typeface="Wingdings" panose="05000000000000000000" pitchFamily="2" charset="2"/>
              <a:buChar char="Ø"/>
            </a:pP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Water storage balance shows the negative during simulation period in </a:t>
            </a:r>
            <a:r>
              <a:rPr lang="en-US" sz="2640" kern="0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Rasnalu</a:t>
            </a:r>
            <a:r>
              <a:rPr lang="en-US" sz="2640" kern="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watershed at </a:t>
            </a:r>
            <a:r>
              <a:rPr lang="en-US" sz="2640" kern="0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Khmtikhola</a:t>
            </a:r>
            <a:endParaRPr lang="en-US" sz="2640" dirty="0"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en-US" sz="2640" u="sng" dirty="0">
              <a:solidFill>
                <a:srgbClr val="7030A0"/>
              </a:solidFill>
              <a:latin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A7C5F3A-F87A-C1C4-47BA-074F822B966D}"/>
              </a:ext>
            </a:extLst>
          </p:cNvPr>
          <p:cNvSpPr txBox="1"/>
          <p:nvPr/>
        </p:nvSpPr>
        <p:spPr>
          <a:xfrm>
            <a:off x="287649" y="27599317"/>
            <a:ext cx="12707008" cy="205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2.3 Methods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Mangal" panose="02040503050203030202" pitchFamily="18" charset="0"/>
            </a:endParaRP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Mangal" panose="02040503050203030202" pitchFamily="18" charset="0"/>
              </a:rPr>
              <a:t>Standardized rainfall anomalies  were used to identify the dry </a:t>
            </a:r>
          </a:p>
          <a:p>
            <a:r>
              <a:rPr lang="en-US" sz="3520" dirty="0">
                <a:latin typeface="Times New Roman" panose="02020603050405020304" pitchFamily="18" charset="0"/>
                <a:cs typeface="Mangal" panose="02040503050203030202" pitchFamily="18" charset="0"/>
              </a:rPr>
              <a:t>      and excess episodes (</a:t>
            </a:r>
            <a:r>
              <a:rPr lang="en-US" sz="3520" dirty="0" err="1">
                <a:latin typeface="Times New Roman" panose="02020603050405020304" pitchFamily="18" charset="0"/>
                <a:cs typeface="Mangal" panose="02040503050203030202" pitchFamily="18" charset="0"/>
              </a:rPr>
              <a:t>Bagale</a:t>
            </a:r>
            <a:r>
              <a:rPr lang="en-US" sz="3520" dirty="0">
                <a:latin typeface="Times New Roman" panose="02020603050405020304" pitchFamily="18" charset="0"/>
                <a:cs typeface="Mangal" panose="02040503050203030202" pitchFamily="18" charset="0"/>
              </a:rPr>
              <a:t> et al., 2021; </a:t>
            </a:r>
            <a:r>
              <a:rPr lang="en-US" sz="3520" dirty="0" err="1">
                <a:latin typeface="Times New Roman" panose="02020603050405020304" pitchFamily="18" charset="0"/>
                <a:cs typeface="Mangal" panose="02040503050203030202" pitchFamily="18" charset="0"/>
              </a:rPr>
              <a:t>Varikoiden</a:t>
            </a:r>
            <a:r>
              <a:rPr lang="en-US" sz="3520" dirty="0">
                <a:latin typeface="Times New Roman" panose="02020603050405020304" pitchFamily="18" charset="0"/>
                <a:cs typeface="Mangal" panose="02040503050203030202" pitchFamily="18" charset="0"/>
              </a:rPr>
              <a:t> et al., 2015)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32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95C1F6-0668-532F-A0E7-1BE0A816C705}"/>
              </a:ext>
            </a:extLst>
          </p:cNvPr>
          <p:cNvSpPr txBox="1"/>
          <p:nvPr/>
        </p:nvSpPr>
        <p:spPr>
          <a:xfrm>
            <a:off x="13191979" y="28927862"/>
            <a:ext cx="1667382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4.Conclusions</a:t>
            </a:r>
            <a:endParaRPr lang="en-US" sz="4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28650" indent="-62865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identified </a:t>
            </a:r>
            <a:r>
              <a:rPr lang="en-US" sz="35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</a:t>
            </a:r>
            <a:r>
              <a:rPr lang="en-US" sz="35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droughts </a:t>
            </a:r>
            <a:r>
              <a:rPr lang="en-US" sz="35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eight flood  episodes </a:t>
            </a:r>
            <a:r>
              <a:rPr lang="en-US" sz="35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 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2018. The most intense drought was identified in 1992; while the extreme flood </a:t>
            </a:r>
            <a:r>
              <a:rPr lang="en-US" sz="3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occured</a:t>
            </a:r>
            <a:r>
              <a:rPr lang="en-US" sz="3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1984.</a:t>
            </a:r>
          </a:p>
          <a:p>
            <a:pPr marL="628650" indent="-628650" algn="just">
              <a:buFont typeface="Arial" panose="020B0604020202020204" pitchFamily="34" charset="0"/>
              <a:buChar char="•"/>
            </a:pPr>
            <a:endParaRPr lang="en-US" sz="352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62865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Nino events result in </a:t>
            </a:r>
            <a:r>
              <a:rPr lang="en-US" sz="3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9% decrease in summer precipitation, while La Lina events lead to a 9% increase.</a:t>
            </a:r>
            <a:r>
              <a:rPr lang="en-US" sz="35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SOI and ONI anomalies indicate their impacts on summer  droughts and floods. </a:t>
            </a:r>
            <a:endParaRPr lang="en-US" sz="352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628650" algn="just">
              <a:buFont typeface="Arial" panose="020B0604020202020204" pitchFamily="34" charset="0"/>
              <a:buChar char="•"/>
            </a:pPr>
            <a:endParaRPr lang="en-US" sz="352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62865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El Nino years, the upper air circulations are weakened due to low convection, while in La Nina years, they are strengthened due to high convection near the source regions.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D8C85B-86A3-2327-314C-10C34A1169EC}"/>
              </a:ext>
            </a:extLst>
          </p:cNvPr>
          <p:cNvSpPr txBox="1"/>
          <p:nvPr/>
        </p:nvSpPr>
        <p:spPr>
          <a:xfrm>
            <a:off x="-1417549" y="15162172"/>
            <a:ext cx="7274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 Study Area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08F7EDF-31CB-12C4-A869-EF2F2EA42532}"/>
              </a:ext>
            </a:extLst>
          </p:cNvPr>
          <p:cNvSpPr txBox="1"/>
          <p:nvPr/>
        </p:nvSpPr>
        <p:spPr>
          <a:xfrm>
            <a:off x="13457738" y="8379524"/>
            <a:ext cx="163302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Monsoon  rainfall in Nepal associated with large scale </a:t>
            </a:r>
          </a:p>
          <a:p>
            <a:pPr algn="just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atmospheric circulations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2529A15-25B6-3ED7-47BE-7DDDB8D3A9B3}"/>
              </a:ext>
            </a:extLst>
          </p:cNvPr>
          <p:cNvCxnSpPr>
            <a:cxnSpLocks/>
          </p:cNvCxnSpPr>
          <p:nvPr/>
        </p:nvCxnSpPr>
        <p:spPr>
          <a:xfrm>
            <a:off x="-34652" y="7692187"/>
            <a:ext cx="30049470" cy="234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895C1F6-0668-532F-A0E7-1BE0A816C705}"/>
              </a:ext>
            </a:extLst>
          </p:cNvPr>
          <p:cNvSpPr txBox="1"/>
          <p:nvPr/>
        </p:nvSpPr>
        <p:spPr>
          <a:xfrm>
            <a:off x="412388" y="8079050"/>
            <a:ext cx="12630202" cy="564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2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1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Introduction</a:t>
            </a:r>
            <a:endParaRPr lang="en-US" sz="4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54380" indent="-75438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significant part of the global inter-annual climate variability is related to ENSO </a:t>
            </a:r>
            <a:r>
              <a:rPr lang="en-US" sz="3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events, which are usually linked 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major drought/flood events in many regions around the world (Trenberth and </a:t>
            </a:r>
            <a:r>
              <a:rPr lang="en-US" sz="3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stepaniak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2001).</a:t>
            </a:r>
          </a:p>
          <a:p>
            <a:pPr marL="754380" indent="-75438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Drought/flood in Nepal is caused by the weakening/strengthening of monsoon circulation in summer (</a:t>
            </a:r>
            <a:r>
              <a:rPr lang="en-US" sz="3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Bagale</a:t>
            </a: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2021). </a:t>
            </a:r>
          </a:p>
          <a:p>
            <a:pPr marL="754380" indent="-75438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objective of this study is to know the physical mechanism behind extreme weather episodes in Nepal.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95C1F6-0668-532F-A0E7-1BE0A816C705}"/>
              </a:ext>
            </a:extLst>
          </p:cNvPr>
          <p:cNvSpPr txBox="1"/>
          <p:nvPr/>
        </p:nvSpPr>
        <p:spPr>
          <a:xfrm>
            <a:off x="-34652" y="1410701"/>
            <a:ext cx="30209852" cy="462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Understanding the Physical Mechanism Behind Extreme Weather Episodes in Nepal</a:t>
            </a:r>
          </a:p>
          <a:p>
            <a:pPr algn="ctr"/>
            <a:endParaRPr lang="en-US" sz="792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396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BA6B6B-F688-9AAD-AD45-5FF5E14A8C54}"/>
              </a:ext>
            </a:extLst>
          </p:cNvPr>
          <p:cNvSpPr txBox="1"/>
          <p:nvPr/>
        </p:nvSpPr>
        <p:spPr>
          <a:xfrm>
            <a:off x="321201" y="24735922"/>
            <a:ext cx="12196342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</a:p>
          <a:p>
            <a:pPr marL="754380" indent="-75438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Data (Precipitation) (1977 – 2018)</a:t>
            </a:r>
          </a:p>
          <a:p>
            <a:pPr marL="754380" indent="-75438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Oscillation Index (SOI), Ocean Nino Index (ONI)</a:t>
            </a:r>
          </a:p>
          <a:p>
            <a:pPr marL="754380" indent="-754380" algn="just">
              <a:buFont typeface="Arial" panose="020B0604020202020204" pitchFamily="34" charset="0"/>
              <a:buChar char="•"/>
            </a:pPr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and vertical </a:t>
            </a:r>
            <a:r>
              <a:rPr lang="en-US" sz="3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vector</a:t>
            </a:r>
            <a:endParaRPr lang="en-US" sz="3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895C1F6-0668-532F-A0E7-1BE0A816C705}"/>
              </a:ext>
            </a:extLst>
          </p:cNvPr>
          <p:cNvSpPr txBox="1"/>
          <p:nvPr/>
        </p:nvSpPr>
        <p:spPr>
          <a:xfrm>
            <a:off x="13353880" y="35288203"/>
            <a:ext cx="161013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5.References</a:t>
            </a:r>
          </a:p>
          <a:p>
            <a:pPr marL="502920" indent="-50292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Bagale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Sigdel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&amp;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Aryal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(2021). Drought Monitoring Over Nepal for the Last Four Decades and its Connection With Southern Oscillation Index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Water, 13: 3411. https://</a:t>
            </a:r>
            <a:r>
              <a:rPr lang="en-US" sz="264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doi.org/10.3390/w13233411</a:t>
            </a:r>
            <a:endParaRPr lang="en-US" sz="528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28650" indent="-628650" algn="just">
              <a:buFont typeface="Arial" panose="020B0604020202020204" pitchFamily="34" charset="0"/>
              <a:buChar char="•"/>
            </a:pP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Bagale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Sigdel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M.&amp;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Aryal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(2023). Influence of Southern Oscillation Index on Rainfall Variability in Nepal During Large Deficient Monsoon Years. 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Institute of  Science and Technology,28 (1):11-24. 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https://doi.org/10.3126/jist.v28i1.43452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indent="-628650" algn="just">
              <a:buFont typeface="Arial" panose="020B0604020202020204" pitchFamily="34" charset="0"/>
              <a:buChar char="•"/>
            </a:pP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Varikoden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Revadekar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V,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Choudhary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&amp; </a:t>
            </a:r>
            <a:r>
              <a:rPr lang="en-US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Preethi</a:t>
            </a: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(2015). Droughts of Indian summer monsoon associated with El Niño and Non-El Niño years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4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Int.J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4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Climatol</a:t>
            </a:r>
            <a:r>
              <a:rPr lang="en-US" sz="26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1925(July 2014), 1916–1925. https://doi.org/10.1002/joc.4097</a:t>
            </a:r>
          </a:p>
          <a:p>
            <a:pPr marL="628650" indent="-628650" algn="just">
              <a:buFont typeface="Arial" panose="020B0604020202020204" pitchFamily="34" charset="0"/>
              <a:buChar char="•"/>
            </a:pPr>
            <a:endParaRPr lang="en-US" sz="26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895C1F6-0668-532F-A0E7-1BE0A816C705}"/>
              </a:ext>
            </a:extLst>
          </p:cNvPr>
          <p:cNvSpPr txBox="1"/>
          <p:nvPr/>
        </p:nvSpPr>
        <p:spPr>
          <a:xfrm>
            <a:off x="6126150" y="5190520"/>
            <a:ext cx="233290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Damodar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Bagale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*, Deepak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Aryal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Madan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Sigdel</a:t>
            </a:r>
            <a:endParaRPr lang="en-US" sz="4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Central Department of Hydrology and Meteorology,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Tribhuvan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University, Nepal</a:t>
            </a:r>
          </a:p>
          <a:p>
            <a:pPr algn="just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Correspondence: damu.bagale@gmail.com</a:t>
            </a:r>
            <a:endParaRPr lang="en-US" sz="4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8" y="16254345"/>
            <a:ext cx="12427762" cy="7934980"/>
          </a:xfrm>
          <a:prstGeom prst="rect">
            <a:avLst/>
          </a:prstGeom>
        </p:spPr>
      </p:pic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-34652" y="586239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24785713" y="9008342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35" y="3675717"/>
            <a:ext cx="3038475" cy="359378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2C034B7-85A5-FC1E-6CEB-D6449F69292E}"/>
              </a:ext>
            </a:extLst>
          </p:cNvPr>
          <p:cNvSpPr txBox="1"/>
          <p:nvPr/>
        </p:nvSpPr>
        <p:spPr>
          <a:xfrm>
            <a:off x="287648" y="29706439"/>
            <a:ext cx="12467558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Results</a:t>
            </a:r>
          </a:p>
          <a:p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3.1Temporal variability of monsoon rainfall (1977-2018) and its </a:t>
            </a:r>
          </a:p>
          <a:p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features</a:t>
            </a:r>
          </a:p>
          <a:p>
            <a:r>
              <a:rPr lang="en-US" sz="35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2" name="Rectangle 201"/>
          <p:cNvSpPr>
            <a:spLocks noChangeArrowheads="1"/>
          </p:cNvSpPr>
          <p:nvPr/>
        </p:nvSpPr>
        <p:spPr bwMode="auto">
          <a:xfrm>
            <a:off x="1" y="690789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sp>
        <p:nvSpPr>
          <p:cNvPr id="14" name="Rectangle 210"/>
          <p:cNvSpPr>
            <a:spLocks noChangeArrowheads="1"/>
          </p:cNvSpPr>
          <p:nvPr/>
        </p:nvSpPr>
        <p:spPr bwMode="auto">
          <a:xfrm>
            <a:off x="20634659" y="8989603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sp>
        <p:nvSpPr>
          <p:cNvPr id="9" name="Rectangle 362"/>
          <p:cNvSpPr>
            <a:spLocks noChangeArrowheads="1"/>
          </p:cNvSpPr>
          <p:nvPr/>
        </p:nvSpPr>
        <p:spPr bwMode="auto">
          <a:xfrm>
            <a:off x="18330926" y="11704082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34763"/>
              </p:ext>
            </p:extLst>
          </p:nvPr>
        </p:nvGraphicFramePr>
        <p:xfrm>
          <a:off x="2352812" y="35566040"/>
          <a:ext cx="9809577" cy="44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" name="Acrobat Document" r:id="rId6" imgW="3680141" imgH="1965723" progId="Acrobat.Document.DC">
                  <p:embed/>
                </p:oleObj>
              </mc:Choice>
              <mc:Fallback>
                <p:oleObj name="Acrobat Document" r:id="rId6" imgW="3680141" imgH="1965723" progId="Acrobat.Document.DC">
                  <p:embed/>
                  <p:pic>
                    <p:nvPicPr>
                      <p:cNvPr id="0" name="Object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812" y="35566040"/>
                        <a:ext cx="9809577" cy="4461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99"/>
          <p:cNvSpPr>
            <a:spLocks noChangeArrowheads="1"/>
          </p:cNvSpPr>
          <p:nvPr/>
        </p:nvSpPr>
        <p:spPr bwMode="auto">
          <a:xfrm>
            <a:off x="15261447" y="15448792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sp>
        <p:nvSpPr>
          <p:cNvPr id="36" name="Rectangle 401"/>
          <p:cNvSpPr>
            <a:spLocks noChangeArrowheads="1"/>
          </p:cNvSpPr>
          <p:nvPr/>
        </p:nvSpPr>
        <p:spPr bwMode="auto">
          <a:xfrm>
            <a:off x="15644321" y="21986494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sp>
        <p:nvSpPr>
          <p:cNvPr id="8" name="Rectangle 428"/>
          <p:cNvSpPr>
            <a:spLocks noChangeArrowheads="1"/>
          </p:cNvSpPr>
          <p:nvPr/>
        </p:nvSpPr>
        <p:spPr bwMode="auto">
          <a:xfrm>
            <a:off x="1" y="690789"/>
            <a:ext cx="203197" cy="44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391"/>
          </a:p>
        </p:txBody>
      </p:sp>
      <p:pic>
        <p:nvPicPr>
          <p:cNvPr id="41" name="Picture 40"/>
          <p:cNvPicPr/>
          <p:nvPr/>
        </p:nvPicPr>
        <p:blipFill>
          <a:blip r:embed="rId8"/>
          <a:stretch>
            <a:fillRect/>
          </a:stretch>
        </p:blipFill>
        <p:spPr>
          <a:xfrm>
            <a:off x="23018886" y="10047596"/>
            <a:ext cx="6721974" cy="5882591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9"/>
          <a:stretch>
            <a:fillRect/>
          </a:stretch>
        </p:blipFill>
        <p:spPr>
          <a:xfrm>
            <a:off x="23045242" y="16223153"/>
            <a:ext cx="6695618" cy="5995498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0"/>
          <a:stretch>
            <a:fillRect/>
          </a:stretch>
        </p:blipFill>
        <p:spPr>
          <a:xfrm>
            <a:off x="23136682" y="22567570"/>
            <a:ext cx="6536142" cy="6051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150" y="32110175"/>
            <a:ext cx="184731" cy="4461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391" dirty="0"/>
          </a:p>
        </p:txBody>
      </p:sp>
      <p:sp>
        <p:nvSpPr>
          <p:cNvPr id="45" name="TextBox 44"/>
          <p:cNvSpPr txBox="1"/>
          <p:nvPr/>
        </p:nvSpPr>
        <p:spPr>
          <a:xfrm>
            <a:off x="6123662" y="35769634"/>
            <a:ext cx="57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32" name="Rectangle 668"/>
          <p:cNvSpPr>
            <a:spLocks noChangeArrowheads="1"/>
          </p:cNvSpPr>
          <p:nvPr/>
        </p:nvSpPr>
        <p:spPr bwMode="auto">
          <a:xfrm>
            <a:off x="0" y="0"/>
            <a:ext cx="30175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03606"/>
              </p:ext>
            </p:extLst>
          </p:nvPr>
        </p:nvGraphicFramePr>
        <p:xfrm>
          <a:off x="13643433" y="10099767"/>
          <a:ext cx="9247006" cy="589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" name="Acrobat Document" r:id="rId11" imgW="4312800" imgH="2720520" progId="Acrobat.Document.DC">
                  <p:embed/>
                </p:oleObj>
              </mc:Choice>
              <mc:Fallback>
                <p:oleObj name="Acrobat Document" r:id="rId11" imgW="4312800" imgH="2720520" progId="Acrobat.Document.DC">
                  <p:embed/>
                  <p:pic>
                    <p:nvPicPr>
                      <p:cNvPr id="0" name="Object 6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3433" y="10099767"/>
                        <a:ext cx="9247006" cy="5896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724"/>
          <p:cNvSpPr>
            <a:spLocks noChangeArrowheads="1"/>
          </p:cNvSpPr>
          <p:nvPr/>
        </p:nvSpPr>
        <p:spPr bwMode="auto">
          <a:xfrm>
            <a:off x="0" y="0"/>
            <a:ext cx="30175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29855"/>
              </p:ext>
            </p:extLst>
          </p:nvPr>
        </p:nvGraphicFramePr>
        <p:xfrm>
          <a:off x="13787781" y="16320413"/>
          <a:ext cx="9217942" cy="589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" name="Acrobat Document" r:id="rId13" imgW="4177440" imgH="2473200" progId="Acrobat.Document.DC">
                  <p:embed/>
                </p:oleObj>
              </mc:Choice>
              <mc:Fallback>
                <p:oleObj name="Acrobat Document" r:id="rId13" imgW="4177440" imgH="2473200" progId="Acrobat.Document.DC">
                  <p:embed/>
                  <p:pic>
                    <p:nvPicPr>
                      <p:cNvPr id="0" name="Object 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7781" y="16320413"/>
                        <a:ext cx="9217942" cy="5898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732"/>
          <p:cNvSpPr>
            <a:spLocks noChangeArrowheads="1"/>
          </p:cNvSpPr>
          <p:nvPr/>
        </p:nvSpPr>
        <p:spPr bwMode="auto">
          <a:xfrm>
            <a:off x="34894490" y="7314178"/>
            <a:ext cx="30175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35445"/>
              </p:ext>
            </p:extLst>
          </p:nvPr>
        </p:nvGraphicFramePr>
        <p:xfrm>
          <a:off x="13787781" y="22567570"/>
          <a:ext cx="9217942" cy="601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" name="Acrobat Document" r:id="rId15" imgW="4177440" imgH="2538000" progId="Acrobat.Document.DC">
                  <p:embed/>
                </p:oleObj>
              </mc:Choice>
              <mc:Fallback>
                <p:oleObj name="Acrobat Document" r:id="rId15" imgW="4177440" imgH="2538000" progId="Acrobat.Document.DC">
                  <p:embed/>
                  <p:pic>
                    <p:nvPicPr>
                      <p:cNvPr id="0" name="Object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7781" y="22567570"/>
                        <a:ext cx="9217942" cy="601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14"/>
          <p:cNvSpPr>
            <a:spLocks noChangeArrowheads="1"/>
          </p:cNvSpPr>
          <p:nvPr/>
        </p:nvSpPr>
        <p:spPr bwMode="auto">
          <a:xfrm>
            <a:off x="0" y="0"/>
            <a:ext cx="30175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22687"/>
              </p:ext>
            </p:extLst>
          </p:nvPr>
        </p:nvGraphicFramePr>
        <p:xfrm>
          <a:off x="508998" y="31914146"/>
          <a:ext cx="6263800" cy="354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" name="Acrobat Document" r:id="rId17" imgW="4177440" imgH="1986480" progId="Acrobat.Document.DC">
                  <p:embed/>
                </p:oleObj>
              </mc:Choice>
              <mc:Fallback>
                <p:oleObj name="Acrobat Document" r:id="rId17" imgW="4177440" imgH="1986480" progId="Acrobat.Document.DC">
                  <p:embed/>
                  <p:pic>
                    <p:nvPicPr>
                      <p:cNvPr id="0" name="Object 9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98" y="31914146"/>
                        <a:ext cx="6263800" cy="3549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240062"/>
              </p:ext>
            </p:extLst>
          </p:nvPr>
        </p:nvGraphicFramePr>
        <p:xfrm>
          <a:off x="6970120" y="32100941"/>
          <a:ext cx="5802830" cy="318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" name="Acrobat Document" r:id="rId19" imgW="4527720" imgH="1897560" progId="Acrobat.Document.DC">
                  <p:embed/>
                </p:oleObj>
              </mc:Choice>
              <mc:Fallback>
                <p:oleObj name="Acrobat Document" r:id="rId19" imgW="4527720" imgH="1897560" progId="Acrobat.Document.DC">
                  <p:embed/>
                  <p:pic>
                    <p:nvPicPr>
                      <p:cNvPr id="0" name="Object 9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120" y="32100941"/>
                        <a:ext cx="5802830" cy="3187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7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586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Times New Roman</vt:lpstr>
      <vt:lpstr>Wingdings</vt:lpstr>
      <vt:lpstr>Office Theme</vt:lpstr>
      <vt:lpstr>Acrobat Document</vt:lpstr>
      <vt:lpstr>Adobe Acrobat Document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Bhumi Raj Budhathoki</dc:creator>
  <cp:lastModifiedBy>Dell</cp:lastModifiedBy>
  <cp:revision>242</cp:revision>
  <dcterms:created xsi:type="dcterms:W3CDTF">2023-10-05T09:05:26Z</dcterms:created>
  <dcterms:modified xsi:type="dcterms:W3CDTF">2024-05-19T13:06:01Z</dcterms:modified>
</cp:coreProperties>
</file>