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sldIdLst>
    <p:sldId id="259" r:id="rId2"/>
  </p:sldIdLst>
  <p:sldSz cx="30243463" cy="42484675"/>
  <p:notesSz cx="6858000" cy="9144000"/>
  <p:defaultTextStyle>
    <a:defPPr>
      <a:defRPr lang="ru-RU"/>
    </a:defPPr>
    <a:lvl1pPr marL="0" algn="l" defTabSz="3490886" rtl="0" eaLnBrk="1" latinLnBrk="0" hangingPunct="1">
      <a:defRPr sz="6900" kern="1200">
        <a:solidFill>
          <a:schemeClr val="tx1"/>
        </a:solidFill>
        <a:latin typeface="+mn-lt"/>
        <a:ea typeface="+mn-ea"/>
        <a:cs typeface="+mn-cs"/>
      </a:defRPr>
    </a:lvl1pPr>
    <a:lvl2pPr marL="1744996" algn="l" defTabSz="3490886" rtl="0" eaLnBrk="1" latinLnBrk="0" hangingPunct="1">
      <a:defRPr sz="6900" kern="1200">
        <a:solidFill>
          <a:schemeClr val="tx1"/>
        </a:solidFill>
        <a:latin typeface="+mn-lt"/>
        <a:ea typeface="+mn-ea"/>
        <a:cs typeface="+mn-cs"/>
      </a:defRPr>
    </a:lvl2pPr>
    <a:lvl3pPr marL="3490886" algn="l" defTabSz="3490886" rtl="0" eaLnBrk="1" latinLnBrk="0" hangingPunct="1">
      <a:defRPr sz="6900" kern="1200">
        <a:solidFill>
          <a:schemeClr val="tx1"/>
        </a:solidFill>
        <a:latin typeface="+mn-lt"/>
        <a:ea typeface="+mn-ea"/>
        <a:cs typeface="+mn-cs"/>
      </a:defRPr>
    </a:lvl3pPr>
    <a:lvl4pPr marL="5235883" algn="l" defTabSz="3490886" rtl="0" eaLnBrk="1" latinLnBrk="0" hangingPunct="1">
      <a:defRPr sz="6900" kern="1200">
        <a:solidFill>
          <a:schemeClr val="tx1"/>
        </a:solidFill>
        <a:latin typeface="+mn-lt"/>
        <a:ea typeface="+mn-ea"/>
        <a:cs typeface="+mn-cs"/>
      </a:defRPr>
    </a:lvl4pPr>
    <a:lvl5pPr marL="6981773" algn="l" defTabSz="3490886" rtl="0" eaLnBrk="1" latinLnBrk="0" hangingPunct="1">
      <a:defRPr sz="6900" kern="1200">
        <a:solidFill>
          <a:schemeClr val="tx1"/>
        </a:solidFill>
        <a:latin typeface="+mn-lt"/>
        <a:ea typeface="+mn-ea"/>
        <a:cs typeface="+mn-cs"/>
      </a:defRPr>
    </a:lvl5pPr>
    <a:lvl6pPr marL="8726769" algn="l" defTabSz="3490886" rtl="0" eaLnBrk="1" latinLnBrk="0" hangingPunct="1">
      <a:defRPr sz="6900" kern="1200">
        <a:solidFill>
          <a:schemeClr val="tx1"/>
        </a:solidFill>
        <a:latin typeface="+mn-lt"/>
        <a:ea typeface="+mn-ea"/>
        <a:cs typeface="+mn-cs"/>
      </a:defRPr>
    </a:lvl6pPr>
    <a:lvl7pPr marL="10472659" algn="l" defTabSz="3490886" rtl="0" eaLnBrk="1" latinLnBrk="0" hangingPunct="1">
      <a:defRPr sz="6900" kern="1200">
        <a:solidFill>
          <a:schemeClr val="tx1"/>
        </a:solidFill>
        <a:latin typeface="+mn-lt"/>
        <a:ea typeface="+mn-ea"/>
        <a:cs typeface="+mn-cs"/>
      </a:defRPr>
    </a:lvl7pPr>
    <a:lvl8pPr marL="12217656" algn="l" defTabSz="3490886" rtl="0" eaLnBrk="1" latinLnBrk="0" hangingPunct="1">
      <a:defRPr sz="6900" kern="1200">
        <a:solidFill>
          <a:schemeClr val="tx1"/>
        </a:solidFill>
        <a:latin typeface="+mn-lt"/>
        <a:ea typeface="+mn-ea"/>
        <a:cs typeface="+mn-cs"/>
      </a:defRPr>
    </a:lvl8pPr>
    <a:lvl9pPr marL="13963546" algn="l" defTabSz="3490886"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6735">
          <p15:clr>
            <a:srgbClr val="A4A3A4"/>
          </p15:clr>
        </p15:guide>
        <p15:guide id="3" orient="horz" pos="13380">
          <p15:clr>
            <a:srgbClr val="A4A3A4"/>
          </p15:clr>
        </p15:guide>
        <p15:guide id="4" pos="95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tiana" initials="T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3FF"/>
    <a:srgbClr val="DCD7EF"/>
    <a:srgbClr val="A38AA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4"/>
    <p:restoredTop sz="94231"/>
  </p:normalViewPr>
  <p:slideViewPr>
    <p:cSldViewPr snapToGrid="0" snapToObjects="1">
      <p:cViewPr>
        <p:scale>
          <a:sx n="33" d="100"/>
          <a:sy n="33" d="100"/>
        </p:scale>
        <p:origin x="989" y="-4320"/>
      </p:cViewPr>
      <p:guideLst>
        <p:guide orient="horz" pos="9535"/>
        <p:guide pos="6735"/>
        <p:guide orient="horz" pos="13380"/>
        <p:guide pos="952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586B6-D34F-EC4D-A00B-32C53234C95A}" type="datetimeFigureOut">
              <a:rPr lang="ru-RU" smtClean="0"/>
              <a:t>19.05.2024</a:t>
            </a:fld>
            <a:endParaRPr lang="ru-RU"/>
          </a:p>
        </p:txBody>
      </p:sp>
      <p:sp>
        <p:nvSpPr>
          <p:cNvPr id="4" name="Образ слайда 3"/>
          <p:cNvSpPr>
            <a:spLocks noGrp="1" noRot="1" noChangeAspect="1"/>
          </p:cNvSpPr>
          <p:nvPr>
            <p:ph type="sldImg" idx="2"/>
          </p:nvPr>
        </p:nvSpPr>
        <p:spPr>
          <a:xfrm>
            <a:off x="2332038" y="1143000"/>
            <a:ext cx="21939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5059F-FAFE-BF44-A526-89AB54D17F7F}" type="slidenum">
              <a:rPr lang="ru-RU" smtClean="0"/>
              <a:t>‹#›</a:t>
            </a:fld>
            <a:endParaRPr lang="ru-RU"/>
          </a:p>
        </p:txBody>
      </p:sp>
    </p:spTree>
    <p:extLst>
      <p:ext uri="{BB962C8B-B14F-4D97-AF65-F5344CB8AC3E}">
        <p14:creationId xmlns:p14="http://schemas.microsoft.com/office/powerpoint/2010/main" val="2414498241"/>
      </p:ext>
    </p:extLst>
  </p:cSld>
  <p:clrMap bg1="lt1" tx1="dk1" bg2="lt2" tx2="dk2" accent1="accent1" accent2="accent2" accent3="accent3" accent4="accent4" accent5="accent5" accent6="accent6" hlink="hlink" folHlink="folHlink"/>
  <p:notesStyle>
    <a:lvl1pPr marL="0" algn="l" defTabSz="1287292" rtl="0" eaLnBrk="1" latinLnBrk="0" hangingPunct="1">
      <a:defRPr sz="1700" kern="1200">
        <a:solidFill>
          <a:schemeClr val="tx1"/>
        </a:solidFill>
        <a:latin typeface="+mn-lt"/>
        <a:ea typeface="+mn-ea"/>
        <a:cs typeface="+mn-cs"/>
      </a:defRPr>
    </a:lvl1pPr>
    <a:lvl2pPr marL="643646" algn="l" defTabSz="1287292" rtl="0" eaLnBrk="1" latinLnBrk="0" hangingPunct="1">
      <a:defRPr sz="1700" kern="1200">
        <a:solidFill>
          <a:schemeClr val="tx1"/>
        </a:solidFill>
        <a:latin typeface="+mn-lt"/>
        <a:ea typeface="+mn-ea"/>
        <a:cs typeface="+mn-cs"/>
      </a:defRPr>
    </a:lvl2pPr>
    <a:lvl3pPr marL="1287292" algn="l" defTabSz="1287292" rtl="0" eaLnBrk="1" latinLnBrk="0" hangingPunct="1">
      <a:defRPr sz="1700" kern="1200">
        <a:solidFill>
          <a:schemeClr val="tx1"/>
        </a:solidFill>
        <a:latin typeface="+mn-lt"/>
        <a:ea typeface="+mn-ea"/>
        <a:cs typeface="+mn-cs"/>
      </a:defRPr>
    </a:lvl3pPr>
    <a:lvl4pPr marL="1930938" algn="l" defTabSz="1287292" rtl="0" eaLnBrk="1" latinLnBrk="0" hangingPunct="1">
      <a:defRPr sz="1700" kern="1200">
        <a:solidFill>
          <a:schemeClr val="tx1"/>
        </a:solidFill>
        <a:latin typeface="+mn-lt"/>
        <a:ea typeface="+mn-ea"/>
        <a:cs typeface="+mn-cs"/>
      </a:defRPr>
    </a:lvl4pPr>
    <a:lvl5pPr marL="2574585" algn="l" defTabSz="1287292" rtl="0" eaLnBrk="1" latinLnBrk="0" hangingPunct="1">
      <a:defRPr sz="1700" kern="1200">
        <a:solidFill>
          <a:schemeClr val="tx1"/>
        </a:solidFill>
        <a:latin typeface="+mn-lt"/>
        <a:ea typeface="+mn-ea"/>
        <a:cs typeface="+mn-cs"/>
      </a:defRPr>
    </a:lvl5pPr>
    <a:lvl6pPr marL="3218231" algn="l" defTabSz="1287292" rtl="0" eaLnBrk="1" latinLnBrk="0" hangingPunct="1">
      <a:defRPr sz="1700" kern="1200">
        <a:solidFill>
          <a:schemeClr val="tx1"/>
        </a:solidFill>
        <a:latin typeface="+mn-lt"/>
        <a:ea typeface="+mn-ea"/>
        <a:cs typeface="+mn-cs"/>
      </a:defRPr>
    </a:lvl6pPr>
    <a:lvl7pPr marL="3861877" algn="l" defTabSz="1287292" rtl="0" eaLnBrk="1" latinLnBrk="0" hangingPunct="1">
      <a:defRPr sz="1700" kern="1200">
        <a:solidFill>
          <a:schemeClr val="tx1"/>
        </a:solidFill>
        <a:latin typeface="+mn-lt"/>
        <a:ea typeface="+mn-ea"/>
        <a:cs typeface="+mn-cs"/>
      </a:defRPr>
    </a:lvl7pPr>
    <a:lvl8pPr marL="4505523" algn="l" defTabSz="1287292" rtl="0" eaLnBrk="1" latinLnBrk="0" hangingPunct="1">
      <a:defRPr sz="1700" kern="1200">
        <a:solidFill>
          <a:schemeClr val="tx1"/>
        </a:solidFill>
        <a:latin typeface="+mn-lt"/>
        <a:ea typeface="+mn-ea"/>
        <a:cs typeface="+mn-cs"/>
      </a:defRPr>
    </a:lvl8pPr>
    <a:lvl9pPr marL="5149169" algn="l" defTabSz="1287292"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32038" y="1143000"/>
            <a:ext cx="2193925"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15059F-FAFE-BF44-A526-89AB54D17F7F}" type="slidenum">
              <a:rPr lang="ru-RU" smtClean="0"/>
              <a:t>1</a:t>
            </a:fld>
            <a:endParaRPr lang="ru-RU"/>
          </a:p>
        </p:txBody>
      </p:sp>
    </p:spTree>
    <p:extLst>
      <p:ext uri="{BB962C8B-B14F-4D97-AF65-F5344CB8AC3E}">
        <p14:creationId xmlns:p14="http://schemas.microsoft.com/office/powerpoint/2010/main" val="59848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68261" y="6952936"/>
            <a:ext cx="25706943" cy="14790960"/>
          </a:xfrm>
        </p:spPr>
        <p:txBody>
          <a:bodyPr anchor="b"/>
          <a:lstStyle>
            <a:lvl1pPr algn="ctr">
              <a:defRPr sz="19800"/>
            </a:lvl1pPr>
          </a:lstStyle>
          <a:p>
            <a:r>
              <a:rPr lang="ru-RU"/>
              <a:t>Образец заголовка</a:t>
            </a:r>
            <a:endParaRPr lang="en-US" dirty="0"/>
          </a:p>
        </p:txBody>
      </p:sp>
      <p:sp>
        <p:nvSpPr>
          <p:cNvPr id="3" name="Subtitle 2"/>
          <p:cNvSpPr>
            <a:spLocks noGrp="1"/>
          </p:cNvSpPr>
          <p:nvPr>
            <p:ph type="subTitle" idx="1"/>
          </p:nvPr>
        </p:nvSpPr>
        <p:spPr>
          <a:xfrm>
            <a:off x="3780433" y="22314292"/>
            <a:ext cx="22682598" cy="10257292"/>
          </a:xfrm>
        </p:spPr>
        <p:txBody>
          <a:bodyPr/>
          <a:lstStyle>
            <a:lvl1pPr marL="0" indent="0" algn="ctr">
              <a:buNone/>
              <a:defRPr sz="7900"/>
            </a:lvl1pPr>
            <a:lvl2pPr marL="1505417" indent="0" algn="ctr">
              <a:buNone/>
              <a:defRPr sz="6600"/>
            </a:lvl2pPr>
            <a:lvl3pPr marL="3009940" indent="0" algn="ctr">
              <a:buNone/>
              <a:defRPr sz="5900"/>
            </a:lvl3pPr>
            <a:lvl4pPr marL="4515357" indent="0" algn="ctr">
              <a:buNone/>
              <a:defRPr sz="5300"/>
            </a:lvl4pPr>
            <a:lvl5pPr marL="6020773" indent="0" algn="ctr">
              <a:buNone/>
              <a:defRPr sz="5300"/>
            </a:lvl5pPr>
            <a:lvl6pPr marL="7526190" indent="0" algn="ctr">
              <a:buNone/>
              <a:defRPr sz="5300"/>
            </a:lvl6pPr>
            <a:lvl7pPr marL="9030713" indent="0" algn="ctr">
              <a:buNone/>
              <a:defRPr sz="5300"/>
            </a:lvl7pPr>
            <a:lvl8pPr marL="10536130" indent="0" algn="ctr">
              <a:buNone/>
              <a:defRPr sz="5300"/>
            </a:lvl8pPr>
            <a:lvl9pPr marL="12041547" indent="0" algn="ctr">
              <a:buNone/>
              <a:defRPr sz="53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482BA8E-64FE-3445-B3F7-DCE9AC101405}" type="datetimeFigureOut">
              <a:rPr lang="ru-RU" smtClean="0"/>
              <a:t>19.05.2024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hasCustomPrompt="1"/>
          </p:nvPr>
        </p:nvSpPr>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A482BA8E-64FE-3445-B3F7-DCE9AC101405}" type="datetimeFigureOut">
              <a:rPr lang="ru-RU" smtClean="0"/>
              <a:t>19.05.2024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2980" y="2261916"/>
            <a:ext cx="6521247" cy="360037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hasCustomPrompt="1"/>
          </p:nvPr>
        </p:nvSpPr>
        <p:spPr>
          <a:xfrm>
            <a:off x="2079240" y="2261916"/>
            <a:ext cx="19185697" cy="36003799"/>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A482BA8E-64FE-3445-B3F7-DCE9AC101405}" type="datetimeFigureOut">
              <a:rPr lang="ru-RU" smtClean="0"/>
              <a:t>19.05.2024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hasCustomPrompt="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A482BA8E-64FE-3445-B3F7-DCE9AC101405}" type="datetimeFigureOut">
              <a:rPr lang="ru-RU" smtClean="0"/>
              <a:t>19.05.2024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63489" y="10591679"/>
            <a:ext cx="26084987" cy="17672441"/>
          </a:xfrm>
        </p:spPr>
        <p:txBody>
          <a:bodyPr anchor="b"/>
          <a:lstStyle>
            <a:lvl1pPr>
              <a:defRPr sz="19800"/>
            </a:lvl1pPr>
          </a:lstStyle>
          <a:p>
            <a:r>
              <a:rPr lang="ru-RU"/>
              <a:t>Образец заголовка</a:t>
            </a:r>
            <a:endParaRPr lang="en-US" dirty="0"/>
          </a:p>
        </p:txBody>
      </p:sp>
      <p:sp>
        <p:nvSpPr>
          <p:cNvPr id="3" name="Text Placeholder 2"/>
          <p:cNvSpPr>
            <a:spLocks noGrp="1"/>
          </p:cNvSpPr>
          <p:nvPr>
            <p:ph type="body" idx="1" hasCustomPrompt="1"/>
          </p:nvPr>
        </p:nvSpPr>
        <p:spPr>
          <a:xfrm>
            <a:off x="2063489" y="28431309"/>
            <a:ext cx="26084987" cy="9293520"/>
          </a:xfrm>
        </p:spPr>
        <p:txBody>
          <a:bodyPr/>
          <a:lstStyle>
            <a:lvl1pPr marL="0" indent="0">
              <a:buNone/>
              <a:defRPr sz="7900">
                <a:solidFill>
                  <a:schemeClr val="tx1"/>
                </a:solidFill>
              </a:defRPr>
            </a:lvl1pPr>
            <a:lvl2pPr marL="1505417" indent="0">
              <a:buNone/>
              <a:defRPr sz="6600">
                <a:solidFill>
                  <a:schemeClr val="tx1">
                    <a:tint val="75000"/>
                  </a:schemeClr>
                </a:solidFill>
              </a:defRPr>
            </a:lvl2pPr>
            <a:lvl3pPr marL="3009940" indent="0">
              <a:buNone/>
              <a:defRPr sz="5900">
                <a:solidFill>
                  <a:schemeClr val="tx1">
                    <a:tint val="75000"/>
                  </a:schemeClr>
                </a:solidFill>
              </a:defRPr>
            </a:lvl3pPr>
            <a:lvl4pPr marL="4515357" indent="0">
              <a:buNone/>
              <a:defRPr sz="5300">
                <a:solidFill>
                  <a:schemeClr val="tx1">
                    <a:tint val="75000"/>
                  </a:schemeClr>
                </a:solidFill>
              </a:defRPr>
            </a:lvl4pPr>
            <a:lvl5pPr marL="6020773" indent="0">
              <a:buNone/>
              <a:defRPr sz="5300">
                <a:solidFill>
                  <a:schemeClr val="tx1">
                    <a:tint val="75000"/>
                  </a:schemeClr>
                </a:solidFill>
              </a:defRPr>
            </a:lvl5pPr>
            <a:lvl6pPr marL="7526190" indent="0">
              <a:buNone/>
              <a:defRPr sz="5300">
                <a:solidFill>
                  <a:schemeClr val="tx1">
                    <a:tint val="75000"/>
                  </a:schemeClr>
                </a:solidFill>
              </a:defRPr>
            </a:lvl6pPr>
            <a:lvl7pPr marL="9030713" indent="0">
              <a:buNone/>
              <a:defRPr sz="5300">
                <a:solidFill>
                  <a:schemeClr val="tx1">
                    <a:tint val="75000"/>
                  </a:schemeClr>
                </a:solidFill>
              </a:defRPr>
            </a:lvl7pPr>
            <a:lvl8pPr marL="10536130" indent="0">
              <a:buNone/>
              <a:defRPr sz="5300">
                <a:solidFill>
                  <a:schemeClr val="tx1">
                    <a:tint val="75000"/>
                  </a:schemeClr>
                </a:solidFill>
              </a:defRPr>
            </a:lvl8pPr>
            <a:lvl9pPr marL="12041547" indent="0">
              <a:buNone/>
              <a:defRPr sz="53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A482BA8E-64FE-3445-B3F7-DCE9AC101405}" type="datetimeFigureOut">
              <a:rPr lang="ru-RU" smtClean="0"/>
              <a:t>19.05.2024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hasCustomPrompt="1"/>
          </p:nvPr>
        </p:nvSpPr>
        <p:spPr>
          <a:xfrm>
            <a:off x="2079239" y="11309579"/>
            <a:ext cx="12853472" cy="2695613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hasCustomPrompt="1"/>
          </p:nvPr>
        </p:nvSpPr>
        <p:spPr>
          <a:xfrm>
            <a:off x="15310754" y="11309579"/>
            <a:ext cx="12853472" cy="2695613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A482BA8E-64FE-3445-B3F7-DCE9AC101405}" type="datetimeFigureOut">
              <a:rPr lang="ru-RU" smtClean="0"/>
              <a:t>19.05.2024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083178" y="2261926"/>
            <a:ext cx="26084987" cy="8211739"/>
          </a:xfrm>
        </p:spPr>
        <p:txBody>
          <a:bodyPr/>
          <a:lstStyle/>
          <a:p>
            <a:r>
              <a:rPr lang="ru-RU"/>
              <a:t>Образец заголовка</a:t>
            </a:r>
            <a:endParaRPr lang="en-US" dirty="0"/>
          </a:p>
        </p:txBody>
      </p:sp>
      <p:sp>
        <p:nvSpPr>
          <p:cNvPr id="3" name="Text Placeholder 2"/>
          <p:cNvSpPr>
            <a:spLocks noGrp="1"/>
          </p:cNvSpPr>
          <p:nvPr>
            <p:ph type="body" idx="1" hasCustomPrompt="1"/>
          </p:nvPr>
        </p:nvSpPr>
        <p:spPr>
          <a:xfrm>
            <a:off x="2083181" y="10414649"/>
            <a:ext cx="12794400" cy="5104058"/>
          </a:xfrm>
        </p:spPr>
        <p:txBody>
          <a:bodyPr anchor="b"/>
          <a:lstStyle>
            <a:lvl1pPr marL="0" indent="0">
              <a:buNone/>
              <a:defRPr sz="7900" b="1"/>
            </a:lvl1pPr>
            <a:lvl2pPr marL="1505417" indent="0">
              <a:buNone/>
              <a:defRPr sz="6600" b="1"/>
            </a:lvl2pPr>
            <a:lvl3pPr marL="3009940" indent="0">
              <a:buNone/>
              <a:defRPr sz="5900" b="1"/>
            </a:lvl3pPr>
            <a:lvl4pPr marL="4515357" indent="0">
              <a:buNone/>
              <a:defRPr sz="5300" b="1"/>
            </a:lvl4pPr>
            <a:lvl5pPr marL="6020773" indent="0">
              <a:buNone/>
              <a:defRPr sz="5300" b="1"/>
            </a:lvl5pPr>
            <a:lvl6pPr marL="7526190" indent="0">
              <a:buNone/>
              <a:defRPr sz="5300" b="1"/>
            </a:lvl6pPr>
            <a:lvl7pPr marL="9030713" indent="0">
              <a:buNone/>
              <a:defRPr sz="5300" b="1"/>
            </a:lvl7pPr>
            <a:lvl8pPr marL="10536130" indent="0">
              <a:buNone/>
              <a:defRPr sz="5300" b="1"/>
            </a:lvl8pPr>
            <a:lvl9pPr marL="12041547" indent="0">
              <a:buNone/>
              <a:defRPr sz="53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hasCustomPrompt="1"/>
          </p:nvPr>
        </p:nvSpPr>
        <p:spPr>
          <a:xfrm>
            <a:off x="2083181" y="15518709"/>
            <a:ext cx="12794400" cy="22825681"/>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hasCustomPrompt="1"/>
          </p:nvPr>
        </p:nvSpPr>
        <p:spPr>
          <a:xfrm>
            <a:off x="15310754" y="10414649"/>
            <a:ext cx="12857411" cy="5104058"/>
          </a:xfrm>
        </p:spPr>
        <p:txBody>
          <a:bodyPr anchor="b"/>
          <a:lstStyle>
            <a:lvl1pPr marL="0" indent="0">
              <a:buNone/>
              <a:defRPr sz="7900" b="1"/>
            </a:lvl1pPr>
            <a:lvl2pPr marL="1505417" indent="0">
              <a:buNone/>
              <a:defRPr sz="6600" b="1"/>
            </a:lvl2pPr>
            <a:lvl3pPr marL="3009940" indent="0">
              <a:buNone/>
              <a:defRPr sz="5900" b="1"/>
            </a:lvl3pPr>
            <a:lvl4pPr marL="4515357" indent="0">
              <a:buNone/>
              <a:defRPr sz="5300" b="1"/>
            </a:lvl4pPr>
            <a:lvl5pPr marL="6020773" indent="0">
              <a:buNone/>
              <a:defRPr sz="5300" b="1"/>
            </a:lvl5pPr>
            <a:lvl6pPr marL="7526190" indent="0">
              <a:buNone/>
              <a:defRPr sz="5300" b="1"/>
            </a:lvl6pPr>
            <a:lvl7pPr marL="9030713" indent="0">
              <a:buNone/>
              <a:defRPr sz="5300" b="1"/>
            </a:lvl7pPr>
            <a:lvl8pPr marL="10536130" indent="0">
              <a:buNone/>
              <a:defRPr sz="5300" b="1"/>
            </a:lvl8pPr>
            <a:lvl9pPr marL="12041547" indent="0">
              <a:buNone/>
              <a:defRPr sz="53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hasCustomPrompt="1"/>
          </p:nvPr>
        </p:nvSpPr>
        <p:spPr>
          <a:xfrm>
            <a:off x="15310754" y="15518709"/>
            <a:ext cx="12857411" cy="22825681"/>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A482BA8E-64FE-3445-B3F7-DCE9AC101405}" type="datetimeFigureOut">
              <a:rPr lang="ru-RU" smtClean="0"/>
              <a:t>19.05.2024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482BA8E-64FE-3445-B3F7-DCE9AC101405}" type="datetimeFigureOut">
              <a:rPr lang="ru-RU" smtClean="0"/>
              <a:t>19.05.2024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2BA8E-64FE-3445-B3F7-DCE9AC101405}" type="datetimeFigureOut">
              <a:rPr lang="ru-RU" smtClean="0"/>
              <a:t>19.05.2024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3176" y="2832312"/>
            <a:ext cx="9754305" cy="9913090"/>
          </a:xfrm>
        </p:spPr>
        <p:txBody>
          <a:bodyPr anchor="b"/>
          <a:lstStyle>
            <a:lvl1pPr>
              <a:defRPr sz="10500"/>
            </a:lvl1pPr>
          </a:lstStyle>
          <a:p>
            <a:r>
              <a:rPr lang="ru-RU"/>
              <a:t>Образец заголовка</a:t>
            </a:r>
            <a:endParaRPr lang="en-US" dirty="0"/>
          </a:p>
        </p:txBody>
      </p:sp>
      <p:sp>
        <p:nvSpPr>
          <p:cNvPr id="3" name="Content Placeholder 2"/>
          <p:cNvSpPr>
            <a:spLocks noGrp="1"/>
          </p:cNvSpPr>
          <p:nvPr>
            <p:ph idx="1" hasCustomPrompt="1"/>
          </p:nvPr>
        </p:nvSpPr>
        <p:spPr>
          <a:xfrm>
            <a:off x="12857411" y="6117016"/>
            <a:ext cx="15310753" cy="30191656"/>
          </a:xfrm>
        </p:spPr>
        <p:txBody>
          <a:bodyPr/>
          <a:lstStyle>
            <a:lvl1pPr>
              <a:defRPr sz="10500"/>
            </a:lvl1pPr>
            <a:lvl2pPr>
              <a:defRPr sz="9200"/>
            </a:lvl2pPr>
            <a:lvl3pPr>
              <a:defRPr sz="7900"/>
            </a:lvl3pPr>
            <a:lvl4pPr>
              <a:defRPr sz="6600"/>
            </a:lvl4pPr>
            <a:lvl5pPr>
              <a:defRPr sz="6600"/>
            </a:lvl5pPr>
            <a:lvl6pPr>
              <a:defRPr sz="6600"/>
            </a:lvl6pPr>
            <a:lvl7pPr>
              <a:defRPr sz="6600"/>
            </a:lvl7pPr>
            <a:lvl8pPr>
              <a:defRPr sz="6600"/>
            </a:lvl8pPr>
            <a:lvl9pPr>
              <a:defRPr sz="66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hasCustomPrompt="1"/>
          </p:nvPr>
        </p:nvSpPr>
        <p:spPr>
          <a:xfrm>
            <a:off x="2083176" y="12745403"/>
            <a:ext cx="9754305" cy="23612435"/>
          </a:xfrm>
        </p:spPr>
        <p:txBody>
          <a:bodyPr/>
          <a:lstStyle>
            <a:lvl1pPr marL="0" indent="0">
              <a:buNone/>
              <a:defRPr sz="5300"/>
            </a:lvl1pPr>
            <a:lvl2pPr marL="1505417" indent="0">
              <a:buNone/>
              <a:defRPr sz="4600"/>
            </a:lvl2pPr>
            <a:lvl3pPr marL="3009940" indent="0">
              <a:buNone/>
              <a:defRPr sz="3900"/>
            </a:lvl3pPr>
            <a:lvl4pPr marL="4515357" indent="0">
              <a:buNone/>
              <a:defRPr sz="3300"/>
            </a:lvl4pPr>
            <a:lvl5pPr marL="6020773" indent="0">
              <a:buNone/>
              <a:defRPr sz="3300"/>
            </a:lvl5pPr>
            <a:lvl6pPr marL="7526190" indent="0">
              <a:buNone/>
              <a:defRPr sz="3300"/>
            </a:lvl6pPr>
            <a:lvl7pPr marL="9030713" indent="0">
              <a:buNone/>
              <a:defRPr sz="3300"/>
            </a:lvl7pPr>
            <a:lvl8pPr marL="10536130" indent="0">
              <a:buNone/>
              <a:defRPr sz="3300"/>
            </a:lvl8pPr>
            <a:lvl9pPr marL="12041547" indent="0">
              <a:buNone/>
              <a:defRPr sz="33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A482BA8E-64FE-3445-B3F7-DCE9AC101405}" type="datetimeFigureOut">
              <a:rPr lang="ru-RU" smtClean="0"/>
              <a:t>19.05.2024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3176" y="2832312"/>
            <a:ext cx="9754305" cy="9913090"/>
          </a:xfrm>
        </p:spPr>
        <p:txBody>
          <a:bodyPr anchor="b"/>
          <a:lstStyle>
            <a:lvl1pPr>
              <a:defRPr sz="105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857411" y="6117016"/>
            <a:ext cx="15310753" cy="30191656"/>
          </a:xfrm>
        </p:spPr>
        <p:txBody>
          <a:bodyPr anchor="t"/>
          <a:lstStyle>
            <a:lvl1pPr marL="0" indent="0">
              <a:buNone/>
              <a:defRPr sz="10500"/>
            </a:lvl1pPr>
            <a:lvl2pPr marL="1505417" indent="0">
              <a:buNone/>
              <a:defRPr sz="9200"/>
            </a:lvl2pPr>
            <a:lvl3pPr marL="3009940" indent="0">
              <a:buNone/>
              <a:defRPr sz="7900"/>
            </a:lvl3pPr>
            <a:lvl4pPr marL="4515357" indent="0">
              <a:buNone/>
              <a:defRPr sz="6600"/>
            </a:lvl4pPr>
            <a:lvl5pPr marL="6020773" indent="0">
              <a:buNone/>
              <a:defRPr sz="6600"/>
            </a:lvl5pPr>
            <a:lvl6pPr marL="7526190" indent="0">
              <a:buNone/>
              <a:defRPr sz="6600"/>
            </a:lvl6pPr>
            <a:lvl7pPr marL="9030713" indent="0">
              <a:buNone/>
              <a:defRPr sz="6600"/>
            </a:lvl7pPr>
            <a:lvl8pPr marL="10536130" indent="0">
              <a:buNone/>
              <a:defRPr sz="6600"/>
            </a:lvl8pPr>
            <a:lvl9pPr marL="12041547" indent="0">
              <a:buNone/>
              <a:defRPr sz="6600"/>
            </a:lvl9pPr>
          </a:lstStyle>
          <a:p>
            <a:r>
              <a:rPr lang="ru-RU"/>
              <a:t>Вставка рисунка</a:t>
            </a:r>
            <a:endParaRPr lang="en-US" dirty="0"/>
          </a:p>
        </p:txBody>
      </p:sp>
      <p:sp>
        <p:nvSpPr>
          <p:cNvPr id="4" name="Text Placeholder 3"/>
          <p:cNvSpPr>
            <a:spLocks noGrp="1"/>
          </p:cNvSpPr>
          <p:nvPr>
            <p:ph type="body" sz="half" idx="2" hasCustomPrompt="1"/>
          </p:nvPr>
        </p:nvSpPr>
        <p:spPr>
          <a:xfrm>
            <a:off x="2083176" y="12745403"/>
            <a:ext cx="9754305" cy="23612435"/>
          </a:xfrm>
        </p:spPr>
        <p:txBody>
          <a:bodyPr/>
          <a:lstStyle>
            <a:lvl1pPr marL="0" indent="0">
              <a:buNone/>
              <a:defRPr sz="5300"/>
            </a:lvl1pPr>
            <a:lvl2pPr marL="1505417" indent="0">
              <a:buNone/>
              <a:defRPr sz="4600"/>
            </a:lvl2pPr>
            <a:lvl3pPr marL="3009940" indent="0">
              <a:buNone/>
              <a:defRPr sz="3900"/>
            </a:lvl3pPr>
            <a:lvl4pPr marL="4515357" indent="0">
              <a:buNone/>
              <a:defRPr sz="3300"/>
            </a:lvl4pPr>
            <a:lvl5pPr marL="6020773" indent="0">
              <a:buNone/>
              <a:defRPr sz="3300"/>
            </a:lvl5pPr>
            <a:lvl6pPr marL="7526190" indent="0">
              <a:buNone/>
              <a:defRPr sz="3300"/>
            </a:lvl6pPr>
            <a:lvl7pPr marL="9030713" indent="0">
              <a:buNone/>
              <a:defRPr sz="3300"/>
            </a:lvl7pPr>
            <a:lvl8pPr marL="10536130" indent="0">
              <a:buNone/>
              <a:defRPr sz="3300"/>
            </a:lvl8pPr>
            <a:lvl9pPr marL="12041547" indent="0">
              <a:buNone/>
              <a:defRPr sz="33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A482BA8E-64FE-3445-B3F7-DCE9AC101405}" type="datetimeFigureOut">
              <a:rPr lang="ru-RU" smtClean="0"/>
              <a:t>19.05.2024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4279AB-6EFC-6342-BAD1-EBF1024557F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239" y="2261926"/>
            <a:ext cx="26084987" cy="8211739"/>
          </a:xfrm>
          <a:prstGeom prst="rect">
            <a:avLst/>
          </a:prstGeom>
        </p:spPr>
        <p:txBody>
          <a:bodyPr vert="horz" lIns="128729" tIns="64365" rIns="128729" bIns="64365"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079239" y="11309579"/>
            <a:ext cx="26084987" cy="26956137"/>
          </a:xfrm>
          <a:prstGeom prst="rect">
            <a:avLst/>
          </a:prstGeom>
        </p:spPr>
        <p:txBody>
          <a:bodyPr vert="horz" lIns="128729" tIns="64365" rIns="128729" bIns="64365"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2079238" y="39377010"/>
            <a:ext cx="6804780" cy="2261916"/>
          </a:xfrm>
          <a:prstGeom prst="rect">
            <a:avLst/>
          </a:prstGeom>
        </p:spPr>
        <p:txBody>
          <a:bodyPr vert="horz" lIns="128729" tIns="64365" rIns="128729" bIns="64365" rtlCol="0" anchor="ctr"/>
          <a:lstStyle>
            <a:lvl1pPr algn="l">
              <a:defRPr sz="3900">
                <a:solidFill>
                  <a:schemeClr val="tx1">
                    <a:tint val="75000"/>
                  </a:schemeClr>
                </a:solidFill>
              </a:defRPr>
            </a:lvl1pPr>
          </a:lstStyle>
          <a:p>
            <a:fld id="{A482BA8E-64FE-3445-B3F7-DCE9AC101405}" type="datetimeFigureOut">
              <a:rPr lang="ru-RU" smtClean="0"/>
              <a:t>19.05.2024</a:t>
            </a:fld>
            <a:endParaRPr lang="ru-RU"/>
          </a:p>
        </p:txBody>
      </p:sp>
      <p:sp>
        <p:nvSpPr>
          <p:cNvPr id="5" name="Footer Placeholder 4"/>
          <p:cNvSpPr>
            <a:spLocks noGrp="1"/>
          </p:cNvSpPr>
          <p:nvPr>
            <p:ph type="ftr" sz="quarter" idx="3"/>
          </p:nvPr>
        </p:nvSpPr>
        <p:spPr>
          <a:xfrm>
            <a:off x="10018148" y="39377010"/>
            <a:ext cx="10207168" cy="2261916"/>
          </a:xfrm>
          <a:prstGeom prst="rect">
            <a:avLst/>
          </a:prstGeom>
        </p:spPr>
        <p:txBody>
          <a:bodyPr vert="horz" lIns="128729" tIns="64365" rIns="128729" bIns="64365" rtlCol="0" anchor="ctr"/>
          <a:lstStyle>
            <a:lvl1pPr algn="ctr">
              <a:defRPr sz="3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21359445" y="39377010"/>
            <a:ext cx="6804780" cy="2261916"/>
          </a:xfrm>
          <a:prstGeom prst="rect">
            <a:avLst/>
          </a:prstGeom>
        </p:spPr>
        <p:txBody>
          <a:bodyPr vert="horz" lIns="128729" tIns="64365" rIns="128729" bIns="64365" rtlCol="0" anchor="ctr"/>
          <a:lstStyle>
            <a:lvl1pPr algn="r">
              <a:defRPr sz="3900">
                <a:solidFill>
                  <a:schemeClr val="tx1">
                    <a:tint val="75000"/>
                  </a:schemeClr>
                </a:solidFill>
              </a:defRPr>
            </a:lvl1pPr>
          </a:lstStyle>
          <a:p>
            <a:fld id="{D14279AB-6EFC-6342-BAD1-EBF1024557F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009940" rtl="0" eaLnBrk="1" latinLnBrk="0" hangingPunct="1">
        <a:lnSpc>
          <a:spcPct val="90000"/>
        </a:lnSpc>
        <a:spcBef>
          <a:spcPct val="0"/>
        </a:spcBef>
        <a:buNone/>
        <a:defRPr sz="14500" kern="1200">
          <a:solidFill>
            <a:schemeClr val="tx1"/>
          </a:solidFill>
          <a:latin typeface="+mj-lt"/>
          <a:ea typeface="+mj-ea"/>
          <a:cs typeface="+mj-cs"/>
        </a:defRPr>
      </a:lvl1pPr>
    </p:titleStyle>
    <p:bodyStyle>
      <a:lvl1pPr marL="752708" indent="-752708" algn="l" defTabSz="3009940" rtl="0" eaLnBrk="1" latinLnBrk="0" hangingPunct="1">
        <a:lnSpc>
          <a:spcPct val="90000"/>
        </a:lnSpc>
        <a:spcBef>
          <a:spcPts val="3294"/>
        </a:spcBef>
        <a:buFont typeface="Arial" panose="020B0604020202020204" pitchFamily="34" charset="0"/>
        <a:buChar char="•"/>
        <a:defRPr sz="9200" kern="1200">
          <a:solidFill>
            <a:schemeClr val="tx1"/>
          </a:solidFill>
          <a:latin typeface="+mn-lt"/>
          <a:ea typeface="+mn-ea"/>
          <a:cs typeface="+mn-cs"/>
        </a:defRPr>
      </a:lvl1pPr>
      <a:lvl2pPr marL="2258125" indent="-752708" algn="l" defTabSz="3009940" rtl="0" eaLnBrk="1" latinLnBrk="0" hangingPunct="1">
        <a:lnSpc>
          <a:spcPct val="90000"/>
        </a:lnSpc>
        <a:spcBef>
          <a:spcPts val="1647"/>
        </a:spcBef>
        <a:buFont typeface="Arial" panose="020B0604020202020204" pitchFamily="34" charset="0"/>
        <a:buChar char="•"/>
        <a:defRPr sz="7900" kern="1200">
          <a:solidFill>
            <a:schemeClr val="tx1"/>
          </a:solidFill>
          <a:latin typeface="+mn-lt"/>
          <a:ea typeface="+mn-ea"/>
          <a:cs typeface="+mn-cs"/>
        </a:defRPr>
      </a:lvl2pPr>
      <a:lvl3pPr marL="3762648" indent="-752708" algn="l" defTabSz="3009940" rtl="0" eaLnBrk="1" latinLnBrk="0" hangingPunct="1">
        <a:lnSpc>
          <a:spcPct val="90000"/>
        </a:lnSpc>
        <a:spcBef>
          <a:spcPts val="1647"/>
        </a:spcBef>
        <a:buFont typeface="Arial" panose="020B0604020202020204" pitchFamily="34" charset="0"/>
        <a:buChar char="•"/>
        <a:defRPr sz="6600" kern="1200">
          <a:solidFill>
            <a:schemeClr val="tx1"/>
          </a:solidFill>
          <a:latin typeface="+mn-lt"/>
          <a:ea typeface="+mn-ea"/>
          <a:cs typeface="+mn-cs"/>
        </a:defRPr>
      </a:lvl3pPr>
      <a:lvl4pPr marL="5268065" indent="-752708" algn="l" defTabSz="3009940" rtl="0" eaLnBrk="1" latinLnBrk="0" hangingPunct="1">
        <a:lnSpc>
          <a:spcPct val="90000"/>
        </a:lnSpc>
        <a:spcBef>
          <a:spcPts val="1647"/>
        </a:spcBef>
        <a:buFont typeface="Arial" panose="020B0604020202020204" pitchFamily="34" charset="0"/>
        <a:buChar char="•"/>
        <a:defRPr sz="5900" kern="1200">
          <a:solidFill>
            <a:schemeClr val="tx1"/>
          </a:solidFill>
          <a:latin typeface="+mn-lt"/>
          <a:ea typeface="+mn-ea"/>
          <a:cs typeface="+mn-cs"/>
        </a:defRPr>
      </a:lvl4pPr>
      <a:lvl5pPr marL="6773482" indent="-752708" algn="l" defTabSz="3009940" rtl="0" eaLnBrk="1" latinLnBrk="0" hangingPunct="1">
        <a:lnSpc>
          <a:spcPct val="90000"/>
        </a:lnSpc>
        <a:spcBef>
          <a:spcPts val="1647"/>
        </a:spcBef>
        <a:buFont typeface="Arial" panose="020B0604020202020204" pitchFamily="34" charset="0"/>
        <a:buChar char="•"/>
        <a:defRPr sz="5900" kern="1200">
          <a:solidFill>
            <a:schemeClr val="tx1"/>
          </a:solidFill>
          <a:latin typeface="+mn-lt"/>
          <a:ea typeface="+mn-ea"/>
          <a:cs typeface="+mn-cs"/>
        </a:defRPr>
      </a:lvl5pPr>
      <a:lvl6pPr marL="8278005" indent="-752708" algn="l" defTabSz="3009940" rtl="0" eaLnBrk="1" latinLnBrk="0" hangingPunct="1">
        <a:lnSpc>
          <a:spcPct val="90000"/>
        </a:lnSpc>
        <a:spcBef>
          <a:spcPts val="1647"/>
        </a:spcBef>
        <a:buFont typeface="Arial" panose="020B0604020202020204" pitchFamily="34" charset="0"/>
        <a:buChar char="•"/>
        <a:defRPr sz="5900" kern="1200">
          <a:solidFill>
            <a:schemeClr val="tx1"/>
          </a:solidFill>
          <a:latin typeface="+mn-lt"/>
          <a:ea typeface="+mn-ea"/>
          <a:cs typeface="+mn-cs"/>
        </a:defRPr>
      </a:lvl6pPr>
      <a:lvl7pPr marL="9783422" indent="-752708" algn="l" defTabSz="3009940" rtl="0" eaLnBrk="1" latinLnBrk="0" hangingPunct="1">
        <a:lnSpc>
          <a:spcPct val="90000"/>
        </a:lnSpc>
        <a:spcBef>
          <a:spcPts val="1647"/>
        </a:spcBef>
        <a:buFont typeface="Arial" panose="020B0604020202020204" pitchFamily="34" charset="0"/>
        <a:buChar char="•"/>
        <a:defRPr sz="5900" kern="1200">
          <a:solidFill>
            <a:schemeClr val="tx1"/>
          </a:solidFill>
          <a:latin typeface="+mn-lt"/>
          <a:ea typeface="+mn-ea"/>
          <a:cs typeface="+mn-cs"/>
        </a:defRPr>
      </a:lvl7pPr>
      <a:lvl8pPr marL="11288838" indent="-752708" algn="l" defTabSz="3009940" rtl="0" eaLnBrk="1" latinLnBrk="0" hangingPunct="1">
        <a:lnSpc>
          <a:spcPct val="90000"/>
        </a:lnSpc>
        <a:spcBef>
          <a:spcPts val="1647"/>
        </a:spcBef>
        <a:buFont typeface="Arial" panose="020B0604020202020204" pitchFamily="34" charset="0"/>
        <a:buChar char="•"/>
        <a:defRPr sz="5900" kern="1200">
          <a:solidFill>
            <a:schemeClr val="tx1"/>
          </a:solidFill>
          <a:latin typeface="+mn-lt"/>
          <a:ea typeface="+mn-ea"/>
          <a:cs typeface="+mn-cs"/>
        </a:defRPr>
      </a:lvl8pPr>
      <a:lvl9pPr marL="12794255" indent="-752708" algn="l" defTabSz="3009940" rtl="0" eaLnBrk="1" latinLnBrk="0" hangingPunct="1">
        <a:lnSpc>
          <a:spcPct val="90000"/>
        </a:lnSpc>
        <a:spcBef>
          <a:spcPts val="1647"/>
        </a:spcBef>
        <a:buFont typeface="Arial" panose="020B0604020202020204" pitchFamily="34" charset="0"/>
        <a:buChar char="•"/>
        <a:defRPr sz="5900" kern="1200">
          <a:solidFill>
            <a:schemeClr val="tx1"/>
          </a:solidFill>
          <a:latin typeface="+mn-lt"/>
          <a:ea typeface="+mn-ea"/>
          <a:cs typeface="+mn-cs"/>
        </a:defRPr>
      </a:lvl9pPr>
    </p:bodyStyle>
    <p:otherStyle>
      <a:defPPr>
        <a:defRPr lang="en-US"/>
      </a:defPPr>
      <a:lvl1pPr marL="0" algn="l" defTabSz="3009940" rtl="0" eaLnBrk="1" latinLnBrk="0" hangingPunct="1">
        <a:defRPr sz="5900" kern="1200">
          <a:solidFill>
            <a:schemeClr val="tx1"/>
          </a:solidFill>
          <a:latin typeface="+mn-lt"/>
          <a:ea typeface="+mn-ea"/>
          <a:cs typeface="+mn-cs"/>
        </a:defRPr>
      </a:lvl1pPr>
      <a:lvl2pPr marL="1505417" algn="l" defTabSz="3009940" rtl="0" eaLnBrk="1" latinLnBrk="0" hangingPunct="1">
        <a:defRPr sz="5900" kern="1200">
          <a:solidFill>
            <a:schemeClr val="tx1"/>
          </a:solidFill>
          <a:latin typeface="+mn-lt"/>
          <a:ea typeface="+mn-ea"/>
          <a:cs typeface="+mn-cs"/>
        </a:defRPr>
      </a:lvl2pPr>
      <a:lvl3pPr marL="3009940" algn="l" defTabSz="3009940" rtl="0" eaLnBrk="1" latinLnBrk="0" hangingPunct="1">
        <a:defRPr sz="5900" kern="1200">
          <a:solidFill>
            <a:schemeClr val="tx1"/>
          </a:solidFill>
          <a:latin typeface="+mn-lt"/>
          <a:ea typeface="+mn-ea"/>
          <a:cs typeface="+mn-cs"/>
        </a:defRPr>
      </a:lvl3pPr>
      <a:lvl4pPr marL="4515357" algn="l" defTabSz="3009940" rtl="0" eaLnBrk="1" latinLnBrk="0" hangingPunct="1">
        <a:defRPr sz="5900" kern="1200">
          <a:solidFill>
            <a:schemeClr val="tx1"/>
          </a:solidFill>
          <a:latin typeface="+mn-lt"/>
          <a:ea typeface="+mn-ea"/>
          <a:cs typeface="+mn-cs"/>
        </a:defRPr>
      </a:lvl4pPr>
      <a:lvl5pPr marL="6020773" algn="l" defTabSz="3009940" rtl="0" eaLnBrk="1" latinLnBrk="0" hangingPunct="1">
        <a:defRPr sz="5900" kern="1200">
          <a:solidFill>
            <a:schemeClr val="tx1"/>
          </a:solidFill>
          <a:latin typeface="+mn-lt"/>
          <a:ea typeface="+mn-ea"/>
          <a:cs typeface="+mn-cs"/>
        </a:defRPr>
      </a:lvl5pPr>
      <a:lvl6pPr marL="7526190" algn="l" defTabSz="3009940" rtl="0" eaLnBrk="1" latinLnBrk="0" hangingPunct="1">
        <a:defRPr sz="5900" kern="1200">
          <a:solidFill>
            <a:schemeClr val="tx1"/>
          </a:solidFill>
          <a:latin typeface="+mn-lt"/>
          <a:ea typeface="+mn-ea"/>
          <a:cs typeface="+mn-cs"/>
        </a:defRPr>
      </a:lvl6pPr>
      <a:lvl7pPr marL="9030713" algn="l" defTabSz="3009940" rtl="0" eaLnBrk="1" latinLnBrk="0" hangingPunct="1">
        <a:defRPr sz="5900" kern="1200">
          <a:solidFill>
            <a:schemeClr val="tx1"/>
          </a:solidFill>
          <a:latin typeface="+mn-lt"/>
          <a:ea typeface="+mn-ea"/>
          <a:cs typeface="+mn-cs"/>
        </a:defRPr>
      </a:lvl7pPr>
      <a:lvl8pPr marL="10536130" algn="l" defTabSz="3009940" rtl="0" eaLnBrk="1" latinLnBrk="0" hangingPunct="1">
        <a:defRPr sz="5900" kern="1200">
          <a:solidFill>
            <a:schemeClr val="tx1"/>
          </a:solidFill>
          <a:latin typeface="+mn-lt"/>
          <a:ea typeface="+mn-ea"/>
          <a:cs typeface="+mn-cs"/>
        </a:defRPr>
      </a:lvl8pPr>
      <a:lvl9pPr marL="12041547" algn="l" defTabSz="3009940"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a:extLst>
              <a:ext uri="{FF2B5EF4-FFF2-40B4-BE49-F238E27FC236}">
                <a16:creationId xmlns:a16="http://schemas.microsoft.com/office/drawing/2014/main" id="{F2CC26D9-8FF7-3E5E-FF78-93B7A1F09716}"/>
              </a:ext>
            </a:extLst>
          </p:cNvPr>
          <p:cNvPicPr>
            <a:picLocks noChangeAspect="1"/>
          </p:cNvPicPr>
          <p:nvPr/>
        </p:nvPicPr>
        <p:blipFill>
          <a:blip r:embed="rId3"/>
          <a:stretch>
            <a:fillRect/>
          </a:stretch>
        </p:blipFill>
        <p:spPr>
          <a:xfrm>
            <a:off x="1897560" y="11559721"/>
            <a:ext cx="7153080" cy="6269805"/>
          </a:xfrm>
          <a:prstGeom prst="rect">
            <a:avLst/>
          </a:prstGeom>
        </p:spPr>
      </p:pic>
      <p:pic>
        <p:nvPicPr>
          <p:cNvPr id="32" name="Рисунок 31">
            <a:extLst>
              <a:ext uri="{FF2B5EF4-FFF2-40B4-BE49-F238E27FC236}">
                <a16:creationId xmlns:a16="http://schemas.microsoft.com/office/drawing/2014/main" id="{9AC1897A-4F0A-2F6A-88D9-C2CA7F3E63DB}"/>
              </a:ext>
            </a:extLst>
          </p:cNvPr>
          <p:cNvPicPr>
            <a:picLocks noChangeAspect="1"/>
          </p:cNvPicPr>
          <p:nvPr/>
        </p:nvPicPr>
        <p:blipFill>
          <a:blip r:embed="rId4"/>
          <a:stretch>
            <a:fillRect/>
          </a:stretch>
        </p:blipFill>
        <p:spPr>
          <a:xfrm>
            <a:off x="8761810" y="11392310"/>
            <a:ext cx="7153080" cy="6695282"/>
          </a:xfrm>
          <a:prstGeom prst="rect">
            <a:avLst/>
          </a:prstGeom>
        </p:spPr>
      </p:pic>
      <p:pic>
        <p:nvPicPr>
          <p:cNvPr id="14" name="Рисунок 13">
            <a:extLst>
              <a:ext uri="{FF2B5EF4-FFF2-40B4-BE49-F238E27FC236}">
                <a16:creationId xmlns:a16="http://schemas.microsoft.com/office/drawing/2014/main" id="{0FF71159-25F4-B068-FE29-486F0B1C03A6}"/>
              </a:ext>
            </a:extLst>
          </p:cNvPr>
          <p:cNvPicPr>
            <a:picLocks noChangeAspect="1"/>
          </p:cNvPicPr>
          <p:nvPr/>
        </p:nvPicPr>
        <p:blipFill rotWithShape="1">
          <a:blip r:embed="rId5"/>
          <a:srcRect b="17221"/>
          <a:stretch/>
        </p:blipFill>
        <p:spPr>
          <a:xfrm>
            <a:off x="19194813" y="7675151"/>
            <a:ext cx="10120087" cy="10759639"/>
          </a:xfrm>
          <a:prstGeom prst="rect">
            <a:avLst/>
          </a:prstGeom>
        </p:spPr>
      </p:pic>
      <p:pic>
        <p:nvPicPr>
          <p:cNvPr id="35" name="Рисунок 34">
            <a:extLst>
              <a:ext uri="{FF2B5EF4-FFF2-40B4-BE49-F238E27FC236}">
                <a16:creationId xmlns:a16="http://schemas.microsoft.com/office/drawing/2014/main" id="{CFB8B1BC-701C-7C50-25E2-A1D84617CFB7}"/>
              </a:ext>
            </a:extLst>
          </p:cNvPr>
          <p:cNvPicPr>
            <a:picLocks noChangeAspect="1"/>
          </p:cNvPicPr>
          <p:nvPr/>
        </p:nvPicPr>
        <p:blipFill rotWithShape="1">
          <a:blip r:embed="rId6"/>
          <a:srcRect r="297" b="16121"/>
          <a:stretch/>
        </p:blipFill>
        <p:spPr>
          <a:xfrm>
            <a:off x="19209147" y="26080911"/>
            <a:ext cx="9805509" cy="10595303"/>
          </a:xfrm>
          <a:prstGeom prst="rect">
            <a:avLst/>
          </a:prstGeom>
        </p:spPr>
      </p:pic>
      <p:pic>
        <p:nvPicPr>
          <p:cNvPr id="13" name="Рисунок 12">
            <a:extLst>
              <a:ext uri="{FF2B5EF4-FFF2-40B4-BE49-F238E27FC236}">
                <a16:creationId xmlns:a16="http://schemas.microsoft.com/office/drawing/2014/main" id="{1F851F30-8B14-8BE3-7DBE-502C160FD130}"/>
              </a:ext>
            </a:extLst>
          </p:cNvPr>
          <p:cNvPicPr>
            <a:picLocks noChangeAspect="1"/>
          </p:cNvPicPr>
          <p:nvPr/>
        </p:nvPicPr>
        <p:blipFill rotWithShape="1">
          <a:blip r:embed="rId7"/>
          <a:srcRect b="16578"/>
          <a:stretch/>
        </p:blipFill>
        <p:spPr>
          <a:xfrm>
            <a:off x="791358" y="19897278"/>
            <a:ext cx="8490145" cy="9096870"/>
          </a:xfrm>
          <a:prstGeom prst="rect">
            <a:avLst/>
          </a:prstGeom>
        </p:spPr>
      </p:pic>
      <p:pic>
        <p:nvPicPr>
          <p:cNvPr id="22" name="Рисунок 21">
            <a:extLst>
              <a:ext uri="{FF2B5EF4-FFF2-40B4-BE49-F238E27FC236}">
                <a16:creationId xmlns:a16="http://schemas.microsoft.com/office/drawing/2014/main" id="{5C54A3B0-9ABF-D173-6E1F-D6A97CF839F3}"/>
              </a:ext>
            </a:extLst>
          </p:cNvPr>
          <p:cNvPicPr>
            <a:picLocks noChangeAspect="1"/>
          </p:cNvPicPr>
          <p:nvPr/>
        </p:nvPicPr>
        <p:blipFill rotWithShape="1">
          <a:blip r:embed="rId8"/>
          <a:srcRect b="16578"/>
          <a:stretch/>
        </p:blipFill>
        <p:spPr>
          <a:xfrm>
            <a:off x="9198613" y="19829442"/>
            <a:ext cx="8545548" cy="9156226"/>
          </a:xfrm>
          <a:prstGeom prst="rect">
            <a:avLst/>
          </a:prstGeom>
        </p:spPr>
      </p:pic>
      <p:sp>
        <p:nvSpPr>
          <p:cNvPr id="2" name="Заголовок 1"/>
          <p:cNvSpPr>
            <a:spLocks noGrp="1"/>
          </p:cNvSpPr>
          <p:nvPr>
            <p:ph type="ctrTitle"/>
          </p:nvPr>
        </p:nvSpPr>
        <p:spPr>
          <a:xfrm>
            <a:off x="2986667" y="-1313856"/>
            <a:ext cx="24926620" cy="5702209"/>
          </a:xfrm>
        </p:spPr>
        <p:txBody>
          <a:bodyPr>
            <a:noAutofit/>
          </a:bodyPr>
          <a:lstStyle/>
          <a:p>
            <a:r>
              <a:rPr lang="en-US" sz="6200" b="1" dirty="0">
                <a:latin typeface="Times New Roman" panose="02020603050405020304" pitchFamily="18" charset="0"/>
                <a:cs typeface="Times New Roman" panose="02020603050405020304" pitchFamily="18" charset="0"/>
              </a:rPr>
              <a:t>Vertical interactions of atmospheric layers under different QBO </a:t>
            </a:r>
            <a:br>
              <a:rPr lang="en-US" sz="6200" b="1" dirty="0">
                <a:latin typeface="Times New Roman" panose="02020603050405020304" pitchFamily="18" charset="0"/>
                <a:cs typeface="Times New Roman" panose="02020603050405020304" pitchFamily="18" charset="0"/>
              </a:rPr>
            </a:br>
            <a:r>
              <a:rPr lang="en-US" sz="6200" b="1" dirty="0">
                <a:latin typeface="Times New Roman" panose="02020603050405020304" pitchFamily="18" charset="0"/>
                <a:cs typeface="Times New Roman" panose="02020603050405020304" pitchFamily="18" charset="0"/>
              </a:rPr>
              <a:t>and ENSO phases</a:t>
            </a:r>
            <a:br>
              <a:rPr lang="ru-RU" sz="4100" dirty="0">
                <a:latin typeface="Times New Roman" panose="02020603050405020304" pitchFamily="18" charset="0"/>
                <a:cs typeface="Times New Roman" panose="02020603050405020304" pitchFamily="18" charset="0"/>
              </a:rPr>
            </a:br>
            <a:r>
              <a:rPr lang="en-US" sz="4100" dirty="0" err="1">
                <a:latin typeface="Times New Roman" panose="02020603050405020304" pitchFamily="18" charset="0"/>
                <a:cs typeface="Times New Roman" panose="02020603050405020304" pitchFamily="18" charset="0"/>
              </a:rPr>
              <a:t>Anastasiia</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Golovko</a:t>
            </a:r>
            <a:r>
              <a:rPr lang="ru-RU" sz="4100" baseline="30000" dirty="0">
                <a:latin typeface="Times New Roman" panose="02020603050405020304" pitchFamily="18" charset="0"/>
                <a:cs typeface="Times New Roman" panose="02020603050405020304" pitchFamily="18" charset="0"/>
              </a:rPr>
              <a:t>1,2</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Andrey</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Koval</a:t>
            </a:r>
            <a:r>
              <a:rPr lang="ru-RU" sz="4100" baseline="30000" dirty="0">
                <a:latin typeface="Times New Roman" panose="02020603050405020304" pitchFamily="18" charset="0"/>
                <a:cs typeface="Times New Roman" panose="02020603050405020304" pitchFamily="18" charset="0"/>
              </a:rPr>
              <a:t>2</a:t>
            </a:r>
            <a:r>
              <a:rPr lang="en-US" sz="4100" dirty="0">
                <a:latin typeface="Times New Roman" panose="02020603050405020304" pitchFamily="18" charset="0"/>
                <a:cs typeface="Times New Roman" panose="02020603050405020304" pitchFamily="18" charset="0"/>
              </a:rPr>
              <a:t>, Tatyana </a:t>
            </a:r>
            <a:r>
              <a:rPr lang="en-US" sz="4100" dirty="0" err="1">
                <a:latin typeface="Times New Roman" panose="02020603050405020304" pitchFamily="18" charset="0"/>
                <a:cs typeface="Times New Roman" panose="02020603050405020304" pitchFamily="18" charset="0"/>
              </a:rPr>
              <a:t>Ermakova</a:t>
            </a:r>
            <a:r>
              <a:rPr lang="ru-RU" sz="4100" baseline="30000" dirty="0">
                <a:latin typeface="Times New Roman" panose="02020603050405020304" pitchFamily="18" charset="0"/>
                <a:cs typeface="Times New Roman" panose="02020603050405020304" pitchFamily="18" charset="0"/>
              </a:rPr>
              <a:t>1,2</a:t>
            </a:r>
            <a:br>
              <a:rPr lang="en-US" sz="4100" dirty="0">
                <a:latin typeface="Times New Roman" panose="02020603050405020304" pitchFamily="18" charset="0"/>
                <a:cs typeface="Times New Roman" panose="02020603050405020304" pitchFamily="18" charset="0"/>
              </a:rPr>
            </a:br>
            <a:r>
              <a:rPr lang="ru-RU" sz="4100" dirty="0">
                <a:latin typeface="Times New Roman" panose="02020603050405020304" pitchFamily="18" charset="0"/>
                <a:cs typeface="Times New Roman" panose="02020603050405020304" pitchFamily="18" charset="0"/>
              </a:rPr>
              <a:t>1 </a:t>
            </a:r>
            <a:r>
              <a:rPr lang="en-US" sz="4100" dirty="0">
                <a:latin typeface="Times New Roman" panose="02020603050405020304" pitchFamily="18" charset="0"/>
                <a:cs typeface="Times New Roman" panose="02020603050405020304" pitchFamily="18" charset="0"/>
              </a:rPr>
              <a:t>Saint</a:t>
            </a:r>
            <a:r>
              <a:rPr lang="ru-RU" sz="4100" dirty="0">
                <a:latin typeface="Times New Roman" panose="02020603050405020304" pitchFamily="18" charset="0"/>
                <a:cs typeface="Times New Roman" panose="02020603050405020304" pitchFamily="18" charset="0"/>
              </a:rPr>
              <a:t>-</a:t>
            </a:r>
            <a:r>
              <a:rPr lang="en-US" sz="4100" dirty="0">
                <a:latin typeface="Times New Roman" panose="02020603050405020304" pitchFamily="18" charset="0"/>
                <a:cs typeface="Times New Roman" panose="02020603050405020304" pitchFamily="18" charset="0"/>
              </a:rPr>
              <a:t>Petersburg State University, Saint Petersburg, 199034, Russian Federation</a:t>
            </a:r>
            <a:br>
              <a:rPr lang="ru-RU" sz="4100" dirty="0">
                <a:latin typeface="Times New Roman" panose="02020603050405020304" pitchFamily="18" charset="0"/>
                <a:cs typeface="Times New Roman" panose="02020603050405020304" pitchFamily="18" charset="0"/>
              </a:rPr>
            </a:br>
            <a:r>
              <a:rPr lang="ru-RU" sz="4100" dirty="0">
                <a:latin typeface="Times New Roman" panose="02020603050405020304" pitchFamily="18" charset="0"/>
                <a:cs typeface="Times New Roman" panose="02020603050405020304" pitchFamily="18" charset="0"/>
              </a:rPr>
              <a:t>2 </a:t>
            </a:r>
            <a:r>
              <a:rPr lang="en-US" sz="4100" dirty="0">
                <a:latin typeface="Times New Roman" panose="02020603050405020304" pitchFamily="18" charset="0"/>
                <a:cs typeface="Times New Roman" panose="02020603050405020304" pitchFamily="18" charset="0"/>
              </a:rPr>
              <a:t>Russian State Hydrometeorological University, , Saint Petersburg, 19</a:t>
            </a:r>
            <a:r>
              <a:rPr lang="ru-RU" sz="4100" dirty="0">
                <a:latin typeface="Times New Roman" panose="02020603050405020304" pitchFamily="18" charset="0"/>
                <a:cs typeface="Times New Roman" panose="02020603050405020304" pitchFamily="18" charset="0"/>
              </a:rPr>
              <a:t>2</a:t>
            </a:r>
            <a:r>
              <a:rPr lang="en-US" sz="4100" dirty="0">
                <a:latin typeface="Times New Roman" panose="02020603050405020304" pitchFamily="18" charset="0"/>
                <a:cs typeface="Times New Roman" panose="02020603050405020304" pitchFamily="18" charset="0"/>
              </a:rPr>
              <a:t>0</a:t>
            </a:r>
            <a:r>
              <a:rPr lang="ru-RU" sz="4100" dirty="0">
                <a:latin typeface="Times New Roman" panose="02020603050405020304" pitchFamily="18" charset="0"/>
                <a:cs typeface="Times New Roman" panose="02020603050405020304" pitchFamily="18" charset="0"/>
              </a:rPr>
              <a:t>07</a:t>
            </a:r>
            <a:r>
              <a:rPr lang="en-US" sz="4100" dirty="0">
                <a:latin typeface="Times New Roman" panose="02020603050405020304" pitchFamily="18" charset="0"/>
                <a:cs typeface="Times New Roman" panose="02020603050405020304" pitchFamily="18" charset="0"/>
              </a:rPr>
              <a:t>, Russian Federation</a:t>
            </a:r>
            <a:br>
              <a:rPr lang="ru-RU" sz="4100" dirty="0">
                <a:latin typeface="Times New Roman" panose="02020603050405020304" pitchFamily="18" charset="0"/>
                <a:cs typeface="Times New Roman" panose="02020603050405020304" pitchFamily="18" charset="0"/>
              </a:rPr>
            </a:br>
            <a:r>
              <a:rPr lang="en-US" sz="4100" dirty="0">
                <a:latin typeface="Times New Roman" panose="02020603050405020304" pitchFamily="18" charset="0"/>
                <a:cs typeface="Times New Roman" panose="02020603050405020304" pitchFamily="18" charset="0"/>
              </a:rPr>
              <a:t>golovko01@mail.ru</a:t>
            </a:r>
            <a:endParaRPr lang="ru-RU" sz="4100" i="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30019" y="4213803"/>
            <a:ext cx="29617716" cy="4159105"/>
          </a:xfrm>
          <a:prstGeom prst="rect">
            <a:avLst/>
          </a:prstGeom>
        </p:spPr>
        <p:txBody>
          <a:bodyPr wrap="square" lIns="415564" tIns="207781" rIns="415564" bIns="207781">
            <a:spAutoFit/>
          </a:bodyPr>
          <a:lstStyle/>
          <a:p>
            <a:pPr indent="2077818" algn="just"/>
            <a:r>
              <a:rPr lang="en-US" sz="2700" b="1" dirty="0">
                <a:latin typeface="Times New Roman" panose="02020603050405020304" pitchFamily="18" charset="0"/>
                <a:cs typeface="Times New Roman" panose="02020603050405020304" pitchFamily="18" charset="0"/>
              </a:rPr>
              <a:t>Abstract</a:t>
            </a:r>
            <a:r>
              <a:rPr lang="ru-RU" sz="2700" b="1"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In the context of global climate change, it is necessary to study not only the processes inside the troposphere, but also the interaction of the troposphere with the layers above. This interaction is important in the context of seasonal forecasts, as well as understanding possible climatic changes in individual meteorological parameters at different atmospheric altitudes.</a:t>
            </a:r>
            <a:r>
              <a:rPr lang="ru-RU"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The influence of tropical oscillations on the thermodynamics of the middle and upper atmosphere of high latitudes was studied</a:t>
            </a:r>
            <a:r>
              <a:rPr lang="ru-RU"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using the nonlinear model of the general circulation of the middle and upper atmosphere (MUAM). 4 ensemble calculations were carried out (10 runs in each ensemble) for January–February. It was determined that for January and February, the zonal component of the wind and divergence were especially strong under La Niña and the western phase of the QBO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conditions. There is also an increase in convergence/divergence zones in the stratosphere of middle and high latitudes. While in January there is a strong convergence in the mid-latitudes at altitudes of 40-60 km for the combination of El Niño and the eastern phase of the QBO (</a:t>
            </a:r>
            <a:r>
              <a:rPr lang="en-US" sz="2700" dirty="0" err="1">
                <a:latin typeface="Times New Roman" panose="02020603050405020304" pitchFamily="18" charset="0"/>
                <a:cs typeface="Times New Roman" panose="02020603050405020304" pitchFamily="18" charset="0"/>
              </a:rPr>
              <a:t>eQBO</a:t>
            </a:r>
            <a:r>
              <a:rPr lang="en-US" sz="2700" dirty="0">
                <a:latin typeface="Times New Roman" panose="02020603050405020304" pitchFamily="18" charset="0"/>
                <a:cs typeface="Times New Roman" panose="02020603050405020304" pitchFamily="18" charset="0"/>
              </a:rPr>
              <a:t>), there is a strong convergence for El Niño and the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in February. For January and February during La Niña and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conditions the residual mean circulation (RMC) from the summer hemisphere to the winter hemisphere is maximum, which leads to the greatest positive temperature anomaly (up to 10 K) at altitudes of 60-80 km in the latitudinal zone from 55° to 90°. However, in January</a:t>
            </a:r>
            <a:r>
              <a:rPr lang="ru-RU"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under El Niño and </a:t>
            </a:r>
            <a:r>
              <a:rPr lang="en-US" sz="2700" dirty="0" err="1">
                <a:latin typeface="Times New Roman" panose="02020603050405020304" pitchFamily="18" charset="0"/>
                <a:cs typeface="Times New Roman" panose="02020603050405020304" pitchFamily="18" charset="0"/>
              </a:rPr>
              <a:t>eQBO</a:t>
            </a:r>
            <a:r>
              <a:rPr lang="en-US" sz="2700" dirty="0">
                <a:latin typeface="Times New Roman" panose="02020603050405020304" pitchFamily="18" charset="0"/>
                <a:cs typeface="Times New Roman" panose="02020603050405020304" pitchFamily="18" charset="0"/>
              </a:rPr>
              <a:t> the RMC is the weakest, which leads to a negative temperature anomaly (up to -6...-8 K). The weakest transfer is observed in El Niño and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conditions in February.</a:t>
            </a:r>
            <a:endParaRPr lang="ru-RU" sz="27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63781" y="8141408"/>
            <a:ext cx="18626865" cy="3328109"/>
          </a:xfrm>
          <a:prstGeom prst="rect">
            <a:avLst/>
          </a:prstGeom>
        </p:spPr>
        <p:txBody>
          <a:bodyPr wrap="square" lIns="415564" tIns="207781" rIns="415564" bIns="207781">
            <a:spAutoFit/>
          </a:bodyPr>
          <a:lstStyle/>
          <a:p>
            <a:pPr indent="2077818" algn="just"/>
            <a:r>
              <a:rPr lang="en-US" sz="2700" dirty="0">
                <a:latin typeface="Times New Roman" panose="02020603050405020304" pitchFamily="18" charset="0"/>
                <a:cs typeface="Times New Roman" panose="02020603050405020304" pitchFamily="18" charset="0"/>
              </a:rPr>
              <a:t>The influence of tropical fluctuations (quasi-biennial fluctuations of the zonal wind in the equatorial stratosphere (QBO) and the southern El Nino oscillation (ENSO)) on the dynamic state of the stratosphere, mesosphere and lower thermosphere in winter in the Northern Hemisphere was studied. Ensemble calculations were carried out using a nonlinear model of the general circulation of the middle and upper atmosphere "MUAM" for January–February, which allowed us to assess the sensitivity of the fields of zonal wind, temperature, residual meridional circulation (RMC), as well as wave activity for different combinations of phases of ENSO and QBO. The temperature anomaly and the oscillations of the wind zonal component are different under various ENSO-QBO phases, and the strengthening/weakening of the branches of the RMC shifts in height.</a:t>
            </a:r>
          </a:p>
        </p:txBody>
      </p:sp>
      <p:sp>
        <p:nvSpPr>
          <p:cNvPr id="16" name="Прямоугольник 15"/>
          <p:cNvSpPr/>
          <p:nvPr/>
        </p:nvSpPr>
        <p:spPr>
          <a:xfrm>
            <a:off x="9318919" y="28718206"/>
            <a:ext cx="7824166" cy="1666115"/>
          </a:xfrm>
          <a:prstGeom prst="rect">
            <a:avLst/>
          </a:prstGeom>
        </p:spPr>
        <p:txBody>
          <a:bodyPr wrap="square" lIns="415564" tIns="207781" rIns="415564" bIns="207781">
            <a:spAutoFit/>
          </a:bodyPr>
          <a:lstStyle/>
          <a:p>
            <a:pPr algn="ctr"/>
            <a:r>
              <a:rPr lang="en-US" sz="2700" b="1" i="1" dirty="0">
                <a:latin typeface="Times New Roman" panose="02020603050405020304" pitchFamily="18" charset="0"/>
                <a:cs typeface="Times New Roman" panose="02020603050405020304" pitchFamily="18" charset="0"/>
              </a:rPr>
              <a:t> </a:t>
            </a:r>
          </a:p>
          <a:p>
            <a:pPr algn="ctr"/>
            <a:r>
              <a:rPr lang="en-US" sz="2700" b="1" i="1" dirty="0">
                <a:latin typeface="Times New Roman" panose="02020603050405020304" pitchFamily="18" charset="0"/>
                <a:cs typeface="Times New Roman" panose="02020603050405020304" pitchFamily="18" charset="0"/>
              </a:rPr>
              <a:t>Fig. 5.</a:t>
            </a:r>
            <a:r>
              <a:rPr lang="ru-RU" sz="2700" b="1" i="1" dirty="0">
                <a:latin typeface="Times New Roman" panose="02020603050405020304" pitchFamily="18" charset="0"/>
                <a:cs typeface="Times New Roman" panose="02020603050405020304" pitchFamily="18" charset="0"/>
              </a:rPr>
              <a:t> </a:t>
            </a:r>
            <a:r>
              <a:rPr lang="en-US" sz="2700" b="1" i="1" dirty="0">
                <a:latin typeface="Times New Roman" panose="02020603050405020304" pitchFamily="18" charset="0"/>
                <a:cs typeface="Times New Roman" panose="02020603050405020304" pitchFamily="18" charset="0"/>
              </a:rPr>
              <a:t>Temperature and residual meridional circulation,</a:t>
            </a:r>
            <a:r>
              <a:rPr lang="ru-RU" sz="2700" b="1" i="1" dirty="0">
                <a:latin typeface="Times New Roman" panose="02020603050405020304" pitchFamily="18" charset="0"/>
                <a:cs typeface="Times New Roman" panose="02020603050405020304" pitchFamily="18" charset="0"/>
              </a:rPr>
              <a:t> </a:t>
            </a:r>
            <a:r>
              <a:rPr lang="en-US" sz="2700" b="1" i="1" dirty="0">
                <a:latin typeface="Times New Roman" panose="02020603050405020304" pitchFamily="18" charset="0"/>
                <a:cs typeface="Times New Roman" panose="02020603050405020304" pitchFamily="18" charset="0"/>
              </a:rPr>
              <a:t>February </a:t>
            </a:r>
          </a:p>
        </p:txBody>
      </p:sp>
      <p:sp>
        <p:nvSpPr>
          <p:cNvPr id="18" name="Прямоугольник 17"/>
          <p:cNvSpPr/>
          <p:nvPr/>
        </p:nvSpPr>
        <p:spPr>
          <a:xfrm>
            <a:off x="298425" y="38094512"/>
            <a:ext cx="28993023" cy="3743607"/>
          </a:xfrm>
          <a:prstGeom prst="rect">
            <a:avLst/>
          </a:prstGeom>
        </p:spPr>
        <p:txBody>
          <a:bodyPr wrap="square" lIns="415564" tIns="207781" rIns="415564" bIns="207781">
            <a:spAutoFit/>
          </a:bodyPr>
          <a:lstStyle/>
          <a:p>
            <a:pPr algn="just"/>
            <a:r>
              <a:rPr lang="en-US" sz="2700" dirty="0">
                <a:latin typeface="Times New Roman" panose="02020603050405020304" pitchFamily="18" charset="0"/>
                <a:cs typeface="Times New Roman" panose="02020603050405020304" pitchFamily="18" charset="0"/>
              </a:rPr>
              <a:t>Depending on the combination of phases, the temperature anomaly and the oscillations of the mean zonal wind are different, and the strengthening/weakening of the branches of the RMC shifts with height. The investigation shows that the greatest temperature increase in the stratosphere and cooling in the mesosphere, as well as the weakening of the stratospheric night jet stream in January, are simulated under the conditions of El Nino and the eastern phase of the QBO, while the maximum weakening of the </a:t>
            </a:r>
            <a:r>
              <a:rPr lang="en-US" sz="2700" dirty="0" err="1">
                <a:latin typeface="Times New Roman" panose="02020603050405020304" pitchFamily="18" charset="0"/>
                <a:cs typeface="Times New Roman" panose="02020603050405020304" pitchFamily="18" charset="0"/>
              </a:rPr>
              <a:t>meridional</a:t>
            </a:r>
            <a:r>
              <a:rPr lang="en-US" sz="2700" dirty="0">
                <a:latin typeface="Times New Roman" panose="02020603050405020304" pitchFamily="18" charset="0"/>
                <a:cs typeface="Times New Roman" panose="02020603050405020304" pitchFamily="18" charset="0"/>
              </a:rPr>
              <a:t> transfer from the summer pole to the winter pole at an altitude of 80-90 km is noted. The reverse situation is observed under La Niña and the western phase of the QBO: the zonal component of the wind is maximum in the stratosphere of mid latitudes, with a minimum temperature above the pole in both January and February. As a result of such different manifestations of tropical oscillations through </a:t>
            </a:r>
            <a:r>
              <a:rPr lang="en-US" sz="2700" dirty="0" err="1">
                <a:latin typeface="Times New Roman" panose="02020603050405020304" pitchFamily="18" charset="0"/>
                <a:cs typeface="Times New Roman" panose="02020603050405020304" pitchFamily="18" charset="0"/>
              </a:rPr>
              <a:t>teleconnections</a:t>
            </a:r>
            <a:r>
              <a:rPr lang="en-US" sz="2700" dirty="0">
                <a:latin typeface="Times New Roman" panose="02020603050405020304" pitchFamily="18" charset="0"/>
                <a:cs typeface="Times New Roman" panose="02020603050405020304" pitchFamily="18" charset="0"/>
              </a:rPr>
              <a:t> in mid and high latitudes, their impact on the frequency and intensity of sudden stratospheric warming, as well as events that lead to extreme cold waves near the surface over Eurasia, is obvious.</a:t>
            </a:r>
            <a:endParaRPr lang="ru-RU" sz="2700" dirty="0">
              <a:latin typeface="Times New Roman" panose="02020603050405020304" pitchFamily="18" charset="0"/>
              <a:cs typeface="Times New Roman" panose="02020603050405020304" pitchFamily="18" charset="0"/>
            </a:endParaRPr>
          </a:p>
          <a:p>
            <a:pPr algn="just"/>
            <a:endParaRPr lang="en-US" sz="2700" dirty="0">
              <a:latin typeface="Times New Roman" panose="02020603050405020304" pitchFamily="18" charset="0"/>
              <a:cs typeface="Times New Roman" panose="02020603050405020304" pitchFamily="18" charset="0"/>
            </a:endParaRPr>
          </a:p>
          <a:p>
            <a:pPr algn="just"/>
            <a:r>
              <a:rPr lang="en-US" sz="2700" dirty="0">
                <a:latin typeface="Times New Roman" panose="02020603050405020304" pitchFamily="18" charset="0"/>
                <a:cs typeface="Times New Roman" panose="02020603050405020304" pitchFamily="18" charset="0"/>
              </a:rPr>
              <a:t>This study is supported by the Russian Science Foundation (grant #20-77-10006-P)</a:t>
            </a:r>
          </a:p>
        </p:txBody>
      </p:sp>
      <p:sp>
        <p:nvSpPr>
          <p:cNvPr id="7" name="Rectangle 5"/>
          <p:cNvSpPr>
            <a:spLocks noChangeArrowheads="1"/>
          </p:cNvSpPr>
          <p:nvPr/>
        </p:nvSpPr>
        <p:spPr bwMode="auto">
          <a:xfrm>
            <a:off x="1" y="-275117"/>
            <a:ext cx="260037" cy="119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729" tIns="64365" rIns="128729" bIns="64365" numCol="1" anchor="ctr" anchorCtr="0" compatLnSpc="1">
            <a:prstTxWarp prst="textNoShape">
              <a:avLst/>
            </a:prstTxWarp>
            <a:spAutoFit/>
          </a:bodyPr>
          <a:lstStyle/>
          <a:p>
            <a:endParaRPr lang="ru-RU"/>
          </a:p>
        </p:txBody>
      </p:sp>
      <p:sp>
        <p:nvSpPr>
          <p:cNvPr id="8" name="Rectangle 6"/>
          <p:cNvSpPr>
            <a:spLocks noChangeArrowheads="1"/>
          </p:cNvSpPr>
          <p:nvPr/>
        </p:nvSpPr>
        <p:spPr bwMode="auto">
          <a:xfrm>
            <a:off x="14964495" y="5792288"/>
            <a:ext cx="314474" cy="39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729" tIns="64365" rIns="128729" bIns="64365" numCol="1" anchor="ctr" anchorCtr="0" compatLnSpc="1">
            <a:prstTxWarp prst="textNoShape">
              <a:avLst/>
            </a:prstTxWarp>
            <a:spAutoFit/>
          </a:bodyPr>
          <a:lstStyle/>
          <a:p>
            <a:pPr algn="ctr" defTabSz="1287292" fontAlgn="base">
              <a:spcBef>
                <a:spcPct val="0"/>
              </a:spcBef>
              <a:spcAft>
                <a:spcPct val="0"/>
              </a:spcAft>
            </a:pPr>
            <a:r>
              <a:rPr lang="ru-RU" altLang="ru-RU" sz="1700">
                <a:latin typeface="Times New Roman" pitchFamily="18" charset="0"/>
                <a:ea typeface="Calibri" pitchFamily="34" charset="0"/>
                <a:cs typeface="Times New Roman" pitchFamily="18" charset="0"/>
              </a:rPr>
              <a:t> </a:t>
            </a:r>
            <a:endParaRPr lang="ru-RU" altLang="ru-RU" sz="2500">
              <a:latin typeface="Arial" pitchFamily="34" charset="0"/>
              <a:cs typeface="Arial" pitchFamily="34" charset="0"/>
            </a:endParaRPr>
          </a:p>
        </p:txBody>
      </p:sp>
      <p:sp>
        <p:nvSpPr>
          <p:cNvPr id="9" name="Rectangle 7"/>
          <p:cNvSpPr>
            <a:spLocks noChangeArrowheads="1"/>
          </p:cNvSpPr>
          <p:nvPr/>
        </p:nvSpPr>
        <p:spPr bwMode="auto">
          <a:xfrm>
            <a:off x="14964495" y="8839797"/>
            <a:ext cx="314474" cy="39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729" tIns="64365" rIns="128729" bIns="64365" numCol="1" anchor="ctr" anchorCtr="0" compatLnSpc="1">
            <a:prstTxWarp prst="textNoShape">
              <a:avLst/>
            </a:prstTxWarp>
            <a:spAutoFit/>
          </a:bodyPr>
          <a:lstStyle/>
          <a:p>
            <a:pPr algn="ctr" defTabSz="1287292" fontAlgn="base">
              <a:spcBef>
                <a:spcPct val="0"/>
              </a:spcBef>
              <a:spcAft>
                <a:spcPct val="0"/>
              </a:spcAft>
            </a:pPr>
            <a:r>
              <a:rPr lang="ru-RU" altLang="ru-RU" sz="1700">
                <a:latin typeface="Times New Roman" pitchFamily="18" charset="0"/>
                <a:ea typeface="Calibri" pitchFamily="34" charset="0"/>
                <a:cs typeface="Times New Roman" pitchFamily="18" charset="0"/>
              </a:rPr>
              <a:t> </a:t>
            </a:r>
            <a:endParaRPr lang="ru-RU" altLang="ru-RU" sz="2500">
              <a:latin typeface="Arial" pitchFamily="34" charset="0"/>
              <a:cs typeface="Arial" pitchFamily="34" charset="0"/>
            </a:endParaRPr>
          </a:p>
        </p:txBody>
      </p:sp>
      <p:sp>
        <p:nvSpPr>
          <p:cNvPr id="12" name="Rectangle 8"/>
          <p:cNvSpPr>
            <a:spLocks noChangeArrowheads="1"/>
          </p:cNvSpPr>
          <p:nvPr/>
        </p:nvSpPr>
        <p:spPr bwMode="auto">
          <a:xfrm>
            <a:off x="1" y="11291099"/>
            <a:ext cx="260037" cy="51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729" tIns="64365" rIns="128729" bIns="64365" numCol="1" anchor="ctr" anchorCtr="0" compatLnSpc="1">
            <a:prstTxWarp prst="textNoShape">
              <a:avLst/>
            </a:prstTxWarp>
            <a:spAutoFit/>
          </a:bodyPr>
          <a:lstStyle/>
          <a:p>
            <a:pPr defTabSz="1287292" fontAlgn="base">
              <a:spcBef>
                <a:spcPct val="0"/>
              </a:spcBef>
              <a:spcAft>
                <a:spcPct val="0"/>
              </a:spcAft>
            </a:pPr>
            <a:endParaRPr lang="ru-RU" altLang="ru-RU" sz="2500">
              <a:latin typeface="Arial" pitchFamily="34" charset="0"/>
              <a:cs typeface="Arial" pitchFamily="34" charset="0"/>
            </a:endParaRPr>
          </a:p>
        </p:txBody>
      </p:sp>
      <p:sp>
        <p:nvSpPr>
          <p:cNvPr id="20" name="Rectangle 11"/>
          <p:cNvSpPr>
            <a:spLocks noChangeArrowheads="1"/>
          </p:cNvSpPr>
          <p:nvPr/>
        </p:nvSpPr>
        <p:spPr bwMode="auto">
          <a:xfrm>
            <a:off x="1" y="-275117"/>
            <a:ext cx="260037" cy="119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729" tIns="64365" rIns="128729" bIns="64365" numCol="1" anchor="ctr" anchorCtr="0" compatLnSpc="1">
            <a:prstTxWarp prst="textNoShape">
              <a:avLst/>
            </a:prstTxWarp>
            <a:spAutoFit/>
          </a:bodyPr>
          <a:lstStyle/>
          <a:p>
            <a:endParaRPr lang="ru-RU"/>
          </a:p>
        </p:txBody>
      </p:sp>
      <p:sp>
        <p:nvSpPr>
          <p:cNvPr id="21" name="Rectangle 12"/>
          <p:cNvSpPr>
            <a:spLocks noChangeArrowheads="1"/>
          </p:cNvSpPr>
          <p:nvPr/>
        </p:nvSpPr>
        <p:spPr bwMode="auto">
          <a:xfrm>
            <a:off x="1" y="5650535"/>
            <a:ext cx="260037" cy="51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729" tIns="64365" rIns="128729" bIns="64365" numCol="1" anchor="ctr" anchorCtr="0" compatLnSpc="1">
            <a:prstTxWarp prst="textNoShape">
              <a:avLst/>
            </a:prstTxWarp>
            <a:spAutoFit/>
          </a:bodyPr>
          <a:lstStyle/>
          <a:p>
            <a:pPr defTabSz="1287292" fontAlgn="base">
              <a:spcBef>
                <a:spcPct val="0"/>
              </a:spcBef>
              <a:spcAft>
                <a:spcPct val="0"/>
              </a:spcAft>
            </a:pPr>
            <a:endParaRPr lang="ru-RU" altLang="ru-RU" sz="2500">
              <a:latin typeface="Arial" pitchFamily="34" charset="0"/>
              <a:cs typeface="Arial" pitchFamily="34" charset="0"/>
            </a:endParaRPr>
          </a:p>
        </p:txBody>
      </p:sp>
      <p:sp>
        <p:nvSpPr>
          <p:cNvPr id="4" name="Прямоугольник 3">
            <a:extLst>
              <a:ext uri="{FF2B5EF4-FFF2-40B4-BE49-F238E27FC236}">
                <a16:creationId xmlns:a16="http://schemas.microsoft.com/office/drawing/2014/main" id="{FE2A0D16-AFBE-6973-A8B7-82E9B67AC2B7}"/>
              </a:ext>
            </a:extLst>
          </p:cNvPr>
          <p:cNvSpPr/>
          <p:nvPr/>
        </p:nvSpPr>
        <p:spPr>
          <a:xfrm>
            <a:off x="17948986" y="19530541"/>
            <a:ext cx="11222288" cy="3453974"/>
          </a:xfrm>
          <a:prstGeom prst="rect">
            <a:avLst/>
          </a:prstGeom>
        </p:spPr>
        <p:txBody>
          <a:bodyPr wrap="square" lIns="128729" tIns="64365" rIns="128729" bIns="64365">
            <a:spAutoFit/>
          </a:bodyPr>
          <a:lstStyle/>
          <a:p>
            <a:pPr indent="643646" algn="just"/>
            <a:r>
              <a:rPr lang="en-US" sz="2700" b="1" dirty="0">
                <a:latin typeface="Times New Roman" panose="02020603050405020304" pitchFamily="18" charset="0"/>
                <a:cs typeface="Times New Roman" panose="02020603050405020304" pitchFamily="18" charset="0"/>
              </a:rPr>
              <a:t>January</a:t>
            </a:r>
            <a:r>
              <a:rPr lang="en-US" sz="2700" dirty="0">
                <a:latin typeface="Times New Roman" panose="02020603050405020304" pitchFamily="18" charset="0"/>
                <a:cs typeface="Times New Roman" panose="02020603050405020304" pitchFamily="18" charset="0"/>
              </a:rPr>
              <a:t>. The results of the study showed that the zonal component of the wind and divergence were especially strong under La Niña and the western phase of the QBO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conditions, the difference between its wind speed with the average one obtained as the mean for all ensembles was 21 m/s. A strong divergence of the flow is observed in the region of the maximum of the stratospheric polar jet stream. The wind difference was -18 m/s for combination of El Niño and </a:t>
            </a:r>
            <a:r>
              <a:rPr lang="en-US" sz="2700" dirty="0" err="1">
                <a:latin typeface="Times New Roman" panose="02020603050405020304" pitchFamily="18" charset="0"/>
                <a:cs typeface="Times New Roman" panose="02020603050405020304" pitchFamily="18" charset="0"/>
              </a:rPr>
              <a:t>eQBO</a:t>
            </a:r>
            <a:r>
              <a:rPr lang="en-US" sz="2700" dirty="0">
                <a:latin typeface="Times New Roman" panose="02020603050405020304" pitchFamily="18" charset="0"/>
                <a:cs typeface="Times New Roman" panose="02020603050405020304" pitchFamily="18" charset="0"/>
              </a:rPr>
              <a:t> (eastern of QBO), and there was also a strong convergence at the mid latitudes at altitudes of 40-60 km. (Fig.1) </a:t>
            </a:r>
          </a:p>
        </p:txBody>
      </p:sp>
      <p:sp>
        <p:nvSpPr>
          <p:cNvPr id="5" name="Прямоугольник 4">
            <a:extLst>
              <a:ext uri="{FF2B5EF4-FFF2-40B4-BE49-F238E27FC236}">
                <a16:creationId xmlns:a16="http://schemas.microsoft.com/office/drawing/2014/main" id="{206AC109-1E09-C9AE-9924-C1AF76512D52}"/>
              </a:ext>
            </a:extLst>
          </p:cNvPr>
          <p:cNvSpPr/>
          <p:nvPr/>
        </p:nvSpPr>
        <p:spPr>
          <a:xfrm>
            <a:off x="17828812" y="23154584"/>
            <a:ext cx="11342462" cy="3038476"/>
          </a:xfrm>
          <a:prstGeom prst="rect">
            <a:avLst/>
          </a:prstGeom>
        </p:spPr>
        <p:txBody>
          <a:bodyPr wrap="square" lIns="128729" tIns="64365" rIns="128729" bIns="64365">
            <a:spAutoFit/>
          </a:bodyPr>
          <a:lstStyle/>
          <a:p>
            <a:pPr indent="643646" algn="just"/>
            <a:r>
              <a:rPr lang="en-US" sz="2700" b="1" dirty="0">
                <a:latin typeface="Times New Roman" panose="02020603050405020304" pitchFamily="18" charset="0"/>
                <a:cs typeface="Times New Roman" panose="02020603050405020304" pitchFamily="18" charset="0"/>
              </a:rPr>
              <a:t>February.</a:t>
            </a:r>
            <a:r>
              <a:rPr lang="en-US" sz="2700" dirty="0">
                <a:latin typeface="Times New Roman" panose="02020603050405020304" pitchFamily="18" charset="0"/>
                <a:cs typeface="Times New Roman" panose="02020603050405020304" pitchFamily="18" charset="0"/>
              </a:rPr>
              <a:t> The components – the zonal component of the wind and the divergence – were strong for the same combination of La Niña and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as in January, and the wind difference was 18 m/s. The maximum anomaly compared to average for ensembles, but with a negative sign, is noted at El Niño (as in January), but at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and is -12 m/s (Fig.2). For this combination, there is also an increase in convergence/ divergence zones in the stratosphere of medium and high latitudes, as in January.</a:t>
            </a:r>
            <a:endParaRPr lang="ru-RU" sz="2700" dirty="0">
              <a:latin typeface="Times New Roman" panose="020206030504050203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00D76FDB-C704-DF26-19E9-90E497291D0F}"/>
              </a:ext>
            </a:extLst>
          </p:cNvPr>
          <p:cNvSpPr/>
          <p:nvPr/>
        </p:nvSpPr>
        <p:spPr>
          <a:xfrm>
            <a:off x="630187" y="34162879"/>
            <a:ext cx="17688004" cy="3869472"/>
          </a:xfrm>
          <a:prstGeom prst="rect">
            <a:avLst/>
          </a:prstGeom>
        </p:spPr>
        <p:txBody>
          <a:bodyPr wrap="square" lIns="128729" tIns="64365" rIns="128729" bIns="64365">
            <a:spAutoFit/>
          </a:bodyPr>
          <a:lstStyle/>
          <a:p>
            <a:pPr indent="643646" algn="just"/>
            <a:r>
              <a:rPr lang="en-US" sz="2700" dirty="0">
                <a:latin typeface="Times New Roman" panose="02020603050405020304" pitchFamily="18" charset="0"/>
                <a:cs typeface="Times New Roman" panose="02020603050405020304" pitchFamily="18" charset="0"/>
              </a:rPr>
              <a:t>In Fig.5 it can be seen that the maximum transfer from the summer hemisphere to the winter is also noted here, and the largest positive temperature anomaly (up to 10 K) is recorded at altitudes of 60-80 km in the latitudinal zone from 55 to 90 NH under the conditions of La Niña and the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in February. And in the stratosphere at altitudes from 23-55 km from 55° to 90° NH there is a negative temperature anomaly. It can also be assumed that the probability of SSW is less relative to other phases. However, in February, the weakest transfer from the summer hemisphere to the winter hemisphere is already registered under the conditions of El Nino and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This also leads to a negative temperature anomaly (up to -6...-8 K) at altitudes of 60-80 km at the same latitudes from 55° to 90° NH. And at altitudes from 23 to 55 km at the same latitudes, a positive temperature anomaly is observed (up to 6...8 K). In such conditions, it is possible to assume the occurrence of  SSW (Fig.5).</a:t>
            </a:r>
          </a:p>
        </p:txBody>
      </p:sp>
      <p:sp>
        <p:nvSpPr>
          <p:cNvPr id="38" name="Прямоугольник 37">
            <a:extLst>
              <a:ext uri="{FF2B5EF4-FFF2-40B4-BE49-F238E27FC236}">
                <a16:creationId xmlns:a16="http://schemas.microsoft.com/office/drawing/2014/main" id="{42EF97C4-2662-D715-B99B-A8C8C895F136}"/>
              </a:ext>
            </a:extLst>
          </p:cNvPr>
          <p:cNvSpPr/>
          <p:nvPr/>
        </p:nvSpPr>
        <p:spPr>
          <a:xfrm>
            <a:off x="630186" y="30546613"/>
            <a:ext cx="17688005" cy="3453974"/>
          </a:xfrm>
          <a:prstGeom prst="rect">
            <a:avLst/>
          </a:prstGeom>
        </p:spPr>
        <p:txBody>
          <a:bodyPr wrap="square" lIns="128729" tIns="64365" rIns="128729" bIns="64365">
            <a:spAutoFit/>
          </a:bodyPr>
          <a:lstStyle/>
          <a:p>
            <a:pPr indent="643646" algn="just"/>
            <a:r>
              <a:rPr lang="en-US" sz="2700" dirty="0">
                <a:latin typeface="Times New Roman" panose="02020603050405020304" pitchFamily="18" charset="0"/>
                <a:cs typeface="Times New Roman" panose="02020603050405020304" pitchFamily="18" charset="0"/>
              </a:rPr>
              <a:t>In January, the transfer from the summer hemisphere to the winter hemisphere is maximal under La Niña and </a:t>
            </a:r>
            <a:r>
              <a:rPr lang="en-US" sz="2700" dirty="0" err="1">
                <a:latin typeface="Times New Roman" panose="02020603050405020304" pitchFamily="18" charset="0"/>
                <a:cs typeface="Times New Roman" panose="02020603050405020304" pitchFamily="18" charset="0"/>
              </a:rPr>
              <a:t>wQBO</a:t>
            </a:r>
            <a:r>
              <a:rPr lang="en-US" sz="2700" dirty="0">
                <a:latin typeface="Times New Roman" panose="02020603050405020304" pitchFamily="18" charset="0"/>
                <a:cs typeface="Times New Roman" panose="02020603050405020304" pitchFamily="18" charset="0"/>
              </a:rPr>
              <a:t> conditions, which leads to the greatest positive temperature anomaly (up to 10 K) at altitudes of 60-80 km in the latitudinal zone from 55° to 90° NH. Below, in the stratosphere, in the same latitudes, a negative temperature anomaly is noted, which together with the zonal component of the wind demonstrates that the probability of sudden stratospheric warming (SSW) is minimal. During the conditions of El Nino and </a:t>
            </a:r>
            <a:r>
              <a:rPr lang="en-US" sz="2700" dirty="0" err="1">
                <a:latin typeface="Times New Roman" panose="02020603050405020304" pitchFamily="18" charset="0"/>
                <a:cs typeface="Times New Roman" panose="02020603050405020304" pitchFamily="18" charset="0"/>
              </a:rPr>
              <a:t>eQBO</a:t>
            </a:r>
            <a:r>
              <a:rPr lang="en-US" sz="2700" dirty="0">
                <a:latin typeface="Times New Roman" panose="02020603050405020304" pitchFamily="18" charset="0"/>
                <a:cs typeface="Times New Roman" panose="02020603050405020304" pitchFamily="18" charset="0"/>
              </a:rPr>
              <a:t>, the transfer from the summer hemisphere to the winter is the weakest, which leads to a negative temperature anomaly (up to -6...-8 K) at altitudes of 60-80 km in the same latitudinal zone from 55° to 90° NH. In the stratosphere from 23 to 55 km, at the same latitudes it is fixed maximum positive temperature anomaly (up to 10 K). Under these conditions of tropical oscillation, the development of a SSW can be expected (Fig.4).</a:t>
            </a:r>
          </a:p>
        </p:txBody>
      </p:sp>
      <p:sp>
        <p:nvSpPr>
          <p:cNvPr id="40" name="Прямоугольник 39">
            <a:extLst>
              <a:ext uri="{FF2B5EF4-FFF2-40B4-BE49-F238E27FC236}">
                <a16:creationId xmlns:a16="http://schemas.microsoft.com/office/drawing/2014/main" id="{BB43C852-F9E6-5727-04EA-1950A57DC995}"/>
              </a:ext>
            </a:extLst>
          </p:cNvPr>
          <p:cNvSpPr/>
          <p:nvPr/>
        </p:nvSpPr>
        <p:spPr>
          <a:xfrm>
            <a:off x="18542899" y="18172639"/>
            <a:ext cx="11281455" cy="1238879"/>
          </a:xfrm>
          <a:prstGeom prst="rect">
            <a:avLst/>
          </a:prstGeom>
        </p:spPr>
        <p:txBody>
          <a:bodyPr wrap="square" lIns="415564" tIns="207781" rIns="415564" bIns="207781">
            <a:spAutoFit/>
          </a:bodyPr>
          <a:lstStyle/>
          <a:p>
            <a:pPr algn="ctr"/>
            <a:r>
              <a:rPr lang="en-US" sz="2700" b="1" i="1" dirty="0">
                <a:latin typeface="Times New Roman" panose="02020603050405020304" pitchFamily="18" charset="0"/>
                <a:cs typeface="Times New Roman" panose="02020603050405020304" pitchFamily="18" charset="0"/>
              </a:rPr>
              <a:t>Fig. 1. Deviation from the average values of the zonal component of the wind and the divergence of the </a:t>
            </a:r>
            <a:r>
              <a:rPr lang="en-US" sz="2700" b="1" i="1" dirty="0" err="1">
                <a:latin typeface="Times New Roman" panose="02020603050405020304" pitchFamily="18" charset="0"/>
                <a:cs typeface="Times New Roman" panose="02020603050405020304" pitchFamily="18" charset="0"/>
              </a:rPr>
              <a:t>Eliassen</a:t>
            </a:r>
            <a:r>
              <a:rPr lang="en-US" sz="2700" b="1" i="1" dirty="0">
                <a:latin typeface="Times New Roman" panose="02020603050405020304" pitchFamily="18" charset="0"/>
                <a:cs typeface="Times New Roman" panose="02020603050405020304" pitchFamily="18" charset="0"/>
              </a:rPr>
              <a:t>-Palma flow, January</a:t>
            </a:r>
            <a:endParaRPr lang="ru-RU" sz="2700" b="1" dirty="0">
              <a:latin typeface="Times New Roman" panose="02020603050405020304" pitchFamily="18" charset="0"/>
              <a:cs typeface="Times New Roman" panose="02020603050405020304" pitchFamily="18" charset="0"/>
            </a:endParaRPr>
          </a:p>
        </p:txBody>
      </p:sp>
      <p:sp>
        <p:nvSpPr>
          <p:cNvPr id="41" name="Прямоугольник 40">
            <a:extLst>
              <a:ext uri="{FF2B5EF4-FFF2-40B4-BE49-F238E27FC236}">
                <a16:creationId xmlns:a16="http://schemas.microsoft.com/office/drawing/2014/main" id="{238275A8-CCE7-3D77-DD64-540DD1A57D33}"/>
              </a:ext>
            </a:extLst>
          </p:cNvPr>
          <p:cNvSpPr/>
          <p:nvPr/>
        </p:nvSpPr>
        <p:spPr>
          <a:xfrm>
            <a:off x="19200709" y="36428397"/>
            <a:ext cx="10412567" cy="1666115"/>
          </a:xfrm>
          <a:prstGeom prst="rect">
            <a:avLst/>
          </a:prstGeom>
        </p:spPr>
        <p:txBody>
          <a:bodyPr wrap="square" lIns="415564" tIns="207781" rIns="415564" bIns="207781">
            <a:spAutoFit/>
          </a:bodyPr>
          <a:lstStyle/>
          <a:p>
            <a:pPr algn="ctr"/>
            <a:r>
              <a:rPr lang="en-US" sz="2700" b="1" i="1" dirty="0">
                <a:latin typeface="Times New Roman" panose="02020603050405020304" pitchFamily="18" charset="0"/>
                <a:cs typeface="Times New Roman" panose="02020603050405020304" pitchFamily="18" charset="0"/>
              </a:rPr>
              <a:t>Fig. 2. Deviation from the average values of the zonal component of the wind and the divergence of the </a:t>
            </a:r>
            <a:r>
              <a:rPr lang="en-US" sz="2700" b="1" i="1" dirty="0" err="1">
                <a:latin typeface="Times New Roman" panose="02020603050405020304" pitchFamily="18" charset="0"/>
                <a:cs typeface="Times New Roman" panose="02020603050405020304" pitchFamily="18" charset="0"/>
              </a:rPr>
              <a:t>Eliassen</a:t>
            </a:r>
            <a:r>
              <a:rPr lang="en-US" sz="2700" b="1" i="1" dirty="0">
                <a:latin typeface="Times New Roman" panose="02020603050405020304" pitchFamily="18" charset="0"/>
                <a:cs typeface="Times New Roman" panose="02020603050405020304" pitchFamily="18" charset="0"/>
              </a:rPr>
              <a:t>-Palma flow,</a:t>
            </a:r>
            <a:r>
              <a:rPr lang="ru-RU" sz="2700" b="1" i="1" dirty="0">
                <a:latin typeface="Times New Roman" panose="02020603050405020304" pitchFamily="18" charset="0"/>
                <a:cs typeface="Times New Roman" panose="02020603050405020304" pitchFamily="18" charset="0"/>
              </a:rPr>
              <a:t> </a:t>
            </a:r>
            <a:r>
              <a:rPr lang="en-US" sz="2700" b="1" i="1" dirty="0">
                <a:latin typeface="Times New Roman" panose="02020603050405020304" pitchFamily="18" charset="0"/>
                <a:cs typeface="Times New Roman" panose="02020603050405020304" pitchFamily="18" charset="0"/>
              </a:rPr>
              <a:t>February</a:t>
            </a:r>
            <a:endParaRPr lang="ru-RU" sz="2700" b="1"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2339E002-2614-920E-02EA-DCD1986BA2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778" y="1186811"/>
            <a:ext cx="4977792" cy="16489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D3E65EB-9A2E-3D79-A600-9DEFF2812A76}"/>
              </a:ext>
            </a:extLst>
          </p:cNvPr>
          <p:cNvSpPr txBox="1"/>
          <p:nvPr/>
        </p:nvSpPr>
        <p:spPr>
          <a:xfrm>
            <a:off x="1279105" y="29294231"/>
            <a:ext cx="7445964" cy="923330"/>
          </a:xfrm>
          <a:prstGeom prst="rect">
            <a:avLst/>
          </a:prstGeom>
          <a:noFill/>
        </p:spPr>
        <p:txBody>
          <a:bodyPr wrap="square">
            <a:spAutoFit/>
          </a:bodyPr>
          <a:lstStyle/>
          <a:p>
            <a:pPr algn="ctr"/>
            <a:r>
              <a:rPr lang="en-US" sz="2700" b="1" i="1" dirty="0">
                <a:latin typeface="Times New Roman" panose="02020603050405020304" pitchFamily="18" charset="0"/>
                <a:cs typeface="Times New Roman" panose="02020603050405020304" pitchFamily="18" charset="0"/>
              </a:rPr>
              <a:t>Fig. 4.</a:t>
            </a:r>
            <a:r>
              <a:rPr lang="ru-RU" sz="2700" b="1" i="1" dirty="0">
                <a:latin typeface="Times New Roman" panose="02020603050405020304" pitchFamily="18" charset="0"/>
                <a:cs typeface="Times New Roman" panose="02020603050405020304" pitchFamily="18" charset="0"/>
              </a:rPr>
              <a:t> </a:t>
            </a:r>
            <a:r>
              <a:rPr lang="en-US" sz="2700" b="1" i="1" dirty="0">
                <a:latin typeface="Times New Roman" panose="02020603050405020304" pitchFamily="18" charset="0"/>
                <a:cs typeface="Times New Roman" panose="02020603050405020304" pitchFamily="18" charset="0"/>
              </a:rPr>
              <a:t>Temperature and residual meridional circulation,</a:t>
            </a:r>
            <a:r>
              <a:rPr lang="ru-RU" sz="2700" b="1" i="1" dirty="0">
                <a:latin typeface="Times New Roman" panose="02020603050405020304" pitchFamily="18" charset="0"/>
                <a:cs typeface="Times New Roman" panose="02020603050405020304" pitchFamily="18" charset="0"/>
              </a:rPr>
              <a:t> </a:t>
            </a:r>
            <a:r>
              <a:rPr lang="en-US" sz="2700" b="1" i="1" dirty="0">
                <a:latin typeface="Times New Roman" panose="02020603050405020304" pitchFamily="18" charset="0"/>
                <a:cs typeface="Times New Roman" panose="02020603050405020304" pitchFamily="18" charset="0"/>
              </a:rPr>
              <a:t>January </a:t>
            </a:r>
            <a:endParaRPr lang="ru-RU" sz="2700" dirty="0"/>
          </a:p>
        </p:txBody>
      </p:sp>
      <p:sp>
        <p:nvSpPr>
          <p:cNvPr id="28" name="Прямоугольник 27">
            <a:extLst>
              <a:ext uri="{FF2B5EF4-FFF2-40B4-BE49-F238E27FC236}">
                <a16:creationId xmlns:a16="http://schemas.microsoft.com/office/drawing/2014/main" id="{4BE14AF7-38FC-BAB4-DFF6-EB97F390700C}"/>
              </a:ext>
            </a:extLst>
          </p:cNvPr>
          <p:cNvSpPr/>
          <p:nvPr/>
        </p:nvSpPr>
        <p:spPr>
          <a:xfrm>
            <a:off x="611698" y="18628659"/>
            <a:ext cx="17173829" cy="1376482"/>
          </a:xfrm>
          <a:prstGeom prst="rect">
            <a:avLst/>
          </a:prstGeom>
        </p:spPr>
        <p:txBody>
          <a:bodyPr wrap="square" lIns="128729" tIns="64365" rIns="128729" bIns="64365">
            <a:spAutoFit/>
          </a:bodyPr>
          <a:lstStyle/>
          <a:p>
            <a:pPr indent="643646" algn="just"/>
            <a:r>
              <a:rPr lang="en-US" sz="2700" dirty="0">
                <a:latin typeface="Times New Roman" panose="02020603050405020304" pitchFamily="18" charset="0"/>
                <a:cs typeface="Times New Roman" panose="02020603050405020304" pitchFamily="18" charset="0"/>
              </a:rPr>
              <a:t>In January and February, when analyzing the RMC averaged over all phases, the Brewer-Dobson circulation is noted at an altitude of 40 km – a deep branch of circulation in the stratosphere, which is part of the RMC. And at 80 km, the transfer from the summer hemisphere to the winter hemisphere is recorded (Fig.3).</a:t>
            </a:r>
          </a:p>
        </p:txBody>
      </p:sp>
      <p:sp>
        <p:nvSpPr>
          <p:cNvPr id="34" name="TextBox 33">
            <a:extLst>
              <a:ext uri="{FF2B5EF4-FFF2-40B4-BE49-F238E27FC236}">
                <a16:creationId xmlns:a16="http://schemas.microsoft.com/office/drawing/2014/main" id="{E3A6AD3E-0F10-0C07-EE95-4AEA81882016}"/>
              </a:ext>
            </a:extLst>
          </p:cNvPr>
          <p:cNvSpPr txBox="1"/>
          <p:nvPr/>
        </p:nvSpPr>
        <p:spPr>
          <a:xfrm>
            <a:off x="2970674" y="17813283"/>
            <a:ext cx="12292302" cy="507831"/>
          </a:xfrm>
          <a:prstGeom prst="rect">
            <a:avLst/>
          </a:prstGeom>
          <a:noFill/>
        </p:spPr>
        <p:txBody>
          <a:bodyPr wrap="square">
            <a:spAutoFit/>
          </a:bodyPr>
          <a:lstStyle/>
          <a:p>
            <a:pPr algn="ctr"/>
            <a:r>
              <a:rPr lang="en-US" sz="2700" b="1" i="1" dirty="0">
                <a:latin typeface="Times New Roman" panose="02020603050405020304" pitchFamily="18" charset="0"/>
                <a:cs typeface="Times New Roman" panose="02020603050405020304" pitchFamily="18" charset="0"/>
              </a:rPr>
              <a:t>Fig. 3.</a:t>
            </a:r>
            <a:r>
              <a:rPr lang="ru-RU" sz="2700" b="1" i="1" dirty="0">
                <a:latin typeface="Times New Roman" panose="02020603050405020304" pitchFamily="18" charset="0"/>
                <a:cs typeface="Times New Roman" panose="02020603050405020304" pitchFamily="18" charset="0"/>
              </a:rPr>
              <a:t> </a:t>
            </a:r>
            <a:r>
              <a:rPr lang="en-US" sz="2700" b="1" i="1" dirty="0">
                <a:latin typeface="Times New Roman" panose="02020603050405020304" pitchFamily="18" charset="0"/>
                <a:cs typeface="Times New Roman" panose="02020603050405020304" pitchFamily="18" charset="0"/>
              </a:rPr>
              <a:t>Temperature and residual meridional circulation,</a:t>
            </a:r>
            <a:r>
              <a:rPr lang="ru-RU" sz="2700" b="1" i="1" dirty="0">
                <a:latin typeface="Times New Roman" panose="02020603050405020304" pitchFamily="18" charset="0"/>
                <a:cs typeface="Times New Roman" panose="02020603050405020304" pitchFamily="18" charset="0"/>
              </a:rPr>
              <a:t> </a:t>
            </a:r>
            <a:r>
              <a:rPr lang="en-US" sz="2700" b="1" i="1" dirty="0">
                <a:latin typeface="Times New Roman" panose="02020603050405020304" pitchFamily="18" charset="0"/>
                <a:cs typeface="Times New Roman" panose="02020603050405020304" pitchFamily="18" charset="0"/>
              </a:rPr>
              <a:t>January and February</a:t>
            </a:r>
            <a:endParaRPr lang="ru-RU" sz="2700" dirty="0"/>
          </a:p>
        </p:txBody>
      </p:sp>
    </p:spTree>
    <p:extLst>
      <p:ext uri="{BB962C8B-B14F-4D97-AF65-F5344CB8AC3E}">
        <p14:creationId xmlns:p14="http://schemas.microsoft.com/office/powerpoint/2010/main" val="421282970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TotalTime>
  <Words>1531</Words>
  <Application>Microsoft Office PowerPoint</Application>
  <PresentationFormat>Произвольный</PresentationFormat>
  <Paragraphs>20</Paragraphs>
  <Slides>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Тема Office</vt:lpstr>
      <vt:lpstr>Vertical interactions of atmospheric layers under different QBO  and ENSO phases Anastasiia Golovko1,2, Andrey Koval2, Tatyana Ermakova1,2 1 Saint-Petersburg State University, Saint Petersburg, 199034, Russian Federation 2 Russian State Hydrometeorological University, , Saint Petersburg, 192007, Russian Federation golovko01@mail.ru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Кошкина</dc:creator>
  <cp:lastModifiedBy>Анастасия Головко</cp:lastModifiedBy>
  <cp:revision>159</cp:revision>
  <dcterms:created xsi:type="dcterms:W3CDTF">2020-10-15T07:03:00Z</dcterms:created>
  <dcterms:modified xsi:type="dcterms:W3CDTF">2024-05-19T09:34:16Z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C7969FE505224566AE7D6823216E5391</vt:lpwstr>
  </property>
  <property fmtid="{D5CDD505-2E9C-101B-9397-08002B2CF9AE}" pid="3" name="KSOProductBuildVer">
    <vt:lpwstr>1049-11.2.0.11130</vt:lpwstr>
  </property>
</Properties>
</file>