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3" r:id="rId5"/>
    <p:sldId id="261" r:id="rId6"/>
    <p:sldId id="260" r:id="rId7"/>
    <p:sldId id="269" r:id="rId8"/>
    <p:sldId id="266" r:id="rId9"/>
    <p:sldId id="268" r:id="rId10"/>
    <p:sldId id="265" r:id="rId11"/>
    <p:sldId id="267" r:id="rId12"/>
    <p:sldId id="262" r:id="rId13"/>
    <p:sldId id="270"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624" autoAdjust="0"/>
  </p:normalViewPr>
  <p:slideViewPr>
    <p:cSldViewPr>
      <p:cViewPr>
        <p:scale>
          <a:sx n="82" d="100"/>
          <a:sy n="82" d="100"/>
        </p:scale>
        <p:origin x="-1014" y="192"/>
      </p:cViewPr>
      <p:guideLst>
        <p:guide orient="horz" pos="2160"/>
        <p:guide pos="2880"/>
      </p:guideLst>
    </p:cSldViewPr>
  </p:slideViewPr>
  <p:outlineViewPr>
    <p:cViewPr>
      <p:scale>
        <a:sx n="33" d="100"/>
        <a:sy n="33" d="100"/>
      </p:scale>
      <p:origin x="0" y="785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E58FEB-B221-4D42-B7BF-E4C0C4E0B0DA}" type="datetimeFigureOut">
              <a:rPr lang="en-US" smtClean="0"/>
              <a:t>5/20/2024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6CC71D-509C-4B4F-A2A2-10A55216EB9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6CC71D-509C-4B4F-A2A2-10A55216EB99}" type="slidenum">
              <a:rPr lang="en-US" smtClean="0"/>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6CC71D-509C-4B4F-A2A2-10A55216EB99}" type="slidenum">
              <a:rPr lang="en-US" smtClean="0"/>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F91923-E946-4CA8-A5FE-D95C11A98B11}"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26535-B724-404C-92CE-96FF97565C4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91923-E946-4CA8-A5FE-D95C11A98B11}"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26535-B724-404C-92CE-96FF97565C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91923-E946-4CA8-A5FE-D95C11A98B11}"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26535-B724-404C-92CE-96FF97565C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91923-E946-4CA8-A5FE-D95C11A98B11}"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26535-B724-404C-92CE-96FF97565C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F91923-E946-4CA8-A5FE-D95C11A98B11}"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26535-B724-404C-92CE-96FF97565C4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F91923-E946-4CA8-A5FE-D95C11A98B11}"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126535-B724-404C-92CE-96FF97565C4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F91923-E946-4CA8-A5FE-D95C11A98B11}" type="datetimeFigureOut">
              <a:rPr lang="en-US" smtClean="0"/>
              <a:t>5/20/2024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126535-B724-404C-92CE-96FF97565C4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F91923-E946-4CA8-A5FE-D95C11A98B11}" type="datetimeFigureOut">
              <a:rPr lang="en-US" smtClean="0"/>
              <a:t>5/20/2024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126535-B724-404C-92CE-96FF97565C4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91923-E946-4CA8-A5FE-D95C11A98B11}" type="datetimeFigureOut">
              <a:rPr lang="en-US" smtClean="0"/>
              <a:t>5/20/2024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126535-B724-404C-92CE-96FF97565C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91923-E946-4CA8-A5FE-D95C11A98B11}"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126535-B724-404C-92CE-96FF97565C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91923-E946-4CA8-A5FE-D95C11A98B11}"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126535-B724-404C-92CE-96FF97565C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91923-E946-4CA8-A5FE-D95C11A98B11}" type="datetimeFigureOut">
              <a:rPr lang="en-US" smtClean="0"/>
              <a:t>5/20/2024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26535-B724-404C-92CE-96FF97565C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rskimothi@gmail.com" TargetMode="External"/><Relationship Id="rId2" Type="http://schemas.openxmlformats.org/officeDocument/2006/relationships/slideLayout" Target="../slideLayouts/slideLayout1.xml"/><Relationship Id="rId1" Type="http://schemas.openxmlformats.org/officeDocument/2006/relationships/audio" Target="file:///C:\Users\HP\Downloads\PPT.mp3"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normAutofit fontScale="90000"/>
          </a:bodyPr>
          <a:lstStyle/>
          <a:p>
            <a:r>
              <a:rPr lang="en-GB" b="1" u="sng" dirty="0" smtClean="0"/>
              <a:t>Assimilation of Weather and Ecological Responses to explore the Extreme Weather events</a:t>
            </a:r>
            <a:r>
              <a:rPr lang="en-US" b="1" u="sng" dirty="0" smtClean="0"/>
              <a:t/>
            </a:r>
            <a:br>
              <a:rPr lang="en-US" b="1" u="sng" dirty="0" smtClean="0"/>
            </a:br>
            <a:endParaRPr lang="en-US" b="1" u="sng" dirty="0"/>
          </a:p>
        </p:txBody>
      </p:sp>
      <p:sp>
        <p:nvSpPr>
          <p:cNvPr id="3" name="Subtitle 2"/>
          <p:cNvSpPr>
            <a:spLocks noGrp="1"/>
          </p:cNvSpPr>
          <p:nvPr>
            <p:ph type="subTitle" idx="1"/>
          </p:nvPr>
        </p:nvSpPr>
        <p:spPr>
          <a:xfrm>
            <a:off x="762000" y="2667000"/>
            <a:ext cx="7696200" cy="2133600"/>
          </a:xfrm>
        </p:spPr>
        <p:txBody>
          <a:bodyPr>
            <a:normAutofit fontScale="62500" lnSpcReduction="20000"/>
          </a:bodyPr>
          <a:lstStyle/>
          <a:p>
            <a:r>
              <a:rPr lang="en-GB" b="1" dirty="0" err="1" smtClean="0">
                <a:solidFill>
                  <a:schemeClr val="accent6">
                    <a:lumMod val="75000"/>
                  </a:schemeClr>
                </a:solidFill>
              </a:rPr>
              <a:t>Sanjeev</a:t>
            </a:r>
            <a:r>
              <a:rPr lang="en-GB" b="1" dirty="0" smtClean="0">
                <a:solidFill>
                  <a:schemeClr val="accent6">
                    <a:lumMod val="75000"/>
                  </a:schemeClr>
                </a:solidFill>
              </a:rPr>
              <a:t> Kimothi</a:t>
            </a:r>
            <a:r>
              <a:rPr lang="en-GB" b="1" baseline="30000" dirty="0" smtClean="0">
                <a:solidFill>
                  <a:schemeClr val="accent6">
                    <a:lumMod val="75000"/>
                  </a:schemeClr>
                </a:solidFill>
              </a:rPr>
              <a:t>1*</a:t>
            </a:r>
            <a:r>
              <a:rPr lang="en-GB" b="1" dirty="0" smtClean="0">
                <a:solidFill>
                  <a:schemeClr val="accent6">
                    <a:lumMod val="75000"/>
                  </a:schemeClr>
                </a:solidFill>
              </a:rPr>
              <a:t>, </a:t>
            </a:r>
            <a:r>
              <a:rPr lang="en-GB" b="1" dirty="0" err="1" smtClean="0">
                <a:solidFill>
                  <a:schemeClr val="accent6">
                    <a:lumMod val="75000"/>
                  </a:schemeClr>
                </a:solidFill>
              </a:rPr>
              <a:t>Sameer</a:t>
            </a:r>
            <a:r>
              <a:rPr lang="en-GB" b="1" dirty="0" smtClean="0">
                <a:solidFill>
                  <a:schemeClr val="accent6">
                    <a:lumMod val="75000"/>
                  </a:schemeClr>
                </a:solidFill>
              </a:rPr>
              <a:t> Rawat</a:t>
            </a:r>
            <a:r>
              <a:rPr lang="en-GB" b="1" baseline="30000" dirty="0" smtClean="0">
                <a:solidFill>
                  <a:schemeClr val="accent6">
                    <a:lumMod val="75000"/>
                  </a:schemeClr>
                </a:solidFill>
              </a:rPr>
              <a:t>1</a:t>
            </a:r>
            <a:r>
              <a:rPr lang="en-GB" b="1" dirty="0" smtClean="0">
                <a:solidFill>
                  <a:schemeClr val="accent6">
                    <a:lumMod val="75000"/>
                  </a:schemeClr>
                </a:solidFill>
              </a:rPr>
              <a:t>, and </a:t>
            </a:r>
            <a:r>
              <a:rPr lang="en-GB" b="1" dirty="0" err="1" smtClean="0">
                <a:solidFill>
                  <a:schemeClr val="accent6">
                    <a:lumMod val="75000"/>
                  </a:schemeClr>
                </a:solidFill>
              </a:rPr>
              <a:t>Asha</a:t>
            </a:r>
            <a:r>
              <a:rPr lang="en-GB" b="1" dirty="0" smtClean="0">
                <a:solidFill>
                  <a:schemeClr val="accent6">
                    <a:lumMod val="75000"/>
                  </a:schemeClr>
                </a:solidFill>
              </a:rPr>
              <a:t> Thapliyal</a:t>
            </a:r>
            <a:r>
              <a:rPr lang="en-GB" b="1" baseline="30000" dirty="0" smtClean="0">
                <a:solidFill>
                  <a:schemeClr val="accent6">
                    <a:lumMod val="75000"/>
                  </a:schemeClr>
                </a:solidFill>
              </a:rPr>
              <a:t>2</a:t>
            </a:r>
            <a:endParaRPr lang="en-US" b="1" dirty="0" smtClean="0">
              <a:solidFill>
                <a:schemeClr val="accent6">
                  <a:lumMod val="75000"/>
                </a:schemeClr>
              </a:solidFill>
            </a:endParaRPr>
          </a:p>
          <a:p>
            <a:r>
              <a:rPr lang="en-GB" b="1" baseline="30000" dirty="0" smtClean="0">
                <a:solidFill>
                  <a:schemeClr val="accent6">
                    <a:lumMod val="75000"/>
                  </a:schemeClr>
                </a:solidFill>
              </a:rPr>
              <a:t>1</a:t>
            </a:r>
            <a:r>
              <a:rPr lang="en-GB" b="1" dirty="0" smtClean="0">
                <a:solidFill>
                  <a:schemeClr val="accent6">
                    <a:lumMod val="75000"/>
                  </a:schemeClr>
                </a:solidFill>
              </a:rPr>
              <a:t>Department of Physics, Graphic Era deemed to be University, Dehradun, 248002, India</a:t>
            </a:r>
            <a:endParaRPr lang="en-US" b="1" dirty="0" smtClean="0">
              <a:solidFill>
                <a:schemeClr val="accent6">
                  <a:lumMod val="75000"/>
                </a:schemeClr>
              </a:solidFill>
            </a:endParaRPr>
          </a:p>
          <a:p>
            <a:r>
              <a:rPr lang="en-GB" b="1" baseline="30000" dirty="0" smtClean="0">
                <a:solidFill>
                  <a:schemeClr val="accent6">
                    <a:lumMod val="75000"/>
                  </a:schemeClr>
                </a:solidFill>
              </a:rPr>
              <a:t>2</a:t>
            </a:r>
            <a:r>
              <a:rPr lang="en-GB" b="1" dirty="0" smtClean="0">
                <a:solidFill>
                  <a:schemeClr val="accent6">
                    <a:lumMod val="75000"/>
                  </a:schemeClr>
                </a:solidFill>
              </a:rPr>
              <a:t>Uttarakhand Space Application Centre (USAC), Dehradun, 248001, India</a:t>
            </a:r>
          </a:p>
          <a:p>
            <a:r>
              <a:rPr lang="en-GB" b="1" dirty="0" err="1">
                <a:solidFill>
                  <a:schemeClr val="accent6">
                    <a:lumMod val="75000"/>
                  </a:schemeClr>
                </a:solidFill>
                <a:hlinkClick r:id="rId3"/>
              </a:rPr>
              <a:t>drskimothi@gmail.com</a:t>
            </a:r>
            <a:r>
              <a:rPr lang="en-GB" b="1" dirty="0" smtClean="0">
                <a:solidFill>
                  <a:schemeClr val="accent6">
                    <a:lumMod val="75000"/>
                  </a:schemeClr>
                </a:solidFill>
              </a:rPr>
              <a:t>,</a:t>
            </a:r>
          </a:p>
          <a:p>
            <a:r>
              <a:rPr lang="en-GB" b="1" dirty="0">
                <a:solidFill>
                  <a:schemeClr val="accent6">
                    <a:lumMod val="75000"/>
                  </a:schemeClr>
                </a:solidFill>
                <a:hlinkClick r:id="rId3"/>
              </a:rPr>
              <a:t>S</a:t>
            </a:r>
            <a:r>
              <a:rPr lang="en-GB" b="1" dirty="0" err="1">
                <a:solidFill>
                  <a:schemeClr val="accent6">
                    <a:lumMod val="75000"/>
                  </a:schemeClr>
                </a:solidFill>
                <a:hlinkClick r:id="rId3"/>
              </a:rPr>
              <a:t>ameerrawat.2020@gmail.com</a:t>
            </a:r>
          </a:p>
          <a:p>
            <a:endParaRPr lang="en-US" b="1" dirty="0">
              <a:solidFill>
                <a:schemeClr val="accent6">
                  <a:lumMod val="75000"/>
                </a:schemeClr>
              </a:solidFill>
            </a:endParaRPr>
          </a:p>
        </p:txBody>
      </p:sp>
      <p:pic>
        <p:nvPicPr>
          <p:cNvPr id="7" name="PPT.mp3">
            <a:hlinkClick r:id="" action="ppaction://media"/>
          </p:cNvPr>
          <p:cNvPicPr>
            <a:picLocks noRot="1" noChangeAspect="1"/>
          </p:cNvPicPr>
          <p:nvPr>
            <a:audioFile r:link="rId1"/>
          </p:nvPr>
        </p:nvPicPr>
        <p:blipFill>
          <a:blip r:embed="rId4"/>
          <a:stretch>
            <a:fillRect/>
          </a:stretch>
        </p:blipFill>
        <p:spPr>
          <a:xfrm>
            <a:off x="4495800" y="50292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469"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4"/>
          <p:cNvGrpSpPr>
            <a:grpSpLocks/>
          </p:cNvGrpSpPr>
          <p:nvPr/>
        </p:nvGrpSpPr>
        <p:grpSpPr bwMode="auto">
          <a:xfrm rot="10800000" flipV="1">
            <a:off x="1371600" y="1188718"/>
            <a:ext cx="5562600" cy="1325881"/>
            <a:chOff x="-251698" y="0"/>
            <a:chExt cx="14155289" cy="6946569"/>
          </a:xfrm>
        </p:grpSpPr>
        <p:pic>
          <p:nvPicPr>
            <p:cNvPr id="3" name="Picture 75"/>
            <p:cNvPicPr>
              <a:picLocks noChangeAspect="1"/>
            </p:cNvPicPr>
            <p:nvPr/>
          </p:nvPicPr>
          <p:blipFill>
            <a:blip r:embed="rId2" cstate="print"/>
            <a:srcRect r="4510"/>
            <a:stretch>
              <a:fillRect/>
            </a:stretch>
          </p:blipFill>
          <p:spPr bwMode="auto">
            <a:xfrm>
              <a:off x="-251698" y="0"/>
              <a:ext cx="4634127" cy="6858000"/>
            </a:xfrm>
            <a:prstGeom prst="rect">
              <a:avLst/>
            </a:prstGeom>
            <a:noFill/>
            <a:ln w="9525">
              <a:noFill/>
              <a:miter lim="800000"/>
              <a:headEnd/>
              <a:tailEnd/>
            </a:ln>
          </p:spPr>
        </p:pic>
        <p:pic>
          <p:nvPicPr>
            <p:cNvPr id="4" name="Picture 76"/>
            <p:cNvPicPr>
              <a:picLocks noChangeAspect="1"/>
            </p:cNvPicPr>
            <p:nvPr/>
          </p:nvPicPr>
          <p:blipFill>
            <a:blip r:embed="rId3" cstate="print"/>
            <a:srcRect l="1494"/>
            <a:stretch>
              <a:fillRect/>
            </a:stretch>
          </p:blipFill>
          <p:spPr bwMode="auto">
            <a:xfrm>
              <a:off x="4382429" y="89210"/>
              <a:ext cx="9521162" cy="6857359"/>
            </a:xfrm>
            <a:prstGeom prst="rect">
              <a:avLst/>
            </a:prstGeom>
            <a:noFill/>
            <a:ln w="9525">
              <a:noFill/>
              <a:miter lim="800000"/>
              <a:headEnd/>
              <a:tailEnd/>
            </a:ln>
          </p:spPr>
        </p:pic>
      </p:grpSp>
      <p:grpSp>
        <p:nvGrpSpPr>
          <p:cNvPr id="5" name="Group 77"/>
          <p:cNvGrpSpPr>
            <a:grpSpLocks/>
          </p:cNvGrpSpPr>
          <p:nvPr/>
        </p:nvGrpSpPr>
        <p:grpSpPr bwMode="auto">
          <a:xfrm rot="10800000" flipV="1">
            <a:off x="1371600" y="2590798"/>
            <a:ext cx="5593707" cy="1143001"/>
            <a:chOff x="-1248283" y="55755"/>
            <a:chExt cx="14525547" cy="6952245"/>
          </a:xfrm>
        </p:grpSpPr>
        <p:pic>
          <p:nvPicPr>
            <p:cNvPr id="6" name="Picture 78"/>
            <p:cNvPicPr>
              <a:picLocks noChangeAspect="1"/>
            </p:cNvPicPr>
            <p:nvPr/>
          </p:nvPicPr>
          <p:blipFill>
            <a:blip r:embed="rId4" cstate="print"/>
            <a:srcRect r="4887"/>
            <a:stretch>
              <a:fillRect/>
            </a:stretch>
          </p:blipFill>
          <p:spPr bwMode="auto">
            <a:xfrm>
              <a:off x="-1248283" y="55755"/>
              <a:ext cx="4983943" cy="6857999"/>
            </a:xfrm>
            <a:prstGeom prst="rect">
              <a:avLst/>
            </a:prstGeom>
            <a:noFill/>
            <a:ln w="9525">
              <a:noFill/>
              <a:miter lim="800000"/>
              <a:headEnd/>
              <a:tailEnd/>
            </a:ln>
          </p:spPr>
        </p:pic>
        <p:pic>
          <p:nvPicPr>
            <p:cNvPr id="7" name="Picture 79"/>
            <p:cNvPicPr>
              <a:picLocks noChangeAspect="1"/>
            </p:cNvPicPr>
            <p:nvPr/>
          </p:nvPicPr>
          <p:blipFill>
            <a:blip r:embed="rId5" cstate="print"/>
            <a:srcRect l="1660"/>
            <a:stretch>
              <a:fillRect/>
            </a:stretch>
          </p:blipFill>
          <p:spPr bwMode="auto">
            <a:xfrm>
              <a:off x="3746811" y="150001"/>
              <a:ext cx="9530453" cy="6857999"/>
            </a:xfrm>
            <a:prstGeom prst="rect">
              <a:avLst/>
            </a:prstGeom>
            <a:noFill/>
            <a:ln w="9525">
              <a:noFill/>
              <a:miter lim="800000"/>
              <a:headEnd/>
              <a:tailEnd/>
            </a:ln>
          </p:spPr>
        </p:pic>
      </p:grpSp>
      <p:grpSp>
        <p:nvGrpSpPr>
          <p:cNvPr id="8" name="Group 80"/>
          <p:cNvGrpSpPr>
            <a:grpSpLocks/>
          </p:cNvGrpSpPr>
          <p:nvPr/>
        </p:nvGrpSpPr>
        <p:grpSpPr bwMode="auto">
          <a:xfrm rot="10800000" flipV="1">
            <a:off x="1295399" y="3886200"/>
            <a:ext cx="5638799" cy="1447802"/>
            <a:chOff x="-656242" y="111512"/>
            <a:chExt cx="14363367" cy="6445405"/>
          </a:xfrm>
        </p:grpSpPr>
        <p:pic>
          <p:nvPicPr>
            <p:cNvPr id="9" name="Picture 81"/>
            <p:cNvPicPr>
              <a:picLocks noChangeAspect="1"/>
            </p:cNvPicPr>
            <p:nvPr/>
          </p:nvPicPr>
          <p:blipFill>
            <a:blip r:embed="rId6" cstate="print"/>
            <a:srcRect l="4811" t="3090" r="5116" b="3090"/>
            <a:stretch>
              <a:fillRect/>
            </a:stretch>
          </p:blipFill>
          <p:spPr bwMode="auto">
            <a:xfrm>
              <a:off x="-656242" y="122662"/>
              <a:ext cx="4815648" cy="6434255"/>
            </a:xfrm>
            <a:prstGeom prst="rect">
              <a:avLst/>
            </a:prstGeom>
            <a:noFill/>
            <a:ln w="9525">
              <a:noFill/>
              <a:miter lim="800000"/>
              <a:headEnd/>
              <a:tailEnd/>
            </a:ln>
          </p:spPr>
        </p:pic>
        <p:pic>
          <p:nvPicPr>
            <p:cNvPr id="10" name="Picture 82"/>
            <p:cNvPicPr>
              <a:picLocks noChangeAspect="1"/>
            </p:cNvPicPr>
            <p:nvPr/>
          </p:nvPicPr>
          <p:blipFill>
            <a:blip r:embed="rId7" cstate="print"/>
            <a:srcRect l="1251" t="1627" b="4391"/>
            <a:stretch>
              <a:fillRect/>
            </a:stretch>
          </p:blipFill>
          <p:spPr bwMode="auto">
            <a:xfrm>
              <a:off x="4137102" y="111512"/>
              <a:ext cx="9570023" cy="6445405"/>
            </a:xfrm>
            <a:prstGeom prst="rect">
              <a:avLst/>
            </a:prstGeom>
            <a:noFill/>
            <a:ln w="9525">
              <a:noFill/>
              <a:miter lim="800000"/>
              <a:headEnd/>
              <a:tailEnd/>
            </a:ln>
          </p:spPr>
        </p:pic>
      </p:grpSp>
      <p:grpSp>
        <p:nvGrpSpPr>
          <p:cNvPr id="11" name="Group 83"/>
          <p:cNvGrpSpPr>
            <a:grpSpLocks/>
          </p:cNvGrpSpPr>
          <p:nvPr/>
        </p:nvGrpSpPr>
        <p:grpSpPr bwMode="auto">
          <a:xfrm rot="10800000" flipV="1">
            <a:off x="1371600" y="5353320"/>
            <a:ext cx="5715000" cy="1352279"/>
            <a:chOff x="92553" y="-751436"/>
            <a:chExt cx="14208820" cy="7609436"/>
          </a:xfrm>
        </p:grpSpPr>
        <p:grpSp>
          <p:nvGrpSpPr>
            <p:cNvPr id="12" name="Group 3"/>
            <p:cNvGrpSpPr>
              <a:grpSpLocks/>
            </p:cNvGrpSpPr>
            <p:nvPr/>
          </p:nvGrpSpPr>
          <p:grpSpPr bwMode="auto">
            <a:xfrm>
              <a:off x="92553" y="215313"/>
              <a:ext cx="14208820" cy="6642687"/>
              <a:chOff x="92553" y="215313"/>
              <a:chExt cx="14208820" cy="6642687"/>
            </a:xfrm>
          </p:grpSpPr>
          <p:pic>
            <p:nvPicPr>
              <p:cNvPr id="14" name="Picture 86"/>
              <p:cNvPicPr>
                <a:picLocks noChangeAspect="1"/>
              </p:cNvPicPr>
              <p:nvPr/>
            </p:nvPicPr>
            <p:blipFill>
              <a:blip r:embed="rId8" cstate="print"/>
              <a:srcRect l="4964" t="3140" r="4964"/>
              <a:stretch>
                <a:fillRect/>
              </a:stretch>
            </p:blipFill>
            <p:spPr bwMode="auto">
              <a:xfrm>
                <a:off x="92553" y="215315"/>
                <a:ext cx="4545458" cy="6642685"/>
              </a:xfrm>
              <a:prstGeom prst="rect">
                <a:avLst/>
              </a:prstGeom>
              <a:noFill/>
              <a:ln w="9525">
                <a:noFill/>
                <a:miter lim="800000"/>
                <a:headEnd/>
                <a:tailEnd/>
              </a:ln>
            </p:spPr>
          </p:pic>
          <p:pic>
            <p:nvPicPr>
              <p:cNvPr id="15" name="Picture 2"/>
              <p:cNvPicPr>
                <a:picLocks noChangeAspect="1"/>
              </p:cNvPicPr>
              <p:nvPr/>
            </p:nvPicPr>
            <p:blipFill>
              <a:blip r:embed="rId9" cstate="print"/>
              <a:srcRect l="1213" t="1602" b="4253"/>
              <a:stretch>
                <a:fillRect/>
              </a:stretch>
            </p:blipFill>
            <p:spPr bwMode="auto">
              <a:xfrm>
                <a:off x="4650060" y="215313"/>
                <a:ext cx="9651313" cy="6508871"/>
              </a:xfrm>
              <a:prstGeom prst="rect">
                <a:avLst/>
              </a:prstGeom>
              <a:noFill/>
              <a:ln w="9525">
                <a:noFill/>
                <a:miter lim="800000"/>
                <a:headEnd/>
                <a:tailEnd/>
              </a:ln>
            </p:spPr>
          </p:pic>
        </p:grpSp>
        <p:sp>
          <p:nvSpPr>
            <p:cNvPr id="13" name="TextBox 85"/>
            <p:cNvSpPr txBox="1">
              <a:spLocks noChangeArrowheads="1"/>
            </p:cNvSpPr>
            <p:nvPr/>
          </p:nvSpPr>
          <p:spPr bwMode="auto">
            <a:xfrm>
              <a:off x="4672362" y="-751436"/>
              <a:ext cx="2012030" cy="2459436"/>
            </a:xfrm>
            <a:prstGeom prst="rect">
              <a:avLst/>
            </a:prstGeom>
            <a:noFill/>
            <a:ln w="9525">
              <a:noFill/>
              <a:miter lim="800000"/>
              <a:headEnd/>
              <a:tailEnd/>
            </a:ln>
          </p:spPr>
          <p:txBody>
            <a:bodyPr>
              <a:spAutoFit/>
            </a:bodyPr>
            <a:lstStyle/>
            <a:p>
              <a:endParaRPr lang="en-IN" sz="1600" dirty="0"/>
            </a:p>
          </p:txBody>
        </p:sp>
      </p:grpSp>
      <p:sp>
        <p:nvSpPr>
          <p:cNvPr id="16" name="TextBox 15"/>
          <p:cNvSpPr txBox="1"/>
          <p:nvPr/>
        </p:nvSpPr>
        <p:spPr>
          <a:xfrm>
            <a:off x="685800" y="1"/>
            <a:ext cx="7936748" cy="1815882"/>
          </a:xfrm>
          <a:prstGeom prst="rect">
            <a:avLst/>
          </a:prstGeom>
          <a:noFill/>
        </p:spPr>
        <p:txBody>
          <a:bodyPr wrap="square" rtlCol="0">
            <a:spAutoFit/>
          </a:bodyPr>
          <a:lstStyle/>
          <a:p>
            <a:pPr algn="ctr"/>
            <a:r>
              <a:rPr lang="en-US" sz="2800" i="0" u="sng" dirty="0" smtClean="0">
                <a:solidFill>
                  <a:srgbClr val="FF0000"/>
                </a:solidFill>
                <a:latin typeface="Times New Roman" pitchFamily="18" charset="0"/>
                <a:cs typeface="Times New Roman" pitchFamily="18" charset="0"/>
              </a:rPr>
              <a:t>Vegetation Response Analysis: NDBI, NDVI, LST, UHI Variation over Himalayan foothill region (Dehradun) </a:t>
            </a:r>
            <a:endParaRPr lang="ru-RU" sz="2800" i="0" u="sng" dirty="0" smtClean="0">
              <a:solidFill>
                <a:srgbClr val="FF0000"/>
              </a:solidFill>
              <a:latin typeface="Times New Roman" pitchFamily="18" charset="0"/>
              <a:cs typeface="Times New Roman" pitchFamily="18" charset="0"/>
            </a:endParaRPr>
          </a:p>
          <a:p>
            <a:pPr algn="ctr"/>
            <a:endParaRPr lang="en-US" sz="2800" dirty="0"/>
          </a:p>
        </p:txBody>
      </p:sp>
      <p:sp>
        <p:nvSpPr>
          <p:cNvPr id="17" name="Rectangle 16"/>
          <p:cNvSpPr/>
          <p:nvPr/>
        </p:nvSpPr>
        <p:spPr>
          <a:xfrm>
            <a:off x="457200" y="1371600"/>
            <a:ext cx="761747" cy="369332"/>
          </a:xfrm>
          <a:prstGeom prst="rect">
            <a:avLst/>
          </a:prstGeom>
        </p:spPr>
        <p:txBody>
          <a:bodyPr wrap="none">
            <a:spAutoFit/>
          </a:bodyPr>
          <a:lstStyle/>
          <a:p>
            <a:r>
              <a:rPr lang="en-US" b="1" i="0" u="sng" dirty="0" smtClean="0">
                <a:solidFill>
                  <a:srgbClr val="FF0000"/>
                </a:solidFill>
                <a:latin typeface="Times New Roman" pitchFamily="18" charset="0"/>
                <a:cs typeface="Times New Roman" pitchFamily="18" charset="0"/>
              </a:rPr>
              <a:t>NDBI</a:t>
            </a:r>
            <a:endParaRPr lang="en-US" b="1" dirty="0"/>
          </a:p>
        </p:txBody>
      </p:sp>
      <p:sp>
        <p:nvSpPr>
          <p:cNvPr id="18" name="Rectangle 17"/>
          <p:cNvSpPr/>
          <p:nvPr/>
        </p:nvSpPr>
        <p:spPr>
          <a:xfrm>
            <a:off x="381000" y="2743200"/>
            <a:ext cx="774571" cy="369332"/>
          </a:xfrm>
          <a:prstGeom prst="rect">
            <a:avLst/>
          </a:prstGeom>
        </p:spPr>
        <p:txBody>
          <a:bodyPr wrap="none">
            <a:spAutoFit/>
          </a:bodyPr>
          <a:lstStyle/>
          <a:p>
            <a:r>
              <a:rPr lang="en-US" b="1" i="0" u="sng" dirty="0" smtClean="0">
                <a:solidFill>
                  <a:srgbClr val="FF0000"/>
                </a:solidFill>
                <a:latin typeface="Times New Roman" pitchFamily="18" charset="0"/>
                <a:cs typeface="Times New Roman" pitchFamily="18" charset="0"/>
              </a:rPr>
              <a:t>NDVI</a:t>
            </a:r>
            <a:endParaRPr lang="en-US" b="1" dirty="0"/>
          </a:p>
        </p:txBody>
      </p:sp>
      <p:sp>
        <p:nvSpPr>
          <p:cNvPr id="19" name="Rectangle 18"/>
          <p:cNvSpPr/>
          <p:nvPr/>
        </p:nvSpPr>
        <p:spPr>
          <a:xfrm>
            <a:off x="533400" y="4343400"/>
            <a:ext cx="620683" cy="369332"/>
          </a:xfrm>
          <a:prstGeom prst="rect">
            <a:avLst/>
          </a:prstGeom>
        </p:spPr>
        <p:txBody>
          <a:bodyPr wrap="none">
            <a:spAutoFit/>
          </a:bodyPr>
          <a:lstStyle/>
          <a:p>
            <a:r>
              <a:rPr lang="en-US" b="1" i="0" u="sng" dirty="0" smtClean="0">
                <a:solidFill>
                  <a:srgbClr val="FF0000"/>
                </a:solidFill>
                <a:latin typeface="Times New Roman" pitchFamily="18" charset="0"/>
                <a:cs typeface="Times New Roman" pitchFamily="18" charset="0"/>
              </a:rPr>
              <a:t>LST</a:t>
            </a:r>
            <a:endParaRPr lang="en-US" b="1" dirty="0"/>
          </a:p>
        </p:txBody>
      </p:sp>
      <p:sp>
        <p:nvSpPr>
          <p:cNvPr id="20" name="Rectangle 19"/>
          <p:cNvSpPr/>
          <p:nvPr/>
        </p:nvSpPr>
        <p:spPr>
          <a:xfrm>
            <a:off x="490257" y="5791200"/>
            <a:ext cx="678391" cy="369332"/>
          </a:xfrm>
          <a:prstGeom prst="rect">
            <a:avLst/>
          </a:prstGeom>
        </p:spPr>
        <p:txBody>
          <a:bodyPr wrap="none">
            <a:spAutoFit/>
          </a:bodyPr>
          <a:lstStyle/>
          <a:p>
            <a:r>
              <a:rPr lang="en-US" b="1" i="0" u="sng" dirty="0" smtClean="0">
                <a:solidFill>
                  <a:srgbClr val="FF0000"/>
                </a:solidFill>
                <a:latin typeface="Times New Roman" pitchFamily="18" charset="0"/>
                <a:cs typeface="Times New Roman" pitchFamily="18" charset="0"/>
              </a:rPr>
              <a:t>UHI </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b="1" u="sng" dirty="0" smtClean="0">
                <a:solidFill>
                  <a:srgbClr val="C00000"/>
                </a:solidFill>
              </a:rPr>
              <a:t>UHI and LST Analysis</a:t>
            </a:r>
            <a:endParaRPr lang="en-US" b="1" u="sng" dirty="0">
              <a:solidFill>
                <a:srgbClr val="C00000"/>
              </a:solidFill>
            </a:endParaRPr>
          </a:p>
        </p:txBody>
      </p:sp>
      <p:sp>
        <p:nvSpPr>
          <p:cNvPr id="3" name="Content Placeholder 2"/>
          <p:cNvSpPr>
            <a:spLocks noGrp="1"/>
          </p:cNvSpPr>
          <p:nvPr>
            <p:ph idx="1"/>
          </p:nvPr>
        </p:nvSpPr>
        <p:spPr>
          <a:xfrm>
            <a:off x="381000" y="1066800"/>
            <a:ext cx="8229600" cy="4602163"/>
          </a:xfrm>
        </p:spPr>
        <p:txBody>
          <a:bodyPr>
            <a:normAutofit fontScale="62500" lnSpcReduction="20000"/>
          </a:bodyPr>
          <a:lstStyle/>
          <a:p>
            <a:pPr algn="just"/>
            <a:r>
              <a:rPr lang="en-US" dirty="0" smtClean="0">
                <a:latin typeface="Times New Roman" pitchFamily="18" charset="0"/>
                <a:cs typeface="Times New Roman" pitchFamily="18" charset="0"/>
              </a:rPr>
              <a:t>In the Himalayan foothills, the interplay of </a:t>
            </a:r>
            <a:r>
              <a:rPr lang="en-US" dirty="0" err="1" smtClean="0">
                <a:latin typeface="Times New Roman" pitchFamily="18" charset="0"/>
                <a:cs typeface="Times New Roman" pitchFamily="18" charset="0"/>
              </a:rPr>
              <a:t>urbanisation</a:t>
            </a:r>
            <a:r>
              <a:rPr lang="en-US" dirty="0" smtClean="0">
                <a:latin typeface="Times New Roman" pitchFamily="18" charset="0"/>
                <a:cs typeface="Times New Roman" pitchFamily="18" charset="0"/>
              </a:rPr>
              <a:t>, changing land use, and climatic alterations results in heat exchange anomalies and complicated weather extremes. </a:t>
            </a:r>
          </a:p>
          <a:p>
            <a:pPr algn="just"/>
            <a:r>
              <a:rPr lang="en-US" dirty="0" smtClean="0">
                <a:latin typeface="Times New Roman" pitchFamily="18" charset="0"/>
                <a:cs typeface="Times New Roman" pitchFamily="18" charset="0"/>
              </a:rPr>
              <a:t>These variables affect local hydrological cycles and microclimates by changing the distribution of heat. Urban growth upsets the natural equilibrium, impacting biodiversity, biodiversity management, and weather extremes. </a:t>
            </a:r>
          </a:p>
          <a:p>
            <a:pPr algn="just"/>
            <a:r>
              <a:rPr lang="en-US" dirty="0" smtClean="0">
                <a:latin typeface="Times New Roman" pitchFamily="18" charset="0"/>
                <a:cs typeface="Times New Roman" pitchFamily="18" charset="0"/>
              </a:rPr>
              <a:t>Due to long-term interactions between climate parameters, forest loss, changes in land use, and climate change all further contribute to ecological imbalances and changes in energy flux. Urban Heat Islands (UHIs) are a manifestation of these changes, which modify surface temperatures and cause disturbances to local climates. </a:t>
            </a:r>
          </a:p>
          <a:p>
            <a:pPr algn="just"/>
            <a:r>
              <a:rPr lang="en-US" dirty="0" smtClean="0">
                <a:latin typeface="Times New Roman" pitchFamily="18" charset="0"/>
                <a:cs typeface="Times New Roman" pitchFamily="18" charset="0"/>
              </a:rPr>
              <a:t>Climate research benefits greatly from the mapping of land cover and surface temperatures made possible by remote sensing techniques like NDVI and NDBI. MFDFA and other statistical analysis aid in the understanding of UHI growth and the prediction of long-term climatic patterns.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8438"/>
            <a:ext cx="8229600" cy="487362"/>
          </a:xfrm>
        </p:spPr>
        <p:txBody>
          <a:bodyPr>
            <a:noAutofit/>
          </a:bodyPr>
          <a:lstStyle/>
          <a:p>
            <a:r>
              <a:rPr lang="en-US" sz="3600" b="1" u="sng" dirty="0" smtClean="0">
                <a:solidFill>
                  <a:srgbClr val="C00000"/>
                </a:solidFill>
              </a:rPr>
              <a:t>Extreme Temperature </a:t>
            </a:r>
            <a:r>
              <a:rPr lang="en-US" sz="3600" b="1" u="sng" dirty="0" smtClean="0">
                <a:solidFill>
                  <a:srgbClr val="C00000"/>
                </a:solidFill>
              </a:rPr>
              <a:t>Values for Foothil</a:t>
            </a:r>
            <a:r>
              <a:rPr lang="en-US" sz="3600" b="1" u="sng" dirty="0" smtClean="0">
                <a:solidFill>
                  <a:srgbClr val="C00000"/>
                </a:solidFill>
              </a:rPr>
              <a:t>l region of Himalaya</a:t>
            </a:r>
            <a:endParaRPr lang="en-US" sz="3600" b="1" u="sng" dirty="0">
              <a:solidFill>
                <a:srgbClr val="C00000"/>
              </a:solidFill>
            </a:endParaRPr>
          </a:p>
        </p:txBody>
      </p:sp>
      <p:grpSp>
        <p:nvGrpSpPr>
          <p:cNvPr id="5" name="Group 88"/>
          <p:cNvGrpSpPr>
            <a:grpSpLocks/>
          </p:cNvGrpSpPr>
          <p:nvPr/>
        </p:nvGrpSpPr>
        <p:grpSpPr bwMode="auto">
          <a:xfrm>
            <a:off x="457200" y="1066800"/>
            <a:ext cx="8229600" cy="1447800"/>
            <a:chOff x="6596002" y="14914668"/>
            <a:chExt cx="9468554" cy="2347464"/>
          </a:xfrm>
        </p:grpSpPr>
        <p:pic>
          <p:nvPicPr>
            <p:cNvPr id="6" name="Picture 158" descr="C:\Users\HP\Documents\MATLAB\Extreme-Value-Analysis-MATLAB-main\Model_2\ProNEVA_Toolbox-main\currentDIR\ProNEVA\ProNEVApackage\DDUN_Fig1.png"/>
            <p:cNvPicPr>
              <a:picLocks noChangeAspect="1" noChangeArrowheads="1"/>
            </p:cNvPicPr>
            <p:nvPr/>
          </p:nvPicPr>
          <p:blipFill>
            <a:blip r:embed="rId2"/>
            <a:srcRect l="3989" t="18184" r="8482" b="15198"/>
            <a:stretch>
              <a:fillRect/>
            </a:stretch>
          </p:blipFill>
          <p:spPr bwMode="auto">
            <a:xfrm>
              <a:off x="6596002" y="14914668"/>
              <a:ext cx="3237939" cy="2286811"/>
            </a:xfrm>
            <a:prstGeom prst="rect">
              <a:avLst/>
            </a:prstGeom>
            <a:noFill/>
            <a:ln w="9525">
              <a:noFill/>
              <a:miter lim="800000"/>
              <a:headEnd/>
              <a:tailEnd/>
            </a:ln>
          </p:spPr>
        </p:pic>
        <p:pic>
          <p:nvPicPr>
            <p:cNvPr id="7" name="Picture 159" descr="C:\Users\HP\Documents\MATLAB\Extreme-Value-Analysis-MATLAB-main\Model_2\ProNEVA_Toolbox-main\currentDIR\ProNEVA\ProNEVApackage\DDUN_Fig2.png"/>
            <p:cNvPicPr>
              <a:picLocks noChangeAspect="1" noChangeArrowheads="1"/>
            </p:cNvPicPr>
            <p:nvPr/>
          </p:nvPicPr>
          <p:blipFill>
            <a:blip r:embed="rId3"/>
            <a:srcRect l="2274" r="4546"/>
            <a:stretch>
              <a:fillRect/>
            </a:stretch>
          </p:blipFill>
          <p:spPr bwMode="auto">
            <a:xfrm>
              <a:off x="9899012" y="14914668"/>
              <a:ext cx="3054972" cy="2286812"/>
            </a:xfrm>
            <a:prstGeom prst="rect">
              <a:avLst/>
            </a:prstGeom>
            <a:noFill/>
            <a:ln w="9525">
              <a:noFill/>
              <a:miter lim="800000"/>
              <a:headEnd/>
              <a:tailEnd/>
            </a:ln>
          </p:spPr>
        </p:pic>
        <p:pic>
          <p:nvPicPr>
            <p:cNvPr id="8" name="Picture 160" descr="C:\Users\HP\Documents\MATLAB\Extreme-Value-Analysis-MATLAB-main\Model_2\ProNEVA_Toolbox-main\currentDIR\ProNEVA\ProNEVApackage\DDUN_Fig3.png"/>
            <p:cNvPicPr>
              <a:picLocks noChangeAspect="1" noChangeArrowheads="1"/>
            </p:cNvPicPr>
            <p:nvPr/>
          </p:nvPicPr>
          <p:blipFill>
            <a:blip r:embed="rId4"/>
            <a:srcRect r="5803"/>
            <a:stretch>
              <a:fillRect/>
            </a:stretch>
          </p:blipFill>
          <p:spPr bwMode="auto">
            <a:xfrm>
              <a:off x="12811108" y="14914668"/>
              <a:ext cx="3253448" cy="2347464"/>
            </a:xfrm>
            <a:prstGeom prst="rect">
              <a:avLst/>
            </a:prstGeom>
            <a:noFill/>
            <a:ln w="9525">
              <a:noFill/>
              <a:miter lim="800000"/>
              <a:headEnd/>
              <a:tailEnd/>
            </a:ln>
          </p:spPr>
        </p:pic>
      </p:grpSp>
      <p:grpSp>
        <p:nvGrpSpPr>
          <p:cNvPr id="9" name="Group 92"/>
          <p:cNvGrpSpPr>
            <a:grpSpLocks/>
          </p:cNvGrpSpPr>
          <p:nvPr/>
        </p:nvGrpSpPr>
        <p:grpSpPr bwMode="auto">
          <a:xfrm>
            <a:off x="152400" y="2895600"/>
            <a:ext cx="8687720" cy="1447800"/>
            <a:chOff x="6785413" y="17102142"/>
            <a:chExt cx="9332781" cy="2624260"/>
          </a:xfrm>
        </p:grpSpPr>
        <p:pic>
          <p:nvPicPr>
            <p:cNvPr id="10" name="Picture 161" descr="C:\Users\HP\Documents\MATLAB\Extreme-Value-Analysis-MATLAB-main\Model_2\ProNEVA_Toolbox-main\currentDIR\ProNEVA\ProNEVApackage\DDUN_Fig1_gp_150.png"/>
            <p:cNvPicPr>
              <a:picLocks noChangeAspect="1" noChangeArrowheads="1"/>
            </p:cNvPicPr>
            <p:nvPr/>
          </p:nvPicPr>
          <p:blipFill>
            <a:blip r:embed="rId5"/>
            <a:srcRect t="14285" r="6552" b="10097"/>
            <a:stretch>
              <a:fillRect/>
            </a:stretch>
          </p:blipFill>
          <p:spPr bwMode="auto">
            <a:xfrm>
              <a:off x="6785413" y="17201479"/>
              <a:ext cx="3048527" cy="2367633"/>
            </a:xfrm>
            <a:prstGeom prst="rect">
              <a:avLst/>
            </a:prstGeom>
            <a:noFill/>
            <a:ln w="9525">
              <a:noFill/>
              <a:miter lim="800000"/>
              <a:headEnd/>
              <a:tailEnd/>
            </a:ln>
          </p:spPr>
        </p:pic>
        <p:pic>
          <p:nvPicPr>
            <p:cNvPr id="11" name="Picture 162" descr="C:\Users\HP\Documents\MATLAB\Extreme-Value-Analysis-MATLAB-main\Model_2\ProNEVA_Toolbox-main\currentDIR\ProNEVA\ProNEVApackage\DDUN_Fig2_150.png"/>
            <p:cNvPicPr>
              <a:picLocks noChangeAspect="1" noChangeArrowheads="1"/>
            </p:cNvPicPr>
            <p:nvPr/>
          </p:nvPicPr>
          <p:blipFill>
            <a:blip r:embed="rId6"/>
            <a:srcRect r="5772"/>
            <a:stretch>
              <a:fillRect/>
            </a:stretch>
          </p:blipFill>
          <p:spPr bwMode="auto">
            <a:xfrm>
              <a:off x="9866264" y="17320535"/>
              <a:ext cx="3022649" cy="2405867"/>
            </a:xfrm>
            <a:prstGeom prst="rect">
              <a:avLst/>
            </a:prstGeom>
            <a:noFill/>
            <a:ln w="9525">
              <a:noFill/>
              <a:miter lim="800000"/>
              <a:headEnd/>
              <a:tailEnd/>
            </a:ln>
          </p:spPr>
        </p:pic>
        <p:pic>
          <p:nvPicPr>
            <p:cNvPr id="12" name="Picture 163" descr="C:\Users\HP\Documents\MATLAB\Extreme-Value-Analysis-MATLAB-main\Model_2\ProNEVA_Toolbox-main\currentDIR\ProNEVA\ProNEVApackage\DDUN_Fig3__gp_150.png"/>
            <p:cNvPicPr>
              <a:picLocks noChangeAspect="1" noChangeArrowheads="1"/>
            </p:cNvPicPr>
            <p:nvPr/>
          </p:nvPicPr>
          <p:blipFill>
            <a:blip r:embed="rId7"/>
            <a:srcRect r="5803"/>
            <a:stretch>
              <a:fillRect/>
            </a:stretch>
          </p:blipFill>
          <p:spPr bwMode="auto">
            <a:xfrm>
              <a:off x="12953984" y="17102142"/>
              <a:ext cx="3164210" cy="2519362"/>
            </a:xfrm>
            <a:prstGeom prst="rect">
              <a:avLst/>
            </a:prstGeom>
            <a:noFill/>
            <a:ln w="9525">
              <a:noFill/>
              <a:miter lim="800000"/>
              <a:headEnd/>
              <a:tailEnd/>
            </a:ln>
          </p:spPr>
        </p:pic>
      </p:grpSp>
      <p:grpSp>
        <p:nvGrpSpPr>
          <p:cNvPr id="13" name="Group 97"/>
          <p:cNvGrpSpPr>
            <a:grpSpLocks/>
          </p:cNvGrpSpPr>
          <p:nvPr/>
        </p:nvGrpSpPr>
        <p:grpSpPr bwMode="auto">
          <a:xfrm>
            <a:off x="310013" y="4672012"/>
            <a:ext cx="8833987" cy="1804988"/>
            <a:chOff x="6491303" y="19030740"/>
            <a:chExt cx="11963408" cy="2099278"/>
          </a:xfrm>
        </p:grpSpPr>
        <p:pic>
          <p:nvPicPr>
            <p:cNvPr id="14" name="Picture 164" descr="C:\Users\HP\Documents\MATLAB\Extreme-Value-Analysis-MATLAB-main\Model_2\ProNEVA_Toolbox-main\currentDIR\ProNEVA\ProNEVApackage\DDUN_Fig1_p3.png"/>
            <p:cNvPicPr>
              <a:picLocks noChangeAspect="1" noChangeArrowheads="1"/>
            </p:cNvPicPr>
            <p:nvPr/>
          </p:nvPicPr>
          <p:blipFill>
            <a:blip r:embed="rId8"/>
            <a:srcRect t="12148" r="7143" b="10097"/>
            <a:stretch>
              <a:fillRect/>
            </a:stretch>
          </p:blipFill>
          <p:spPr bwMode="auto">
            <a:xfrm>
              <a:off x="6491303" y="19030740"/>
              <a:ext cx="3342638" cy="2099278"/>
            </a:xfrm>
            <a:prstGeom prst="rect">
              <a:avLst/>
            </a:prstGeom>
            <a:noFill/>
            <a:ln w="9525">
              <a:noFill/>
              <a:miter lim="800000"/>
              <a:headEnd/>
              <a:tailEnd/>
            </a:ln>
          </p:spPr>
        </p:pic>
        <p:pic>
          <p:nvPicPr>
            <p:cNvPr id="15" name="Picture 165" descr="C:\Users\HP\Documents\MATLAB\Extreme-Value-Analysis-MATLAB-main\Model_2\ProNEVA_Toolbox-main\currentDIR\ProNEVA\ProNEVApackage\DDUN_Fig2__P3_150_f.png"/>
            <p:cNvPicPr>
              <a:picLocks noChangeAspect="1" noChangeArrowheads="1"/>
            </p:cNvPicPr>
            <p:nvPr/>
          </p:nvPicPr>
          <p:blipFill>
            <a:blip r:embed="rId9"/>
            <a:srcRect r="5803"/>
            <a:stretch>
              <a:fillRect/>
            </a:stretch>
          </p:blipFill>
          <p:spPr bwMode="auto">
            <a:xfrm>
              <a:off x="9930149" y="19199230"/>
              <a:ext cx="3039404" cy="1887937"/>
            </a:xfrm>
            <a:prstGeom prst="rect">
              <a:avLst/>
            </a:prstGeom>
            <a:noFill/>
            <a:ln w="9525">
              <a:noFill/>
              <a:miter lim="800000"/>
              <a:headEnd/>
              <a:tailEnd/>
            </a:ln>
          </p:spPr>
        </p:pic>
        <p:pic>
          <p:nvPicPr>
            <p:cNvPr id="16" name="Picture 166" descr="C:\Users\HP\Documents\MATLAB\Extreme-Value-Analysis-MATLAB-main\Model_2\ProNEVA_Toolbox-main\currentDIR\ProNEVA\ProNEVApackage\DDUN_Fig3__P3_150_f.png"/>
            <p:cNvPicPr>
              <a:picLocks noChangeAspect="1" noChangeArrowheads="1"/>
            </p:cNvPicPr>
            <p:nvPr/>
          </p:nvPicPr>
          <p:blipFill>
            <a:blip r:embed="rId10"/>
            <a:srcRect r="5803"/>
            <a:stretch>
              <a:fillRect/>
            </a:stretch>
          </p:blipFill>
          <p:spPr bwMode="auto">
            <a:xfrm>
              <a:off x="13037714" y="19192876"/>
              <a:ext cx="2773790" cy="1887937"/>
            </a:xfrm>
            <a:prstGeom prst="rect">
              <a:avLst/>
            </a:prstGeom>
            <a:noFill/>
            <a:ln w="9525">
              <a:noFill/>
              <a:miter lim="800000"/>
              <a:headEnd/>
              <a:tailEnd/>
            </a:ln>
          </p:spPr>
        </p:pic>
        <p:pic>
          <p:nvPicPr>
            <p:cNvPr id="17" name="Picture 167" descr="C:\Users\HP\Documents\MATLAB\Extreme-Value-Analysis-MATLAB-main\Model_2\ProNEVA_Toolbox-main\currentDIR\ProNEVA\ProNEVApackage\DDUN_Fig4_P3_150_f.png"/>
            <p:cNvPicPr>
              <a:picLocks noChangeAspect="1" noChangeArrowheads="1"/>
            </p:cNvPicPr>
            <p:nvPr/>
          </p:nvPicPr>
          <p:blipFill>
            <a:blip r:embed="rId11" cstate="print"/>
            <a:srcRect r="5803"/>
            <a:stretch>
              <a:fillRect/>
            </a:stretch>
          </p:blipFill>
          <p:spPr bwMode="auto">
            <a:xfrm>
              <a:off x="15811505" y="19156852"/>
              <a:ext cx="2643206" cy="1923961"/>
            </a:xfrm>
            <a:prstGeom prst="rect">
              <a:avLst/>
            </a:prstGeom>
            <a:noFill/>
            <a:ln w="9525">
              <a:noFill/>
              <a:miter lim="800000"/>
              <a:headEnd/>
              <a:tailEnd/>
            </a:ln>
          </p:spPr>
        </p:pic>
      </p:grpSp>
      <p:sp>
        <p:nvSpPr>
          <p:cNvPr id="18" name="TextBox 17"/>
          <p:cNvSpPr txBox="1"/>
          <p:nvPr/>
        </p:nvSpPr>
        <p:spPr>
          <a:xfrm>
            <a:off x="228600" y="1219200"/>
            <a:ext cx="580608" cy="369332"/>
          </a:xfrm>
          <a:prstGeom prst="rect">
            <a:avLst/>
          </a:prstGeom>
          <a:noFill/>
        </p:spPr>
        <p:txBody>
          <a:bodyPr wrap="none" rtlCol="0">
            <a:spAutoFit/>
          </a:bodyPr>
          <a:lstStyle/>
          <a:p>
            <a:r>
              <a:rPr lang="en-US" b="1" dirty="0" smtClean="0">
                <a:solidFill>
                  <a:srgbClr val="C00000"/>
                </a:solidFill>
              </a:rPr>
              <a:t>GEV</a:t>
            </a:r>
            <a:endParaRPr lang="en-US" b="1" dirty="0">
              <a:solidFill>
                <a:srgbClr val="C00000"/>
              </a:solidFill>
            </a:endParaRPr>
          </a:p>
        </p:txBody>
      </p:sp>
      <p:sp>
        <p:nvSpPr>
          <p:cNvPr id="19" name="TextBox 18"/>
          <p:cNvSpPr txBox="1"/>
          <p:nvPr/>
        </p:nvSpPr>
        <p:spPr>
          <a:xfrm>
            <a:off x="152400" y="2895600"/>
            <a:ext cx="455574" cy="369332"/>
          </a:xfrm>
          <a:prstGeom prst="rect">
            <a:avLst/>
          </a:prstGeom>
          <a:noFill/>
        </p:spPr>
        <p:txBody>
          <a:bodyPr wrap="none" rtlCol="0">
            <a:spAutoFit/>
          </a:bodyPr>
          <a:lstStyle/>
          <a:p>
            <a:r>
              <a:rPr lang="en-US" b="1" dirty="0" smtClean="0">
                <a:solidFill>
                  <a:srgbClr val="C00000"/>
                </a:solidFill>
              </a:rPr>
              <a:t>GP</a:t>
            </a:r>
            <a:endParaRPr lang="en-US" b="1" dirty="0">
              <a:solidFill>
                <a:srgbClr val="C00000"/>
              </a:solidFill>
            </a:endParaRPr>
          </a:p>
        </p:txBody>
      </p:sp>
      <p:sp>
        <p:nvSpPr>
          <p:cNvPr id="20" name="TextBox 19"/>
          <p:cNvSpPr txBox="1"/>
          <p:nvPr/>
        </p:nvSpPr>
        <p:spPr>
          <a:xfrm>
            <a:off x="152400" y="4419600"/>
            <a:ext cx="659155" cy="369332"/>
          </a:xfrm>
          <a:prstGeom prst="rect">
            <a:avLst/>
          </a:prstGeom>
          <a:noFill/>
        </p:spPr>
        <p:txBody>
          <a:bodyPr wrap="none" rtlCol="0">
            <a:spAutoFit/>
          </a:bodyPr>
          <a:lstStyle/>
          <a:p>
            <a:r>
              <a:rPr lang="en-US" b="1" dirty="0" smtClean="0">
                <a:solidFill>
                  <a:srgbClr val="C00000"/>
                </a:solidFill>
              </a:rPr>
              <a:t>LP-III</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4525963"/>
          </a:xfrm>
        </p:spPr>
        <p:txBody>
          <a:bodyPr>
            <a:normAutofit lnSpcReduction="10000"/>
          </a:bodyPr>
          <a:lstStyle/>
          <a:p>
            <a:pPr algn="just">
              <a:buNone/>
            </a:pPr>
            <a:r>
              <a:rPr lang="en-US" dirty="0" smtClean="0">
                <a:solidFill>
                  <a:srgbClr val="C00000"/>
                </a:solidFill>
              </a:rPr>
              <a:t>Results and Discussion…..</a:t>
            </a:r>
          </a:p>
          <a:p>
            <a:pPr algn="just"/>
            <a:r>
              <a:rPr lang="en-US" dirty="0" smtClean="0"/>
              <a:t>It is observed that the huge Urbanization and anthropogenic activities induced CO2 impacts on the temperature increase in future.</a:t>
            </a:r>
          </a:p>
          <a:p>
            <a:pPr algn="just"/>
            <a:r>
              <a:rPr lang="en-US" dirty="0" smtClean="0"/>
              <a:t>LP3 Algorithm suggest good-fit results comparing GEV and GP algorithms.</a:t>
            </a:r>
          </a:p>
          <a:p>
            <a:pPr algn="just"/>
            <a:r>
              <a:rPr lang="en-US" dirty="0" smtClean="0"/>
              <a:t>Though may have few lacuna in the length of data series, but model predicts the significant range of increased temperature.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t>Thank You</a:t>
            </a:r>
            <a:endParaRPr lang="en-US" sz="4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latin typeface="Times New Roman" pitchFamily="18" charset="0"/>
                <a:cs typeface="Times New Roman" pitchFamily="18" charset="0"/>
              </a:rPr>
              <a:t>Introduction</a:t>
            </a:r>
            <a:endParaRPr lang="en-US" b="1" u="sng" dirty="0">
              <a:solidFill>
                <a:srgbClr val="C0000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381000" y="1219200"/>
            <a:ext cx="8153400" cy="4419601"/>
          </a:xfrm>
        </p:spPr>
        <p:txBody>
          <a:bodyPr>
            <a:noAutofit/>
          </a:bodyPr>
          <a:lstStyle/>
          <a:p>
            <a:pPr algn="just">
              <a:buFont typeface="Wingdings" pitchFamily="2" charset="2"/>
              <a:buChar char="Ø"/>
            </a:pPr>
            <a:r>
              <a:rPr lang="en-US" sz="2000" dirty="0">
                <a:latin typeface="Times New Roman" pitchFamily="18" charset="0"/>
                <a:cs typeface="Times New Roman" pitchFamily="18" charset="0"/>
              </a:rPr>
              <a:t>Extreme weather derived natural disasters pose hazardous to infrastructure reliability, public safety, the preservation of natural resources, and economic growth. </a:t>
            </a: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frequency and impact of these disasters have increased noticeably in recent years. The world's largest and densest populated aquifer systems are found in the high-mountainous regions of the Himalayas, which sustain substantial eco-hydrological processes on Earth, but are heavily influenced by human activity and climate change. </a:t>
            </a: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Extreme </a:t>
            </a:r>
            <a:r>
              <a:rPr lang="en-US" sz="2000" dirty="0">
                <a:latin typeface="Times New Roman" pitchFamily="18" charset="0"/>
                <a:cs typeface="Times New Roman" pitchFamily="18" charset="0"/>
              </a:rPr>
              <a:t>weather occurrences are used extensively around the world to comprehend future climate scenarios and to pique curiosity about how extreme events may evolve in the future. </a:t>
            </a: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comprehensive statistical analysis of management strategies at all sizes, from micro to macro, may eventually provides an crucial input for evaluating the sustainable ecological environment strategies. </a:t>
            </a: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The climate change derived extreme weather events has an adverse effect and pose a major threat to earth ecosystems. </a:t>
            </a:r>
          </a:p>
          <a:p>
            <a:pPr algn="just">
              <a:buFont typeface="Wingdings" pitchFamily="2" charset="2"/>
              <a:buChar char="Ø"/>
            </a:pPr>
            <a:r>
              <a:rPr lang="en-US" sz="2000" dirty="0" smtClean="0">
                <a:latin typeface="Times New Roman" pitchFamily="18" charset="0"/>
                <a:cs typeface="Times New Roman" pitchFamily="18" charset="0"/>
              </a:rPr>
              <a:t>Extreme weather occurrences are used extensively around the world to comprehend future climate scenarios and to pique curiosity about how extreme events may evolve in the future. </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C00000"/>
                </a:solidFill>
                <a:latin typeface="Times New Roman" pitchFamily="18" charset="0"/>
                <a:cs typeface="Times New Roman" pitchFamily="18" charset="0"/>
              </a:rPr>
              <a:t>O</a:t>
            </a:r>
            <a:r>
              <a:rPr lang="en-US" b="1" u="sng" dirty="0" smtClean="0">
                <a:solidFill>
                  <a:srgbClr val="C00000"/>
                </a:solidFill>
                <a:latin typeface="Times New Roman" pitchFamily="18" charset="0"/>
                <a:cs typeface="Times New Roman" pitchFamily="18" charset="0"/>
              </a:rPr>
              <a:t>bjective</a:t>
            </a:r>
            <a:endParaRPr lang="en-US" b="1" u="sng" dirty="0">
              <a:solidFill>
                <a:srgbClr val="C0000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533400" y="1447801"/>
            <a:ext cx="8382000" cy="3352800"/>
          </a:xfrm>
        </p:spPr>
        <p:txBody>
          <a:bodyPr>
            <a:normAutofit/>
          </a:bodyPr>
          <a:lstStyle/>
          <a:p>
            <a:pPr algn="just">
              <a:buFont typeface="Wingdings" pitchFamily="2" charset="2"/>
              <a:buChar char="Ø"/>
            </a:pPr>
            <a:r>
              <a:rPr lang="en-US" dirty="0" smtClean="0">
                <a:latin typeface="Times New Roman" pitchFamily="18" charset="0"/>
                <a:cs typeface="Times New Roman" pitchFamily="18" charset="0"/>
              </a:rPr>
              <a:t>Assimilation of weather and Vegetation response Analysis in the context of climate change in the foothill region of Himalaya.</a:t>
            </a:r>
          </a:p>
          <a:p>
            <a:pPr algn="just">
              <a:buNone/>
            </a:pPr>
            <a:endParaRPr lang="en-US" dirty="0" smtClean="0">
              <a:latin typeface="Times New Roman" pitchFamily="18" charset="0"/>
              <a:cs typeface="Times New Roman" pitchFamily="18" charset="0"/>
            </a:endParaRPr>
          </a:p>
          <a:p>
            <a:pPr algn="just">
              <a:buFont typeface="Wingdings" pitchFamily="2" charset="2"/>
              <a:buChar char="Ø"/>
            </a:pPr>
            <a:r>
              <a:rPr lang="en-US" dirty="0" smtClean="0">
                <a:latin typeface="Times New Roman" pitchFamily="18" charset="0"/>
                <a:cs typeface="Times New Roman" pitchFamily="18" charset="0"/>
              </a:rPr>
              <a:t>To </a:t>
            </a:r>
            <a:r>
              <a:rPr lang="en-US" dirty="0" smtClean="0">
                <a:latin typeface="Times New Roman" pitchFamily="18" charset="0"/>
                <a:cs typeface="Times New Roman" pitchFamily="18" charset="0"/>
              </a:rPr>
              <a:t>analyz</a:t>
            </a:r>
            <a:r>
              <a:rPr lang="en-US" dirty="0">
                <a:latin typeface="Times New Roman" pitchFamily="18" charset="0"/>
                <a:cs typeface="Times New Roman" pitchFamily="18" charset="0"/>
              </a:rPr>
              <a:t>e</a:t>
            </a:r>
            <a:r>
              <a:rPr lang="en-US" dirty="0" smtClean="0">
                <a:latin typeface="Times New Roman" pitchFamily="18" charset="0"/>
                <a:cs typeface="Times New Roman" pitchFamily="18" charset="0"/>
              </a:rPr>
              <a:t> the Temperature extremes using statistical and predictive models.</a:t>
            </a:r>
          </a:p>
          <a:p>
            <a:pPr algn="just">
              <a:buNone/>
            </a:pPr>
            <a:endParaRPr lang="en-US" dirty="0" smtClean="0"/>
          </a:p>
          <a:p>
            <a:pPr algn="just">
              <a:buNone/>
            </a:pPr>
            <a:endParaRPr lang="en-US" dirty="0" smtClean="0"/>
          </a:p>
          <a:p>
            <a:pPr algn="just">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u="sng" dirty="0" smtClean="0">
                <a:solidFill>
                  <a:srgbClr val="C00000"/>
                </a:solidFill>
              </a:rPr>
              <a:t>Dataset and study region Used</a:t>
            </a:r>
            <a:endParaRPr lang="en-US" b="1" u="sng" dirty="0">
              <a:solidFill>
                <a:srgbClr val="C00000"/>
              </a:solidFill>
            </a:endParaRPr>
          </a:p>
        </p:txBody>
      </p:sp>
      <p:pic>
        <p:nvPicPr>
          <p:cNvPr id="4" name="Picture 65" descr="A map of the united states&#10;&#10;Description automatically generated"/>
          <p:cNvPicPr>
            <a:picLocks noGrp="1" noChangeAspect="1" noChangeArrowheads="1"/>
          </p:cNvPicPr>
          <p:nvPr>
            <p:ph idx="1"/>
          </p:nvPr>
        </p:nvPicPr>
        <p:blipFill>
          <a:blip r:embed="rId3"/>
          <a:srcRect l="4214" t="2206" r="4471" b="1563"/>
          <a:stretch>
            <a:fillRect/>
          </a:stretch>
        </p:blipFill>
        <p:spPr bwMode="auto">
          <a:xfrm>
            <a:off x="427895" y="1447801"/>
            <a:ext cx="7725505" cy="450279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7"/>
          <p:cNvPicPr>
            <a:picLocks noChangeAspect="1" noChangeArrowheads="1"/>
          </p:cNvPicPr>
          <p:nvPr/>
        </p:nvPicPr>
        <p:blipFill>
          <a:blip r:embed="rId3"/>
          <a:srcRect/>
          <a:stretch>
            <a:fillRect/>
          </a:stretch>
        </p:blipFill>
        <p:spPr bwMode="auto">
          <a:xfrm>
            <a:off x="152400" y="1915510"/>
            <a:ext cx="4572000" cy="4256690"/>
          </a:xfrm>
          <a:prstGeom prst="rect">
            <a:avLst/>
          </a:prstGeom>
          <a:noFill/>
          <a:ln w="9525">
            <a:solidFill>
              <a:srgbClr val="C00000"/>
            </a:solidFill>
            <a:miter lim="800000"/>
            <a:headEnd/>
            <a:tailEnd/>
          </a:ln>
        </p:spPr>
      </p:pic>
      <p:pic>
        <p:nvPicPr>
          <p:cNvPr id="3" name="Picture 2" descr="model_ProNEVA.png"/>
          <p:cNvPicPr>
            <a:picLocks noChangeAspect="1"/>
          </p:cNvPicPr>
          <p:nvPr/>
        </p:nvPicPr>
        <p:blipFill>
          <a:blip r:embed="rId4"/>
          <a:stretch>
            <a:fillRect/>
          </a:stretch>
        </p:blipFill>
        <p:spPr>
          <a:xfrm>
            <a:off x="4800600" y="1050689"/>
            <a:ext cx="4191000" cy="5731111"/>
          </a:xfrm>
          <a:prstGeom prst="rect">
            <a:avLst/>
          </a:prstGeom>
          <a:ln>
            <a:solidFill>
              <a:srgbClr val="C00000"/>
            </a:solidFill>
          </a:ln>
        </p:spPr>
      </p:pic>
      <p:sp>
        <p:nvSpPr>
          <p:cNvPr id="4" name="Rectangle 3"/>
          <p:cNvSpPr/>
          <p:nvPr/>
        </p:nvSpPr>
        <p:spPr>
          <a:xfrm>
            <a:off x="76200" y="950893"/>
            <a:ext cx="4648200" cy="954107"/>
          </a:xfrm>
          <a:prstGeom prst="rect">
            <a:avLst/>
          </a:prstGeom>
        </p:spPr>
        <p:txBody>
          <a:bodyPr wrap="square">
            <a:spAutoFit/>
          </a:bodyPr>
          <a:lstStyle/>
          <a:p>
            <a:pPr algn="ctr">
              <a:defRPr/>
            </a:pPr>
            <a:r>
              <a:rPr lang="en-US" sz="2800"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Flow Chart  of Raw data processing</a:t>
            </a:r>
          </a:p>
        </p:txBody>
      </p:sp>
      <p:sp>
        <p:nvSpPr>
          <p:cNvPr id="5" name="Rectangle 4"/>
          <p:cNvSpPr/>
          <p:nvPr/>
        </p:nvSpPr>
        <p:spPr>
          <a:xfrm>
            <a:off x="5943600" y="1066800"/>
            <a:ext cx="3200400" cy="830997"/>
          </a:xfrm>
          <a:prstGeom prst="rect">
            <a:avLst/>
          </a:prstGeom>
        </p:spPr>
        <p:txBody>
          <a:bodyPr wrap="square">
            <a:spAutoFit/>
          </a:bodyPr>
          <a:lstStyle/>
          <a:p>
            <a:pPr algn="ctr">
              <a:defRPr/>
            </a:pPr>
            <a:r>
              <a:rPr lang="en-US" sz="2400"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Flow chart of Extreme Value predictions </a:t>
            </a:r>
            <a:endParaRPr lang="ru-RU" sz="2400"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2590800" y="76200"/>
            <a:ext cx="3279616" cy="646331"/>
          </a:xfrm>
          <a:prstGeom prst="rect">
            <a:avLst/>
          </a:prstGeom>
          <a:noFill/>
        </p:spPr>
        <p:txBody>
          <a:bodyPr wrap="none" rtlCol="0">
            <a:spAutoFit/>
          </a:bodyPr>
          <a:lstStyle/>
          <a:p>
            <a:r>
              <a:rPr lang="en-US" sz="3600" b="1" u="sng" dirty="0" smtClean="0">
                <a:solidFill>
                  <a:srgbClr val="C00000"/>
                </a:solidFill>
              </a:rPr>
              <a:t>METHODOLOGY</a:t>
            </a:r>
            <a:endParaRPr lang="en-US" sz="3600" b="1" u="sng"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u="sng" dirty="0" smtClean="0">
                <a:solidFill>
                  <a:srgbClr val="C00000"/>
                </a:solidFill>
                <a:latin typeface="Times New Roman" pitchFamily="18" charset="0"/>
                <a:cs typeface="Times New Roman" pitchFamily="18" charset="0"/>
              </a:rPr>
              <a:t>Results and Discussion</a:t>
            </a:r>
            <a:endParaRPr lang="en-US" b="1" u="sng" dirty="0">
              <a:solidFill>
                <a:srgbClr val="C0000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304800" y="914400"/>
            <a:ext cx="8382000" cy="5715000"/>
          </a:xfrm>
        </p:spPr>
        <p:txBody>
          <a:bodyPr>
            <a:noAutofit/>
          </a:bodyPr>
          <a:lstStyle/>
          <a:p>
            <a:pPr algn="just">
              <a:buFont typeface="Wingdings" pitchFamily="2" charset="2"/>
              <a:buChar char="Ø"/>
            </a:pPr>
            <a:r>
              <a:rPr lang="en-GB" sz="1600" dirty="0">
                <a:latin typeface="Times New Roman" pitchFamily="18" charset="0"/>
                <a:cs typeface="Times New Roman" pitchFamily="18" charset="0"/>
              </a:rPr>
              <a:t>Climate parameters are obtained from Google earth engine (GEE) platform for the period 1980 to 2022. Key weather variables such as air temperature (T), precipitation (Pr), wind velocity (W), and relative humidity (</a:t>
            </a:r>
            <a:r>
              <a:rPr lang="en-GB" sz="1600" dirty="0" err="1">
                <a:latin typeface="Times New Roman" pitchFamily="18" charset="0"/>
                <a:cs typeface="Times New Roman" pitchFamily="18" charset="0"/>
              </a:rPr>
              <a:t>Rh</a:t>
            </a:r>
            <a:r>
              <a:rPr lang="en-GB" sz="1600" dirty="0">
                <a:latin typeface="Times New Roman" pitchFamily="18" charset="0"/>
                <a:cs typeface="Times New Roman" pitchFamily="18" charset="0"/>
              </a:rPr>
              <a:t>) are essential for forecasting extreme weather events. </a:t>
            </a:r>
            <a:endParaRPr lang="en-GB" sz="1600" dirty="0" smtClean="0">
              <a:latin typeface="Times New Roman" pitchFamily="18" charset="0"/>
              <a:cs typeface="Times New Roman" pitchFamily="18" charset="0"/>
            </a:endParaRPr>
          </a:p>
          <a:p>
            <a:pPr algn="just">
              <a:buFont typeface="Wingdings" pitchFamily="2" charset="2"/>
              <a:buChar char="Ø"/>
            </a:pPr>
            <a:r>
              <a:rPr lang="en-GB" sz="1600" dirty="0" smtClean="0">
                <a:latin typeface="Times New Roman" pitchFamily="18" charset="0"/>
                <a:cs typeface="Times New Roman" pitchFamily="18" charset="0"/>
              </a:rPr>
              <a:t>Weather </a:t>
            </a:r>
            <a:r>
              <a:rPr lang="en-GB" sz="1600" dirty="0">
                <a:latin typeface="Times New Roman" pitchFamily="18" charset="0"/>
                <a:cs typeface="Times New Roman" pitchFamily="18" charset="0"/>
              </a:rPr>
              <a:t>indices, including the Hurst coefficient (H), predictability (PI), and fractal dimension (FD), are estimated using a multifractal approach. The study observes ambiguities between H, PI, FD, and NDVI, EVI, and UHI responses. Findings indicate an increasing heat index, a warming trend, and decreasing NDVI and EVI, suggesting potential heat waves and long-term weather pattern impacts. The spatial-temporal climate changes over the past 40 years in the Central Himalayan region are analyzed using MFDFA. Multifractal exponent correlation analysis shows a positive association between LST and NDBI and a negative correlation between NDVI, EVI, and NDBI</a:t>
            </a:r>
            <a:r>
              <a:rPr lang="en-GB" sz="1600" dirty="0" smtClean="0">
                <a:latin typeface="Times New Roman" pitchFamily="18" charset="0"/>
                <a:cs typeface="Times New Roman" pitchFamily="18" charset="0"/>
              </a:rPr>
              <a:t>.</a:t>
            </a:r>
          </a:p>
          <a:p>
            <a:pPr algn="just">
              <a:buFont typeface="Wingdings" pitchFamily="2" charset="2"/>
              <a:buChar char="Ø"/>
            </a:pPr>
            <a:r>
              <a:rPr lang="en-GB" sz="1600" dirty="0" smtClean="0">
                <a:latin typeface="Times New Roman" pitchFamily="18" charset="0"/>
                <a:cs typeface="Times New Roman" pitchFamily="18" charset="0"/>
              </a:rPr>
              <a:t>Over </a:t>
            </a:r>
            <a:r>
              <a:rPr lang="en-GB" sz="1600" dirty="0">
                <a:latin typeface="Times New Roman" pitchFamily="18" charset="0"/>
                <a:cs typeface="Times New Roman" pitchFamily="18" charset="0"/>
              </a:rPr>
              <a:t>the past three decades, vegetation profiles have declined, as shown by NDVI patterns. Climatic and topographical changes influence the spread of </a:t>
            </a:r>
            <a:r>
              <a:rPr lang="en-GB" sz="1600" dirty="0" err="1">
                <a:latin typeface="Times New Roman" pitchFamily="18" charset="0"/>
                <a:cs typeface="Times New Roman" pitchFamily="18" charset="0"/>
              </a:rPr>
              <a:t>UHIs</a:t>
            </a:r>
            <a:r>
              <a:rPr lang="en-GB" sz="1600" dirty="0">
                <a:latin typeface="Times New Roman" pitchFamily="18" charset="0"/>
                <a:cs typeface="Times New Roman" pitchFamily="18" charset="0"/>
              </a:rPr>
              <a:t>, affecting local weather conditions. </a:t>
            </a:r>
            <a:endParaRPr lang="en-GB" sz="1600" dirty="0" smtClean="0">
              <a:latin typeface="Times New Roman" pitchFamily="18" charset="0"/>
              <a:cs typeface="Times New Roman" pitchFamily="18" charset="0"/>
            </a:endParaRPr>
          </a:p>
          <a:p>
            <a:pPr algn="just">
              <a:buFont typeface="Wingdings" pitchFamily="2" charset="2"/>
              <a:buChar char="Ø"/>
            </a:pPr>
            <a:r>
              <a:rPr lang="en-GB" sz="1600" dirty="0" smtClean="0">
                <a:latin typeface="Times New Roman" pitchFamily="18" charset="0"/>
                <a:cs typeface="Times New Roman" pitchFamily="18" charset="0"/>
              </a:rPr>
              <a:t>Irregular </a:t>
            </a:r>
            <a:r>
              <a:rPr lang="en-GB" sz="1600" dirty="0">
                <a:latin typeface="Times New Roman" pitchFamily="18" charset="0"/>
                <a:cs typeface="Times New Roman" pitchFamily="18" charset="0"/>
              </a:rPr>
              <a:t>precipitation patterns provide further evidence of changes in forest and landscape patterns. The study successfully identifies extreme weather events through self-symmetric patterns and long-term </a:t>
            </a:r>
            <a:r>
              <a:rPr lang="en-GB" sz="1600" dirty="0" smtClean="0">
                <a:latin typeface="Times New Roman" pitchFamily="18" charset="0"/>
                <a:cs typeface="Times New Roman" pitchFamily="18" charset="0"/>
              </a:rPr>
              <a:t>behaviours, </a:t>
            </a:r>
            <a:r>
              <a:rPr lang="en-GB" sz="1600" dirty="0">
                <a:latin typeface="Times New Roman" pitchFamily="18" charset="0"/>
                <a:cs typeface="Times New Roman" pitchFamily="18" charset="0"/>
              </a:rPr>
              <a:t>with multifractality in </a:t>
            </a:r>
            <a:r>
              <a:rPr lang="en-GB" sz="1600" dirty="0" smtClean="0">
                <a:latin typeface="Times New Roman" pitchFamily="18" charset="0"/>
                <a:cs typeface="Times New Roman" pitchFamily="18" charset="0"/>
              </a:rPr>
              <a:t>vegetation loss and increase of UHI patterns </a:t>
            </a:r>
            <a:r>
              <a:rPr lang="en-GB" sz="1600" dirty="0">
                <a:latin typeface="Times New Roman" pitchFamily="18" charset="0"/>
                <a:cs typeface="Times New Roman" pitchFamily="18" charset="0"/>
              </a:rPr>
              <a:t>and land surface air temperature showing a positive association during these events. </a:t>
            </a:r>
            <a:endParaRPr lang="en-GB" sz="1600" dirty="0" smtClean="0">
              <a:latin typeface="Times New Roman" pitchFamily="18" charset="0"/>
              <a:cs typeface="Times New Roman" pitchFamily="18" charset="0"/>
            </a:endParaRPr>
          </a:p>
          <a:p>
            <a:pPr algn="just">
              <a:buFont typeface="Wingdings" pitchFamily="2" charset="2"/>
              <a:buChar char="Ø"/>
            </a:pPr>
            <a:r>
              <a:rPr lang="en-GB" sz="1600" dirty="0" smtClean="0">
                <a:latin typeface="Times New Roman" pitchFamily="18" charset="0"/>
                <a:cs typeface="Times New Roman" pitchFamily="18" charset="0"/>
              </a:rPr>
              <a:t>Multiple </a:t>
            </a:r>
            <a:r>
              <a:rPr lang="en-GB" sz="1600" dirty="0">
                <a:latin typeface="Times New Roman" pitchFamily="18" charset="0"/>
                <a:cs typeface="Times New Roman" pitchFamily="18" charset="0"/>
              </a:rPr>
              <a:t>research efforts indicate that accurately predicting record exceptionally extreme air temperatures is nearly difficult. As our research has shown, it is only feasible to examine the likelihood and frequency of such occurrences</a:t>
            </a:r>
            <a:r>
              <a:rPr lang="en-GB"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iitm_prsentation\Plot_t_pp_et.png"/>
          <p:cNvPicPr>
            <a:picLocks noChangeAspect="1" noChangeArrowheads="1"/>
          </p:cNvPicPr>
          <p:nvPr/>
        </p:nvPicPr>
        <p:blipFill>
          <a:blip r:embed="rId2"/>
          <a:srcRect l="7104" t="12339" r="12970" b="15681"/>
          <a:stretch>
            <a:fillRect/>
          </a:stretch>
        </p:blipFill>
        <p:spPr bwMode="auto">
          <a:xfrm>
            <a:off x="990600" y="762000"/>
            <a:ext cx="3429000" cy="2667000"/>
          </a:xfrm>
          <a:prstGeom prst="rect">
            <a:avLst/>
          </a:prstGeom>
          <a:noFill/>
        </p:spPr>
      </p:pic>
      <p:pic>
        <p:nvPicPr>
          <p:cNvPr id="1027" name="Picture 3" descr="C:\Users\HP\Desktop\iitm_prsentation\Plot_n_e_s.png"/>
          <p:cNvPicPr>
            <a:picLocks noChangeAspect="1" noChangeArrowheads="1"/>
          </p:cNvPicPr>
          <p:nvPr/>
        </p:nvPicPr>
        <p:blipFill>
          <a:blip r:embed="rId3"/>
          <a:srcRect l="5556" t="10724" r="12963" b="14211"/>
          <a:stretch>
            <a:fillRect/>
          </a:stretch>
        </p:blipFill>
        <p:spPr bwMode="auto">
          <a:xfrm>
            <a:off x="4495800" y="762000"/>
            <a:ext cx="3352800" cy="2667000"/>
          </a:xfrm>
          <a:prstGeom prst="rect">
            <a:avLst/>
          </a:prstGeom>
          <a:noFill/>
        </p:spPr>
      </p:pic>
      <p:pic>
        <p:nvPicPr>
          <p:cNvPr id="1028" name="Picture 4" descr="C:\Users\HP\Desktop\iitm_prsentation\Plot_n_e_s_BCS.png"/>
          <p:cNvPicPr>
            <a:picLocks noChangeAspect="1" noChangeArrowheads="1"/>
          </p:cNvPicPr>
          <p:nvPr/>
        </p:nvPicPr>
        <p:blipFill>
          <a:blip r:embed="rId4"/>
          <a:srcRect l="5882" t="11354" r="11765"/>
          <a:stretch>
            <a:fillRect/>
          </a:stretch>
        </p:blipFill>
        <p:spPr bwMode="auto">
          <a:xfrm>
            <a:off x="1295400" y="3429000"/>
            <a:ext cx="3200400" cy="2974533"/>
          </a:xfrm>
          <a:prstGeom prst="rect">
            <a:avLst/>
          </a:prstGeom>
          <a:noFill/>
        </p:spPr>
      </p:pic>
      <p:pic>
        <p:nvPicPr>
          <p:cNvPr id="1029" name="Picture 5" descr="C:\Users\HP\Desktop\iitm_prsentation\Plot_SO_O3.png"/>
          <p:cNvPicPr>
            <a:picLocks noChangeAspect="1" noChangeArrowheads="1"/>
          </p:cNvPicPr>
          <p:nvPr/>
        </p:nvPicPr>
        <p:blipFill>
          <a:blip r:embed="rId5"/>
          <a:srcRect l="4896" t="10811" r="14316"/>
          <a:stretch>
            <a:fillRect/>
          </a:stretch>
        </p:blipFill>
        <p:spPr bwMode="auto">
          <a:xfrm>
            <a:off x="5181600" y="3505200"/>
            <a:ext cx="2895600" cy="2895600"/>
          </a:xfrm>
          <a:prstGeom prst="rect">
            <a:avLst/>
          </a:prstGeom>
          <a:noFill/>
        </p:spPr>
      </p:pic>
      <p:sp>
        <p:nvSpPr>
          <p:cNvPr id="8" name="Title 1"/>
          <p:cNvSpPr>
            <a:spLocks noGrp="1"/>
          </p:cNvSpPr>
          <p:nvPr>
            <p:ph type="title"/>
          </p:nvPr>
        </p:nvSpPr>
        <p:spPr>
          <a:xfrm>
            <a:off x="457200" y="228600"/>
            <a:ext cx="8229600" cy="487362"/>
          </a:xfrm>
        </p:spPr>
        <p:txBody>
          <a:bodyPr>
            <a:noAutofit/>
          </a:bodyPr>
          <a:lstStyle/>
          <a:p>
            <a:r>
              <a:rPr lang="en-US" sz="3600" b="1" u="sng" dirty="0" err="1" smtClean="0">
                <a:solidFill>
                  <a:srgbClr val="C00000"/>
                </a:solidFill>
              </a:rPr>
              <a:t>Senstivity</a:t>
            </a:r>
            <a:r>
              <a:rPr lang="en-US" sz="3600" b="1" u="sng" dirty="0" smtClean="0">
                <a:solidFill>
                  <a:srgbClr val="C00000"/>
                </a:solidFill>
              </a:rPr>
              <a:t> Analysis of Vegetation and Physical Parameters </a:t>
            </a:r>
            <a:endParaRPr lang="en-US" sz="3600" b="1" u="sng"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487362"/>
          </a:xfrm>
        </p:spPr>
        <p:txBody>
          <a:bodyPr>
            <a:noAutofit/>
          </a:bodyPr>
          <a:lstStyle/>
          <a:p>
            <a:r>
              <a:rPr lang="en-US" sz="3600" b="1" u="sng" dirty="0" smtClean="0">
                <a:solidFill>
                  <a:srgbClr val="C00000"/>
                </a:solidFill>
              </a:rPr>
              <a:t>Fractal Analysis of the Physical Parameters time series datasets</a:t>
            </a:r>
            <a:endParaRPr lang="en-US" sz="3600" b="1" u="sng" dirty="0">
              <a:solidFill>
                <a:srgbClr val="C00000"/>
              </a:solidFill>
            </a:endParaRPr>
          </a:p>
        </p:txBody>
      </p:sp>
      <p:sp>
        <p:nvSpPr>
          <p:cNvPr id="3" name="Content Placeholder 2"/>
          <p:cNvSpPr>
            <a:spLocks noGrp="1"/>
          </p:cNvSpPr>
          <p:nvPr>
            <p:ph idx="1"/>
          </p:nvPr>
        </p:nvSpPr>
        <p:spPr>
          <a:xfrm>
            <a:off x="457200" y="1600201"/>
            <a:ext cx="8229600" cy="4038600"/>
          </a:xfrm>
        </p:spPr>
        <p:txBody>
          <a:bodyPr/>
          <a:lstStyle/>
          <a:p>
            <a:pPr algn="just"/>
            <a:r>
              <a:rPr lang="en-US" dirty="0" smtClean="0"/>
              <a:t>Fractal methods evaluate meteorological predictability and climatic characteristics at various elevations in vulnerable areas such as the Himalayas. The Himalayan foothills' climate change scenarios are revealed by the spatiotemporal patterns of UHIs and LST multifractal features, which help guide mitigation and adaptation plans.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d_ddun.png"/>
          <p:cNvPicPr>
            <a:picLocks noChangeAspect="1"/>
          </p:cNvPicPr>
          <p:nvPr/>
        </p:nvPicPr>
        <p:blipFill>
          <a:blip r:embed="rId2"/>
          <a:stretch>
            <a:fillRect/>
          </a:stretch>
        </p:blipFill>
        <p:spPr>
          <a:xfrm>
            <a:off x="914400" y="0"/>
            <a:ext cx="7543800"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895</Words>
  <Application>Microsoft Office PowerPoint</Application>
  <PresentationFormat>On-screen Show (4:3)</PresentationFormat>
  <Paragraphs>52</Paragraphs>
  <Slides>14</Slides>
  <Notes>2</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Assimilation of Weather and Ecological Responses to explore the Extreme Weather events </vt:lpstr>
      <vt:lpstr>Introduction</vt:lpstr>
      <vt:lpstr>Objective</vt:lpstr>
      <vt:lpstr>Dataset and study region Used</vt:lpstr>
      <vt:lpstr>Slide 5</vt:lpstr>
      <vt:lpstr>Results and Discussion</vt:lpstr>
      <vt:lpstr>Senstivity Analysis of Vegetation and Physical Parameters </vt:lpstr>
      <vt:lpstr>Fractal Analysis of the Physical Parameters time series datasets</vt:lpstr>
      <vt:lpstr>Slide 9</vt:lpstr>
      <vt:lpstr>Slide 10</vt:lpstr>
      <vt:lpstr>UHI and LST Analysis</vt:lpstr>
      <vt:lpstr>Extreme Temperature Values for Foothill region of Himalaya</vt:lpstr>
      <vt:lpstr>Slide 13</vt:lpstr>
      <vt:lpstr>Thank You</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Assimilation of Weather and Ecological Responses to explore the Extreme Weather events</dc:title>
  <dc:creator>HP</dc:creator>
  <cp:lastModifiedBy>HP</cp:lastModifiedBy>
  <cp:revision>34</cp:revision>
  <dcterms:created xsi:type="dcterms:W3CDTF">2024-05-20T06:34:27Z</dcterms:created>
  <dcterms:modified xsi:type="dcterms:W3CDTF">2024-05-20T09:07:43Z</dcterms:modified>
</cp:coreProperties>
</file>