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1089600" cy="4114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21" d="100"/>
          <a:sy n="21" d="100"/>
        </p:scale>
        <p:origin x="2736" y="12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6734178"/>
            <a:ext cx="26426160" cy="14325600"/>
          </a:xfrm>
        </p:spPr>
        <p:txBody>
          <a:bodyPr anchor="b"/>
          <a:lstStyle>
            <a:lvl1pPr algn="ctr">
              <a:defRPr sz="20400"/>
            </a:lvl1pPr>
          </a:lstStyle>
          <a:p>
            <a:r>
              <a:rPr lang="en-US"/>
              <a:t>Click to edit Master title style</a:t>
            </a:r>
            <a:endParaRPr lang="en-US" dirty="0"/>
          </a:p>
        </p:txBody>
      </p:sp>
      <p:sp>
        <p:nvSpPr>
          <p:cNvPr id="3" name="Subtitle 2"/>
          <p:cNvSpPr>
            <a:spLocks noGrp="1"/>
          </p:cNvSpPr>
          <p:nvPr>
            <p:ph type="subTitle" idx="1"/>
          </p:nvPr>
        </p:nvSpPr>
        <p:spPr>
          <a:xfrm>
            <a:off x="3886200" y="21612228"/>
            <a:ext cx="23317200" cy="9934572"/>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75517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66453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190750"/>
            <a:ext cx="6703695" cy="3487102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137412" y="2190750"/>
            <a:ext cx="19722465" cy="348710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43643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703A0-A855-4F34-B8B4-13C98CDDEF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634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258437"/>
            <a:ext cx="26814780" cy="17116422"/>
          </a:xfrm>
        </p:spPr>
        <p:txBody>
          <a:bodyPr anchor="b"/>
          <a:lstStyle>
            <a:lvl1pPr>
              <a:defRPr sz="20400"/>
            </a:lvl1pPr>
          </a:lstStyle>
          <a:p>
            <a:r>
              <a:rPr lang="en-US"/>
              <a:t>Click to edit Master title style</a:t>
            </a:r>
            <a:endParaRPr lang="en-US" dirty="0"/>
          </a:p>
        </p:txBody>
      </p:sp>
      <p:sp>
        <p:nvSpPr>
          <p:cNvPr id="3" name="Text Placeholder 2"/>
          <p:cNvSpPr>
            <a:spLocks noGrp="1"/>
          </p:cNvSpPr>
          <p:nvPr>
            <p:ph type="body" idx="1"/>
          </p:nvPr>
        </p:nvSpPr>
        <p:spPr>
          <a:xfrm>
            <a:off x="2121219" y="27536787"/>
            <a:ext cx="26814780" cy="9001122"/>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703A0-A855-4F34-B8B4-13C98CDDEF11}"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201089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37410" y="10953750"/>
            <a:ext cx="13213080" cy="2610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739110" y="10953750"/>
            <a:ext cx="13213080" cy="2610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6703A0-A855-4F34-B8B4-13C98CDDEF11}"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5678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190759"/>
            <a:ext cx="26814780" cy="795337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41463" y="10086978"/>
            <a:ext cx="13152356" cy="4943472"/>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4" name="Content Placeholder 3"/>
          <p:cNvSpPr>
            <a:spLocks noGrp="1"/>
          </p:cNvSpPr>
          <p:nvPr>
            <p:ph sz="half" idx="2"/>
          </p:nvPr>
        </p:nvSpPr>
        <p:spPr>
          <a:xfrm>
            <a:off x="2141463" y="15030450"/>
            <a:ext cx="13152356" cy="2210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739112" y="10086978"/>
            <a:ext cx="13217129" cy="4943472"/>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a:t>Click to edit Master text styles</a:t>
            </a:r>
          </a:p>
        </p:txBody>
      </p:sp>
      <p:sp>
        <p:nvSpPr>
          <p:cNvPr id="6" name="Content Placeholder 5"/>
          <p:cNvSpPr>
            <a:spLocks noGrp="1"/>
          </p:cNvSpPr>
          <p:nvPr>
            <p:ph sz="quarter" idx="4"/>
          </p:nvPr>
        </p:nvSpPr>
        <p:spPr>
          <a:xfrm>
            <a:off x="15739112" y="15030450"/>
            <a:ext cx="13217129" cy="221075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03A0-A855-4F34-B8B4-13C98CDDEF11}"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80842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6703A0-A855-4F34-B8B4-13C98CDDEF11}"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389038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703A0-A855-4F34-B8B4-13C98CDDEF11}"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6609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743200"/>
            <a:ext cx="10027205" cy="9601200"/>
          </a:xfrm>
        </p:spPr>
        <p:txBody>
          <a:bodyPr anchor="b"/>
          <a:lstStyle>
            <a:lvl1pPr>
              <a:defRPr sz="10880"/>
            </a:lvl1pPr>
          </a:lstStyle>
          <a:p>
            <a:r>
              <a:rPr lang="en-US"/>
              <a:t>Click to edit Master title style</a:t>
            </a:r>
            <a:endParaRPr lang="en-US" dirty="0"/>
          </a:p>
        </p:txBody>
      </p:sp>
      <p:sp>
        <p:nvSpPr>
          <p:cNvPr id="3" name="Content Placeholder 2"/>
          <p:cNvSpPr>
            <a:spLocks noGrp="1"/>
          </p:cNvSpPr>
          <p:nvPr>
            <p:ph idx="1"/>
          </p:nvPr>
        </p:nvSpPr>
        <p:spPr>
          <a:xfrm>
            <a:off x="13217129" y="5924559"/>
            <a:ext cx="15739110" cy="29241750"/>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41460" y="12344400"/>
            <a:ext cx="10027205" cy="22869528"/>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65491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743200"/>
            <a:ext cx="10027205" cy="9601200"/>
          </a:xfrm>
        </p:spPr>
        <p:txBody>
          <a:bodyPr anchor="b"/>
          <a:lstStyle>
            <a:lvl1pPr>
              <a:defRPr sz="10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217129" y="5924559"/>
            <a:ext cx="15739110" cy="29241750"/>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r>
              <a:rPr lang="en-US"/>
              <a:t>Click icon to add picture</a:t>
            </a:r>
            <a:endParaRPr lang="en-US" dirty="0"/>
          </a:p>
        </p:txBody>
      </p:sp>
      <p:sp>
        <p:nvSpPr>
          <p:cNvPr id="4" name="Text Placeholder 3"/>
          <p:cNvSpPr>
            <a:spLocks noGrp="1"/>
          </p:cNvSpPr>
          <p:nvPr>
            <p:ph type="body" sz="half" idx="2"/>
          </p:nvPr>
        </p:nvSpPr>
        <p:spPr>
          <a:xfrm>
            <a:off x="2141460" y="12344400"/>
            <a:ext cx="10027205" cy="22869528"/>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a:t>Click to edit Master text styles</a:t>
            </a:r>
          </a:p>
        </p:txBody>
      </p:sp>
      <p:sp>
        <p:nvSpPr>
          <p:cNvPr id="5" name="Date Placeholder 4"/>
          <p:cNvSpPr>
            <a:spLocks noGrp="1"/>
          </p:cNvSpPr>
          <p:nvPr>
            <p:ph type="dt" sz="half" idx="10"/>
          </p:nvPr>
        </p:nvSpPr>
        <p:spPr/>
        <p:txBody>
          <a:bodyPr/>
          <a:lstStyle/>
          <a:p>
            <a:fld id="{636703A0-A855-4F34-B8B4-13C98CDDEF11}"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95112-3AAA-4F8D-A11A-AA72F3DC8BA9}" type="slidenum">
              <a:rPr lang="en-US" smtClean="0"/>
              <a:t>‹#›</a:t>
            </a:fld>
            <a:endParaRPr lang="en-US"/>
          </a:p>
        </p:txBody>
      </p:sp>
    </p:spTree>
    <p:extLst>
      <p:ext uri="{BB962C8B-B14F-4D97-AF65-F5344CB8AC3E}">
        <p14:creationId xmlns:p14="http://schemas.microsoft.com/office/powerpoint/2010/main" val="159440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2190759"/>
            <a:ext cx="26814780" cy="79533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37410" y="10953750"/>
            <a:ext cx="26814780" cy="261080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37410" y="38138109"/>
            <a:ext cx="6995160" cy="2190750"/>
          </a:xfrm>
          <a:prstGeom prst="rect">
            <a:avLst/>
          </a:prstGeom>
        </p:spPr>
        <p:txBody>
          <a:bodyPr vert="horz" lIns="91440" tIns="45720" rIns="91440" bIns="45720" rtlCol="0" anchor="ctr"/>
          <a:lstStyle>
            <a:lvl1pPr algn="l">
              <a:defRPr sz="4080">
                <a:solidFill>
                  <a:schemeClr val="tx1">
                    <a:tint val="75000"/>
                  </a:schemeClr>
                </a:solidFill>
              </a:defRPr>
            </a:lvl1pPr>
          </a:lstStyle>
          <a:p>
            <a:fld id="{636703A0-A855-4F34-B8B4-13C98CDDEF11}" type="datetimeFigureOut">
              <a:rPr lang="en-US" smtClean="0"/>
              <a:t>5/20/2024</a:t>
            </a:fld>
            <a:endParaRPr lang="en-US"/>
          </a:p>
        </p:txBody>
      </p:sp>
      <p:sp>
        <p:nvSpPr>
          <p:cNvPr id="5" name="Footer Placeholder 4"/>
          <p:cNvSpPr>
            <a:spLocks noGrp="1"/>
          </p:cNvSpPr>
          <p:nvPr>
            <p:ph type="ftr" sz="quarter" idx="3"/>
          </p:nvPr>
        </p:nvSpPr>
        <p:spPr>
          <a:xfrm>
            <a:off x="10298430" y="38138109"/>
            <a:ext cx="10492740" cy="2190750"/>
          </a:xfrm>
          <a:prstGeom prst="rect">
            <a:avLst/>
          </a:prstGeom>
        </p:spPr>
        <p:txBody>
          <a:bodyPr vert="horz" lIns="91440" tIns="45720" rIns="91440" bIns="45720" rtlCol="0" anchor="ctr"/>
          <a:lstStyle>
            <a:lvl1pPr algn="ctr">
              <a:defRPr sz="4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957030" y="38138109"/>
            <a:ext cx="6995160" cy="2190750"/>
          </a:xfrm>
          <a:prstGeom prst="rect">
            <a:avLst/>
          </a:prstGeom>
        </p:spPr>
        <p:txBody>
          <a:bodyPr vert="horz" lIns="91440" tIns="45720" rIns="91440" bIns="45720" rtlCol="0" anchor="ctr"/>
          <a:lstStyle>
            <a:lvl1pPr algn="r">
              <a:defRPr sz="4080">
                <a:solidFill>
                  <a:schemeClr val="tx1">
                    <a:tint val="75000"/>
                  </a:schemeClr>
                </a:solidFill>
              </a:defRPr>
            </a:lvl1pPr>
          </a:lstStyle>
          <a:p>
            <a:fld id="{B4595112-3AAA-4F8D-A11A-AA72F3DC8BA9}" type="slidenum">
              <a:rPr lang="en-US" smtClean="0"/>
              <a:t>‹#›</a:t>
            </a:fld>
            <a:endParaRPr lang="en-US"/>
          </a:p>
        </p:txBody>
      </p:sp>
    </p:spTree>
    <p:extLst>
      <p:ext uri="{BB962C8B-B14F-4D97-AF65-F5344CB8AC3E}">
        <p14:creationId xmlns:p14="http://schemas.microsoft.com/office/powerpoint/2010/main" val="36296551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p:titleStyle>
    <p:bodyStyle>
      <a:lvl1pPr marL="777240" indent="-777240" algn="l" defTabSz="3108960" rtl="0" eaLnBrk="1" latinLnBrk="0" hangingPunct="1">
        <a:lnSpc>
          <a:spcPct val="90000"/>
        </a:lnSpc>
        <a:spcBef>
          <a:spcPts val="3400"/>
        </a:spcBef>
        <a:buFont typeface="Arial" panose="020B0604020202020204" pitchFamily="34" charset="0"/>
        <a:buChar char="•"/>
        <a:defRPr sz="9520" kern="1200">
          <a:solidFill>
            <a:schemeClr val="tx1"/>
          </a:solidFill>
          <a:latin typeface="+mn-lt"/>
          <a:ea typeface="+mn-ea"/>
          <a:cs typeface="+mn-cs"/>
        </a:defRPr>
      </a:lvl1pPr>
      <a:lvl2pPr marL="2331720" indent="-777240" algn="l" defTabSz="3108960" rtl="0" eaLnBrk="1" latinLnBrk="0" hangingPunct="1">
        <a:lnSpc>
          <a:spcPct val="90000"/>
        </a:lnSpc>
        <a:spcBef>
          <a:spcPts val="1700"/>
        </a:spcBef>
        <a:buFont typeface="Arial" panose="020B0604020202020204" pitchFamily="34" charset="0"/>
        <a:buChar char="•"/>
        <a:defRPr sz="8160" kern="1200">
          <a:solidFill>
            <a:schemeClr val="tx1"/>
          </a:solidFill>
          <a:latin typeface="+mn-lt"/>
          <a:ea typeface="+mn-ea"/>
          <a:cs typeface="+mn-cs"/>
        </a:defRPr>
      </a:lvl2pPr>
      <a:lvl3pPr marL="3886200" indent="-777240" algn="l" defTabSz="3108960" rtl="0" eaLnBrk="1" latinLnBrk="0" hangingPunct="1">
        <a:lnSpc>
          <a:spcPct val="90000"/>
        </a:lnSpc>
        <a:spcBef>
          <a:spcPts val="1700"/>
        </a:spcBef>
        <a:buFont typeface="Arial" panose="020B0604020202020204" pitchFamily="34" charset="0"/>
        <a:buChar char="•"/>
        <a:defRPr sz="6800" kern="1200">
          <a:solidFill>
            <a:schemeClr val="tx1"/>
          </a:solidFill>
          <a:latin typeface="+mn-lt"/>
          <a:ea typeface="+mn-ea"/>
          <a:cs typeface="+mn-cs"/>
        </a:defRPr>
      </a:lvl3pPr>
      <a:lvl4pPr marL="54406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4pPr>
      <a:lvl5pPr marL="699516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9C07AD2-25BF-3F42-EE51-4184303651ED}"/>
              </a:ext>
            </a:extLst>
          </p:cNvPr>
          <p:cNvSpPr/>
          <p:nvPr/>
        </p:nvSpPr>
        <p:spPr>
          <a:xfrm>
            <a:off x="838297" y="666164"/>
            <a:ext cx="29454602" cy="4183532"/>
          </a:xfrm>
          <a:prstGeom prst="rect">
            <a:avLst/>
          </a:prstGeom>
          <a:solidFill>
            <a:srgbClr val="9BBB59">
              <a:lumMod val="40000"/>
              <a:lumOff val="60000"/>
            </a:srgbClr>
          </a:solidFill>
          <a:ln w="25400" cap="flat" cmpd="sng" algn="ctr">
            <a:solidFill>
              <a:srgbClr val="00B050"/>
            </a:solidFill>
            <a:prstDash val="solid"/>
          </a:ln>
          <a:effectLst/>
        </p:spPr>
        <p:txBody>
          <a:bodyPr rtlCol="0" anchor="ctr"/>
          <a:lstStyle/>
          <a:p>
            <a:pPr algn="ctr" defTabSz="2353361">
              <a:lnSpc>
                <a:spcPts val="6037"/>
              </a:lnSpc>
            </a:pPr>
            <a:endParaRPr lang="en-IN" sz="4456" kern="0" dirty="0">
              <a:solidFill>
                <a:prstClr val="white"/>
              </a:solidFill>
              <a:latin typeface="Times New Roman"/>
            </a:endParaRPr>
          </a:p>
        </p:txBody>
      </p:sp>
      <p:sp>
        <p:nvSpPr>
          <p:cNvPr id="29" name="Text Placeholder 19">
            <a:extLst>
              <a:ext uri="{FF2B5EF4-FFF2-40B4-BE49-F238E27FC236}">
                <a16:creationId xmlns:a16="http://schemas.microsoft.com/office/drawing/2014/main" id="{DB64E0F4-5A69-F78A-37B3-59BB0B700F78}"/>
              </a:ext>
            </a:extLst>
          </p:cNvPr>
          <p:cNvSpPr txBox="1">
            <a:spLocks/>
          </p:cNvSpPr>
          <p:nvPr/>
        </p:nvSpPr>
        <p:spPr>
          <a:xfrm>
            <a:off x="1008843" y="5448300"/>
            <a:ext cx="9699857" cy="1359189"/>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Introduction </a:t>
            </a:r>
          </a:p>
        </p:txBody>
      </p:sp>
      <p:sp>
        <p:nvSpPr>
          <p:cNvPr id="30" name="Text Placeholder 20">
            <a:extLst>
              <a:ext uri="{FF2B5EF4-FFF2-40B4-BE49-F238E27FC236}">
                <a16:creationId xmlns:a16="http://schemas.microsoft.com/office/drawing/2014/main" id="{98DCF97C-3CEB-8F61-3DBD-E879511DFA08}"/>
              </a:ext>
            </a:extLst>
          </p:cNvPr>
          <p:cNvSpPr txBox="1">
            <a:spLocks/>
          </p:cNvSpPr>
          <p:nvPr/>
        </p:nvSpPr>
        <p:spPr>
          <a:xfrm>
            <a:off x="1016672" y="6977517"/>
            <a:ext cx="9699857" cy="11490828"/>
          </a:xfrm>
          <a:prstGeom prst="rect">
            <a:avLst/>
          </a:prstGeom>
          <a:ln>
            <a:solidFill>
              <a:srgbClr val="0070C0"/>
            </a:solidFill>
          </a:ln>
        </p:spPr>
        <p:txBody>
          <a:bodyPr vert="horz" lIns="105598" tIns="52800" rIns="105598" bIns="52800"/>
          <a:lstStyle>
            <a:lvl1pPr marL="0"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1pPr>
            <a:lvl2pPr marL="189884"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2pPr>
            <a:lvl3pPr marL="369365" indent="0" algn="l" defTabSz="1669449" rtl="0" eaLnBrk="1" latinLnBrk="0" hangingPunct="1">
              <a:spcBef>
                <a:spcPct val="20000"/>
              </a:spcBef>
              <a:buFont typeface="Arial" pitchFamily="34" charset="0"/>
              <a:buNone/>
              <a:defRPr sz="1361" kern="1200" baseline="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93015" indent="-493015" algn="just" defTabSz="1594581"/>
            <a:r>
              <a:rPr lang="en-US" sz="2600">
                <a:solidFill>
                  <a:sysClr val="windowText" lastClr="000000"/>
                </a:solidFill>
                <a:latin typeface="Times New Roman"/>
              </a:rPr>
              <a:t>	</a:t>
            </a:r>
          </a:p>
          <a:p>
            <a:pPr marL="493015" indent="-493015" algn="just" defTabSz="1594581"/>
            <a:endParaRPr lang="en-IN" sz="2600" dirty="0">
              <a:solidFill>
                <a:sysClr val="windowText" lastClr="000000"/>
              </a:solidFill>
              <a:latin typeface="Arial"/>
            </a:endParaRPr>
          </a:p>
        </p:txBody>
      </p:sp>
      <p:sp>
        <p:nvSpPr>
          <p:cNvPr id="31" name="Text Placeholder 21">
            <a:extLst>
              <a:ext uri="{FF2B5EF4-FFF2-40B4-BE49-F238E27FC236}">
                <a16:creationId xmlns:a16="http://schemas.microsoft.com/office/drawing/2014/main" id="{3BEA6F0B-2CB9-6602-16DD-91EE5CDA2863}"/>
              </a:ext>
            </a:extLst>
          </p:cNvPr>
          <p:cNvSpPr txBox="1">
            <a:spLocks/>
          </p:cNvSpPr>
          <p:nvPr/>
        </p:nvSpPr>
        <p:spPr>
          <a:xfrm>
            <a:off x="1018507" y="18586575"/>
            <a:ext cx="9712844" cy="900305"/>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Objectives</a:t>
            </a:r>
          </a:p>
        </p:txBody>
      </p:sp>
      <p:sp>
        <p:nvSpPr>
          <p:cNvPr id="35" name="Text Placeholder 25">
            <a:extLst>
              <a:ext uri="{FF2B5EF4-FFF2-40B4-BE49-F238E27FC236}">
                <a16:creationId xmlns:a16="http://schemas.microsoft.com/office/drawing/2014/main" id="{B5C821E8-27C7-E4D3-BEEA-E67A0ECC1689}"/>
              </a:ext>
            </a:extLst>
          </p:cNvPr>
          <p:cNvSpPr txBox="1">
            <a:spLocks/>
          </p:cNvSpPr>
          <p:nvPr/>
        </p:nvSpPr>
        <p:spPr>
          <a:xfrm>
            <a:off x="10886982" y="5448300"/>
            <a:ext cx="9415813" cy="1391229"/>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Literature, Experimental Setup &amp; Discussion </a:t>
            </a:r>
            <a:endParaRPr lang="en-US" sz="3157" dirty="0">
              <a:solidFill>
                <a:sysClr val="windowText" lastClr="000000"/>
              </a:solidFill>
            </a:endParaRPr>
          </a:p>
        </p:txBody>
      </p:sp>
      <p:sp>
        <p:nvSpPr>
          <p:cNvPr id="36" name="Text Placeholder 26">
            <a:extLst>
              <a:ext uri="{FF2B5EF4-FFF2-40B4-BE49-F238E27FC236}">
                <a16:creationId xmlns:a16="http://schemas.microsoft.com/office/drawing/2014/main" id="{A4D11AF5-BC45-BEB6-0C41-F8FCEEAA7195}"/>
              </a:ext>
            </a:extLst>
          </p:cNvPr>
          <p:cNvSpPr txBox="1">
            <a:spLocks/>
          </p:cNvSpPr>
          <p:nvPr/>
        </p:nvSpPr>
        <p:spPr>
          <a:xfrm>
            <a:off x="20526615" y="27234762"/>
            <a:ext cx="9574390" cy="10353609"/>
          </a:xfrm>
          <a:prstGeom prst="rect">
            <a:avLst/>
          </a:prstGeom>
          <a:ln>
            <a:solidFill>
              <a:srgbClr val="0070C0"/>
            </a:solidFill>
          </a:ln>
        </p:spPr>
        <p:txBody>
          <a:bodyPr vert="horz" lIns="105598" tIns="52800" rIns="105598" bIns="52800"/>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97967" indent="-597967" algn="just" defTabSz="1594581">
              <a:buNone/>
            </a:pPr>
            <a:endParaRPr lang="en-US" sz="3157" b="1" dirty="0" smtClean="0">
              <a:solidFill>
                <a:sysClr val="windowText" lastClr="000000"/>
              </a:solidFill>
              <a:latin typeface="Arial"/>
            </a:endParaRPr>
          </a:p>
          <a:p>
            <a:pPr marL="597967" indent="-597967" algn="just" defTabSz="1594581">
              <a:buNone/>
            </a:pPr>
            <a:r>
              <a:rPr lang="en-US" sz="3157" b="1" dirty="0" smtClean="0">
                <a:solidFill>
                  <a:sysClr val="windowText" lastClr="000000"/>
                </a:solidFill>
                <a:latin typeface="Arial"/>
              </a:rPr>
              <a:t> </a:t>
            </a:r>
            <a:r>
              <a:rPr lang="en-US" sz="3157" b="1" dirty="0" smtClean="0">
                <a:solidFill>
                  <a:sysClr val="windowText" lastClr="000000"/>
                </a:solidFill>
                <a:latin typeface="Arial"/>
              </a:rPr>
              <a:t>Acknowledgements</a:t>
            </a:r>
            <a:endParaRPr lang="en-US" sz="3157" b="1" dirty="0">
              <a:solidFill>
                <a:sysClr val="windowText" lastClr="000000"/>
              </a:solidFill>
              <a:latin typeface="Arial"/>
            </a:endParaRPr>
          </a:p>
          <a:p>
            <a:pPr marL="597967" indent="-597967" algn="just" defTabSz="1594581">
              <a:buNone/>
            </a:pPr>
            <a:endParaRPr lang="en-US" sz="3157" b="1" dirty="0">
              <a:solidFill>
                <a:sysClr val="windowText" lastClr="000000"/>
              </a:solidFill>
              <a:latin typeface="Arial"/>
            </a:endParaRPr>
          </a:p>
          <a:p>
            <a:pPr marL="597967" indent="-597967" algn="just" defTabSz="1594581">
              <a:buNone/>
            </a:pPr>
            <a:endParaRPr lang="en-US" sz="3157" b="1" dirty="0" smtClean="0">
              <a:solidFill>
                <a:sysClr val="windowText" lastClr="000000"/>
              </a:solidFill>
              <a:latin typeface="Arial"/>
            </a:endParaRPr>
          </a:p>
          <a:p>
            <a:pPr marL="597967" indent="-597967" algn="just" defTabSz="1594581">
              <a:buNone/>
            </a:pPr>
            <a:endParaRPr lang="en-US" sz="3157" b="1" dirty="0">
              <a:solidFill>
                <a:sysClr val="windowText" lastClr="000000"/>
              </a:solidFill>
              <a:latin typeface="Arial"/>
            </a:endParaRPr>
          </a:p>
          <a:p>
            <a:pPr marL="597967" indent="-597967" algn="just" defTabSz="1594581">
              <a:buNone/>
            </a:pPr>
            <a:endParaRPr lang="en-US" sz="3157" b="1" dirty="0" smtClean="0">
              <a:solidFill>
                <a:sysClr val="windowText" lastClr="000000"/>
              </a:solidFill>
              <a:latin typeface="Arial"/>
            </a:endParaRPr>
          </a:p>
          <a:p>
            <a:pPr marL="597967" indent="-597967" algn="just" defTabSz="1594581">
              <a:buNone/>
            </a:pPr>
            <a:endParaRPr lang="en-US" sz="3157" b="1" dirty="0">
              <a:solidFill>
                <a:sysClr val="windowText" lastClr="000000"/>
              </a:solidFill>
              <a:latin typeface="Arial"/>
            </a:endParaRPr>
          </a:p>
          <a:p>
            <a:pPr marL="597967" indent="-597967" algn="just" defTabSz="1594581">
              <a:buNone/>
            </a:pPr>
            <a:endParaRPr lang="en-US" sz="3157" b="1" dirty="0" smtClean="0">
              <a:solidFill>
                <a:sysClr val="windowText" lastClr="000000"/>
              </a:solidFill>
              <a:latin typeface="Arial"/>
            </a:endParaRPr>
          </a:p>
          <a:p>
            <a:pPr marL="597967" indent="-597967" algn="just" defTabSz="1594581">
              <a:buNone/>
            </a:pPr>
            <a:r>
              <a:rPr lang="en-US" sz="3157" b="1" dirty="0" smtClean="0">
                <a:solidFill>
                  <a:sysClr val="windowText" lastClr="000000"/>
                </a:solidFill>
                <a:latin typeface="Arial"/>
              </a:rPr>
              <a:t> </a:t>
            </a:r>
          </a:p>
          <a:p>
            <a:pPr marL="597967" indent="-597967" algn="just" defTabSz="1594581">
              <a:buNone/>
            </a:pPr>
            <a:r>
              <a:rPr lang="en-US" sz="3157" b="1" dirty="0" smtClean="0">
                <a:solidFill>
                  <a:sysClr val="windowText" lastClr="000000"/>
                </a:solidFill>
                <a:latin typeface="Arial"/>
              </a:rPr>
              <a:t> </a:t>
            </a:r>
            <a:endParaRPr lang="en-US" sz="3157" b="1" dirty="0" smtClean="0">
              <a:solidFill>
                <a:sysClr val="windowText" lastClr="000000"/>
              </a:solidFill>
              <a:latin typeface="Arial"/>
            </a:endParaRPr>
          </a:p>
          <a:p>
            <a:pPr marL="597967" indent="-597967" algn="just" defTabSz="1594581">
              <a:buNone/>
            </a:pPr>
            <a:r>
              <a:rPr lang="en-US" sz="3157" b="1" dirty="0" smtClean="0">
                <a:solidFill>
                  <a:sysClr val="windowText" lastClr="000000"/>
                </a:solidFill>
                <a:latin typeface="Arial"/>
              </a:rPr>
              <a:t>References </a:t>
            </a:r>
            <a:endParaRPr lang="en-US" sz="3157" b="1" dirty="0">
              <a:solidFill>
                <a:sysClr val="windowText" lastClr="000000"/>
              </a:solidFill>
              <a:latin typeface="Arial"/>
            </a:endParaRPr>
          </a:p>
          <a:p>
            <a:pPr marL="0" marR="0" algn="just">
              <a:spcBef>
                <a:spcPts val="0"/>
              </a:spcBef>
              <a:spcAft>
                <a:spcPts val="0"/>
              </a:spcAft>
              <a:buFont typeface="+mj-lt"/>
              <a:buAutoNum type="arabicPeriod"/>
            </a:pPr>
            <a:endParaRPr lang="en-GB" sz="2970" dirty="0">
              <a:latin typeface="Lato" panose="020F0502020204030203"/>
            </a:endParaRPr>
          </a:p>
          <a:p>
            <a:pPr marL="0" marR="0" algn="just">
              <a:spcBef>
                <a:spcPts val="0"/>
              </a:spcBef>
              <a:spcAft>
                <a:spcPts val="0"/>
              </a:spcAft>
              <a:buFont typeface="+mj-lt"/>
              <a:buAutoNum type="arabicPeriod"/>
            </a:pPr>
            <a:endParaRPr lang="en-US" sz="2970" dirty="0">
              <a:latin typeface="Lato" panose="020F0502020204030203"/>
            </a:endParaRPr>
          </a:p>
          <a:p>
            <a:pPr algn="just" defTabSz="1594581">
              <a:buFont typeface="+mj-lt"/>
              <a:buAutoNum type="arabicPeriod"/>
            </a:pPr>
            <a:endParaRPr lang="en-US" sz="2970" dirty="0">
              <a:solidFill>
                <a:sysClr val="windowText" lastClr="000000"/>
              </a:solidFill>
              <a:latin typeface="Lato" panose="020F0502020204030203" pitchFamily="34" charset="0"/>
              <a:ea typeface="Lato" panose="020F0502020204030203" pitchFamily="34" charset="0"/>
              <a:cs typeface="Lato" panose="020F0502020204030203" pitchFamily="34" charset="0"/>
            </a:endParaRPr>
          </a:p>
          <a:p>
            <a:pPr algn="just" defTabSz="1594581">
              <a:buFont typeface="+mj-lt"/>
              <a:buAutoNum type="arabicPeriod"/>
            </a:pPr>
            <a:endParaRPr lang="en-US" sz="2971" dirty="0">
              <a:solidFill>
                <a:sysClr val="windowText" lastClr="000000"/>
              </a:solidFill>
              <a:latin typeface="Lato" panose="020F0502020204030203" pitchFamily="34" charset="0"/>
              <a:ea typeface="Lato" panose="020F0502020204030203" pitchFamily="34" charset="0"/>
              <a:cs typeface="Lato" panose="020F0502020204030203" pitchFamily="34" charset="0"/>
            </a:endParaRPr>
          </a:p>
          <a:p>
            <a:pPr marL="0" indent="0" defTabSz="1594581">
              <a:buNone/>
            </a:pPr>
            <a:endParaRPr lang="en-US" sz="2971" dirty="0">
              <a:solidFill>
                <a:sysClr val="windowText" lastClr="000000"/>
              </a:solidFill>
              <a:latin typeface="Times New Roman"/>
            </a:endParaRPr>
          </a:p>
          <a:p>
            <a:pPr marL="0" indent="0" defTabSz="1594581">
              <a:buNone/>
            </a:pPr>
            <a:endParaRPr lang="en-US" sz="2600" dirty="0">
              <a:solidFill>
                <a:sysClr val="windowText" lastClr="000000"/>
              </a:solidFill>
              <a:latin typeface="Arial"/>
            </a:endParaRPr>
          </a:p>
          <a:p>
            <a:pPr marL="597967" indent="-597967" defTabSz="1594581"/>
            <a:endParaRPr lang="en-IN" sz="2600" dirty="0">
              <a:solidFill>
                <a:sysClr val="windowText" lastClr="000000"/>
              </a:solidFill>
              <a:latin typeface="Times New Roman"/>
            </a:endParaRPr>
          </a:p>
          <a:p>
            <a:pPr marL="597967" indent="-597967" algn="just" defTabSz="1594581">
              <a:spcBef>
                <a:spcPts val="0"/>
              </a:spcBef>
              <a:buNone/>
            </a:pPr>
            <a:endParaRPr lang="en-US" sz="2600" dirty="0">
              <a:solidFill>
                <a:sysClr val="windowText" lastClr="000000"/>
              </a:solidFill>
              <a:latin typeface="Arial"/>
            </a:endParaRPr>
          </a:p>
        </p:txBody>
      </p:sp>
      <p:sp>
        <p:nvSpPr>
          <p:cNvPr id="37" name="Text Placeholder 27">
            <a:extLst>
              <a:ext uri="{FF2B5EF4-FFF2-40B4-BE49-F238E27FC236}">
                <a16:creationId xmlns:a16="http://schemas.microsoft.com/office/drawing/2014/main" id="{69726B6D-9BCC-E6CC-F4EF-4726AB0CDEE2}"/>
              </a:ext>
            </a:extLst>
          </p:cNvPr>
          <p:cNvSpPr txBox="1">
            <a:spLocks/>
          </p:cNvSpPr>
          <p:nvPr/>
        </p:nvSpPr>
        <p:spPr>
          <a:xfrm>
            <a:off x="20547590" y="17303000"/>
            <a:ext cx="9553415" cy="1391229"/>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Conclusion</a:t>
            </a:r>
          </a:p>
        </p:txBody>
      </p:sp>
      <p:sp>
        <p:nvSpPr>
          <p:cNvPr id="38" name="Text Placeholder 28">
            <a:extLst>
              <a:ext uri="{FF2B5EF4-FFF2-40B4-BE49-F238E27FC236}">
                <a16:creationId xmlns:a16="http://schemas.microsoft.com/office/drawing/2014/main" id="{071CEB6E-963F-5F56-D4D6-32FD4C0783A2}"/>
              </a:ext>
            </a:extLst>
          </p:cNvPr>
          <p:cNvSpPr txBox="1">
            <a:spLocks/>
          </p:cNvSpPr>
          <p:nvPr/>
        </p:nvSpPr>
        <p:spPr>
          <a:xfrm>
            <a:off x="20571887" y="18864425"/>
            <a:ext cx="9553784" cy="6543305"/>
          </a:xfrm>
          <a:prstGeom prst="rect">
            <a:avLst/>
          </a:prstGeom>
          <a:ln>
            <a:solidFill>
              <a:srgbClr val="0070C0"/>
            </a:solidFill>
          </a:ln>
        </p:spPr>
        <p:txBody>
          <a:bodyPr vert="horz" lIns="105598" tIns="52800" rIns="105598" bIns="52800"/>
          <a:lstStyle>
            <a:lvl1pPr marL="626043" indent="-62604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493015" indent="-493015" algn="just" defTabSz="1594581"/>
            <a:endParaRPr lang="en-IN" sz="2600" dirty="0">
              <a:solidFill>
                <a:sysClr val="windowText" lastClr="000000"/>
              </a:solidFill>
              <a:latin typeface="Arial"/>
            </a:endParaRPr>
          </a:p>
          <a:p>
            <a:pPr marL="597967" indent="-597967" defTabSz="1594581">
              <a:buNone/>
            </a:pPr>
            <a:endParaRPr lang="en-US" sz="2600" dirty="0">
              <a:solidFill>
                <a:sysClr val="windowText" lastClr="000000"/>
              </a:solidFill>
              <a:latin typeface="Arial"/>
            </a:endParaRPr>
          </a:p>
        </p:txBody>
      </p:sp>
      <p:sp>
        <p:nvSpPr>
          <p:cNvPr id="39" name="Text Placeholder 29">
            <a:extLst>
              <a:ext uri="{FF2B5EF4-FFF2-40B4-BE49-F238E27FC236}">
                <a16:creationId xmlns:a16="http://schemas.microsoft.com/office/drawing/2014/main" id="{6E769FD9-AD62-AAF4-A8DC-63C2958C6C1A}"/>
              </a:ext>
            </a:extLst>
          </p:cNvPr>
          <p:cNvSpPr txBox="1">
            <a:spLocks/>
          </p:cNvSpPr>
          <p:nvPr/>
        </p:nvSpPr>
        <p:spPr>
          <a:xfrm>
            <a:off x="20526615" y="25589031"/>
            <a:ext cx="9574390" cy="1445982"/>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defTabSz="1594581"/>
            <a:r>
              <a:rPr lang="en-US" sz="4085" dirty="0">
                <a:solidFill>
                  <a:sysClr val="windowText" lastClr="000000"/>
                </a:solidFill>
              </a:rPr>
              <a:t>Acknowledgements &amp; References</a:t>
            </a:r>
          </a:p>
        </p:txBody>
      </p:sp>
      <p:sp>
        <p:nvSpPr>
          <p:cNvPr id="41" name="TextBox 40">
            <a:extLst>
              <a:ext uri="{FF2B5EF4-FFF2-40B4-BE49-F238E27FC236}">
                <a16:creationId xmlns:a16="http://schemas.microsoft.com/office/drawing/2014/main" id="{253B0806-8332-22EF-8D74-222B6D8885DD}"/>
              </a:ext>
            </a:extLst>
          </p:cNvPr>
          <p:cNvSpPr txBox="1"/>
          <p:nvPr/>
        </p:nvSpPr>
        <p:spPr>
          <a:xfrm>
            <a:off x="838297" y="802883"/>
            <a:ext cx="4356735" cy="606772"/>
          </a:xfrm>
          <a:prstGeom prst="rect">
            <a:avLst/>
          </a:prstGeom>
          <a:noFill/>
          <a:ln>
            <a:noFill/>
          </a:ln>
        </p:spPr>
        <p:txBody>
          <a:bodyPr wrap="square" lIns="119766" tIns="59882" rIns="119766" bIns="59882" rtlCol="0">
            <a:spAutoFit/>
          </a:bodyPr>
          <a:lstStyle/>
          <a:p>
            <a:pPr defTabSz="2353361"/>
            <a:r>
              <a:rPr lang="en-US" sz="3157" b="1" dirty="0">
                <a:solidFill>
                  <a:prstClr val="black"/>
                </a:solidFill>
                <a:latin typeface="Times New Roman"/>
              </a:rPr>
              <a:t>Abstract ID- </a:t>
            </a:r>
            <a:endParaRPr lang="en-IN" sz="3157" b="1" dirty="0">
              <a:solidFill>
                <a:prstClr val="black"/>
              </a:solidFill>
              <a:latin typeface="Times New Roman"/>
            </a:endParaRPr>
          </a:p>
        </p:txBody>
      </p:sp>
      <p:sp>
        <p:nvSpPr>
          <p:cNvPr id="42" name="Text Placeholder 20">
            <a:extLst>
              <a:ext uri="{FF2B5EF4-FFF2-40B4-BE49-F238E27FC236}">
                <a16:creationId xmlns:a16="http://schemas.microsoft.com/office/drawing/2014/main" id="{CDD61349-10D8-B2B1-119E-E4932297561E}"/>
              </a:ext>
            </a:extLst>
          </p:cNvPr>
          <p:cNvSpPr txBox="1">
            <a:spLocks/>
          </p:cNvSpPr>
          <p:nvPr/>
        </p:nvSpPr>
        <p:spPr>
          <a:xfrm>
            <a:off x="20547590" y="37769672"/>
            <a:ext cx="9578080" cy="2131988"/>
          </a:xfrm>
          <a:prstGeom prst="rect">
            <a:avLst/>
          </a:prstGeom>
          <a:ln>
            <a:solidFill>
              <a:srgbClr val="0070C0"/>
            </a:solidFill>
          </a:ln>
        </p:spPr>
        <p:txBody>
          <a:bodyPr vert="horz" lIns="71543" tIns="35773" rIns="71543" bIns="35773" anchor="ctr"/>
          <a:lstStyle>
            <a:lvl1pPr marL="0"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1pPr>
            <a:lvl2pPr marL="19865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2pPr>
            <a:lvl3pPr marL="386424" indent="0" algn="l" defTabSz="1746547" rtl="0" eaLnBrk="1" latinLnBrk="0" hangingPunct="1">
              <a:spcBef>
                <a:spcPct val="20000"/>
              </a:spcBef>
              <a:buFont typeface="Arial" pitchFamily="34" charset="0"/>
              <a:buNone/>
              <a:defRPr sz="1400" kern="1200" baseline="0">
                <a:solidFill>
                  <a:schemeClr val="tx1"/>
                </a:solidFill>
                <a:latin typeface="+mn-lt"/>
                <a:ea typeface="+mn-ea"/>
                <a:cs typeface="+mn-cs"/>
              </a:defRPr>
            </a:lvl3pPr>
            <a:lvl4pPr marL="3056458"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3929732" indent="-436637" algn="l" defTabSz="1746547"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4803005"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6pPr>
            <a:lvl7pPr marL="5676278"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7pPr>
            <a:lvl8pPr marL="6549553"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8pPr>
            <a:lvl9pPr marL="7422826" indent="-436637" algn="l" defTabSz="1746547" rtl="0" eaLnBrk="1" latinLnBrk="0" hangingPunct="1">
              <a:spcBef>
                <a:spcPct val="20000"/>
              </a:spcBef>
              <a:buFont typeface="Arial" pitchFamily="34" charset="0"/>
              <a:buChar char="•"/>
              <a:defRPr sz="3900" kern="1200">
                <a:solidFill>
                  <a:schemeClr val="tx1"/>
                </a:solidFill>
                <a:latin typeface="+mn-lt"/>
                <a:ea typeface="+mn-ea"/>
                <a:cs typeface="+mn-cs"/>
              </a:defRPr>
            </a:lvl9pPr>
          </a:lstStyle>
          <a:p>
            <a:pPr algn="ctr">
              <a:spcBef>
                <a:spcPts val="0"/>
              </a:spcBef>
            </a:pPr>
            <a:r>
              <a:rPr lang="en-US" sz="2800" b="1" i="1" dirty="0">
                <a:solidFill>
                  <a:srgbClr val="FF0000"/>
                </a:solidFill>
                <a:latin typeface="Lato" panose="020F0502020204030203" pitchFamily="34" charset="0"/>
                <a:ea typeface="Lato" panose="020F0502020204030203" pitchFamily="34" charset="0"/>
                <a:cs typeface="Lato" panose="020F0502020204030203" pitchFamily="34" charset="0"/>
              </a:rPr>
              <a:t>INTERNATIONAL WORKSHOP ON </a:t>
            </a:r>
          </a:p>
          <a:p>
            <a:pPr algn="ctr">
              <a:spcBef>
                <a:spcPts val="0"/>
              </a:spcBef>
            </a:pPr>
            <a:r>
              <a:rPr lang="en-US" sz="2800" b="1" i="1" dirty="0">
                <a:solidFill>
                  <a:srgbClr val="FF0000"/>
                </a:solidFill>
                <a:latin typeface="Lato" panose="020F0502020204030203" pitchFamily="34" charset="0"/>
                <a:ea typeface="Lato" panose="020F0502020204030203" pitchFamily="34" charset="0"/>
                <a:cs typeface="Lato" panose="020F0502020204030203" pitchFamily="34" charset="0"/>
              </a:rPr>
              <a:t>STRATOSPHERE-TROPOSPHERE INTERACTIONS AND PREDICTION OF MONSOON WEATHER EXTREMES (STIPMEX)</a:t>
            </a:r>
          </a:p>
          <a:p>
            <a:pPr algn="ctr">
              <a:spcBef>
                <a:spcPts val="0"/>
              </a:spcBef>
            </a:pPr>
            <a:r>
              <a:rPr lang="en-US" sz="2800" b="1" i="1" dirty="0">
                <a:solidFill>
                  <a:srgbClr val="FF0000"/>
                </a:solidFill>
                <a:latin typeface="Lato" panose="020F0502020204030203" pitchFamily="34" charset="0"/>
                <a:ea typeface="Lato" panose="020F0502020204030203" pitchFamily="34" charset="0"/>
                <a:cs typeface="Lato" panose="020F0502020204030203" pitchFamily="34" charset="0"/>
              </a:rPr>
              <a:t>02-07 JUNE 2024, IITM PUNE</a:t>
            </a:r>
            <a:r>
              <a:rPr lang="en-IN" sz="2800" b="1" dirty="0">
                <a:solidFill>
                  <a:srgbClr val="FF0000"/>
                </a:solidFill>
                <a:latin typeface="Lato" panose="020F0502020204030203" pitchFamily="34" charset="0"/>
                <a:ea typeface="Lato" panose="020F0502020204030203" pitchFamily="34" charset="0"/>
                <a:cs typeface="Lato" panose="020F0502020204030203" pitchFamily="34" charset="0"/>
              </a:rPr>
              <a:t>, MAHARASHTRA</a:t>
            </a:r>
          </a:p>
        </p:txBody>
      </p:sp>
      <p:sp>
        <p:nvSpPr>
          <p:cNvPr id="43" name="Rectangle 42">
            <a:extLst>
              <a:ext uri="{FF2B5EF4-FFF2-40B4-BE49-F238E27FC236}">
                <a16:creationId xmlns:a16="http://schemas.microsoft.com/office/drawing/2014/main" id="{6DE7D1A8-141B-06BC-305D-F200C8880CBF}"/>
              </a:ext>
            </a:extLst>
          </p:cNvPr>
          <p:cNvSpPr/>
          <p:nvPr/>
        </p:nvSpPr>
        <p:spPr>
          <a:xfrm>
            <a:off x="831149" y="5171298"/>
            <a:ext cx="29454602" cy="34988935"/>
          </a:xfrm>
          <a:prstGeom prst="rect">
            <a:avLst/>
          </a:prstGeom>
          <a:noFill/>
          <a:ln w="38100" cap="flat" cmpd="sng" algn="ctr">
            <a:solidFill>
              <a:srgbClr val="0070C0"/>
            </a:solidFill>
            <a:prstDash val="solid"/>
          </a:ln>
          <a:effectLst/>
        </p:spPr>
        <p:txBody>
          <a:bodyPr lIns="119766" tIns="59882" rIns="119766" bIns="59882" rtlCol="0" anchor="ctr"/>
          <a:lstStyle/>
          <a:p>
            <a:pPr algn="ctr" defTabSz="2353361"/>
            <a:endParaRPr lang="en-IN" sz="3064" kern="0">
              <a:solidFill>
                <a:prstClr val="white"/>
              </a:solidFill>
              <a:latin typeface="Times New Roman"/>
            </a:endParaRPr>
          </a:p>
        </p:txBody>
      </p:sp>
      <p:sp>
        <p:nvSpPr>
          <p:cNvPr id="45" name="TextBox 44">
            <a:extLst>
              <a:ext uri="{FF2B5EF4-FFF2-40B4-BE49-F238E27FC236}">
                <a16:creationId xmlns:a16="http://schemas.microsoft.com/office/drawing/2014/main" id="{A9043623-9FC8-7B04-1909-EB208ED26900}"/>
              </a:ext>
            </a:extLst>
          </p:cNvPr>
          <p:cNvSpPr txBox="1"/>
          <p:nvPr/>
        </p:nvSpPr>
        <p:spPr>
          <a:xfrm>
            <a:off x="7385557" y="2548422"/>
            <a:ext cx="16388054" cy="1979767"/>
          </a:xfrm>
          <a:prstGeom prst="rect">
            <a:avLst/>
          </a:prstGeom>
          <a:noFill/>
        </p:spPr>
        <p:txBody>
          <a:bodyPr wrap="square" rtlCol="0">
            <a:spAutoFit/>
          </a:bodyPr>
          <a:lstStyle/>
          <a:p>
            <a:pPr algn="ctr" defTabSz="2353361">
              <a:lnSpc>
                <a:spcPts val="5108"/>
              </a:lnSpc>
            </a:pPr>
            <a:r>
              <a:rPr lang="en-IN" sz="3713" dirty="0">
                <a:solidFill>
                  <a:prstClr val="black"/>
                </a:solidFill>
                <a:latin typeface="Lato" pitchFamily="34" charset="0"/>
              </a:rPr>
              <a:t>B Sudarsan Patro</a:t>
            </a:r>
            <a:r>
              <a:rPr lang="en-IN" sz="3713" baseline="30000" dirty="0">
                <a:solidFill>
                  <a:prstClr val="black"/>
                </a:solidFill>
                <a:latin typeface="Lato" pitchFamily="34" charset="0"/>
              </a:rPr>
              <a:t>1</a:t>
            </a:r>
            <a:r>
              <a:rPr lang="en-IN" sz="3713" dirty="0">
                <a:solidFill>
                  <a:prstClr val="black"/>
                </a:solidFill>
                <a:latin typeface="Lato" pitchFamily="34" charset="0"/>
              </a:rPr>
              <a:t>, Prashant P. Bartakke</a:t>
            </a:r>
            <a:r>
              <a:rPr lang="en-IN" sz="3713" baseline="30000" dirty="0">
                <a:solidFill>
                  <a:prstClr val="black"/>
                </a:solidFill>
                <a:latin typeface="Lato" pitchFamily="34" charset="0"/>
              </a:rPr>
              <a:t>2</a:t>
            </a:r>
            <a:endParaRPr lang="en-IN" sz="3713" dirty="0">
              <a:solidFill>
                <a:prstClr val="black"/>
              </a:solidFill>
              <a:latin typeface="Lato" pitchFamily="34" charset="0"/>
            </a:endParaRPr>
          </a:p>
          <a:p>
            <a:pPr algn="ctr" defTabSz="2353361">
              <a:lnSpc>
                <a:spcPts val="5108"/>
              </a:lnSpc>
            </a:pPr>
            <a:r>
              <a:rPr lang="en-IN" sz="3600" dirty="0">
                <a:solidFill>
                  <a:prstClr val="black"/>
                </a:solidFill>
                <a:latin typeface="Lato" pitchFamily="34" charset="0"/>
              </a:rPr>
              <a:t>COEP Technological University,Pune</a:t>
            </a:r>
            <a:r>
              <a:rPr lang="en-IN" sz="3600" baseline="30000" dirty="0">
                <a:solidFill>
                  <a:prstClr val="black"/>
                </a:solidFill>
                <a:latin typeface="Lato" pitchFamily="34" charset="0"/>
              </a:rPr>
              <a:t>1,2  </a:t>
            </a:r>
            <a:r>
              <a:rPr lang="en-IN" sz="3600" dirty="0">
                <a:solidFill>
                  <a:prstClr val="black"/>
                </a:solidFill>
                <a:latin typeface="Lato" pitchFamily="34" charset="0"/>
              </a:rPr>
              <a:t>, India Meteorological Department</a:t>
            </a:r>
            <a:r>
              <a:rPr lang="en-IN" sz="3600" baseline="30000" dirty="0">
                <a:solidFill>
                  <a:prstClr val="black"/>
                </a:solidFill>
                <a:latin typeface="Lato" pitchFamily="34" charset="0"/>
              </a:rPr>
              <a:t>1</a:t>
            </a:r>
            <a:endParaRPr lang="en-IN" sz="3600" dirty="0">
              <a:solidFill>
                <a:prstClr val="black"/>
              </a:solidFill>
              <a:latin typeface="Lato" pitchFamily="34" charset="0"/>
            </a:endParaRPr>
          </a:p>
          <a:p>
            <a:pPr algn="ctr" defTabSz="2353361">
              <a:lnSpc>
                <a:spcPts val="5108"/>
              </a:lnSpc>
            </a:pPr>
            <a:r>
              <a:rPr lang="en-IN" sz="3600" i="1" dirty="0">
                <a:solidFill>
                  <a:prstClr val="black"/>
                </a:solidFill>
                <a:latin typeface="Lato" pitchFamily="34" charset="0"/>
              </a:rPr>
              <a:t>sbp21.extc@coeptech.ac.in , sudarsan.patro@imd.gov.in</a:t>
            </a:r>
            <a:endParaRPr lang="en-IN" sz="3600" dirty="0">
              <a:solidFill>
                <a:prstClr val="black"/>
              </a:solidFill>
              <a:latin typeface="Lato" pitchFamily="34" charset="0"/>
            </a:endParaRPr>
          </a:p>
        </p:txBody>
      </p:sp>
      <p:sp>
        <p:nvSpPr>
          <p:cNvPr id="46" name="TextBox 45">
            <a:extLst>
              <a:ext uri="{FF2B5EF4-FFF2-40B4-BE49-F238E27FC236}">
                <a16:creationId xmlns:a16="http://schemas.microsoft.com/office/drawing/2014/main" id="{0DB54391-CECC-D5AE-BE03-4EF2EEBDF23F}"/>
              </a:ext>
            </a:extLst>
          </p:cNvPr>
          <p:cNvSpPr txBox="1"/>
          <p:nvPr/>
        </p:nvSpPr>
        <p:spPr>
          <a:xfrm>
            <a:off x="1091419" y="7061141"/>
            <a:ext cx="9553108" cy="11975586"/>
          </a:xfrm>
          <a:prstGeom prst="rect">
            <a:avLst/>
          </a:prstGeom>
          <a:noFill/>
        </p:spPr>
        <p:txBody>
          <a:bodyPr wrap="square" rtlCol="0">
            <a:spAutoFit/>
          </a:bodyPr>
          <a:lstStyle/>
          <a:p>
            <a:pPr algn="just" defTabSz="2353361"/>
            <a:r>
              <a:rPr lang="en-US" sz="2970" dirty="0" smtClean="0">
                <a:latin typeface="Lato" panose="020F0502020204030203"/>
              </a:rPr>
              <a:t>Forecasting </a:t>
            </a:r>
            <a:r>
              <a:rPr lang="en-US" sz="2970" dirty="0">
                <a:latin typeface="Lato" panose="020F0502020204030203"/>
              </a:rPr>
              <a:t>Cloudbursts in the Indian </a:t>
            </a:r>
            <a:r>
              <a:rPr lang="en-US" sz="2970" dirty="0" smtClean="0">
                <a:latin typeface="Lato" panose="020F0502020204030203"/>
              </a:rPr>
              <a:t>Himalayas key Challenges:  </a:t>
            </a:r>
            <a:endParaRPr lang="en-US" sz="2970" dirty="0">
              <a:latin typeface="Lato" panose="020F0502020204030203"/>
            </a:endParaRPr>
          </a:p>
          <a:p>
            <a:pPr algn="just" defTabSz="2353361"/>
            <a:r>
              <a:rPr lang="en-US" sz="2970" dirty="0" smtClean="0">
                <a:latin typeface="Lato" panose="020F0502020204030203"/>
              </a:rPr>
              <a:t>1. </a:t>
            </a:r>
            <a:r>
              <a:rPr lang="en-US" sz="2970" b="1" dirty="0" smtClean="0">
                <a:latin typeface="Lato" panose="020F0502020204030203"/>
              </a:rPr>
              <a:t>Geographical Complexity:</a:t>
            </a:r>
            <a:endParaRPr lang="en-US" sz="2970" b="1" dirty="0">
              <a:latin typeface="Lato" panose="020F0502020204030203"/>
            </a:endParaRPr>
          </a:p>
          <a:p>
            <a:pPr marL="457200" indent="-457200" algn="just" defTabSz="2353361">
              <a:buFont typeface="Arial" panose="020B0604020202020204" pitchFamily="34" charset="0"/>
              <a:buChar char="•"/>
            </a:pPr>
            <a:r>
              <a:rPr lang="en-US" sz="2970" b="1" dirty="0" smtClean="0">
                <a:latin typeface="Lato" panose="020F0502020204030203"/>
              </a:rPr>
              <a:t>Rugged Terrain: </a:t>
            </a:r>
            <a:r>
              <a:rPr lang="en-US" sz="2970" dirty="0">
                <a:latin typeface="Lato" panose="020F0502020204030203"/>
              </a:rPr>
              <a:t>Steep slopes and high altitudes complicate weather prediction.</a:t>
            </a:r>
          </a:p>
          <a:p>
            <a:pPr marL="457200" indent="-457200" algn="just" defTabSz="2353361">
              <a:buFont typeface="Arial" panose="020B0604020202020204" pitchFamily="34" charset="0"/>
              <a:buChar char="•"/>
            </a:pPr>
            <a:r>
              <a:rPr lang="en-US" sz="2970" b="1" dirty="0" smtClean="0">
                <a:latin typeface="Lato" panose="020F0502020204030203"/>
              </a:rPr>
              <a:t>Influence </a:t>
            </a:r>
            <a:r>
              <a:rPr lang="en-US" sz="2970" b="1" dirty="0">
                <a:latin typeface="Lato" panose="020F0502020204030203"/>
              </a:rPr>
              <a:t>of </a:t>
            </a:r>
            <a:r>
              <a:rPr lang="en-US" sz="2970" b="1" dirty="0" smtClean="0">
                <a:latin typeface="Lato" panose="020F0502020204030203"/>
              </a:rPr>
              <a:t>Topography: </a:t>
            </a:r>
            <a:r>
              <a:rPr lang="en-US" sz="2970" dirty="0">
                <a:latin typeface="Lato" panose="020F0502020204030203"/>
              </a:rPr>
              <a:t>Interplay of geographical features affects rainfall patterns.</a:t>
            </a:r>
          </a:p>
          <a:p>
            <a:pPr algn="just" defTabSz="2353361"/>
            <a:r>
              <a:rPr lang="en-US" sz="2970" dirty="0" smtClean="0">
                <a:latin typeface="Lato" panose="020F0502020204030203"/>
              </a:rPr>
              <a:t>2</a:t>
            </a:r>
            <a:r>
              <a:rPr lang="en-US" sz="2970" dirty="0">
                <a:latin typeface="Lato" panose="020F0502020204030203"/>
              </a:rPr>
              <a:t>. </a:t>
            </a:r>
            <a:r>
              <a:rPr lang="en-US" sz="2970" b="1" dirty="0" smtClean="0">
                <a:latin typeface="Lato" panose="020F0502020204030203"/>
              </a:rPr>
              <a:t>Meteorological Factors:</a:t>
            </a:r>
            <a:endParaRPr lang="en-US" sz="2970" b="1" dirty="0">
              <a:latin typeface="Lato" panose="020F0502020204030203"/>
            </a:endParaRPr>
          </a:p>
          <a:p>
            <a:pPr marL="457200" indent="-457200" algn="just" defTabSz="2353361">
              <a:buFont typeface="Arial" panose="020B0604020202020204" pitchFamily="34" charset="0"/>
              <a:buChar char="•"/>
            </a:pPr>
            <a:r>
              <a:rPr lang="en-US" sz="2970" b="1" dirty="0" smtClean="0">
                <a:latin typeface="Lato" panose="020F0502020204030203"/>
              </a:rPr>
              <a:t>Sudden </a:t>
            </a:r>
            <a:r>
              <a:rPr lang="en-US" sz="2970" b="1" dirty="0">
                <a:latin typeface="Lato" panose="020F0502020204030203"/>
              </a:rPr>
              <a:t>Rainfall </a:t>
            </a:r>
            <a:r>
              <a:rPr lang="en-US" sz="2970" b="1" dirty="0" smtClean="0">
                <a:latin typeface="Lato" panose="020F0502020204030203"/>
              </a:rPr>
              <a:t>Events: </a:t>
            </a:r>
            <a:r>
              <a:rPr lang="en-US" sz="2970" dirty="0">
                <a:latin typeface="Lato" panose="020F0502020204030203"/>
              </a:rPr>
              <a:t>Intense rainfall events are hard to predict due to rapid development.</a:t>
            </a:r>
          </a:p>
          <a:p>
            <a:pPr marL="457200" indent="-457200" algn="just" defTabSz="2353361">
              <a:buFont typeface="Arial" panose="020B0604020202020204" pitchFamily="34" charset="0"/>
              <a:buChar char="•"/>
            </a:pPr>
            <a:r>
              <a:rPr lang="en-US" sz="2970" b="1" dirty="0" smtClean="0">
                <a:latin typeface="Lato" panose="020F0502020204030203"/>
              </a:rPr>
              <a:t>Isolated Occurrences</a:t>
            </a:r>
            <a:r>
              <a:rPr lang="en-US" sz="2970" dirty="0" smtClean="0">
                <a:latin typeface="Lato" panose="020F0502020204030203"/>
              </a:rPr>
              <a:t>: </a:t>
            </a:r>
            <a:r>
              <a:rPr lang="en-US" sz="2970" dirty="0">
                <a:latin typeface="Lato" panose="020F0502020204030203"/>
              </a:rPr>
              <a:t>Cloudbursts often occur in isolated pockets, making system-wide forecasting difficult.</a:t>
            </a:r>
          </a:p>
          <a:p>
            <a:pPr algn="just" defTabSz="2353361"/>
            <a:r>
              <a:rPr lang="en-US" sz="2970" dirty="0" smtClean="0">
                <a:latin typeface="Lato" panose="020F0502020204030203"/>
              </a:rPr>
              <a:t>3</a:t>
            </a:r>
            <a:r>
              <a:rPr lang="en-US" sz="2970" dirty="0">
                <a:latin typeface="Lato" panose="020F0502020204030203"/>
              </a:rPr>
              <a:t>. </a:t>
            </a:r>
            <a:r>
              <a:rPr lang="en-US" sz="2970" b="1" dirty="0" smtClean="0">
                <a:latin typeface="Lato" panose="020F0502020204030203"/>
              </a:rPr>
              <a:t>Data Scarcity:</a:t>
            </a:r>
            <a:endParaRPr lang="en-US" sz="2970" b="1" dirty="0">
              <a:latin typeface="Lato" panose="020F0502020204030203"/>
            </a:endParaRPr>
          </a:p>
          <a:p>
            <a:pPr marL="457200" indent="-457200" algn="just" defTabSz="2353361">
              <a:buFont typeface="Arial" panose="020B0604020202020204" pitchFamily="34" charset="0"/>
              <a:buChar char="•"/>
            </a:pPr>
            <a:r>
              <a:rPr lang="en-US" sz="2970" b="1" dirty="0" smtClean="0">
                <a:latin typeface="Lato" panose="020F0502020204030203"/>
              </a:rPr>
              <a:t>Lack </a:t>
            </a:r>
            <a:r>
              <a:rPr lang="en-US" sz="2970" b="1" dirty="0">
                <a:latin typeface="Lato" panose="020F0502020204030203"/>
              </a:rPr>
              <a:t>of Real-Time </a:t>
            </a:r>
            <a:r>
              <a:rPr lang="en-US" sz="2970" b="1" dirty="0" smtClean="0">
                <a:latin typeface="Lato" panose="020F0502020204030203"/>
              </a:rPr>
              <a:t>Data</a:t>
            </a:r>
            <a:r>
              <a:rPr lang="en-US" sz="2970" dirty="0" smtClean="0">
                <a:latin typeface="Lato" panose="020F0502020204030203"/>
              </a:rPr>
              <a:t>: </a:t>
            </a:r>
            <a:r>
              <a:rPr lang="en-US" sz="2970" dirty="0">
                <a:latin typeface="Lato" panose="020F0502020204030203"/>
              </a:rPr>
              <a:t>Remote and inaccessible regions lack sufficient meteorological stations.</a:t>
            </a:r>
          </a:p>
          <a:p>
            <a:pPr marL="457200" indent="-457200" algn="just" defTabSz="2353361">
              <a:buFont typeface="Arial" panose="020B0604020202020204" pitchFamily="34" charset="0"/>
              <a:buChar char="•"/>
            </a:pPr>
            <a:r>
              <a:rPr lang="en-US" sz="2970" b="1" dirty="0" smtClean="0">
                <a:latin typeface="Lato" panose="020F0502020204030203"/>
              </a:rPr>
              <a:t>Model Development: </a:t>
            </a:r>
            <a:r>
              <a:rPr lang="en-US" sz="2970" dirty="0">
                <a:latin typeface="Lato" panose="020F0502020204030203"/>
              </a:rPr>
              <a:t>Insufficient data hinders the creation and calibration of accurate forecasting models.</a:t>
            </a:r>
          </a:p>
          <a:p>
            <a:pPr algn="just" defTabSz="2353361"/>
            <a:r>
              <a:rPr lang="en-US" sz="2970" dirty="0" smtClean="0">
                <a:latin typeface="Lato" panose="020F0502020204030203"/>
              </a:rPr>
              <a:t>4</a:t>
            </a:r>
            <a:r>
              <a:rPr lang="en-US" sz="2970" dirty="0">
                <a:latin typeface="Lato" panose="020F0502020204030203"/>
              </a:rPr>
              <a:t>. </a:t>
            </a:r>
            <a:r>
              <a:rPr lang="en-US" sz="2970" b="1" dirty="0" smtClean="0">
                <a:latin typeface="Lato" panose="020F0502020204030203"/>
              </a:rPr>
              <a:t>Indian </a:t>
            </a:r>
            <a:r>
              <a:rPr lang="en-US" sz="2970" b="1" dirty="0">
                <a:latin typeface="Lato" panose="020F0502020204030203"/>
              </a:rPr>
              <a:t>Meteorological </a:t>
            </a:r>
            <a:r>
              <a:rPr lang="en-US" sz="2970" b="1" dirty="0" smtClean="0">
                <a:latin typeface="Lato" panose="020F0502020204030203"/>
              </a:rPr>
              <a:t>Department(IMD) &amp; Indian Institute of Tropical Meteorology (IITM)Definitions</a:t>
            </a:r>
            <a:endParaRPr lang="en-US" sz="2970" b="1" dirty="0">
              <a:latin typeface="Lato" panose="020F0502020204030203"/>
            </a:endParaRPr>
          </a:p>
          <a:p>
            <a:pPr algn="just" defTabSz="2353361"/>
            <a:r>
              <a:rPr lang="en-US" sz="2970" dirty="0">
                <a:latin typeface="Lato" panose="020F0502020204030203"/>
              </a:rPr>
              <a:t>   </a:t>
            </a:r>
            <a:r>
              <a:rPr lang="en-US" sz="2970" b="1" dirty="0" smtClean="0">
                <a:latin typeface="Lato" panose="020F0502020204030203"/>
              </a:rPr>
              <a:t>Cloudbursts(CBs): </a:t>
            </a:r>
            <a:r>
              <a:rPr lang="en-US" sz="2970" dirty="0">
                <a:latin typeface="Lato" panose="020F0502020204030203"/>
              </a:rPr>
              <a:t>Extremely heavy rainfall, defined as 100 mm or more within an hour</a:t>
            </a:r>
            <a:r>
              <a:rPr lang="en-US" sz="2970" dirty="0" smtClean="0">
                <a:latin typeface="Lato" panose="020F0502020204030203"/>
              </a:rPr>
              <a:t>. </a:t>
            </a:r>
          </a:p>
          <a:p>
            <a:pPr algn="just" defTabSz="2353361"/>
            <a:r>
              <a:rPr lang="en-US" sz="2970" b="1" dirty="0" smtClean="0">
                <a:latin typeface="Lato" panose="020F0502020204030203"/>
              </a:rPr>
              <a:t> Mini‐cloud burst : </a:t>
            </a:r>
            <a:r>
              <a:rPr lang="en-US" sz="2970" dirty="0" smtClean="0">
                <a:latin typeface="Lato" panose="020F0502020204030203"/>
              </a:rPr>
              <a:t>A </a:t>
            </a:r>
            <a:r>
              <a:rPr lang="en-US" sz="2970" dirty="0">
                <a:latin typeface="Lato" panose="020F0502020204030203"/>
              </a:rPr>
              <a:t>new and second category of short‐term heavy rainfall event has been defined as “mini‐cloud burst” (MCB). It is an event in which rainfall in two consecutive rain‐hours is 5 cm or </a:t>
            </a:r>
            <a:r>
              <a:rPr lang="en-US" sz="2970" dirty="0" smtClean="0">
                <a:latin typeface="Lato" panose="020F0502020204030203"/>
              </a:rPr>
              <a:t>more </a:t>
            </a:r>
            <a:r>
              <a:rPr lang="en-US" sz="2970" b="1" dirty="0" smtClean="0">
                <a:latin typeface="Lato" panose="020F0502020204030203"/>
              </a:rPr>
              <a:t>(</a:t>
            </a:r>
            <a:r>
              <a:rPr lang="en-US" sz="2970" b="1" dirty="0" err="1" smtClean="0">
                <a:latin typeface="Lato" panose="020F0502020204030203"/>
              </a:rPr>
              <a:t>Nayana</a:t>
            </a:r>
            <a:r>
              <a:rPr lang="en-US" sz="2970" b="1" dirty="0" smtClean="0">
                <a:latin typeface="Lato" panose="020F0502020204030203"/>
              </a:rPr>
              <a:t> </a:t>
            </a:r>
            <a:r>
              <a:rPr lang="en-US" sz="2970" b="1" dirty="0" smtClean="0">
                <a:latin typeface="Lato" panose="020F0502020204030203"/>
              </a:rPr>
              <a:t>Deshpande et. al. 2018). </a:t>
            </a:r>
            <a:endParaRPr lang="en-US" sz="2970" b="1" dirty="0">
              <a:latin typeface="Lato" panose="020F0502020204030203"/>
            </a:endParaRPr>
          </a:p>
          <a:p>
            <a:pPr algn="just" defTabSz="2353361"/>
            <a:r>
              <a:rPr lang="en-US" sz="2970" dirty="0">
                <a:latin typeface="Lato" panose="020F0502020204030203"/>
              </a:rPr>
              <a:t>   </a:t>
            </a:r>
          </a:p>
        </p:txBody>
      </p:sp>
      <p:pic>
        <p:nvPicPr>
          <p:cNvPr id="10" name="Picture 9" descr="A logo on a black background&#10;&#10;Description automatically generated">
            <a:extLst>
              <a:ext uri="{FF2B5EF4-FFF2-40B4-BE49-F238E27FC236}">
                <a16:creationId xmlns:a16="http://schemas.microsoft.com/office/drawing/2014/main" id="{F837A5D6-A446-7555-E98D-64253123C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863" y="1246339"/>
            <a:ext cx="2794561" cy="3458616"/>
          </a:xfrm>
          <a:prstGeom prst="rect">
            <a:avLst/>
          </a:prstGeom>
        </p:spPr>
      </p:pic>
      <p:sp>
        <p:nvSpPr>
          <p:cNvPr id="11" name="TextBox 10">
            <a:extLst>
              <a:ext uri="{FF2B5EF4-FFF2-40B4-BE49-F238E27FC236}">
                <a16:creationId xmlns:a16="http://schemas.microsoft.com/office/drawing/2014/main" id="{3DB04B81-889C-8995-A1F2-E9FE775D2C64}"/>
              </a:ext>
            </a:extLst>
          </p:cNvPr>
          <p:cNvSpPr txBox="1"/>
          <p:nvPr/>
        </p:nvSpPr>
        <p:spPr>
          <a:xfrm>
            <a:off x="22907033" y="28662847"/>
            <a:ext cx="6986887" cy="3748719"/>
          </a:xfrm>
          <a:prstGeom prst="rect">
            <a:avLst/>
          </a:prstGeom>
          <a:noFill/>
        </p:spPr>
        <p:txBody>
          <a:bodyPr wrap="square" rtlCol="0">
            <a:spAutoFit/>
          </a:bodyPr>
          <a:lstStyle/>
          <a:p>
            <a:pPr algn="just" defTabSz="2353361"/>
            <a:r>
              <a:rPr lang="en-IN" sz="2970" dirty="0">
                <a:solidFill>
                  <a:srgbClr val="002060"/>
                </a:solidFill>
                <a:latin typeface="Lato" panose="020F0502020204030203" pitchFamily="34" charset="0"/>
                <a:ea typeface="Lato" panose="020F0502020204030203" pitchFamily="34" charset="0"/>
                <a:cs typeface="Lato" panose="020F0502020204030203" pitchFamily="34" charset="0"/>
              </a:rPr>
              <a:t>Authors would like to thanks Centre of Excellence ( </a:t>
            </a:r>
            <a:r>
              <a:rPr lang="en-IN" sz="2970" b="1" dirty="0">
                <a:solidFill>
                  <a:srgbClr val="002060"/>
                </a:solidFill>
                <a:latin typeface="Lato" panose="020F0502020204030203" pitchFamily="34" charset="0"/>
                <a:ea typeface="Lato" panose="020F0502020204030203" pitchFamily="34" charset="0"/>
                <a:cs typeface="Lato" panose="020F0502020204030203" pitchFamily="34" charset="0"/>
              </a:rPr>
              <a:t>COE </a:t>
            </a:r>
            <a:r>
              <a:rPr lang="en-IN" sz="2970" dirty="0">
                <a:solidFill>
                  <a:srgbClr val="002060"/>
                </a:solidFill>
                <a:latin typeface="Lato" panose="020F0502020204030203" pitchFamily="34" charset="0"/>
                <a:ea typeface="Lato" panose="020F0502020204030203" pitchFamily="34" charset="0"/>
                <a:cs typeface="Lato" panose="020F0502020204030203" pitchFamily="34" charset="0"/>
              </a:rPr>
              <a:t>) in Signal and Image Processing , COEP Technological University, Pune (</a:t>
            </a:r>
            <a:r>
              <a:rPr lang="en-IN" sz="2970" b="1" dirty="0">
                <a:solidFill>
                  <a:srgbClr val="002060"/>
                </a:solidFill>
                <a:latin typeface="Lato" panose="020F0502020204030203" pitchFamily="34" charset="0"/>
                <a:ea typeface="Lato" panose="020F0502020204030203" pitchFamily="34" charset="0"/>
                <a:cs typeface="Lato" panose="020F0502020204030203" pitchFamily="34" charset="0"/>
              </a:rPr>
              <a:t>COEP Tech</a:t>
            </a:r>
            <a:r>
              <a:rPr lang="en-IN" sz="2970" dirty="0">
                <a:solidFill>
                  <a:srgbClr val="002060"/>
                </a:solidFill>
                <a:latin typeface="Lato" panose="020F0502020204030203" pitchFamily="34" charset="0"/>
                <a:ea typeface="Lato" panose="020F0502020204030203" pitchFamily="34" charset="0"/>
                <a:cs typeface="Lato" panose="020F0502020204030203" pitchFamily="34" charset="0"/>
              </a:rPr>
              <a:t>) for providing the computational resources for Research &amp; India Meteorological Department (IMD) for providing the weather data , resources for Research</a:t>
            </a:r>
            <a:r>
              <a:rPr lang="en-IN" sz="2800" dirty="0">
                <a:solidFill>
                  <a:srgbClr val="002060"/>
                </a:solidFill>
                <a:latin typeface="Lato" panose="020F0502020204030203" pitchFamily="34" charset="0"/>
                <a:ea typeface="Lato" panose="020F0502020204030203" pitchFamily="34" charset="0"/>
                <a:cs typeface="Lato" panose="020F0502020204030203" pitchFamily="34" charset="0"/>
              </a:rPr>
              <a:t>. </a:t>
            </a:r>
            <a:endParaRPr lang="en-IN" sz="2800" dirty="0">
              <a:solidFill>
                <a:schemeClr val="tx2"/>
              </a:solidFill>
              <a:latin typeface="Iskoola Pota" panose="020F0502020204030204" pitchFamily="34" charset="0"/>
              <a:cs typeface="Iskoola Pota" panose="020F0502020204030204" pitchFamily="34" charset="0"/>
            </a:endParaRPr>
          </a:p>
        </p:txBody>
      </p:sp>
      <p:pic>
        <p:nvPicPr>
          <p:cNvPr id="15" name="Picture 14" descr="A blue circle with black text&#10;&#10;Description automatically generated">
            <a:extLst>
              <a:ext uri="{FF2B5EF4-FFF2-40B4-BE49-F238E27FC236}">
                <a16:creationId xmlns:a16="http://schemas.microsoft.com/office/drawing/2014/main" id="{6E529C27-FF91-0A5B-3C58-BC384E242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06354" y="28595324"/>
            <a:ext cx="2653720" cy="3606052"/>
          </a:xfrm>
          <a:prstGeom prst="rect">
            <a:avLst/>
          </a:prstGeom>
        </p:spPr>
      </p:pic>
      <p:sp>
        <p:nvSpPr>
          <p:cNvPr id="19" name="TextBox 18">
            <a:extLst>
              <a:ext uri="{FF2B5EF4-FFF2-40B4-BE49-F238E27FC236}">
                <a16:creationId xmlns:a16="http://schemas.microsoft.com/office/drawing/2014/main" id="{BD12CAB2-633F-DB17-7C87-88617DC5CF34}"/>
              </a:ext>
            </a:extLst>
          </p:cNvPr>
          <p:cNvSpPr txBox="1"/>
          <p:nvPr/>
        </p:nvSpPr>
        <p:spPr>
          <a:xfrm>
            <a:off x="6677053" y="1351302"/>
            <a:ext cx="18222686" cy="806824"/>
          </a:xfrm>
          <a:prstGeom prst="rect">
            <a:avLst/>
          </a:prstGeom>
          <a:noFill/>
        </p:spPr>
        <p:txBody>
          <a:bodyPr wrap="square">
            <a:spAutoFit/>
          </a:bodyPr>
          <a:lstStyle/>
          <a:p>
            <a:pPr algn="ctr"/>
            <a:r>
              <a:rPr lang="en-GB" sz="4643" b="1" dirty="0">
                <a:solidFill>
                  <a:srgbClr val="FF0000"/>
                </a:solidFill>
                <a:latin typeface="Palatino Linotype" pitchFamily="18" charset="0"/>
              </a:rPr>
              <a:t>CLOUDBURST PREDICTION IN THE INDIAN HIMALAYAS</a:t>
            </a:r>
            <a:endParaRPr lang="en-US" sz="4643" b="1" dirty="0">
              <a:solidFill>
                <a:srgbClr val="FF0000"/>
              </a:solidFill>
              <a:latin typeface="Palatino Linotype" pitchFamily="18" charset="0"/>
            </a:endParaRPr>
          </a:p>
        </p:txBody>
      </p:sp>
      <p:sp>
        <p:nvSpPr>
          <p:cNvPr id="23" name="Text Placeholder 22">
            <a:extLst>
              <a:ext uri="{FF2B5EF4-FFF2-40B4-BE49-F238E27FC236}">
                <a16:creationId xmlns:a16="http://schemas.microsoft.com/office/drawing/2014/main" id="{FA23AAA5-E50E-A40A-D49B-B68240890C4F}"/>
              </a:ext>
            </a:extLst>
          </p:cNvPr>
          <p:cNvSpPr txBox="1">
            <a:spLocks/>
          </p:cNvSpPr>
          <p:nvPr/>
        </p:nvSpPr>
        <p:spPr>
          <a:xfrm>
            <a:off x="1030464" y="19559390"/>
            <a:ext cx="9709107" cy="7153428"/>
          </a:xfrm>
          <a:prstGeom prst="rect">
            <a:avLst/>
          </a:prstGeom>
          <a:ln>
            <a:solidFill>
              <a:srgbClr val="0070C0"/>
            </a:solidFill>
          </a:ln>
        </p:spPr>
        <p:txBody>
          <a:bodyPr vert="horz" lIns="105598" tIns="52800" rIns="105598" bIns="52800"/>
          <a:lstStyle>
            <a:lvl1pPr marL="0" marR="0" indent="0" algn="l" defTabSz="1669449" rtl="0" eaLnBrk="1" fontAlgn="auto" latinLnBrk="0" hangingPunct="1">
              <a:lnSpc>
                <a:spcPct val="100000"/>
              </a:lnSpc>
              <a:spcBef>
                <a:spcPct val="20000"/>
              </a:spcBef>
              <a:spcAft>
                <a:spcPts val="0"/>
              </a:spcAft>
              <a:buClrTx/>
              <a:buSzTx/>
              <a:buFont typeface="Arial" pitchFamily="34" charset="0"/>
              <a:buNone/>
              <a:tabLst/>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just">
              <a:buFont typeface="+mj-lt"/>
              <a:buAutoNum type="arabicPeriod"/>
            </a:pPr>
            <a:r>
              <a:rPr lang="en-US" sz="2970" b="1" dirty="0">
                <a:latin typeface="Lato" panose="020F0502020204030203"/>
              </a:rPr>
              <a:t>Enhancing Forecasting Accuracy: </a:t>
            </a:r>
            <a:r>
              <a:rPr lang="en-US" sz="2970" dirty="0">
                <a:latin typeface="Lato" panose="020F0502020204030203"/>
              </a:rPr>
              <a:t>Develop advanced modeling techniques to accurately simulate the complex atmospheric processes specific to the Indian Himalayas, considering the region's unique geographical and meteorological features.</a:t>
            </a:r>
          </a:p>
          <a:p>
            <a:pPr algn="just">
              <a:buFont typeface="+mj-lt"/>
              <a:buAutoNum type="arabicPeriod"/>
            </a:pPr>
            <a:r>
              <a:rPr lang="en-US" sz="2970" b="1" dirty="0">
                <a:latin typeface="Lato" panose="020F0502020204030203"/>
              </a:rPr>
              <a:t>Improving Observational Infrastructure: </a:t>
            </a:r>
            <a:r>
              <a:rPr lang="en-US" sz="2970" dirty="0">
                <a:latin typeface="Lato" panose="020F0502020204030203"/>
              </a:rPr>
              <a:t>Deploy weather stations in remote and inaccessible Himalayan areas to collect real-time data, addressing the scarcity of observational data crucial for model development and calibration.</a:t>
            </a:r>
          </a:p>
          <a:p>
            <a:pPr algn="just">
              <a:buFont typeface="+mj-lt"/>
              <a:buAutoNum type="arabicPeriod"/>
            </a:pPr>
            <a:r>
              <a:rPr lang="en-US" sz="2970" b="1" dirty="0">
                <a:latin typeface="Lato" panose="020F0502020204030203"/>
              </a:rPr>
              <a:t>Providing Timely Warnings: </a:t>
            </a:r>
            <a:r>
              <a:rPr lang="en-US" sz="2970" dirty="0">
                <a:latin typeface="Lato" panose="020F0502020204030203"/>
              </a:rPr>
              <a:t>Establish a comprehensive forecasting system capable of issuing timely warnings to downstream vulnerable communities, emphasizing the urgency of improving forecasting accuracy to mitigate the devastating consequences of flash floods resulting from cloudbursts.</a:t>
            </a:r>
          </a:p>
        </p:txBody>
      </p:sp>
      <p:sp>
        <p:nvSpPr>
          <p:cNvPr id="26" name="TextBox 25">
            <a:extLst>
              <a:ext uri="{FF2B5EF4-FFF2-40B4-BE49-F238E27FC236}">
                <a16:creationId xmlns:a16="http://schemas.microsoft.com/office/drawing/2014/main" id="{1CF771E4-F38B-E840-D88B-1DD71E2FE70C}"/>
              </a:ext>
            </a:extLst>
          </p:cNvPr>
          <p:cNvSpPr txBox="1"/>
          <p:nvPr/>
        </p:nvSpPr>
        <p:spPr>
          <a:xfrm>
            <a:off x="4392412" y="4350303"/>
            <a:ext cx="1938861" cy="549381"/>
          </a:xfrm>
          <a:prstGeom prst="rect">
            <a:avLst/>
          </a:prstGeom>
          <a:noFill/>
        </p:spPr>
        <p:txBody>
          <a:bodyPr wrap="square">
            <a:spAutoFit/>
          </a:bodyPr>
          <a:lstStyle/>
          <a:p>
            <a:r>
              <a:rPr lang="en-US" sz="2970" b="1" dirty="0">
                <a:solidFill>
                  <a:schemeClr val="accent1"/>
                </a:solidFill>
              </a:rPr>
              <a:t>COEP Tech</a:t>
            </a:r>
          </a:p>
        </p:txBody>
      </p:sp>
      <p:sp>
        <p:nvSpPr>
          <p:cNvPr id="32" name="Rectangle 31"/>
          <p:cNvSpPr/>
          <p:nvPr/>
        </p:nvSpPr>
        <p:spPr>
          <a:xfrm>
            <a:off x="20616707" y="19155253"/>
            <a:ext cx="9484298" cy="6949980"/>
          </a:xfrm>
          <a:prstGeom prst="rect">
            <a:avLst/>
          </a:prstGeom>
        </p:spPr>
        <p:txBody>
          <a:bodyPr wrap="square">
            <a:spAutoFit/>
          </a:bodyPr>
          <a:lstStyle/>
          <a:p>
            <a:pPr marL="514350" indent="-514350" algn="just">
              <a:buFont typeface="+mj-lt"/>
              <a:buAutoNum type="arabicPeriod"/>
            </a:pPr>
            <a:r>
              <a:rPr lang="en-US" sz="2971" b="1" dirty="0">
                <a:solidFill>
                  <a:sysClr val="windowText" lastClr="000000"/>
                </a:solidFill>
                <a:latin typeface="Lato" pitchFamily="34" charset="0"/>
              </a:rPr>
              <a:t>Geographical challenges: </a:t>
            </a:r>
            <a:r>
              <a:rPr lang="en-US" sz="2971" dirty="0">
                <a:solidFill>
                  <a:sysClr val="windowText" lastClr="000000"/>
                </a:solidFill>
                <a:latin typeface="Lato" pitchFamily="34" charset="0"/>
              </a:rPr>
              <a:t>Steep slopes and high altitudes complicate predictions.</a:t>
            </a:r>
          </a:p>
          <a:p>
            <a:pPr marL="514350" indent="-514350" algn="just">
              <a:buFont typeface="+mj-lt"/>
              <a:buAutoNum type="arabicPeriod"/>
            </a:pPr>
            <a:r>
              <a:rPr lang="en-US" sz="2971" b="1" dirty="0">
                <a:solidFill>
                  <a:sysClr val="windowText" lastClr="000000"/>
                </a:solidFill>
                <a:latin typeface="Lato" pitchFamily="34" charset="0"/>
              </a:rPr>
              <a:t>Data scarcity: </a:t>
            </a:r>
            <a:r>
              <a:rPr lang="en-US" sz="2971" dirty="0">
                <a:solidFill>
                  <a:sysClr val="windowText" lastClr="000000"/>
                </a:solidFill>
                <a:latin typeface="Lato" pitchFamily="34" charset="0"/>
              </a:rPr>
              <a:t>Lack of real-time data from remote areas impedes model development.</a:t>
            </a:r>
          </a:p>
          <a:p>
            <a:pPr marL="514350" indent="-514350" algn="just">
              <a:buFont typeface="+mj-lt"/>
              <a:buAutoNum type="arabicPeriod"/>
            </a:pPr>
            <a:r>
              <a:rPr lang="en-US" sz="2971" b="1" dirty="0">
                <a:solidFill>
                  <a:sysClr val="windowText" lastClr="000000"/>
                </a:solidFill>
                <a:latin typeface="Lato" pitchFamily="34" charset="0"/>
              </a:rPr>
              <a:t>Forecasting urgency: </a:t>
            </a:r>
            <a:r>
              <a:rPr lang="en-US" sz="2971" dirty="0">
                <a:solidFill>
                  <a:sysClr val="windowText" lastClr="000000"/>
                </a:solidFill>
                <a:latin typeface="Lato" pitchFamily="34" charset="0"/>
              </a:rPr>
              <a:t>6 to 12 hours in advance prediction and warnings of heavy rainfall , which cloud results in cloudburst kind of situations are crucial for downstream communities vulnerable to flash floods.</a:t>
            </a:r>
          </a:p>
          <a:p>
            <a:pPr marL="514350" indent="-514350" algn="just">
              <a:buFont typeface="+mj-lt"/>
              <a:buAutoNum type="arabicPeriod"/>
            </a:pPr>
            <a:r>
              <a:rPr lang="en-US" sz="2971" b="1" dirty="0">
                <a:solidFill>
                  <a:sysClr val="windowText" lastClr="000000"/>
                </a:solidFill>
                <a:latin typeface="Lato" pitchFamily="34" charset="0"/>
              </a:rPr>
              <a:t>Mitigation strategies: </a:t>
            </a:r>
            <a:r>
              <a:rPr lang="en-US" sz="2971" dirty="0">
                <a:solidFill>
                  <a:sysClr val="windowText" lastClr="000000"/>
                </a:solidFill>
                <a:latin typeface="Lato" pitchFamily="34" charset="0"/>
              </a:rPr>
              <a:t>Advanced modeling and enhanced observational infrastructure are essential for accurate forecasting. It requires a very dense network of weather instruments, and computing capabilities that seems unfeasible with current technologies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04635" y="927887"/>
            <a:ext cx="2060009" cy="3827819"/>
          </a:xfrm>
          <a:prstGeom prst="rect">
            <a:avLst/>
          </a:prstGeom>
        </p:spPr>
      </p:pic>
      <p:pic>
        <p:nvPicPr>
          <p:cNvPr id="21" name="Picture 20">
            <a:extLst>
              <a:ext uri="{FF2B5EF4-FFF2-40B4-BE49-F238E27FC236}">
                <a16:creationId xmlns:a16="http://schemas.microsoft.com/office/drawing/2014/main" id="{9F670996-E4D4-04DB-D34F-95304B45E1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242" y="1513468"/>
            <a:ext cx="3014721" cy="3014721"/>
          </a:xfrm>
          <a:prstGeom prst="rect">
            <a:avLst/>
          </a:prstGeom>
        </p:spPr>
      </p:pic>
      <p:pic>
        <p:nvPicPr>
          <p:cNvPr id="48" name="Picture 47" descr="A circular logo with a map and arrows&#10;&#10;Description automatically generated">
            <a:extLst>
              <a:ext uri="{FF2B5EF4-FFF2-40B4-BE49-F238E27FC236}">
                <a16:creationId xmlns:a16="http://schemas.microsoft.com/office/drawing/2014/main" id="{474F68A2-1F16-1D01-8DCE-3D0801CC60F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224915" y="1380008"/>
            <a:ext cx="3029062" cy="3029062"/>
          </a:xfrm>
          <a:prstGeom prst="rect">
            <a:avLst/>
          </a:prstGeom>
        </p:spPr>
      </p:pic>
      <p:pic>
        <p:nvPicPr>
          <p:cNvPr id="1026" name="Picture 2" descr="cloudbursts">
            <a:extLst>
              <a:ext uri="{FF2B5EF4-FFF2-40B4-BE49-F238E27FC236}">
                <a16:creationId xmlns:a16="http://schemas.microsoft.com/office/drawing/2014/main" id="{2B0BBE50-44FC-71EC-B09E-DB04C225F7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77791" y="9891975"/>
            <a:ext cx="9352827" cy="7671005"/>
          </a:xfrm>
          <a:prstGeom prst="rect">
            <a:avLst/>
          </a:prstGeom>
          <a:noFill/>
          <a:extLst>
            <a:ext uri="{909E8E84-426E-40DD-AFC4-6F175D3DCCD1}">
              <a14:hiddenFill xmlns:a14="http://schemas.microsoft.com/office/drawing/2010/main">
                <a:solidFill>
                  <a:srgbClr val="FFFFFF"/>
                </a:solidFill>
              </a14:hiddenFill>
            </a:ext>
          </a:extLst>
        </p:spPr>
      </p:pic>
      <p:sp>
        <p:nvSpPr>
          <p:cNvPr id="59" name="Text Placeholder 22">
            <a:extLst>
              <a:ext uri="{FF2B5EF4-FFF2-40B4-BE49-F238E27FC236}">
                <a16:creationId xmlns:a16="http://schemas.microsoft.com/office/drawing/2014/main" id="{41062596-81C5-5AEB-FBC6-B0C3F4A7215A}"/>
              </a:ext>
            </a:extLst>
          </p:cNvPr>
          <p:cNvSpPr txBox="1">
            <a:spLocks/>
          </p:cNvSpPr>
          <p:nvPr/>
        </p:nvSpPr>
        <p:spPr>
          <a:xfrm>
            <a:off x="10861499" y="6977517"/>
            <a:ext cx="9440263" cy="32924143"/>
          </a:xfrm>
          <a:prstGeom prst="rect">
            <a:avLst/>
          </a:prstGeom>
          <a:ln>
            <a:solidFill>
              <a:srgbClr val="0070C0"/>
            </a:solidFill>
          </a:ln>
        </p:spPr>
        <p:txBody>
          <a:bodyPr vert="horz" lIns="105598" tIns="52800" rIns="105598" bIns="52800"/>
          <a:lstStyle>
            <a:lvl1pPr marL="0" marR="0" indent="0" algn="l" defTabSz="1669449" rtl="0" eaLnBrk="1" fontAlgn="auto" latinLnBrk="0" hangingPunct="1">
              <a:lnSpc>
                <a:spcPct val="100000"/>
              </a:lnSpc>
              <a:spcBef>
                <a:spcPct val="20000"/>
              </a:spcBef>
              <a:spcAft>
                <a:spcPts val="0"/>
              </a:spcAft>
              <a:buClrTx/>
              <a:buSzTx/>
              <a:buFont typeface="Arial" pitchFamily="34" charset="0"/>
              <a:buNone/>
              <a:tabLst/>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just"/>
            <a:endParaRPr lang="en-IN" sz="3200" dirty="0">
              <a:solidFill>
                <a:sysClr val="windowText" lastClr="000000"/>
              </a:solidFill>
              <a:latin typeface="Lato" pitchFamily="34" charset="0"/>
            </a:endParaRPr>
          </a:p>
        </p:txBody>
      </p:sp>
      <p:sp>
        <p:nvSpPr>
          <p:cNvPr id="62" name="TextBox 61">
            <a:extLst>
              <a:ext uri="{FF2B5EF4-FFF2-40B4-BE49-F238E27FC236}">
                <a16:creationId xmlns:a16="http://schemas.microsoft.com/office/drawing/2014/main" id="{72DC5572-D409-9BEF-A64F-CA482956193E}"/>
              </a:ext>
            </a:extLst>
          </p:cNvPr>
          <p:cNvSpPr txBox="1"/>
          <p:nvPr/>
        </p:nvSpPr>
        <p:spPr>
          <a:xfrm>
            <a:off x="10973010" y="7111143"/>
            <a:ext cx="9352826" cy="19288357"/>
          </a:xfrm>
          <a:prstGeom prst="rect">
            <a:avLst/>
          </a:prstGeom>
          <a:noFill/>
        </p:spPr>
        <p:txBody>
          <a:bodyPr wrap="square">
            <a:spAutoFit/>
          </a:bodyPr>
          <a:lstStyle/>
          <a:p>
            <a:pPr algn="just"/>
            <a:r>
              <a:rPr lang="en-US" sz="2970" dirty="0">
                <a:latin typeface="Lato" panose="020F0502020204030203"/>
              </a:rPr>
              <a:t>The Indian Himalayas exhibit distinct atmospheric dynamics, where moist air masses interact with complex topography, introducing additional complexities. Convectional processes triggered by orographic features play a pivotal role in cloudburst initiation and intensification.</a:t>
            </a:r>
          </a:p>
          <a:p>
            <a:pPr algn="just"/>
            <a:endParaRPr lang="en-US" sz="2970" dirty="0" smtClean="0">
              <a:latin typeface="Lato" panose="020F0502020204030203"/>
            </a:endParaRPr>
          </a:p>
          <a:p>
            <a:pPr algn="just"/>
            <a:endParaRPr lang="en-US" sz="2970" dirty="0">
              <a:latin typeface="Lato" panose="020F0502020204030203"/>
            </a:endParaRPr>
          </a:p>
          <a:p>
            <a:pPr algn="just"/>
            <a:endParaRPr lang="en-US" sz="2970" dirty="0">
              <a:latin typeface="Lato" panose="020F0502020204030203"/>
            </a:endParaRPr>
          </a:p>
          <a:p>
            <a:pPr algn="just"/>
            <a:endParaRPr lang="en-US" sz="2970" b="1" dirty="0">
              <a:latin typeface="Lato" panose="020F0502020204030203"/>
            </a:endParaRPr>
          </a:p>
          <a:p>
            <a:pPr algn="just"/>
            <a:endParaRPr lang="en-US" sz="2970" b="1" dirty="0">
              <a:latin typeface="Lato" panose="020F0502020204030203"/>
            </a:endParaRPr>
          </a:p>
          <a:p>
            <a:pPr algn="just"/>
            <a:endParaRPr lang="en-US" sz="2970" b="1" dirty="0">
              <a:latin typeface="Lato" panose="020F0502020204030203"/>
            </a:endParaRPr>
          </a:p>
          <a:p>
            <a:pPr algn="just"/>
            <a:endParaRPr lang="en-US" sz="2970" b="1" dirty="0">
              <a:latin typeface="Lato" panose="020F0502020204030203"/>
            </a:endParaRPr>
          </a:p>
          <a:p>
            <a:pPr algn="just"/>
            <a:endParaRPr lang="en-US" sz="2970" b="1" dirty="0">
              <a:latin typeface="Lato" panose="020F0502020204030203"/>
            </a:endParaRPr>
          </a:p>
          <a:p>
            <a:pPr algn="just"/>
            <a:endParaRPr lang="en-US" sz="2970" b="1" dirty="0">
              <a:latin typeface="Lato" panose="020F0502020204030203"/>
            </a:endParaRPr>
          </a:p>
          <a:p>
            <a:pPr algn="just"/>
            <a:endParaRPr lang="en-US" sz="2970" b="1" dirty="0">
              <a:latin typeface="Lato" panose="020F0502020204030203"/>
            </a:endParaRPr>
          </a:p>
          <a:p>
            <a:pPr algn="just"/>
            <a:endParaRPr lang="en-US" sz="2970" dirty="0">
              <a:latin typeface="Lato" panose="020F0502020204030203"/>
            </a:endParaRPr>
          </a:p>
          <a:p>
            <a:pPr algn="just"/>
            <a:endParaRPr lang="en-US" sz="2970" dirty="0">
              <a:latin typeface="Lato" panose="020F0502020204030203"/>
            </a:endParaRPr>
          </a:p>
          <a:p>
            <a:pPr algn="just"/>
            <a:endParaRPr lang="en-US" sz="2970" dirty="0">
              <a:latin typeface="Lato" panose="020F0502020204030203"/>
            </a:endParaRPr>
          </a:p>
          <a:p>
            <a:pPr algn="just"/>
            <a:endParaRPr lang="en-US" sz="2970" dirty="0">
              <a:latin typeface="Lato" panose="020F0502020204030203"/>
            </a:endParaRPr>
          </a:p>
          <a:p>
            <a:pPr algn="just"/>
            <a:endParaRPr lang="en-US" sz="2970" dirty="0">
              <a:latin typeface="Lato" panose="020F0502020204030203"/>
            </a:endParaRPr>
          </a:p>
          <a:p>
            <a:pPr algn="just"/>
            <a:endParaRPr lang="en-US" sz="2970" dirty="0">
              <a:latin typeface="Lato" panose="020F0502020204030203"/>
            </a:endParaRPr>
          </a:p>
          <a:p>
            <a:pPr algn="just"/>
            <a:endParaRPr lang="en-US" sz="2970" dirty="0">
              <a:latin typeface="Lato" panose="020F0502020204030203"/>
            </a:endParaRPr>
          </a:p>
          <a:p>
            <a:pPr algn="l"/>
            <a:r>
              <a:rPr lang="en-US" sz="2970" b="1" dirty="0" smtClean="0">
                <a:solidFill>
                  <a:srgbClr val="FF0000"/>
                </a:solidFill>
                <a:latin typeface="Lato" panose="020F0502020204030203"/>
              </a:rPr>
              <a:t>What </a:t>
            </a:r>
            <a:r>
              <a:rPr lang="en-US" sz="2970" b="1" dirty="0">
                <a:solidFill>
                  <a:srgbClr val="FF0000"/>
                </a:solidFill>
                <a:latin typeface="Lato" panose="020F0502020204030203"/>
              </a:rPr>
              <a:t>are the causes of cloud burst?</a:t>
            </a:r>
          </a:p>
          <a:p>
            <a:pPr marL="514350" indent="-514350" algn="just">
              <a:buFont typeface="+mj-lt"/>
              <a:buAutoNum type="arabicPeriod"/>
            </a:pPr>
            <a:r>
              <a:rPr lang="en-US" sz="2970" b="1" dirty="0">
                <a:latin typeface="Lato" panose="020F0502020204030203"/>
              </a:rPr>
              <a:t>Monsoon:</a:t>
            </a:r>
            <a:r>
              <a:rPr lang="en-US" sz="2970" dirty="0">
                <a:latin typeface="Lato" panose="020F0502020204030203"/>
              </a:rPr>
              <a:t> It often occurs during monsoon season when the South West Monsoon winds bring in large amount of moisture which fuels the cloudburst.</a:t>
            </a:r>
          </a:p>
          <a:p>
            <a:pPr marL="514350" indent="-514350" algn="just">
              <a:buFont typeface="+mj-lt"/>
              <a:buAutoNum type="arabicPeriod"/>
            </a:pPr>
            <a:r>
              <a:rPr lang="en-US" sz="2970" b="1" dirty="0">
                <a:latin typeface="Lato" panose="020F0502020204030203"/>
              </a:rPr>
              <a:t>Orographic lift: </a:t>
            </a:r>
            <a:r>
              <a:rPr lang="en-US" sz="2970" dirty="0">
                <a:latin typeface="Lato" panose="020F0502020204030203"/>
              </a:rPr>
              <a:t>It is affected by factors like local topology, wind systems, and temperature gradients between the lower and upper atmosphere.</a:t>
            </a:r>
          </a:p>
          <a:p>
            <a:pPr marL="514350" indent="-514350" algn="just">
              <a:buFont typeface="+mj-lt"/>
              <a:buAutoNum type="arabicPeriod"/>
            </a:pPr>
            <a:r>
              <a:rPr lang="en-US" sz="2970" b="1" dirty="0">
                <a:latin typeface="Lato" panose="020F0502020204030203"/>
              </a:rPr>
              <a:t>Thunderstorm:</a:t>
            </a:r>
            <a:r>
              <a:rPr lang="en-US" sz="2970" dirty="0">
                <a:latin typeface="Lato" panose="020F0502020204030203"/>
              </a:rPr>
              <a:t> It is caused due to excessive amount of condensation in the cloud during thunderstorm.</a:t>
            </a:r>
          </a:p>
          <a:p>
            <a:pPr marL="514350" indent="-514350" algn="just">
              <a:buFont typeface="+mj-lt"/>
              <a:buAutoNum type="arabicPeriod"/>
            </a:pPr>
            <a:r>
              <a:rPr lang="en-US" sz="2970" b="1" dirty="0">
                <a:latin typeface="Lato" panose="020F0502020204030203"/>
              </a:rPr>
              <a:t>Climate change: </a:t>
            </a:r>
            <a:r>
              <a:rPr lang="en-US" sz="2970" dirty="0">
                <a:latin typeface="Lato" panose="020F0502020204030203"/>
              </a:rPr>
              <a:t>Global warming is leading to more evaporation of water and because of this dense cumulonimbus clouds are forming, resulting in intense rainfall. Even 1 degree Celsius rise in global temperature can cause change in monsoon extremes and frequent cloudburst.</a:t>
            </a:r>
          </a:p>
          <a:p>
            <a:pPr algn="l"/>
            <a:r>
              <a:rPr lang="en-US" sz="2970" b="1" dirty="0">
                <a:solidFill>
                  <a:srgbClr val="FF0000"/>
                </a:solidFill>
                <a:latin typeface="Lato" panose="020F0502020204030203"/>
              </a:rPr>
              <a:t>What are the areas prone to cloudburst?</a:t>
            </a:r>
          </a:p>
          <a:p>
            <a:pPr marL="514350" indent="-514350" algn="just">
              <a:buFont typeface="+mj-lt"/>
              <a:buAutoNum type="arabicPeriod"/>
            </a:pPr>
            <a:r>
              <a:rPr lang="en-US" sz="2970" b="1" dirty="0">
                <a:latin typeface="Lato" panose="020F0502020204030203"/>
              </a:rPr>
              <a:t>Regions more prone</a:t>
            </a:r>
            <a:r>
              <a:rPr lang="en-US" sz="2970" b="1" dirty="0" smtClean="0">
                <a:latin typeface="Lato" panose="020F0502020204030203"/>
              </a:rPr>
              <a:t>: </a:t>
            </a:r>
            <a:r>
              <a:rPr lang="en-US" sz="2970" dirty="0" smtClean="0">
                <a:latin typeface="Lato" panose="020F0502020204030203"/>
              </a:rPr>
              <a:t>The Himalayas , Western Ghats</a:t>
            </a:r>
            <a:r>
              <a:rPr lang="en-US" sz="2970" dirty="0" smtClean="0">
                <a:latin typeface="Lato" panose="020F0502020204030203"/>
              </a:rPr>
              <a:t>, Northeastern </a:t>
            </a:r>
            <a:r>
              <a:rPr lang="en-US" sz="2970" dirty="0">
                <a:latin typeface="Lato" panose="020F0502020204030203"/>
              </a:rPr>
              <a:t>hill States of </a:t>
            </a:r>
            <a:r>
              <a:rPr lang="en-US" sz="2970" dirty="0" smtClean="0">
                <a:latin typeface="Lato" panose="020F0502020204030203"/>
              </a:rPr>
              <a:t>India, Coastal </a:t>
            </a:r>
            <a:r>
              <a:rPr lang="en-US" sz="2970" dirty="0">
                <a:latin typeface="Lato" panose="020F0502020204030203"/>
              </a:rPr>
              <a:t>regions</a:t>
            </a:r>
          </a:p>
          <a:p>
            <a:pPr marL="514350" indent="-514350" algn="just">
              <a:buFont typeface="+mj-lt"/>
              <a:buAutoNum type="arabicPeriod"/>
            </a:pPr>
            <a:endParaRPr lang="en-US" sz="2970" dirty="0">
              <a:latin typeface="Lato" panose="020F0502020204030203"/>
            </a:endParaRPr>
          </a:p>
        </p:txBody>
      </p:sp>
      <p:sp>
        <p:nvSpPr>
          <p:cNvPr id="1025" name="Text Placeholder 25">
            <a:extLst>
              <a:ext uri="{FF2B5EF4-FFF2-40B4-BE49-F238E27FC236}">
                <a16:creationId xmlns:a16="http://schemas.microsoft.com/office/drawing/2014/main" id="{FD2F39AE-BDD6-A9F7-8264-97869B0E2A1C}"/>
              </a:ext>
            </a:extLst>
          </p:cNvPr>
          <p:cNvSpPr txBox="1">
            <a:spLocks/>
          </p:cNvSpPr>
          <p:nvPr/>
        </p:nvSpPr>
        <p:spPr>
          <a:xfrm>
            <a:off x="1020761" y="26831048"/>
            <a:ext cx="9718810" cy="1304169"/>
          </a:xfrm>
          <a:prstGeom prst="rect">
            <a:avLst/>
          </a:prstGeom>
          <a:solidFill>
            <a:srgbClr val="C0504D">
              <a:lumMod val="20000"/>
              <a:lumOff val="80000"/>
            </a:srgbClr>
          </a:solidFill>
          <a:ln>
            <a:solidFill>
              <a:srgbClr val="0070C0"/>
            </a:solidFill>
          </a:ln>
        </p:spPr>
        <p:txBody>
          <a:bodyPr vert="horz" lIns="105598" tIns="52800" rIns="105598" bIns="52800" anchor="ctr"/>
          <a:lstStyle>
            <a:lvl1pPr marL="0" indent="0" algn="l" defTabSz="1669449" rtl="0" eaLnBrk="1" latinLnBrk="0" hangingPunct="1">
              <a:spcBef>
                <a:spcPct val="20000"/>
              </a:spcBef>
              <a:buFont typeface="Arial" pitchFamily="34" charset="0"/>
              <a:buNone/>
              <a:defRPr sz="2041" b="1" kern="1200" baseline="0">
                <a:solidFill>
                  <a:schemeClr val="bg1"/>
                </a:solidFill>
                <a:latin typeface="Arial"/>
                <a:ea typeface="+mn-ea"/>
                <a:cs typeface="Arial"/>
              </a:defRPr>
            </a:lvl1pPr>
            <a:lvl2pPr marL="1356428" indent="-521703" algn="l" defTabSz="1669449" rtl="0" eaLnBrk="1" latinLnBrk="0" hangingPunct="1">
              <a:spcBef>
                <a:spcPct val="20000"/>
              </a:spcBef>
              <a:buFont typeface="Arial" pitchFamily="34" charset="0"/>
              <a:buChar char="–"/>
              <a:defRPr sz="5055"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4277"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algn="ctr"/>
            <a:r>
              <a:rPr lang="en-GB" sz="4085" dirty="0">
                <a:solidFill>
                  <a:sysClr val="windowText" lastClr="000000"/>
                </a:solidFill>
              </a:rPr>
              <a:t>Cloudburst in the Indian Himalayas</a:t>
            </a:r>
            <a:endParaRPr lang="en-US" sz="4085" dirty="0">
              <a:solidFill>
                <a:sysClr val="windowText" lastClr="000000"/>
              </a:solidFill>
            </a:endParaRPr>
          </a:p>
        </p:txBody>
      </p:sp>
      <p:sp>
        <p:nvSpPr>
          <p:cNvPr id="1027" name="Text Placeholder 22">
            <a:extLst>
              <a:ext uri="{FF2B5EF4-FFF2-40B4-BE49-F238E27FC236}">
                <a16:creationId xmlns:a16="http://schemas.microsoft.com/office/drawing/2014/main" id="{29CC4F05-D813-6162-2FCF-AC4BEC609A7B}"/>
              </a:ext>
            </a:extLst>
          </p:cNvPr>
          <p:cNvSpPr txBox="1">
            <a:spLocks/>
          </p:cNvSpPr>
          <p:nvPr/>
        </p:nvSpPr>
        <p:spPr>
          <a:xfrm>
            <a:off x="1046134" y="28319659"/>
            <a:ext cx="9699857" cy="11582000"/>
          </a:xfrm>
          <a:prstGeom prst="rect">
            <a:avLst/>
          </a:prstGeom>
          <a:ln>
            <a:solidFill>
              <a:srgbClr val="0070C0"/>
            </a:solidFill>
          </a:ln>
        </p:spPr>
        <p:txBody>
          <a:bodyPr vert="horz" lIns="105598" tIns="52800" rIns="105598" bIns="52800"/>
          <a:lstStyle>
            <a:lvl1pPr marL="0" marR="0" indent="0" algn="l" defTabSz="1669449" rtl="0" eaLnBrk="1" fontAlgn="auto" latinLnBrk="0" hangingPunct="1">
              <a:lnSpc>
                <a:spcPct val="100000"/>
              </a:lnSpc>
              <a:spcBef>
                <a:spcPct val="20000"/>
              </a:spcBef>
              <a:spcAft>
                <a:spcPts val="0"/>
              </a:spcAft>
              <a:buClrTx/>
              <a:buSzTx/>
              <a:buFont typeface="Arial" pitchFamily="34" charset="0"/>
              <a:buNone/>
              <a:tabLst/>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14350" indent="-514350" algn="just">
              <a:buFont typeface="+mj-lt"/>
              <a:buAutoNum type="arabicPeriod"/>
            </a:pPr>
            <a:r>
              <a:rPr lang="en-US" sz="2970" dirty="0" smtClean="0">
                <a:latin typeface="Lato" panose="020F0502020204030203"/>
              </a:rPr>
              <a:t>It </a:t>
            </a:r>
            <a:r>
              <a:rPr lang="en-US" sz="2970" dirty="0">
                <a:latin typeface="Lato" panose="020F0502020204030203"/>
              </a:rPr>
              <a:t>is an extremely high amount of precipitation in a short span of time.</a:t>
            </a:r>
          </a:p>
          <a:p>
            <a:pPr marL="514350" indent="-514350" algn="just">
              <a:buFont typeface="+mj-lt"/>
              <a:buAutoNum type="arabicPeriod"/>
            </a:pPr>
            <a:r>
              <a:rPr lang="en-US" sz="2970" dirty="0">
                <a:latin typeface="Lato" panose="020F0502020204030203"/>
              </a:rPr>
              <a:t> It is a highly localized but intense rainfall activity that can cause widespread destruction, especially in hilly regions. </a:t>
            </a:r>
          </a:p>
          <a:p>
            <a:pPr marL="514350" indent="-514350" algn="just">
              <a:buFont typeface="+mj-lt"/>
              <a:buAutoNum type="arabicPeriod"/>
            </a:pPr>
            <a:r>
              <a:rPr lang="en-US" sz="2970" dirty="0">
                <a:latin typeface="Lato" panose="020F0502020204030203"/>
              </a:rPr>
              <a:t>Region- It usually occurs over a small geographical region (20-30 sq.km).</a:t>
            </a:r>
          </a:p>
          <a:p>
            <a:pPr marL="514350" indent="-514350" algn="just">
              <a:buFont typeface="+mj-lt"/>
              <a:buAutoNum type="arabicPeriod"/>
            </a:pPr>
            <a:r>
              <a:rPr lang="en-US" sz="2970" dirty="0">
                <a:latin typeface="Lato" panose="020F0502020204030203"/>
              </a:rPr>
              <a:t>Criteria- Rainfall of 10 cm or more in an hour over a roughly 10 km x 10-km area is classified as a cloudburst event. A new and second category of short‐term heavy rainfall event has been defined as “mini‐cloud burst” (MCB</a:t>
            </a:r>
            <a:r>
              <a:rPr lang="en-US" sz="2970" dirty="0" smtClean="0">
                <a:latin typeface="Lato" panose="020F0502020204030203"/>
              </a:rPr>
              <a:t>) , </a:t>
            </a:r>
            <a:r>
              <a:rPr lang="en-US" sz="2970" dirty="0">
                <a:latin typeface="Lato" panose="020F0502020204030203"/>
              </a:rPr>
              <a:t>It is an event in which rainfall in two consecutive rain‐hours is 5 cm or more </a:t>
            </a:r>
            <a:r>
              <a:rPr lang="en-US" sz="2970" dirty="0" smtClean="0">
                <a:latin typeface="Lato" panose="020F0502020204030203"/>
              </a:rPr>
              <a:t>would be categorized </a:t>
            </a:r>
            <a:r>
              <a:rPr lang="en-US" sz="2970" dirty="0">
                <a:latin typeface="Lato" panose="020F0502020204030203"/>
              </a:rPr>
              <a:t>as a </a:t>
            </a:r>
            <a:r>
              <a:rPr lang="en-US" sz="2970" dirty="0" smtClean="0">
                <a:latin typeface="Lato" panose="020F0502020204030203"/>
              </a:rPr>
              <a:t>mini-cloudburst</a:t>
            </a:r>
            <a:r>
              <a:rPr lang="en-US" sz="2970" dirty="0">
                <a:latin typeface="Lato" panose="020F0502020204030203"/>
              </a:rPr>
              <a:t>.</a:t>
            </a:r>
          </a:p>
          <a:p>
            <a:pPr marL="514350" indent="-514350" algn="just">
              <a:buFont typeface="+mj-lt"/>
              <a:buAutoNum type="arabicPeriod"/>
            </a:pPr>
            <a:r>
              <a:rPr lang="en-US" sz="2970" dirty="0">
                <a:latin typeface="Lato" panose="020F0502020204030203"/>
              </a:rPr>
              <a:t> Mechanism- It happens when saturated clouds are unable to produce rain because of the upward movement of very warm current of air. </a:t>
            </a:r>
          </a:p>
          <a:p>
            <a:pPr marL="514350" indent="-514350" algn="just">
              <a:buFont typeface="+mj-lt"/>
              <a:buAutoNum type="arabicPeriod"/>
            </a:pPr>
            <a:r>
              <a:rPr lang="en-US" sz="2970" dirty="0">
                <a:latin typeface="Lato" panose="020F0502020204030203"/>
              </a:rPr>
              <a:t>Cloud formation- This updraft movement of warm wind along with clouds forms the Cumulonimbus clouds. It can grow up to 12-15 km in height through the entire troposphere (occasionally up to 21 km) and can hold huge amounts of water Instead of dropping down, raindrops get bigger in size and get pushed up due to the air current. Eventually they become too heavy to hold and drop down, leading to more rain than usual.</a:t>
            </a:r>
          </a:p>
        </p:txBody>
      </p:sp>
      <p:sp>
        <p:nvSpPr>
          <p:cNvPr id="3" name="Text Placeholder 22">
            <a:extLst>
              <a:ext uri="{FF2B5EF4-FFF2-40B4-BE49-F238E27FC236}">
                <a16:creationId xmlns:a16="http://schemas.microsoft.com/office/drawing/2014/main" id="{8454DA11-F5F2-7667-3DEB-FC2E1667C70B}"/>
              </a:ext>
            </a:extLst>
          </p:cNvPr>
          <p:cNvSpPr txBox="1">
            <a:spLocks/>
          </p:cNvSpPr>
          <p:nvPr/>
        </p:nvSpPr>
        <p:spPr>
          <a:xfrm>
            <a:off x="20564057" y="5326958"/>
            <a:ext cx="9536948" cy="11805845"/>
          </a:xfrm>
          <a:prstGeom prst="rect">
            <a:avLst/>
          </a:prstGeom>
          <a:ln>
            <a:solidFill>
              <a:srgbClr val="0070C0"/>
            </a:solidFill>
          </a:ln>
        </p:spPr>
        <p:txBody>
          <a:bodyPr vert="horz" lIns="105598" tIns="52800" rIns="105598" bIns="52800"/>
          <a:lstStyle>
            <a:lvl1pPr marL="0" marR="0" indent="0" algn="l" defTabSz="1669449" rtl="0" eaLnBrk="1" fontAlgn="auto" latinLnBrk="0" hangingPunct="1">
              <a:lnSpc>
                <a:spcPct val="100000"/>
              </a:lnSpc>
              <a:spcBef>
                <a:spcPct val="20000"/>
              </a:spcBef>
              <a:spcAft>
                <a:spcPts val="0"/>
              </a:spcAft>
              <a:buClrTx/>
              <a:buSzTx/>
              <a:buFont typeface="Arial" pitchFamily="34" charset="0"/>
              <a:buNone/>
              <a:tabLst/>
              <a:defRPr sz="1361" kern="1200">
                <a:solidFill>
                  <a:schemeClr val="tx1"/>
                </a:solidFill>
                <a:latin typeface="+mn-lt"/>
                <a:ea typeface="+mn-ea"/>
                <a:cs typeface="+mn-cs"/>
              </a:defRPr>
            </a:lvl1pPr>
            <a:lvl2pPr marL="1356428" indent="-521703"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2pPr>
            <a:lvl3pPr marL="2086812"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3pPr>
            <a:lvl4pPr marL="2921537"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4pPr>
            <a:lvl5pPr marL="3756261" indent="-417362" algn="l" defTabSz="1669449" rtl="0" eaLnBrk="1" latinLnBrk="0" hangingPunct="1">
              <a:spcBef>
                <a:spcPct val="20000"/>
              </a:spcBef>
              <a:buFont typeface="Arial" pitchFamily="34" charset="0"/>
              <a:buChar char="»"/>
              <a:defRPr sz="1361" kern="1200">
                <a:solidFill>
                  <a:schemeClr val="tx1"/>
                </a:solidFill>
                <a:latin typeface="+mn-lt"/>
                <a:ea typeface="+mn-ea"/>
                <a:cs typeface="+mn-cs"/>
              </a:defRPr>
            </a:lvl5pPr>
            <a:lvl6pPr marL="459098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6pPr>
            <a:lvl7pPr marL="542570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7pPr>
            <a:lvl8pPr marL="6260435"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8pPr>
            <a:lvl9pPr marL="7095159" indent="-417362" algn="l" defTabSz="1669449" rtl="0" eaLnBrk="1" latinLnBrk="0" hangingPunct="1">
              <a:spcBef>
                <a:spcPct val="20000"/>
              </a:spcBef>
              <a:buFont typeface="Arial" pitchFamily="34" charset="0"/>
              <a:buChar char="•"/>
              <a:defRPr sz="3694" kern="1200">
                <a:solidFill>
                  <a:schemeClr val="tx1"/>
                </a:solidFill>
                <a:latin typeface="+mn-lt"/>
                <a:ea typeface="+mn-ea"/>
                <a:cs typeface="+mn-cs"/>
              </a:defRPr>
            </a:lvl9pPr>
          </a:lstStyle>
          <a:p>
            <a:pPr marL="514350" indent="-514350" algn="just">
              <a:buFont typeface="+mj-lt"/>
              <a:buAutoNum type="arabicPeriod"/>
            </a:pPr>
            <a:endParaRPr lang="en-US" sz="2970" dirty="0">
              <a:latin typeface="Lato" panose="020F0502020204030203"/>
            </a:endParaRPr>
          </a:p>
        </p:txBody>
      </p:sp>
      <p:pic>
        <p:nvPicPr>
          <p:cNvPr id="5" name="Picture 4" descr="A diagram of a model&#10;&#10;Description automatically generated">
            <a:extLst>
              <a:ext uri="{FF2B5EF4-FFF2-40B4-BE49-F238E27FC236}">
                <a16:creationId xmlns:a16="http://schemas.microsoft.com/office/drawing/2014/main" id="{5C7C8E02-EB92-1EC5-1355-078C486419BE}"/>
              </a:ext>
            </a:extLst>
          </p:cNvPr>
          <p:cNvPicPr>
            <a:picLocks noChangeAspect="1"/>
          </p:cNvPicPr>
          <p:nvPr/>
        </p:nvPicPr>
        <p:blipFill>
          <a:blip r:embed="rId8"/>
          <a:stretch>
            <a:fillRect/>
          </a:stretch>
        </p:blipFill>
        <p:spPr>
          <a:xfrm>
            <a:off x="11060936" y="25911141"/>
            <a:ext cx="9091747" cy="5827135"/>
          </a:xfrm>
          <a:prstGeom prst="rect">
            <a:avLst/>
          </a:prstGeom>
        </p:spPr>
      </p:pic>
      <p:graphicFrame>
        <p:nvGraphicFramePr>
          <p:cNvPr id="6" name="Table 5">
            <a:extLst>
              <a:ext uri="{FF2B5EF4-FFF2-40B4-BE49-F238E27FC236}">
                <a16:creationId xmlns:a16="http://schemas.microsoft.com/office/drawing/2014/main" id="{A4DD848C-F974-56D9-AE11-893395A7D9D8}"/>
              </a:ext>
            </a:extLst>
          </p:cNvPr>
          <p:cNvGraphicFramePr>
            <a:graphicFrameLocks noGrp="1"/>
          </p:cNvGraphicFramePr>
          <p:nvPr>
            <p:extLst>
              <p:ext uri="{D42A27DB-BD31-4B8C-83A1-F6EECF244321}">
                <p14:modId xmlns:p14="http://schemas.microsoft.com/office/powerpoint/2010/main" val="83812454"/>
              </p:ext>
            </p:extLst>
          </p:nvPr>
        </p:nvGraphicFramePr>
        <p:xfrm>
          <a:off x="20741275" y="7655559"/>
          <a:ext cx="9251514" cy="2959117"/>
        </p:xfrm>
        <a:graphic>
          <a:graphicData uri="http://schemas.openxmlformats.org/drawingml/2006/table">
            <a:tbl>
              <a:tblPr>
                <a:tableStyleId>{5C22544A-7EE6-4342-B048-85BDC9FD1C3A}</a:tableStyleId>
              </a:tblPr>
              <a:tblGrid>
                <a:gridCol w="1513884">
                  <a:extLst>
                    <a:ext uri="{9D8B030D-6E8A-4147-A177-3AD203B41FA5}">
                      <a16:colId xmlns:a16="http://schemas.microsoft.com/office/drawing/2014/main" val="2174358161"/>
                    </a:ext>
                  </a:extLst>
                </a:gridCol>
                <a:gridCol w="1513884">
                  <a:extLst>
                    <a:ext uri="{9D8B030D-6E8A-4147-A177-3AD203B41FA5}">
                      <a16:colId xmlns:a16="http://schemas.microsoft.com/office/drawing/2014/main" val="1036821713"/>
                    </a:ext>
                  </a:extLst>
                </a:gridCol>
                <a:gridCol w="1513884">
                  <a:extLst>
                    <a:ext uri="{9D8B030D-6E8A-4147-A177-3AD203B41FA5}">
                      <a16:colId xmlns:a16="http://schemas.microsoft.com/office/drawing/2014/main" val="2851844561"/>
                    </a:ext>
                  </a:extLst>
                </a:gridCol>
                <a:gridCol w="1513884">
                  <a:extLst>
                    <a:ext uri="{9D8B030D-6E8A-4147-A177-3AD203B41FA5}">
                      <a16:colId xmlns:a16="http://schemas.microsoft.com/office/drawing/2014/main" val="1203207701"/>
                    </a:ext>
                  </a:extLst>
                </a:gridCol>
                <a:gridCol w="1513884">
                  <a:extLst>
                    <a:ext uri="{9D8B030D-6E8A-4147-A177-3AD203B41FA5}">
                      <a16:colId xmlns:a16="http://schemas.microsoft.com/office/drawing/2014/main" val="1339305638"/>
                    </a:ext>
                  </a:extLst>
                </a:gridCol>
                <a:gridCol w="1682094">
                  <a:extLst>
                    <a:ext uri="{9D8B030D-6E8A-4147-A177-3AD203B41FA5}">
                      <a16:colId xmlns:a16="http://schemas.microsoft.com/office/drawing/2014/main" val="2394988800"/>
                    </a:ext>
                  </a:extLst>
                </a:gridCol>
              </a:tblGrid>
              <a:tr h="986372">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Metrics</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LSTM</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Stacked LSTM</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Bi-LSTM </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GRU </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spcBef>
                          <a:spcPts val="0"/>
                        </a:spcBef>
                        <a:spcAft>
                          <a:spcPts val="0"/>
                        </a:spcAft>
                      </a:pPr>
                      <a:r>
                        <a:rPr lang="en-US" sz="2800" b="1" dirty="0">
                          <a:effectLst/>
                          <a:latin typeface="Times New Roman" panose="02020603050405020304" pitchFamily="18" charset="0"/>
                          <a:cs typeface="Times New Roman" panose="02020603050405020304" pitchFamily="18" charset="0"/>
                        </a:rPr>
                        <a:t>Bi-GRU </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val="1085380452"/>
                  </a:ext>
                </a:extLst>
              </a:tr>
              <a:tr h="1972745">
                <a:tc>
                  <a:txBody>
                    <a:bodyPr/>
                    <a:lstStyle/>
                    <a:p>
                      <a:pPr marL="0" marR="0" algn="ctr">
                        <a:spcBef>
                          <a:spcPts val="0"/>
                        </a:spcBef>
                        <a:spcAft>
                          <a:spcPts val="0"/>
                        </a:spcAft>
                      </a:pPr>
                      <a:r>
                        <a:rPr lang="en-US" sz="2800">
                          <a:effectLst/>
                          <a:latin typeface="Times New Roman" panose="02020603050405020304" pitchFamily="18" charset="0"/>
                          <a:cs typeface="Times New Roman" panose="02020603050405020304" pitchFamily="18" charset="0"/>
                        </a:rPr>
                        <a:t>RMSE</a:t>
                      </a:r>
                    </a:p>
                    <a:p>
                      <a:pPr marL="0" marR="0" algn="ctr">
                        <a:spcBef>
                          <a:spcPts val="0"/>
                        </a:spcBef>
                        <a:spcAft>
                          <a:spcPts val="0"/>
                        </a:spcAft>
                      </a:pPr>
                      <a:r>
                        <a:rPr lang="en-US" sz="2800">
                          <a:effectLst/>
                          <a:latin typeface="Times New Roman" panose="02020603050405020304" pitchFamily="18" charset="0"/>
                          <a:cs typeface="Times New Roman" panose="02020603050405020304" pitchFamily="18" charset="0"/>
                        </a:rPr>
                        <a:t>MSE</a:t>
                      </a:r>
                    </a:p>
                    <a:p>
                      <a:pPr marL="0" marR="0" algn="ctr">
                        <a:spcBef>
                          <a:spcPts val="0"/>
                        </a:spcBef>
                        <a:spcAft>
                          <a:spcPts val="0"/>
                        </a:spcAft>
                      </a:pPr>
                      <a:r>
                        <a:rPr lang="en-US" sz="2800">
                          <a:effectLst/>
                          <a:latin typeface="Times New Roman" panose="02020603050405020304" pitchFamily="18" charset="0"/>
                          <a:cs typeface="Times New Roman" panose="02020603050405020304" pitchFamily="18" charset="0"/>
                        </a:rPr>
                        <a:t>MAE</a:t>
                      </a:r>
                    </a:p>
                    <a:p>
                      <a:pPr marL="0" marR="0" algn="ctr">
                        <a:spcBef>
                          <a:spcPts val="0"/>
                        </a:spcBef>
                        <a:spcAft>
                          <a:spcPts val="0"/>
                        </a:spcAft>
                      </a:pPr>
                      <a:r>
                        <a:rPr lang="en-US" sz="2800">
                          <a:effectLst/>
                          <a:latin typeface="Times New Roman" panose="02020603050405020304" pitchFamily="18" charset="0"/>
                          <a:cs typeface="Times New Roman" panose="02020603050405020304" pitchFamily="18" charset="0"/>
                        </a:rPr>
                        <a:t>R</a:t>
                      </a:r>
                      <a:r>
                        <a:rPr lang="en-US" sz="2800" baseline="30000">
                          <a:effectLst/>
                          <a:latin typeface="Times New Roman" panose="02020603050405020304" pitchFamily="18" charset="0"/>
                          <a:cs typeface="Times New Roman" panose="02020603050405020304" pitchFamily="18" charset="0"/>
                        </a:rPr>
                        <a:t>2</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0.01173</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0.00013</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0.00329</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0.88529</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0.00959</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0.00009</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0.00303</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0.92324</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0.00935</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0.00008</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0.00292</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0.92708</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0.00732</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0.00005</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0.00284</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0.95524</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0.01056</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0.00011</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0.00299</a:t>
                      </a:r>
                    </a:p>
                    <a:p>
                      <a:pPr marL="0" marR="0" algn="ctr">
                        <a:spcBef>
                          <a:spcPts val="0"/>
                        </a:spcBef>
                        <a:spcAft>
                          <a:spcPts val="0"/>
                        </a:spcAft>
                      </a:pPr>
                      <a:r>
                        <a:rPr lang="en-US" sz="2800" dirty="0">
                          <a:effectLst/>
                          <a:latin typeface="Times New Roman" panose="02020603050405020304" pitchFamily="18" charset="0"/>
                          <a:cs typeface="Times New Roman" panose="02020603050405020304" pitchFamily="18" charset="0"/>
                        </a:rPr>
                        <a:t>0.90693</a:t>
                      </a: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83762810"/>
                  </a:ext>
                </a:extLst>
              </a:tr>
            </a:tbl>
          </a:graphicData>
        </a:graphic>
      </p:graphicFrame>
      <p:sp>
        <p:nvSpPr>
          <p:cNvPr id="9" name="TextBox 8">
            <a:extLst>
              <a:ext uri="{FF2B5EF4-FFF2-40B4-BE49-F238E27FC236}">
                <a16:creationId xmlns:a16="http://schemas.microsoft.com/office/drawing/2014/main" id="{811BB6D7-0728-0D6B-8586-19A481C03F5C}"/>
              </a:ext>
            </a:extLst>
          </p:cNvPr>
          <p:cNvSpPr txBox="1"/>
          <p:nvPr/>
        </p:nvSpPr>
        <p:spPr>
          <a:xfrm>
            <a:off x="20571886" y="5433608"/>
            <a:ext cx="9391990" cy="2377574"/>
          </a:xfrm>
          <a:prstGeom prst="rect">
            <a:avLst/>
          </a:prstGeom>
          <a:noFill/>
        </p:spPr>
        <p:txBody>
          <a:bodyPr wrap="square">
            <a:spAutoFit/>
          </a:bodyPr>
          <a:lstStyle/>
          <a:p>
            <a:pPr algn="just"/>
            <a:r>
              <a:rPr lang="en-US" sz="2970" dirty="0">
                <a:latin typeface="Lato" panose="020F0502020204030203"/>
              </a:rPr>
              <a:t>The dataset utilized in this study is from the IMD AWS in </a:t>
            </a:r>
            <a:r>
              <a:rPr lang="en-US" sz="2970" dirty="0" err="1">
                <a:latin typeface="Lato" panose="020F0502020204030203"/>
              </a:rPr>
              <a:t>Almora</a:t>
            </a:r>
            <a:r>
              <a:rPr lang="en-US" sz="2970" dirty="0">
                <a:latin typeface="Lato" panose="020F0502020204030203"/>
              </a:rPr>
              <a:t>, Uttarakhand, India, situated at Lat 29.6002° N, Long 79.6651° E, elevation 1620 m.  Data at 15-minute intervals  from January 2020 to September 2023.</a:t>
            </a:r>
          </a:p>
        </p:txBody>
      </p:sp>
      <p:sp>
        <p:nvSpPr>
          <p:cNvPr id="2" name="TextBox 1">
            <a:extLst>
              <a:ext uri="{FF2B5EF4-FFF2-40B4-BE49-F238E27FC236}">
                <a16:creationId xmlns:a16="http://schemas.microsoft.com/office/drawing/2014/main" id="{EBCC8B2A-C079-0166-31F0-DDBAA78A8334}"/>
              </a:ext>
            </a:extLst>
          </p:cNvPr>
          <p:cNvSpPr txBox="1"/>
          <p:nvPr/>
        </p:nvSpPr>
        <p:spPr>
          <a:xfrm>
            <a:off x="15461949" y="30042200"/>
            <a:ext cx="4756962" cy="1920526"/>
          </a:xfrm>
          <a:prstGeom prst="rect">
            <a:avLst/>
          </a:prstGeom>
          <a:noFill/>
        </p:spPr>
        <p:txBody>
          <a:bodyPr wrap="square">
            <a:spAutoFit/>
          </a:bodyPr>
          <a:lstStyle/>
          <a:p>
            <a:pPr algn="just"/>
            <a:r>
              <a:rPr lang="en-US" sz="2970" b="1" dirty="0">
                <a:latin typeface="Lato" panose="020F0502020204030203"/>
              </a:rPr>
              <a:t>Proposed method to predict Cloudburst or mini cloudburst , Extreme rainfall events </a:t>
            </a:r>
          </a:p>
        </p:txBody>
      </p:sp>
      <p:pic>
        <p:nvPicPr>
          <p:cNvPr id="4" name="Picture 3"/>
          <p:cNvPicPr>
            <a:picLocks noChangeAspect="1"/>
          </p:cNvPicPr>
          <p:nvPr/>
        </p:nvPicPr>
        <p:blipFill>
          <a:blip r:embed="rId9"/>
          <a:stretch>
            <a:fillRect/>
          </a:stretch>
        </p:blipFill>
        <p:spPr>
          <a:xfrm>
            <a:off x="23516781" y="33625078"/>
            <a:ext cx="4921060" cy="3214814"/>
          </a:xfrm>
          <a:prstGeom prst="rect">
            <a:avLst/>
          </a:prstGeom>
        </p:spPr>
      </p:pic>
      <p:pic>
        <p:nvPicPr>
          <p:cNvPr id="8" name="Picture 7"/>
          <p:cNvPicPr>
            <a:picLocks noChangeAspect="1"/>
          </p:cNvPicPr>
          <p:nvPr/>
        </p:nvPicPr>
        <p:blipFill>
          <a:blip r:embed="rId10"/>
          <a:stretch>
            <a:fillRect/>
          </a:stretch>
        </p:blipFill>
        <p:spPr>
          <a:xfrm>
            <a:off x="20738620" y="10887151"/>
            <a:ext cx="9362385" cy="6227422"/>
          </a:xfrm>
          <a:prstGeom prst="rect">
            <a:avLst/>
          </a:prstGeom>
        </p:spPr>
      </p:pic>
      <p:pic>
        <p:nvPicPr>
          <p:cNvPr id="12" name="Picture 11"/>
          <p:cNvPicPr>
            <a:picLocks noChangeAspect="1"/>
          </p:cNvPicPr>
          <p:nvPr/>
        </p:nvPicPr>
        <p:blipFill>
          <a:blip r:embed="rId11"/>
          <a:stretch>
            <a:fillRect/>
          </a:stretch>
        </p:blipFill>
        <p:spPr>
          <a:xfrm>
            <a:off x="11105877" y="34768397"/>
            <a:ext cx="9113034" cy="5100404"/>
          </a:xfrm>
          <a:prstGeom prst="rect">
            <a:avLst/>
          </a:prstGeom>
        </p:spPr>
      </p:pic>
      <p:sp>
        <p:nvSpPr>
          <p:cNvPr id="14" name="Rectangle 13"/>
          <p:cNvSpPr/>
          <p:nvPr/>
        </p:nvSpPr>
        <p:spPr>
          <a:xfrm>
            <a:off x="11016801" y="31797968"/>
            <a:ext cx="9291186" cy="2834622"/>
          </a:xfrm>
          <a:prstGeom prst="rect">
            <a:avLst/>
          </a:prstGeom>
        </p:spPr>
        <p:txBody>
          <a:bodyPr wrap="square">
            <a:spAutoFit/>
          </a:bodyPr>
          <a:lstStyle/>
          <a:p>
            <a:pPr algn="just"/>
            <a:r>
              <a:rPr lang="en-IN" sz="2970" dirty="0">
                <a:latin typeface="Lato" panose="020F0502020204030203"/>
              </a:rPr>
              <a:t>this study used </a:t>
            </a:r>
            <a:r>
              <a:rPr lang="en-IN" sz="2970" dirty="0" smtClean="0">
                <a:latin typeface="Lato" panose="020F0502020204030203"/>
              </a:rPr>
              <a:t> </a:t>
            </a:r>
            <a:r>
              <a:rPr lang="en-IN" sz="2970" dirty="0">
                <a:latin typeface="Lato" panose="020F0502020204030203"/>
              </a:rPr>
              <a:t>models, LSTM, Stacked LSTM, Bi-LSTM, GRU, and Bi-GRU, Specific configurations such as 50 hidden layers, </a:t>
            </a:r>
            <a:r>
              <a:rPr lang="en-IN" sz="2970" dirty="0" err="1">
                <a:latin typeface="Lato" panose="020F0502020204030203"/>
              </a:rPr>
              <a:t>Relu</a:t>
            </a:r>
            <a:r>
              <a:rPr lang="en-IN" sz="2970" dirty="0">
                <a:latin typeface="Lato" panose="020F0502020204030203"/>
              </a:rPr>
              <a:t> activation at the input layer and linear activation at output layer, batch size of 32, Epochs of 100,  Adam Optimizer, Learning rate at 0.000001. Data ratio of 80:20  for the training and testing sets split.</a:t>
            </a:r>
          </a:p>
        </p:txBody>
      </p:sp>
    </p:spTree>
    <p:extLst>
      <p:ext uri="{BB962C8B-B14F-4D97-AF65-F5344CB8AC3E}">
        <p14:creationId xmlns:p14="http://schemas.microsoft.com/office/powerpoint/2010/main" val="2346304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2896</TotalTime>
  <Words>930</Words>
  <Application>Microsoft Office PowerPoint</Application>
  <PresentationFormat>Custom</PresentationFormat>
  <Paragraphs>119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Iskoola Pota</vt:lpstr>
      <vt:lpstr>Lato</vt:lpstr>
      <vt:lpstr>Palatino Linotype</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TROPMET 2023</dc:creator>
  <cp:lastModifiedBy>HP</cp:lastModifiedBy>
  <cp:revision>146</cp:revision>
  <cp:lastPrinted>2024-05-20T06:50:10Z</cp:lastPrinted>
  <dcterms:created xsi:type="dcterms:W3CDTF">2023-10-06T10:17:04Z</dcterms:created>
  <dcterms:modified xsi:type="dcterms:W3CDTF">2024-05-20T07:00:46Z</dcterms:modified>
</cp:coreProperties>
</file>