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30240288" cy="424799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41" autoAdjust="0"/>
  </p:normalViewPr>
  <p:slideViewPr>
    <p:cSldViewPr snapToGrid="0">
      <p:cViewPr>
        <p:scale>
          <a:sx n="10" d="100"/>
          <a:sy n="10" d="100"/>
        </p:scale>
        <p:origin x="2276"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646F94-47CE-418C-8FE2-430A72A81365}" type="datetimeFigureOut">
              <a:rPr lang="en-IN" smtClean="0"/>
              <a:t>20-05-2024</a:t>
            </a:fld>
            <a:endParaRPr lang="en-IN"/>
          </a:p>
        </p:txBody>
      </p:sp>
      <p:sp>
        <p:nvSpPr>
          <p:cNvPr id="4" name="Slide Image Placeholder 3"/>
          <p:cNvSpPr>
            <a:spLocks noGrp="1" noRot="1" noChangeAspect="1"/>
          </p:cNvSpPr>
          <p:nvPr>
            <p:ph type="sldImg" idx="2"/>
          </p:nvPr>
        </p:nvSpPr>
        <p:spPr>
          <a:xfrm>
            <a:off x="2330450" y="1143000"/>
            <a:ext cx="21971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365EE-8013-4645-9CE6-7DB7710875C6}" type="slidenum">
              <a:rPr lang="en-IN" smtClean="0"/>
              <a:t>‹#›</a:t>
            </a:fld>
            <a:endParaRPr lang="en-IN"/>
          </a:p>
        </p:txBody>
      </p:sp>
    </p:spTree>
    <p:extLst>
      <p:ext uri="{BB962C8B-B14F-4D97-AF65-F5344CB8AC3E}">
        <p14:creationId xmlns:p14="http://schemas.microsoft.com/office/powerpoint/2010/main" val="363489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A9365EE-8013-4645-9CE6-7DB7710875C6}" type="slidenum">
              <a:rPr lang="en-IN" smtClean="0"/>
              <a:t>1</a:t>
            </a:fld>
            <a:endParaRPr lang="en-IN"/>
          </a:p>
        </p:txBody>
      </p:sp>
    </p:spTree>
    <p:extLst>
      <p:ext uri="{BB962C8B-B14F-4D97-AF65-F5344CB8AC3E}">
        <p14:creationId xmlns:p14="http://schemas.microsoft.com/office/powerpoint/2010/main" val="3805472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8022" y="6952156"/>
            <a:ext cx="25704245" cy="14789303"/>
          </a:xfrm>
        </p:spPr>
        <p:txBody>
          <a:bodyPr anchor="b"/>
          <a:lstStyle>
            <a:lvl1pPr algn="ctr">
              <a:defRPr sz="19843"/>
            </a:lvl1pPr>
          </a:lstStyle>
          <a:p>
            <a:r>
              <a:rPr lang="en-US"/>
              <a:t>Click to edit Master title style</a:t>
            </a:r>
            <a:endParaRPr lang="en-US" dirty="0"/>
          </a:p>
        </p:txBody>
      </p:sp>
      <p:sp>
        <p:nvSpPr>
          <p:cNvPr id="3" name="Subtitle 2"/>
          <p:cNvSpPr>
            <a:spLocks noGrp="1"/>
          </p:cNvSpPr>
          <p:nvPr>
            <p:ph type="subTitle" idx="1"/>
          </p:nvPr>
        </p:nvSpPr>
        <p:spPr>
          <a:xfrm>
            <a:off x="3780036" y="22311791"/>
            <a:ext cx="22680216" cy="10256143"/>
          </a:xfrm>
        </p:spPr>
        <p:txBody>
          <a:bodyPr/>
          <a:lstStyle>
            <a:lvl1pPr marL="0" indent="0" algn="ctr">
              <a:buNone/>
              <a:defRPr sz="7937"/>
            </a:lvl1pPr>
            <a:lvl2pPr marL="1512006" indent="0" algn="ctr">
              <a:buNone/>
              <a:defRPr sz="6614"/>
            </a:lvl2pPr>
            <a:lvl3pPr marL="3024012" indent="0" algn="ctr">
              <a:buNone/>
              <a:defRPr sz="5953"/>
            </a:lvl3pPr>
            <a:lvl4pPr marL="4536018" indent="0" algn="ctr">
              <a:buNone/>
              <a:defRPr sz="5291"/>
            </a:lvl4pPr>
            <a:lvl5pPr marL="6048024" indent="0" algn="ctr">
              <a:buNone/>
              <a:defRPr sz="5291"/>
            </a:lvl5pPr>
            <a:lvl6pPr marL="7560031" indent="0" algn="ctr">
              <a:buNone/>
              <a:defRPr sz="5291"/>
            </a:lvl6pPr>
            <a:lvl7pPr marL="9072037" indent="0" algn="ctr">
              <a:buNone/>
              <a:defRPr sz="5291"/>
            </a:lvl7pPr>
            <a:lvl8pPr marL="10584043" indent="0" algn="ctr">
              <a:buNone/>
              <a:defRPr sz="5291"/>
            </a:lvl8pPr>
            <a:lvl9pPr marL="12096049" indent="0" algn="ctr">
              <a:buNone/>
              <a:defRPr sz="529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004D37-7DF2-4591-87A6-B1F4513FB9E9}" type="datetimeFigureOut">
              <a:rPr lang="en-IN" smtClean="0"/>
              <a:t>20-05-2024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84C16-71EA-4046-869C-4E4C5697A3EE}" type="slidenum">
              <a:rPr lang="en-IN" smtClean="0"/>
              <a:t>‹#›</a:t>
            </a:fld>
            <a:endParaRPr lang="en-IN"/>
          </a:p>
        </p:txBody>
      </p:sp>
    </p:spTree>
    <p:extLst>
      <p:ext uri="{BB962C8B-B14F-4D97-AF65-F5344CB8AC3E}">
        <p14:creationId xmlns:p14="http://schemas.microsoft.com/office/powerpoint/2010/main" val="2671475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004D37-7DF2-4591-87A6-B1F4513FB9E9}" type="datetimeFigureOut">
              <a:rPr lang="en-IN" smtClean="0"/>
              <a:t>20-05-2024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84C16-71EA-4046-869C-4E4C5697A3EE}" type="slidenum">
              <a:rPr lang="en-IN" smtClean="0"/>
              <a:t>‹#›</a:t>
            </a:fld>
            <a:endParaRPr lang="en-IN"/>
          </a:p>
        </p:txBody>
      </p:sp>
    </p:spTree>
    <p:extLst>
      <p:ext uri="{BB962C8B-B14F-4D97-AF65-F5344CB8AC3E}">
        <p14:creationId xmlns:p14="http://schemas.microsoft.com/office/powerpoint/2010/main" val="1058171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40708" y="2261662"/>
            <a:ext cx="6520562" cy="35999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79021" y="2261662"/>
            <a:ext cx="19183683" cy="3599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004D37-7DF2-4591-87A6-B1F4513FB9E9}" type="datetimeFigureOut">
              <a:rPr lang="en-IN" smtClean="0"/>
              <a:t>20-05-2024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84C16-71EA-4046-869C-4E4C5697A3EE}" type="slidenum">
              <a:rPr lang="en-IN" smtClean="0"/>
              <a:t>‹#›</a:t>
            </a:fld>
            <a:endParaRPr lang="en-IN"/>
          </a:p>
        </p:txBody>
      </p:sp>
    </p:spTree>
    <p:extLst>
      <p:ext uri="{BB962C8B-B14F-4D97-AF65-F5344CB8AC3E}">
        <p14:creationId xmlns:p14="http://schemas.microsoft.com/office/powerpoint/2010/main" val="3808779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004D37-7DF2-4591-87A6-B1F4513FB9E9}" type="datetimeFigureOut">
              <a:rPr lang="en-IN" smtClean="0"/>
              <a:t>20-05-2024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84C16-71EA-4046-869C-4E4C5697A3EE}" type="slidenum">
              <a:rPr lang="en-IN" smtClean="0"/>
              <a:t>‹#›</a:t>
            </a:fld>
            <a:endParaRPr lang="en-IN"/>
          </a:p>
        </p:txBody>
      </p:sp>
    </p:spTree>
    <p:extLst>
      <p:ext uri="{BB962C8B-B14F-4D97-AF65-F5344CB8AC3E}">
        <p14:creationId xmlns:p14="http://schemas.microsoft.com/office/powerpoint/2010/main" val="3788060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3272" y="10590491"/>
            <a:ext cx="26082248" cy="17670461"/>
          </a:xfrm>
        </p:spPr>
        <p:txBody>
          <a:bodyPr anchor="b"/>
          <a:lstStyle>
            <a:lvl1pPr>
              <a:defRPr sz="19843"/>
            </a:lvl1pPr>
          </a:lstStyle>
          <a:p>
            <a:r>
              <a:rPr lang="en-US"/>
              <a:t>Click to edit Master title style</a:t>
            </a:r>
            <a:endParaRPr lang="en-US" dirty="0"/>
          </a:p>
        </p:txBody>
      </p:sp>
      <p:sp>
        <p:nvSpPr>
          <p:cNvPr id="3" name="Text Placeholder 2"/>
          <p:cNvSpPr>
            <a:spLocks noGrp="1"/>
          </p:cNvSpPr>
          <p:nvPr>
            <p:ph type="body" idx="1"/>
          </p:nvPr>
        </p:nvSpPr>
        <p:spPr>
          <a:xfrm>
            <a:off x="2063272" y="28428121"/>
            <a:ext cx="26082248" cy="9292478"/>
          </a:xfrm>
        </p:spPr>
        <p:txBody>
          <a:bodyPr/>
          <a:lstStyle>
            <a:lvl1pPr marL="0" indent="0">
              <a:buNone/>
              <a:defRPr sz="7937">
                <a:solidFill>
                  <a:schemeClr val="tx1"/>
                </a:solidFill>
              </a:defRPr>
            </a:lvl1pPr>
            <a:lvl2pPr marL="1512006" indent="0">
              <a:buNone/>
              <a:defRPr sz="6614">
                <a:solidFill>
                  <a:schemeClr val="tx1">
                    <a:tint val="75000"/>
                  </a:schemeClr>
                </a:solidFill>
              </a:defRPr>
            </a:lvl2pPr>
            <a:lvl3pPr marL="3024012" indent="0">
              <a:buNone/>
              <a:defRPr sz="5953">
                <a:solidFill>
                  <a:schemeClr val="tx1">
                    <a:tint val="75000"/>
                  </a:schemeClr>
                </a:solidFill>
              </a:defRPr>
            </a:lvl3pPr>
            <a:lvl4pPr marL="4536018" indent="0">
              <a:buNone/>
              <a:defRPr sz="5291">
                <a:solidFill>
                  <a:schemeClr val="tx1">
                    <a:tint val="75000"/>
                  </a:schemeClr>
                </a:solidFill>
              </a:defRPr>
            </a:lvl4pPr>
            <a:lvl5pPr marL="6048024" indent="0">
              <a:buNone/>
              <a:defRPr sz="5291">
                <a:solidFill>
                  <a:schemeClr val="tx1">
                    <a:tint val="75000"/>
                  </a:schemeClr>
                </a:solidFill>
              </a:defRPr>
            </a:lvl5pPr>
            <a:lvl6pPr marL="7560031" indent="0">
              <a:buNone/>
              <a:defRPr sz="5291">
                <a:solidFill>
                  <a:schemeClr val="tx1">
                    <a:tint val="75000"/>
                  </a:schemeClr>
                </a:solidFill>
              </a:defRPr>
            </a:lvl6pPr>
            <a:lvl7pPr marL="9072037" indent="0">
              <a:buNone/>
              <a:defRPr sz="5291">
                <a:solidFill>
                  <a:schemeClr val="tx1">
                    <a:tint val="75000"/>
                  </a:schemeClr>
                </a:solidFill>
              </a:defRPr>
            </a:lvl7pPr>
            <a:lvl8pPr marL="10584043" indent="0">
              <a:buNone/>
              <a:defRPr sz="5291">
                <a:solidFill>
                  <a:schemeClr val="tx1">
                    <a:tint val="75000"/>
                  </a:schemeClr>
                </a:solidFill>
              </a:defRPr>
            </a:lvl8pPr>
            <a:lvl9pPr marL="12096049" indent="0">
              <a:buNone/>
              <a:defRPr sz="52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004D37-7DF2-4591-87A6-B1F4513FB9E9}" type="datetimeFigureOut">
              <a:rPr lang="en-IN" smtClean="0"/>
              <a:t>20-05-2024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84C16-71EA-4046-869C-4E4C5697A3EE}" type="slidenum">
              <a:rPr lang="en-IN" smtClean="0"/>
              <a:t>‹#›</a:t>
            </a:fld>
            <a:endParaRPr lang="en-IN"/>
          </a:p>
        </p:txBody>
      </p:sp>
    </p:spTree>
    <p:extLst>
      <p:ext uri="{BB962C8B-B14F-4D97-AF65-F5344CB8AC3E}">
        <p14:creationId xmlns:p14="http://schemas.microsoft.com/office/powerpoint/2010/main" val="395581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79020" y="11308310"/>
            <a:ext cx="12852122" cy="2695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09146" y="11308310"/>
            <a:ext cx="12852122" cy="2695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004D37-7DF2-4591-87A6-B1F4513FB9E9}" type="datetimeFigureOut">
              <a:rPr lang="en-IN" smtClean="0"/>
              <a:t>20-05-2024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C84C16-71EA-4046-869C-4E4C5697A3EE}" type="slidenum">
              <a:rPr lang="en-IN" smtClean="0"/>
              <a:t>‹#›</a:t>
            </a:fld>
            <a:endParaRPr lang="en-IN"/>
          </a:p>
        </p:txBody>
      </p:sp>
    </p:spTree>
    <p:extLst>
      <p:ext uri="{BB962C8B-B14F-4D97-AF65-F5344CB8AC3E}">
        <p14:creationId xmlns:p14="http://schemas.microsoft.com/office/powerpoint/2010/main" val="1969116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2959" y="2261671"/>
            <a:ext cx="26082248" cy="82108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2962" y="10413482"/>
            <a:ext cx="12793057" cy="5103486"/>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en-US"/>
              <a:t>Click to edit Master text styles</a:t>
            </a:r>
          </a:p>
        </p:txBody>
      </p:sp>
      <p:sp>
        <p:nvSpPr>
          <p:cNvPr id="4" name="Content Placeholder 3"/>
          <p:cNvSpPr>
            <a:spLocks noGrp="1"/>
          </p:cNvSpPr>
          <p:nvPr>
            <p:ph sz="half" idx="2"/>
          </p:nvPr>
        </p:nvSpPr>
        <p:spPr>
          <a:xfrm>
            <a:off x="2082962" y="15516968"/>
            <a:ext cx="12793057" cy="22823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09148" y="10413482"/>
            <a:ext cx="12856061" cy="5103486"/>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en-US"/>
              <a:t>Click to edit Master text styles</a:t>
            </a:r>
          </a:p>
        </p:txBody>
      </p:sp>
      <p:sp>
        <p:nvSpPr>
          <p:cNvPr id="6" name="Content Placeholder 5"/>
          <p:cNvSpPr>
            <a:spLocks noGrp="1"/>
          </p:cNvSpPr>
          <p:nvPr>
            <p:ph sz="quarter" idx="4"/>
          </p:nvPr>
        </p:nvSpPr>
        <p:spPr>
          <a:xfrm>
            <a:off x="15309148" y="15516968"/>
            <a:ext cx="12856061" cy="22823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004D37-7DF2-4591-87A6-B1F4513FB9E9}" type="datetimeFigureOut">
              <a:rPr lang="en-IN" smtClean="0"/>
              <a:t>20-05-2024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9C84C16-71EA-4046-869C-4E4C5697A3EE}" type="slidenum">
              <a:rPr lang="en-IN" smtClean="0"/>
              <a:t>‹#›</a:t>
            </a:fld>
            <a:endParaRPr lang="en-IN"/>
          </a:p>
        </p:txBody>
      </p:sp>
    </p:spTree>
    <p:extLst>
      <p:ext uri="{BB962C8B-B14F-4D97-AF65-F5344CB8AC3E}">
        <p14:creationId xmlns:p14="http://schemas.microsoft.com/office/powerpoint/2010/main" val="255076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004D37-7DF2-4591-87A6-B1F4513FB9E9}" type="datetimeFigureOut">
              <a:rPr lang="en-IN" smtClean="0"/>
              <a:t>20-05-2024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9C84C16-71EA-4046-869C-4E4C5697A3EE}" type="slidenum">
              <a:rPr lang="en-IN" smtClean="0"/>
              <a:t>‹#›</a:t>
            </a:fld>
            <a:endParaRPr lang="en-IN"/>
          </a:p>
        </p:txBody>
      </p:sp>
    </p:spTree>
    <p:extLst>
      <p:ext uri="{BB962C8B-B14F-4D97-AF65-F5344CB8AC3E}">
        <p14:creationId xmlns:p14="http://schemas.microsoft.com/office/powerpoint/2010/main" val="1566241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04D37-7DF2-4591-87A6-B1F4513FB9E9}" type="datetimeFigureOut">
              <a:rPr lang="en-IN" smtClean="0"/>
              <a:t>20-05-2024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9C84C16-71EA-4046-869C-4E4C5697A3EE}" type="slidenum">
              <a:rPr lang="en-IN" smtClean="0"/>
              <a:t>‹#›</a:t>
            </a:fld>
            <a:endParaRPr lang="en-IN"/>
          </a:p>
        </p:txBody>
      </p:sp>
    </p:spTree>
    <p:extLst>
      <p:ext uri="{BB962C8B-B14F-4D97-AF65-F5344CB8AC3E}">
        <p14:creationId xmlns:p14="http://schemas.microsoft.com/office/powerpoint/2010/main" val="104580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959" y="2831994"/>
            <a:ext cx="9753280" cy="9911980"/>
          </a:xfrm>
        </p:spPr>
        <p:txBody>
          <a:bodyPr anchor="b"/>
          <a:lstStyle>
            <a:lvl1pPr>
              <a:defRPr sz="10583"/>
            </a:lvl1pPr>
          </a:lstStyle>
          <a:p>
            <a:r>
              <a:rPr lang="en-US"/>
              <a:t>Click to edit Master title style</a:t>
            </a:r>
            <a:endParaRPr lang="en-US" dirty="0"/>
          </a:p>
        </p:txBody>
      </p:sp>
      <p:sp>
        <p:nvSpPr>
          <p:cNvPr id="3" name="Content Placeholder 2"/>
          <p:cNvSpPr>
            <a:spLocks noGrp="1"/>
          </p:cNvSpPr>
          <p:nvPr>
            <p:ph idx="1"/>
          </p:nvPr>
        </p:nvSpPr>
        <p:spPr>
          <a:xfrm>
            <a:off x="12856061" y="6116330"/>
            <a:ext cx="15309146" cy="30188272"/>
          </a:xfrm>
        </p:spPr>
        <p:txBody>
          <a:bodyPr/>
          <a:lstStyle>
            <a:lvl1pPr>
              <a:defRPr sz="10583"/>
            </a:lvl1pPr>
            <a:lvl2pPr>
              <a:defRPr sz="9260"/>
            </a:lvl2pPr>
            <a:lvl3pPr>
              <a:defRPr sz="7937"/>
            </a:lvl3pPr>
            <a:lvl4pPr>
              <a:defRPr sz="6614"/>
            </a:lvl4pPr>
            <a:lvl5pPr>
              <a:defRPr sz="6614"/>
            </a:lvl5pPr>
            <a:lvl6pPr>
              <a:defRPr sz="6614"/>
            </a:lvl6pPr>
            <a:lvl7pPr>
              <a:defRPr sz="6614"/>
            </a:lvl7pPr>
            <a:lvl8pPr>
              <a:defRPr sz="6614"/>
            </a:lvl8pPr>
            <a:lvl9pPr>
              <a:defRPr sz="66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2959" y="12743974"/>
            <a:ext cx="9753280" cy="23609788"/>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en-US"/>
              <a:t>Click to edit Master text styles</a:t>
            </a:r>
          </a:p>
        </p:txBody>
      </p:sp>
      <p:sp>
        <p:nvSpPr>
          <p:cNvPr id="5" name="Date Placeholder 4"/>
          <p:cNvSpPr>
            <a:spLocks noGrp="1"/>
          </p:cNvSpPr>
          <p:nvPr>
            <p:ph type="dt" sz="half" idx="10"/>
          </p:nvPr>
        </p:nvSpPr>
        <p:spPr/>
        <p:txBody>
          <a:bodyPr/>
          <a:lstStyle/>
          <a:p>
            <a:fld id="{F5004D37-7DF2-4591-87A6-B1F4513FB9E9}" type="datetimeFigureOut">
              <a:rPr lang="en-IN" smtClean="0"/>
              <a:t>20-05-2024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C84C16-71EA-4046-869C-4E4C5697A3EE}" type="slidenum">
              <a:rPr lang="en-IN" smtClean="0"/>
              <a:t>‹#›</a:t>
            </a:fld>
            <a:endParaRPr lang="en-IN"/>
          </a:p>
        </p:txBody>
      </p:sp>
    </p:spTree>
    <p:extLst>
      <p:ext uri="{BB962C8B-B14F-4D97-AF65-F5344CB8AC3E}">
        <p14:creationId xmlns:p14="http://schemas.microsoft.com/office/powerpoint/2010/main" val="1866265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959" y="2831994"/>
            <a:ext cx="9753280" cy="9911980"/>
          </a:xfrm>
        </p:spPr>
        <p:txBody>
          <a:bodyPr anchor="b"/>
          <a:lstStyle>
            <a:lvl1pPr>
              <a:defRPr sz="10583"/>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56061" y="6116330"/>
            <a:ext cx="15309146" cy="30188272"/>
          </a:xfrm>
        </p:spPr>
        <p:txBody>
          <a:bodyPr anchor="t"/>
          <a:lstStyle>
            <a:lvl1pPr marL="0" indent="0">
              <a:buNone/>
              <a:defRPr sz="10583"/>
            </a:lvl1pPr>
            <a:lvl2pPr marL="1512006" indent="0">
              <a:buNone/>
              <a:defRPr sz="9260"/>
            </a:lvl2pPr>
            <a:lvl3pPr marL="3024012" indent="0">
              <a:buNone/>
              <a:defRPr sz="7937"/>
            </a:lvl3pPr>
            <a:lvl4pPr marL="4536018" indent="0">
              <a:buNone/>
              <a:defRPr sz="6614"/>
            </a:lvl4pPr>
            <a:lvl5pPr marL="6048024" indent="0">
              <a:buNone/>
              <a:defRPr sz="6614"/>
            </a:lvl5pPr>
            <a:lvl6pPr marL="7560031" indent="0">
              <a:buNone/>
              <a:defRPr sz="6614"/>
            </a:lvl6pPr>
            <a:lvl7pPr marL="9072037" indent="0">
              <a:buNone/>
              <a:defRPr sz="6614"/>
            </a:lvl7pPr>
            <a:lvl8pPr marL="10584043" indent="0">
              <a:buNone/>
              <a:defRPr sz="6614"/>
            </a:lvl8pPr>
            <a:lvl9pPr marL="12096049" indent="0">
              <a:buNone/>
              <a:defRPr sz="6614"/>
            </a:lvl9pPr>
          </a:lstStyle>
          <a:p>
            <a:r>
              <a:rPr lang="en-US"/>
              <a:t>Click icon to add picture</a:t>
            </a:r>
            <a:endParaRPr lang="en-US" dirty="0"/>
          </a:p>
        </p:txBody>
      </p:sp>
      <p:sp>
        <p:nvSpPr>
          <p:cNvPr id="4" name="Text Placeholder 3"/>
          <p:cNvSpPr>
            <a:spLocks noGrp="1"/>
          </p:cNvSpPr>
          <p:nvPr>
            <p:ph type="body" sz="half" idx="2"/>
          </p:nvPr>
        </p:nvSpPr>
        <p:spPr>
          <a:xfrm>
            <a:off x="2082959" y="12743974"/>
            <a:ext cx="9753280" cy="23609788"/>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en-US"/>
              <a:t>Click to edit Master text styles</a:t>
            </a:r>
          </a:p>
        </p:txBody>
      </p:sp>
      <p:sp>
        <p:nvSpPr>
          <p:cNvPr id="5" name="Date Placeholder 4"/>
          <p:cNvSpPr>
            <a:spLocks noGrp="1"/>
          </p:cNvSpPr>
          <p:nvPr>
            <p:ph type="dt" sz="half" idx="10"/>
          </p:nvPr>
        </p:nvSpPr>
        <p:spPr/>
        <p:txBody>
          <a:bodyPr/>
          <a:lstStyle/>
          <a:p>
            <a:fld id="{F5004D37-7DF2-4591-87A6-B1F4513FB9E9}" type="datetimeFigureOut">
              <a:rPr lang="en-IN" smtClean="0"/>
              <a:t>20-05-2024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C84C16-71EA-4046-869C-4E4C5697A3EE}" type="slidenum">
              <a:rPr lang="en-IN" smtClean="0"/>
              <a:t>‹#›</a:t>
            </a:fld>
            <a:endParaRPr lang="en-IN"/>
          </a:p>
        </p:txBody>
      </p:sp>
    </p:spTree>
    <p:extLst>
      <p:ext uri="{BB962C8B-B14F-4D97-AF65-F5344CB8AC3E}">
        <p14:creationId xmlns:p14="http://schemas.microsoft.com/office/powerpoint/2010/main" val="2378265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9020" y="2261671"/>
            <a:ext cx="26082248" cy="8210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79020" y="11308310"/>
            <a:ext cx="26082248" cy="26953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79020" y="39372595"/>
            <a:ext cx="6804065" cy="2261662"/>
          </a:xfrm>
          <a:prstGeom prst="rect">
            <a:avLst/>
          </a:prstGeom>
        </p:spPr>
        <p:txBody>
          <a:bodyPr vert="horz" lIns="91440" tIns="45720" rIns="91440" bIns="45720" rtlCol="0" anchor="ctr"/>
          <a:lstStyle>
            <a:lvl1pPr algn="l">
              <a:defRPr sz="3969">
                <a:solidFill>
                  <a:schemeClr val="tx1">
                    <a:tint val="75000"/>
                  </a:schemeClr>
                </a:solidFill>
              </a:defRPr>
            </a:lvl1pPr>
          </a:lstStyle>
          <a:p>
            <a:fld id="{F5004D37-7DF2-4591-87A6-B1F4513FB9E9}" type="datetimeFigureOut">
              <a:rPr lang="en-IN" smtClean="0"/>
              <a:t>20-05-2024</a:t>
            </a:fld>
            <a:endParaRPr lang="en-IN"/>
          </a:p>
        </p:txBody>
      </p:sp>
      <p:sp>
        <p:nvSpPr>
          <p:cNvPr id="5" name="Footer Placeholder 4"/>
          <p:cNvSpPr>
            <a:spLocks noGrp="1"/>
          </p:cNvSpPr>
          <p:nvPr>
            <p:ph type="ftr" sz="quarter" idx="3"/>
          </p:nvPr>
        </p:nvSpPr>
        <p:spPr>
          <a:xfrm>
            <a:off x="10017096" y="39372595"/>
            <a:ext cx="10206097" cy="2261662"/>
          </a:xfrm>
          <a:prstGeom prst="rect">
            <a:avLst/>
          </a:prstGeom>
        </p:spPr>
        <p:txBody>
          <a:bodyPr vert="horz" lIns="91440" tIns="45720" rIns="91440" bIns="45720" rtlCol="0" anchor="ctr"/>
          <a:lstStyle>
            <a:lvl1pPr algn="ctr">
              <a:defRPr sz="3969">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21357203" y="39372595"/>
            <a:ext cx="6804065" cy="2261662"/>
          </a:xfrm>
          <a:prstGeom prst="rect">
            <a:avLst/>
          </a:prstGeom>
        </p:spPr>
        <p:txBody>
          <a:bodyPr vert="horz" lIns="91440" tIns="45720" rIns="91440" bIns="45720" rtlCol="0" anchor="ctr"/>
          <a:lstStyle>
            <a:lvl1pPr algn="r">
              <a:defRPr sz="3969">
                <a:solidFill>
                  <a:schemeClr val="tx1">
                    <a:tint val="75000"/>
                  </a:schemeClr>
                </a:solidFill>
              </a:defRPr>
            </a:lvl1pPr>
          </a:lstStyle>
          <a:p>
            <a:fld id="{A9C84C16-71EA-4046-869C-4E4C5697A3EE}" type="slidenum">
              <a:rPr lang="en-IN" smtClean="0"/>
              <a:t>‹#›</a:t>
            </a:fld>
            <a:endParaRPr lang="en-IN"/>
          </a:p>
        </p:txBody>
      </p:sp>
    </p:spTree>
    <p:extLst>
      <p:ext uri="{BB962C8B-B14F-4D97-AF65-F5344CB8AC3E}">
        <p14:creationId xmlns:p14="http://schemas.microsoft.com/office/powerpoint/2010/main" val="13823645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4012" rtl="0" eaLnBrk="1" latinLnBrk="0" hangingPunct="1">
        <a:lnSpc>
          <a:spcPct val="90000"/>
        </a:lnSpc>
        <a:spcBef>
          <a:spcPct val="0"/>
        </a:spcBef>
        <a:buNone/>
        <a:defRPr sz="14551" kern="1200">
          <a:solidFill>
            <a:schemeClr val="tx1"/>
          </a:solidFill>
          <a:latin typeface="+mj-lt"/>
          <a:ea typeface="+mj-ea"/>
          <a:cs typeface="+mj-cs"/>
        </a:defRPr>
      </a:lvl1pPr>
    </p:titleStyle>
    <p:bodyStyle>
      <a:lvl1pPr marL="756003" indent="-756003" algn="l" defTabSz="3024012" rtl="0" eaLnBrk="1" latinLnBrk="0" hangingPunct="1">
        <a:lnSpc>
          <a:spcPct val="90000"/>
        </a:lnSpc>
        <a:spcBef>
          <a:spcPts val="3307"/>
        </a:spcBef>
        <a:buFont typeface="Arial" panose="020B0604020202020204" pitchFamily="34" charset="0"/>
        <a:buChar char="•"/>
        <a:defRPr sz="9260" kern="1200">
          <a:solidFill>
            <a:schemeClr val="tx1"/>
          </a:solidFill>
          <a:latin typeface="+mn-lt"/>
          <a:ea typeface="+mn-ea"/>
          <a:cs typeface="+mn-cs"/>
        </a:defRPr>
      </a:lvl1pPr>
      <a:lvl2pPr marL="2268009" indent="-756003" algn="l" defTabSz="3024012" rtl="0" eaLnBrk="1" latinLnBrk="0" hangingPunct="1">
        <a:lnSpc>
          <a:spcPct val="90000"/>
        </a:lnSpc>
        <a:spcBef>
          <a:spcPts val="1654"/>
        </a:spcBef>
        <a:buFont typeface="Arial" panose="020B0604020202020204" pitchFamily="34" charset="0"/>
        <a:buChar char="•"/>
        <a:defRPr sz="7937" kern="1200">
          <a:solidFill>
            <a:schemeClr val="tx1"/>
          </a:solidFill>
          <a:latin typeface="+mn-lt"/>
          <a:ea typeface="+mn-ea"/>
          <a:cs typeface="+mn-cs"/>
        </a:defRPr>
      </a:lvl2pPr>
      <a:lvl3pPr marL="3780015" indent="-756003" algn="l" defTabSz="3024012" rtl="0" eaLnBrk="1" latinLnBrk="0" hangingPunct="1">
        <a:lnSpc>
          <a:spcPct val="90000"/>
        </a:lnSpc>
        <a:spcBef>
          <a:spcPts val="1654"/>
        </a:spcBef>
        <a:buFont typeface="Arial" panose="020B0604020202020204" pitchFamily="34" charset="0"/>
        <a:buChar char="•"/>
        <a:defRPr sz="6614" kern="1200">
          <a:solidFill>
            <a:schemeClr val="tx1"/>
          </a:solidFill>
          <a:latin typeface="+mn-lt"/>
          <a:ea typeface="+mn-ea"/>
          <a:cs typeface="+mn-cs"/>
        </a:defRPr>
      </a:lvl3pPr>
      <a:lvl4pPr marL="5292021"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4pPr>
      <a:lvl5pPr marL="6804028"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5pPr>
      <a:lvl6pPr marL="8316034"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6pPr>
      <a:lvl7pPr marL="9828040"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7pPr>
      <a:lvl8pPr marL="11340046"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8pPr>
      <a:lvl9pPr marL="12852052"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9pPr>
    </p:bodyStyle>
    <p:otherStyle>
      <a:defPPr>
        <a:defRPr lang="en-US"/>
      </a:defPPr>
      <a:lvl1pPr marL="0" algn="l" defTabSz="3024012" rtl="0" eaLnBrk="1" latinLnBrk="0" hangingPunct="1">
        <a:defRPr sz="5953" kern="1200">
          <a:solidFill>
            <a:schemeClr val="tx1"/>
          </a:solidFill>
          <a:latin typeface="+mn-lt"/>
          <a:ea typeface="+mn-ea"/>
          <a:cs typeface="+mn-cs"/>
        </a:defRPr>
      </a:lvl1pPr>
      <a:lvl2pPr marL="1512006" algn="l" defTabSz="3024012" rtl="0" eaLnBrk="1" latinLnBrk="0" hangingPunct="1">
        <a:defRPr sz="5953" kern="1200">
          <a:solidFill>
            <a:schemeClr val="tx1"/>
          </a:solidFill>
          <a:latin typeface="+mn-lt"/>
          <a:ea typeface="+mn-ea"/>
          <a:cs typeface="+mn-cs"/>
        </a:defRPr>
      </a:lvl2pPr>
      <a:lvl3pPr marL="3024012" algn="l" defTabSz="3024012" rtl="0" eaLnBrk="1" latinLnBrk="0" hangingPunct="1">
        <a:defRPr sz="5953" kern="1200">
          <a:solidFill>
            <a:schemeClr val="tx1"/>
          </a:solidFill>
          <a:latin typeface="+mn-lt"/>
          <a:ea typeface="+mn-ea"/>
          <a:cs typeface="+mn-cs"/>
        </a:defRPr>
      </a:lvl3pPr>
      <a:lvl4pPr marL="4536018" algn="l" defTabSz="3024012" rtl="0" eaLnBrk="1" latinLnBrk="0" hangingPunct="1">
        <a:defRPr sz="5953" kern="1200">
          <a:solidFill>
            <a:schemeClr val="tx1"/>
          </a:solidFill>
          <a:latin typeface="+mn-lt"/>
          <a:ea typeface="+mn-ea"/>
          <a:cs typeface="+mn-cs"/>
        </a:defRPr>
      </a:lvl4pPr>
      <a:lvl5pPr marL="6048024" algn="l" defTabSz="3024012" rtl="0" eaLnBrk="1" latinLnBrk="0" hangingPunct="1">
        <a:defRPr sz="5953" kern="1200">
          <a:solidFill>
            <a:schemeClr val="tx1"/>
          </a:solidFill>
          <a:latin typeface="+mn-lt"/>
          <a:ea typeface="+mn-ea"/>
          <a:cs typeface="+mn-cs"/>
        </a:defRPr>
      </a:lvl5pPr>
      <a:lvl6pPr marL="7560031" algn="l" defTabSz="3024012" rtl="0" eaLnBrk="1" latinLnBrk="0" hangingPunct="1">
        <a:defRPr sz="5953" kern="1200">
          <a:solidFill>
            <a:schemeClr val="tx1"/>
          </a:solidFill>
          <a:latin typeface="+mn-lt"/>
          <a:ea typeface="+mn-ea"/>
          <a:cs typeface="+mn-cs"/>
        </a:defRPr>
      </a:lvl6pPr>
      <a:lvl7pPr marL="9072037" algn="l" defTabSz="3024012" rtl="0" eaLnBrk="1" latinLnBrk="0" hangingPunct="1">
        <a:defRPr sz="5953" kern="1200">
          <a:solidFill>
            <a:schemeClr val="tx1"/>
          </a:solidFill>
          <a:latin typeface="+mn-lt"/>
          <a:ea typeface="+mn-ea"/>
          <a:cs typeface="+mn-cs"/>
        </a:defRPr>
      </a:lvl7pPr>
      <a:lvl8pPr marL="10584043" algn="l" defTabSz="3024012" rtl="0" eaLnBrk="1" latinLnBrk="0" hangingPunct="1">
        <a:defRPr sz="5953" kern="1200">
          <a:solidFill>
            <a:schemeClr val="tx1"/>
          </a:solidFill>
          <a:latin typeface="+mn-lt"/>
          <a:ea typeface="+mn-ea"/>
          <a:cs typeface="+mn-cs"/>
        </a:defRPr>
      </a:lvl8pPr>
      <a:lvl9pPr marL="12096049" algn="l" defTabSz="3024012" rtl="0" eaLnBrk="1" latinLnBrk="0" hangingPunct="1">
        <a:defRPr sz="59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mailto:anita.lakhani01@gmail.com" TargetMode="External"/><Relationship Id="rId11" Type="http://schemas.openxmlformats.org/officeDocument/2006/relationships/image" Target="../media/image5.png"/><Relationship Id="rId5" Type="http://schemas.openxmlformats.org/officeDocument/2006/relationships/hyperlink" Target="mailto:Email-suratdewan@gmail.com" TargetMode="External"/><Relationship Id="rId10" Type="http://schemas.openxmlformats.org/officeDocument/2006/relationships/image" Target="../media/image4.jpeg"/><Relationship Id="rId4" Type="http://schemas.openxmlformats.org/officeDocument/2006/relationships/notesSlide" Target="../notesSlides/notesSlide1.xml"/><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608C47-7B35-B705-BFE8-A84CD78F297A}"/>
              </a:ext>
            </a:extLst>
          </p:cNvPr>
          <p:cNvSpPr txBox="1"/>
          <p:nvPr/>
        </p:nvSpPr>
        <p:spPr>
          <a:xfrm>
            <a:off x="1683657" y="1433859"/>
            <a:ext cx="26566586" cy="4339650"/>
          </a:xfrm>
          <a:prstGeom prst="rect">
            <a:avLst/>
          </a:prstGeom>
          <a:noFill/>
        </p:spPr>
        <p:txBody>
          <a:bodyPr wrap="square" rtlCol="0">
            <a:spAutoFit/>
          </a:bodyPr>
          <a:lstStyle/>
          <a:p>
            <a:pPr algn="ctr"/>
            <a:r>
              <a:rPr lang="en-US" sz="6600" b="1" dirty="0">
                <a:solidFill>
                  <a:schemeClr val="accent6">
                    <a:lumMod val="75000"/>
                  </a:schemeClr>
                </a:solidFill>
                <a:latin typeface="Times New Roman" panose="02020603050405020304" pitchFamily="18" charset="0"/>
                <a:cs typeface="Times New Roman" panose="02020603050405020304" pitchFamily="18" charset="0"/>
              </a:rPr>
              <a:t>Understanding the Impact of Stratosphere-Troposphere Exchange on Ozone Distribution and Climate Dynamics</a:t>
            </a:r>
          </a:p>
          <a:p>
            <a:pPr algn="ctr"/>
            <a:r>
              <a:rPr lang="en-US" sz="3600" dirty="0">
                <a:latin typeface="Helvetica" panose="020B0604020202020204" pitchFamily="34" charset="0"/>
                <a:cs typeface="Helvetica" panose="020B0604020202020204" pitchFamily="34" charset="0"/>
              </a:rPr>
              <a:t>Surat Dewan, Anita Lakhani</a:t>
            </a:r>
          </a:p>
          <a:p>
            <a:pPr algn="ctr"/>
            <a:r>
              <a:rPr lang="en-US" sz="3600" dirty="0">
                <a:latin typeface="Helvetica" panose="020B0604020202020204" pitchFamily="34" charset="0"/>
                <a:cs typeface="Helvetica" panose="020B0604020202020204" pitchFamily="34" charset="0"/>
              </a:rPr>
              <a:t> Department of Chemistry, Dayalbagh Educational Institute, Dayalbagh, Agra-282005, UP, India</a:t>
            </a:r>
          </a:p>
          <a:p>
            <a:pPr algn="ctr"/>
            <a:r>
              <a:rPr lang="en-US" sz="3600" b="1" dirty="0">
                <a:solidFill>
                  <a:schemeClr val="accent6">
                    <a:lumMod val="75000"/>
                  </a:schemeClr>
                </a:solidFill>
                <a:latin typeface="Helvetica" panose="020B0604020202020204" pitchFamily="34" charset="0"/>
                <a:cs typeface="Helvetica" panose="020B0604020202020204" pitchFamily="34" charset="0"/>
                <a:hlinkClick r:id="rId5"/>
              </a:rPr>
              <a:t>Email-suratdewan@gmail.com</a:t>
            </a:r>
            <a:r>
              <a:rPr lang="en-US" sz="3600" b="1" dirty="0">
                <a:solidFill>
                  <a:schemeClr val="accent6">
                    <a:lumMod val="75000"/>
                  </a:schemeClr>
                </a:solidFill>
                <a:latin typeface="Helvetica" panose="020B0604020202020204" pitchFamily="34" charset="0"/>
                <a:cs typeface="Helvetica" panose="020B0604020202020204" pitchFamily="34" charset="0"/>
              </a:rPr>
              <a:t>, </a:t>
            </a:r>
            <a:r>
              <a:rPr lang="en-US" sz="3600" b="1" dirty="0">
                <a:solidFill>
                  <a:schemeClr val="accent6">
                    <a:lumMod val="75000"/>
                  </a:schemeClr>
                </a:solidFill>
                <a:latin typeface="Helvetica" panose="020B0604020202020204" pitchFamily="34" charset="0"/>
                <a:cs typeface="Helvetica" panose="020B0604020202020204" pitchFamily="34" charset="0"/>
                <a:hlinkClick r:id="rId6"/>
              </a:rPr>
              <a:t>anita.lakhani01@gmail.com</a:t>
            </a:r>
            <a:endParaRPr lang="en-US" sz="3600" b="1" dirty="0">
              <a:solidFill>
                <a:schemeClr val="accent6">
                  <a:lumMod val="75000"/>
                </a:schemeClr>
              </a:solidFill>
              <a:latin typeface="Helvetica" panose="020B0604020202020204" pitchFamily="34" charset="0"/>
              <a:cs typeface="Helvetica" panose="020B0604020202020204" pitchFamily="34" charset="0"/>
            </a:endParaRPr>
          </a:p>
          <a:p>
            <a:pPr algn="ctr"/>
            <a:endParaRPr lang="en-IN" sz="3600" b="1" dirty="0">
              <a:solidFill>
                <a:schemeClr val="accent6">
                  <a:lumMod val="75000"/>
                </a:schemeClr>
              </a:solidFill>
              <a:latin typeface="Helvetica" panose="020B0604020202020204" pitchFamily="34" charset="0"/>
              <a:cs typeface="Helvetica" panose="020B0604020202020204" pitchFamily="34" charset="0"/>
            </a:endParaRPr>
          </a:p>
        </p:txBody>
      </p:sp>
      <p:sp>
        <p:nvSpPr>
          <p:cNvPr id="3" name="TextBox 2">
            <a:extLst>
              <a:ext uri="{FF2B5EF4-FFF2-40B4-BE49-F238E27FC236}">
                <a16:creationId xmlns:a16="http://schemas.microsoft.com/office/drawing/2014/main" id="{D21C5508-4159-B68D-CF3B-E72F989DB230}"/>
              </a:ext>
            </a:extLst>
          </p:cNvPr>
          <p:cNvSpPr txBox="1"/>
          <p:nvPr/>
        </p:nvSpPr>
        <p:spPr>
          <a:xfrm>
            <a:off x="1175604" y="5458366"/>
            <a:ext cx="8812354" cy="37070661"/>
          </a:xfrm>
          <a:prstGeom prst="rect">
            <a:avLst/>
          </a:prstGeom>
          <a:noFill/>
        </p:spPr>
        <p:txBody>
          <a:bodyPr wrap="square" rtlCol="0">
            <a:spAutoFit/>
          </a:bodyPr>
          <a:lstStyle/>
          <a:p>
            <a:pPr algn="just">
              <a:lnSpc>
                <a:spcPct val="107000"/>
              </a:lnSpc>
            </a:pPr>
            <a:r>
              <a:rPr lang="en-US" sz="2800" b="1" dirty="0">
                <a:solidFill>
                  <a:schemeClr val="accent6">
                    <a:lumMod val="50000"/>
                  </a:schemeClr>
                </a:solidFill>
              </a:rPr>
              <a:t>Introduction</a:t>
            </a:r>
          </a:p>
          <a:p>
            <a:pPr algn="just">
              <a:lnSpc>
                <a:spcPct val="107000"/>
              </a:lnSpc>
            </a:pPr>
            <a:endParaRPr lang="en-US" sz="2400" dirty="0"/>
          </a:p>
          <a:p>
            <a:pPr algn="just">
              <a:lnSpc>
                <a:spcPct val="107000"/>
              </a:lnSpc>
            </a:pPr>
            <a:r>
              <a:rPr lang="en-US" sz="2400" b="1" kern="100" dirty="0">
                <a:solidFill>
                  <a:srgbClr val="00B050"/>
                </a:solidFill>
                <a:latin typeface="Helvetica" panose="020B0604020202020204" pitchFamily="34" charset="0"/>
                <a:ea typeface="Calibri" panose="020F0502020204030204" pitchFamily="34" charset="0"/>
                <a:cs typeface="Helvetica" panose="020B0604020202020204" pitchFamily="34" charset="0"/>
              </a:rPr>
              <a:t>Ozone is one of the most significant trace gases in the atmosphere. It is a strong oxidant, a short-lived climate forcer, and an important greenhouse gas. About 10% of the total atmospheric ozone column resides in the troposphere and 90% in the stratosphere. In the stratosphere, ozone plays an important role in protecting us from harmful ultraviolet radiation. However, in the troposphere, ozone is a pollutant that is detrimental to human health, crops, and ecosystems.</a:t>
            </a:r>
          </a:p>
          <a:p>
            <a:pPr marL="342900" indent="-342900">
              <a:lnSpc>
                <a:spcPct val="107000"/>
              </a:lnSpc>
              <a:buFont typeface="Wingdings" panose="05000000000000000000" pitchFamily="2" charset="2"/>
              <a:buChar char=""/>
            </a:pP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dirty="0">
              <a:latin typeface="Helvetica" panose="020B0604020202020204" pitchFamily="34" charset="0"/>
              <a:cs typeface="Helvetica" panose="020B0604020202020204" pitchFamily="34" charset="0"/>
            </a:endParaRPr>
          </a:p>
          <a:p>
            <a:pPr lvl="0">
              <a:lnSpc>
                <a:spcPct val="107000"/>
              </a:lnSpc>
            </a:pPr>
            <a:endParaRPr lang="en-US" sz="2400" b="1" i="1" dirty="0">
              <a:solidFill>
                <a:schemeClr val="accent1"/>
              </a:solidFill>
              <a:effectLst/>
              <a:highlight>
                <a:srgbClr val="FFFFFF"/>
              </a:highlight>
              <a:latin typeface="Helvetica" panose="020B0604020202020204" pitchFamily="34" charset="0"/>
              <a:cs typeface="Helvetica" panose="020B0604020202020204" pitchFamily="34" charset="0"/>
            </a:endParaRPr>
          </a:p>
          <a:p>
            <a:pPr lvl="0">
              <a:lnSpc>
                <a:spcPct val="107000"/>
              </a:lnSpc>
            </a:pPr>
            <a:endParaRPr lang="en-US" sz="2400" b="1" i="1" dirty="0">
              <a:solidFill>
                <a:schemeClr val="accent1"/>
              </a:solidFill>
              <a:highlight>
                <a:srgbClr val="FFFFFF"/>
              </a:highlight>
              <a:latin typeface="Helvetica" panose="020B0604020202020204" pitchFamily="34" charset="0"/>
              <a:cs typeface="Helvetica" panose="020B0604020202020204" pitchFamily="34" charset="0"/>
            </a:endParaRPr>
          </a:p>
          <a:p>
            <a:pPr lvl="0">
              <a:lnSpc>
                <a:spcPct val="107000"/>
              </a:lnSpc>
            </a:pPr>
            <a:endParaRPr lang="en-US" sz="2400" b="1" i="1" dirty="0">
              <a:solidFill>
                <a:schemeClr val="accent1"/>
              </a:solidFill>
              <a:effectLst/>
              <a:highlight>
                <a:srgbClr val="FFFFFF"/>
              </a:highlight>
              <a:latin typeface="Helvetica" panose="020B0604020202020204" pitchFamily="34" charset="0"/>
              <a:cs typeface="Helvetica" panose="020B0604020202020204" pitchFamily="34" charset="0"/>
            </a:endParaRPr>
          </a:p>
          <a:p>
            <a:pPr lvl="0" algn="just">
              <a:lnSpc>
                <a:spcPct val="107000"/>
              </a:lnSpc>
            </a:pPr>
            <a:endParaRPr lang="en-US" sz="2400" b="1" i="1" dirty="0">
              <a:solidFill>
                <a:schemeClr val="accent1"/>
              </a:solidFill>
              <a:effectLst/>
              <a:highlight>
                <a:srgbClr val="FFFFFF"/>
              </a:highlight>
              <a:latin typeface="Helvetica" panose="020B0604020202020204" pitchFamily="34" charset="0"/>
              <a:cs typeface="Helvetica" panose="020B0604020202020204" pitchFamily="34" charset="0"/>
            </a:endParaRPr>
          </a:p>
          <a:p>
            <a:pPr lvl="0" algn="just">
              <a:lnSpc>
                <a:spcPct val="107000"/>
              </a:lnSpc>
            </a:pPr>
            <a:r>
              <a:rPr lang="en-US" sz="2400" b="1" i="1" dirty="0">
                <a:solidFill>
                  <a:schemeClr val="accent1"/>
                </a:solidFill>
                <a:effectLst/>
                <a:highlight>
                  <a:srgbClr val="FFFFFF"/>
                </a:highlight>
                <a:latin typeface="Helvetica" panose="020B0604020202020204" pitchFamily="34" charset="0"/>
                <a:cs typeface="Helvetica" panose="020B0604020202020204" pitchFamily="34" charset="0"/>
              </a:rPr>
              <a:t>Figure 1: The ozone layer in the stratosphere absorbs UV light, protecting life on Earth from its harmful effects but in the troposphere is an air pollutant</a:t>
            </a:r>
            <a:r>
              <a:rPr lang="en-US" sz="2000" b="1" i="1" dirty="0">
                <a:solidFill>
                  <a:schemeClr val="accent1"/>
                </a:solidFill>
                <a:effectLst/>
                <a:highlight>
                  <a:srgbClr val="FFFFFF"/>
                </a:highlight>
                <a:latin typeface="Helvetica" panose="020B0604020202020204" pitchFamily="34" charset="0"/>
                <a:cs typeface="Helvetica" panose="020B0604020202020204" pitchFamily="34" charset="0"/>
              </a:rPr>
              <a:t>. </a:t>
            </a:r>
            <a:r>
              <a:rPr lang="en-US" sz="2000" b="1" i="1" dirty="0">
                <a:solidFill>
                  <a:schemeClr val="accent1"/>
                </a:solidFill>
                <a:highlight>
                  <a:srgbClr val="FFFFFF"/>
                </a:highlight>
                <a:latin typeface="Helvetica" panose="020B0604020202020204" pitchFamily="34" charset="0"/>
                <a:cs typeface="Helvetica" panose="020B0604020202020204" pitchFamily="34" charset="0"/>
              </a:rPr>
              <a:t>(</a:t>
            </a:r>
            <a:r>
              <a:rPr lang="en-US" sz="2000" b="1" i="1" dirty="0">
                <a:solidFill>
                  <a:schemeClr val="accent1"/>
                </a:solidFill>
                <a:effectLst/>
                <a:highlight>
                  <a:srgbClr val="FFFFFF"/>
                </a:highlight>
                <a:latin typeface="Helvetica" panose="020B0604020202020204" pitchFamily="34" charset="0"/>
                <a:cs typeface="Helvetica" panose="020B0604020202020204" pitchFamily="34" charset="0"/>
              </a:rPr>
              <a:t> Image-www.ccacoalition.org)</a:t>
            </a:r>
            <a:endParaRPr lang="en-US" sz="2000" b="1" i="1" kern="100" dirty="0">
              <a:solidFill>
                <a:schemeClr val="accent1"/>
              </a:solidFill>
              <a:effectLst/>
              <a:latin typeface="Helvetica" panose="020B0604020202020204" pitchFamily="34" charset="0"/>
              <a:ea typeface="Calibri" panose="020F0502020204030204" pitchFamily="34" charset="0"/>
              <a:cs typeface="Helvetica" panose="020B0604020202020204" pitchFamily="34" charset="0"/>
            </a:endParaRPr>
          </a:p>
          <a:p>
            <a:pPr lvl="0" algn="just">
              <a:lnSpc>
                <a:spcPct val="107000"/>
              </a:lnSpc>
            </a:pPr>
            <a:endParaRPr lang="en-US" sz="2400" b="1" i="1" dirty="0">
              <a:latin typeface="Helvetica" panose="020B0604020202020204" pitchFamily="34" charset="0"/>
              <a:cs typeface="Helvetica" panose="020B0604020202020204" pitchFamily="34" charset="0"/>
            </a:endParaRPr>
          </a:p>
          <a:p>
            <a:pPr marL="342900" lvl="0" indent="-342900" algn="just">
              <a:lnSpc>
                <a:spcPct val="107000"/>
              </a:lnSpc>
              <a:buFont typeface="Wingdings" panose="05000000000000000000" pitchFamily="2" charset="2"/>
              <a:buChar char="Ø"/>
            </a:pPr>
            <a:r>
              <a:rPr lang="en-US" sz="2400" b="1" dirty="0">
                <a:latin typeface="Helvetica" panose="020B0604020202020204" pitchFamily="34" charset="0"/>
                <a:cs typeface="Helvetica" panose="020B0604020202020204" pitchFamily="34" charset="0"/>
              </a:rPr>
              <a:t>The tropospheric ozone budget is controlled by chemical production and loss, by stratospheric–tropospheric exchange (STE), and by deposition at the Earth’s surface,</a:t>
            </a:r>
          </a:p>
          <a:p>
            <a:pPr marL="342900" lvl="0" indent="-342900" algn="just">
              <a:lnSpc>
                <a:spcPct val="107000"/>
              </a:lnSpc>
              <a:buFont typeface="Wingdings" panose="05000000000000000000" pitchFamily="2" charset="2"/>
              <a:buChar char=""/>
            </a:pPr>
            <a:r>
              <a:rPr lang="en-US" sz="2400" b="1" kern="100" dirty="0">
                <a:effectLst/>
                <a:latin typeface="Helvetica" panose="020B0604020202020204" pitchFamily="34" charset="0"/>
                <a:ea typeface="Calibri" panose="020F0502020204030204" pitchFamily="34" charset="0"/>
                <a:cs typeface="Helvetica" panose="020B0604020202020204" pitchFamily="34" charset="0"/>
              </a:rPr>
              <a:t>The stratosphere has long been acknowledged as a significant contributor to tropospheric ozone.</a:t>
            </a:r>
            <a:endParaRPr lang="en-IN" sz="2400" b="1" kern="100" dirty="0">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lgn="just">
              <a:lnSpc>
                <a:spcPct val="107000"/>
              </a:lnSpc>
              <a:buFont typeface="Wingdings" panose="05000000000000000000" pitchFamily="2" charset="2"/>
              <a:buChar char=""/>
            </a:pPr>
            <a:r>
              <a:rPr lang="en-IN" sz="2400" b="1" kern="100" dirty="0">
                <a:effectLst/>
                <a:latin typeface="Helvetica" panose="020B0604020202020204" pitchFamily="34" charset="0"/>
                <a:ea typeface="Calibri" panose="020F0502020204030204" pitchFamily="34" charset="0"/>
                <a:cs typeface="Helvetica" panose="020B0604020202020204" pitchFamily="34" charset="0"/>
              </a:rPr>
              <a:t>Stratosphere-to-troposphere transport refers to the movement of air and ozone from the stratosphere across the tropopause into the troposphere.</a:t>
            </a:r>
          </a:p>
          <a:p>
            <a:pPr marL="342900" indent="-342900" algn="just">
              <a:lnSpc>
                <a:spcPct val="107000"/>
              </a:lnSpc>
              <a:spcAft>
                <a:spcPts val="800"/>
              </a:spcAft>
              <a:buFont typeface="Wingdings" panose="05000000000000000000" pitchFamily="2" charset="2"/>
              <a:buChar char=""/>
            </a:pPr>
            <a:r>
              <a:rPr lang="en-IN" sz="2400" b="1" kern="100" dirty="0" err="1">
                <a:latin typeface="Helvetica" panose="020B0604020202020204" pitchFamily="34" charset="0"/>
                <a:ea typeface="Calibri" panose="020F0502020204030204" pitchFamily="34" charset="0"/>
                <a:cs typeface="Helvetica" panose="020B0604020202020204" pitchFamily="34" charset="0"/>
              </a:rPr>
              <a:t>Meul</a:t>
            </a:r>
            <a:r>
              <a:rPr lang="en-IN" sz="2400" b="1" kern="100" dirty="0">
                <a:latin typeface="Helvetica" panose="020B0604020202020204" pitchFamily="34" charset="0"/>
                <a:ea typeface="Calibri" panose="020F0502020204030204" pitchFamily="34" charset="0"/>
                <a:cs typeface="Helvetica" panose="020B0604020202020204" pitchFamily="34" charset="0"/>
              </a:rPr>
              <a:t> et al., 2018 have projected a 53% increase in the global mean annual influx of stratospheric ozone into the troposphere between the years 2000 and 2100.</a:t>
            </a:r>
            <a:endParaRPr lang="en-IN" sz="2400" b="1" kern="100" dirty="0">
              <a:effectLst/>
              <a:latin typeface="Helvetica" panose="020B0604020202020204" pitchFamily="34" charset="0"/>
              <a:ea typeface="Calibri" panose="020F050202020403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r>
              <a:rPr lang="en-IN" sz="2400" b="1" kern="100" dirty="0">
                <a:effectLst/>
                <a:latin typeface="Helvetica" panose="020B0604020202020204" pitchFamily="34" charset="0"/>
                <a:ea typeface="Calibri" panose="020F0502020204030204" pitchFamily="34" charset="0"/>
                <a:cs typeface="Helvetica" panose="020B0604020202020204" pitchFamily="34" charset="0"/>
              </a:rPr>
              <a:t>The 380K isentropic surface of the extratropic is a key boundary for quantifying the global annual downward flux of ozone into the troposphere.</a:t>
            </a:r>
          </a:p>
          <a:p>
            <a:pPr marL="342900" indent="-342900" algn="just">
              <a:lnSpc>
                <a:spcPct val="107000"/>
              </a:lnSpc>
              <a:buFont typeface="Wingdings" panose="05000000000000000000" pitchFamily="2" charset="2"/>
              <a:buChar char=""/>
            </a:pPr>
            <a:r>
              <a:rPr lang="en-IN" sz="2400" b="1" kern="100" dirty="0">
                <a:latin typeface="Helvetica" panose="020B0604020202020204" pitchFamily="34" charset="0"/>
                <a:ea typeface="Calibri" panose="020F0502020204030204" pitchFamily="34" charset="0"/>
                <a:cs typeface="Helvetica" panose="020B0604020202020204" pitchFamily="34" charset="0"/>
              </a:rPr>
              <a:t>STE is driven by the large-scale stratospheric meridional circulation known as Brewer-Dobson circulation (BDC).</a:t>
            </a:r>
          </a:p>
          <a:p>
            <a:pPr marL="342900" indent="-342900" algn="just">
              <a:lnSpc>
                <a:spcPct val="107000"/>
              </a:lnSpc>
              <a:buFont typeface="Wingdings" panose="05000000000000000000" pitchFamily="2" charset="2"/>
              <a:buChar char=""/>
            </a:pPr>
            <a:r>
              <a:rPr lang="en-IN" sz="2400" b="1" kern="100" dirty="0">
                <a:latin typeface="Helvetica" panose="020B0604020202020204" pitchFamily="34" charset="0"/>
                <a:ea typeface="Calibri" panose="020F0502020204030204" pitchFamily="34" charset="0"/>
                <a:cs typeface="Helvetica" panose="020B0604020202020204" pitchFamily="34" charset="0"/>
              </a:rPr>
              <a:t>In the tropics, air rises from the troposphere to the stratosphere and this air is then transported to the extratropical stratosphere.</a:t>
            </a:r>
          </a:p>
          <a:p>
            <a:pPr marL="342900" indent="-342900" algn="just">
              <a:lnSpc>
                <a:spcPct val="107000"/>
              </a:lnSpc>
              <a:spcAft>
                <a:spcPts val="800"/>
              </a:spcAft>
              <a:buFont typeface="Wingdings" panose="05000000000000000000" pitchFamily="2" charset="2"/>
              <a:buChar char=""/>
            </a:pPr>
            <a:r>
              <a:rPr lang="en-IN" sz="2400" b="1" kern="100" dirty="0">
                <a:latin typeface="Helvetica" panose="020B0604020202020204" pitchFamily="34" charset="0"/>
                <a:ea typeface="Calibri" panose="020F0502020204030204" pitchFamily="34" charset="0"/>
                <a:cs typeface="Helvetica" panose="020B0604020202020204" pitchFamily="34" charset="0"/>
              </a:rPr>
              <a:t>Finally, it descends from the stratosphere to the troposphere at high and middle latitudes.</a:t>
            </a:r>
          </a:p>
          <a:p>
            <a:pPr marL="342900" lvl="0" indent="-342900">
              <a:lnSpc>
                <a:spcPct val="107000"/>
              </a:lnSpc>
              <a:buFont typeface="Wingdings" panose="05000000000000000000" pitchFamily="2" charset="2"/>
              <a:buChar char=""/>
            </a:pPr>
            <a:endParaRPr lang="en-IN" sz="2400" b="1" kern="100" dirty="0">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Wingdings" panose="05000000000000000000" pitchFamily="2" charset="2"/>
              <a:buChar char=""/>
            </a:pPr>
            <a:endParaRPr lang="en-IN" sz="2400" b="1" kern="100" dirty="0">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Wingdings" panose="05000000000000000000" pitchFamily="2" charset="2"/>
              <a:buChar char=""/>
            </a:pPr>
            <a:endParaRPr lang="en-IN" sz="2400" b="1" kern="100" dirty="0">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Wingdings" panose="05000000000000000000" pitchFamily="2" charset="2"/>
              <a:buChar char=""/>
            </a:pPr>
            <a:endParaRPr lang="en-IN" sz="2400" b="1" kern="100" dirty="0">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Wingdings" panose="05000000000000000000" pitchFamily="2" charset="2"/>
              <a:buChar char=""/>
            </a:pPr>
            <a:endParaRPr lang="en-IN" sz="2400" b="1" kern="100" dirty="0">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Wingdings" panose="05000000000000000000" pitchFamily="2" charset="2"/>
              <a:buChar char=""/>
            </a:pPr>
            <a:endParaRPr lang="en-IN" sz="2400" b="1" kern="100" dirty="0">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Wingdings" panose="05000000000000000000" pitchFamily="2" charset="2"/>
              <a:buChar char=""/>
            </a:pPr>
            <a:endParaRPr lang="en-IN" sz="2400" b="1" kern="100" dirty="0">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Wingdings" panose="05000000000000000000" pitchFamily="2" charset="2"/>
              <a:buChar char=""/>
            </a:pPr>
            <a:endParaRPr lang="en-IN" sz="2400" b="1" kern="100" dirty="0">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Wingdings" panose="05000000000000000000" pitchFamily="2" charset="2"/>
              <a:buChar char=""/>
            </a:pPr>
            <a:endParaRPr lang="en-IN" sz="2400" b="1" kern="100" dirty="0">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Wingdings" panose="05000000000000000000" pitchFamily="2" charset="2"/>
              <a:buChar char=""/>
            </a:pPr>
            <a:endParaRPr lang="en-IN" sz="2400" b="1" kern="100" dirty="0">
              <a:latin typeface="Helvetica" panose="020B0604020202020204" pitchFamily="34" charset="0"/>
              <a:ea typeface="Calibri" panose="020F0502020204030204" pitchFamily="34" charset="0"/>
              <a:cs typeface="Helvetica" panose="020B0604020202020204" pitchFamily="34" charset="0"/>
            </a:endParaRPr>
          </a:p>
          <a:p>
            <a:pPr lvl="0">
              <a:lnSpc>
                <a:spcPct val="107000"/>
              </a:lnSpc>
            </a:pPr>
            <a:endParaRPr lang="en-IN" sz="2400" b="1" kern="100" dirty="0">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Wingdings" panose="05000000000000000000" pitchFamily="2" charset="2"/>
              <a:buChar char=""/>
            </a:pPr>
            <a:endParaRPr lang="en-IN" sz="2400" b="1" kern="100" dirty="0">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Wingdings" panose="05000000000000000000" pitchFamily="2" charset="2"/>
              <a:buChar char=""/>
            </a:pPr>
            <a:endParaRPr lang="en-IN" sz="2400" b="1" kern="100" dirty="0">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Wingdings" panose="05000000000000000000" pitchFamily="2" charset="2"/>
              <a:buChar char=""/>
            </a:pPr>
            <a:endParaRPr lang="en-IN" sz="2400" b="1" kern="100" dirty="0">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Wingdings" panose="05000000000000000000" pitchFamily="2" charset="2"/>
              <a:buChar char=""/>
            </a:pPr>
            <a:endParaRPr lang="en-IN" sz="2400" b="1" kern="100" dirty="0">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Wingdings" panose="05000000000000000000" pitchFamily="2" charset="2"/>
              <a:buChar char=""/>
            </a:pPr>
            <a:endParaRPr lang="en-IN" sz="2400" b="1" kern="100" dirty="0">
              <a:effectLst/>
              <a:latin typeface="Helvetica" panose="020B0604020202020204" pitchFamily="34" charset="0"/>
              <a:ea typeface="Calibri" panose="020F0502020204030204" pitchFamily="34" charset="0"/>
              <a:cs typeface="Helvetica" panose="020B0604020202020204" pitchFamily="34" charset="0"/>
            </a:endParaRPr>
          </a:p>
          <a:p>
            <a:pPr>
              <a:lnSpc>
                <a:spcPct val="107000"/>
              </a:lnSpc>
            </a:pPr>
            <a:endParaRPr lang="en-US" sz="2400" b="1" u="sng" dirty="0">
              <a:latin typeface="Helvetica" panose="020B0604020202020204" pitchFamily="34" charset="0"/>
              <a:cs typeface="Helvetica" panose="020B0604020202020204" pitchFamily="34" charset="0"/>
            </a:endParaRPr>
          </a:p>
          <a:p>
            <a:pPr>
              <a:lnSpc>
                <a:spcPct val="107000"/>
              </a:lnSpc>
            </a:pPr>
            <a:r>
              <a:rPr lang="en-IN" sz="2400" b="1" i="1" kern="100" dirty="0">
                <a:solidFill>
                  <a:schemeClr val="accent1">
                    <a:lumMod val="50000"/>
                  </a:schemeClr>
                </a:solidFill>
                <a:latin typeface="Helvetica" panose="020B0604020202020204" pitchFamily="34" charset="0"/>
                <a:ea typeface="Calibri" panose="020F0502020204030204" pitchFamily="34" charset="0"/>
                <a:cs typeface="Helvetica" panose="020B0604020202020204" pitchFamily="34" charset="0"/>
              </a:rPr>
              <a:t>Figure 2: </a:t>
            </a:r>
            <a:r>
              <a:rPr lang="en-US" sz="2400" b="1" i="1" kern="100" dirty="0">
                <a:solidFill>
                  <a:schemeClr val="accent1">
                    <a:lumMod val="50000"/>
                  </a:schemeClr>
                </a:solidFill>
                <a:highlight>
                  <a:srgbClr val="FFFFFF"/>
                </a:highlight>
                <a:latin typeface="Helvetica" panose="020B0604020202020204" pitchFamily="34" charset="0"/>
                <a:ea typeface="Calibri" panose="020F0502020204030204" pitchFamily="34" charset="0"/>
                <a:cs typeface="Helvetica" panose="020B0604020202020204" pitchFamily="34" charset="0"/>
              </a:rPr>
              <a:t>Sources of tropospheric ozone and STE through tropopause folds. (</a:t>
            </a:r>
            <a:r>
              <a:rPr lang="en-US" sz="2000" b="1" i="1" kern="100" dirty="0">
                <a:solidFill>
                  <a:schemeClr val="accent1">
                    <a:lumMod val="50000"/>
                  </a:schemeClr>
                </a:solidFill>
                <a:highlight>
                  <a:srgbClr val="FFFFFF"/>
                </a:highlight>
                <a:latin typeface="Helvetica" panose="020B0604020202020204" pitchFamily="34" charset="0"/>
                <a:ea typeface="Calibri" panose="020F0502020204030204" pitchFamily="34" charset="0"/>
                <a:cs typeface="Helvetica" panose="020B0604020202020204" pitchFamily="34" charset="0"/>
              </a:rPr>
              <a:t>Image- </a:t>
            </a:r>
            <a:r>
              <a:rPr lang="en-IN" sz="2000" b="1" kern="100" dirty="0">
                <a:solidFill>
                  <a:schemeClr val="accent1">
                    <a:lumMod val="50000"/>
                  </a:schemeClr>
                </a:solidFill>
                <a:effectLst/>
                <a:latin typeface="Helvetica" panose="020B0604020202020204" pitchFamily="34" charset="0"/>
                <a:ea typeface="Calibri" panose="020F0502020204030204" pitchFamily="34" charset="0"/>
                <a:cs typeface="Helvetica" panose="020B0604020202020204" pitchFamily="34" charset="0"/>
              </a:rPr>
              <a:t>earthobservatory.nasa.gov)</a:t>
            </a:r>
          </a:p>
          <a:p>
            <a:pPr>
              <a:lnSpc>
                <a:spcPct val="107000"/>
              </a:lnSpc>
            </a:pPr>
            <a:endParaRPr lang="en-IN" sz="2400" b="1" i="1" kern="100" dirty="0">
              <a:solidFill>
                <a:schemeClr val="accent1">
                  <a:lumMod val="50000"/>
                </a:schemeClr>
              </a:solidFill>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buFont typeface="Wingdings" panose="05000000000000000000" pitchFamily="2" charset="2"/>
              <a:buChar char=""/>
            </a:pPr>
            <a:endParaRPr lang="en-IN"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gn="just">
              <a:lnSpc>
                <a:spcPct val="107000"/>
              </a:lnSpc>
              <a:buFont typeface="Wingdings" panose="05000000000000000000" pitchFamily="2" charset="2"/>
              <a:buChar char="Ø"/>
            </a:pPr>
            <a:r>
              <a:rPr lang="en-IN" sz="2400" b="1" kern="100" dirty="0">
                <a:latin typeface="Helvetica" panose="020B0604020202020204" pitchFamily="34" charset="0"/>
                <a:ea typeface="Calibri" panose="020F0502020204030204" pitchFamily="34" charset="0"/>
                <a:cs typeface="Helvetica" panose="020B0604020202020204" pitchFamily="34" charset="0"/>
              </a:rPr>
              <a:t>BDC is expected to intensify in a warming future, which is estimated to lead to:</a:t>
            </a:r>
          </a:p>
          <a:p>
            <a:pPr marL="342900" indent="-342900" algn="just">
              <a:lnSpc>
                <a:spcPct val="107000"/>
              </a:lnSpc>
              <a:buFont typeface="Wingdings" panose="05000000000000000000" pitchFamily="2" charset="2"/>
              <a:buChar char=""/>
            </a:pPr>
            <a:r>
              <a:rPr lang="en-IN" sz="2400" b="1" kern="100" dirty="0">
                <a:latin typeface="Helvetica" panose="020B0604020202020204" pitchFamily="34" charset="0"/>
                <a:ea typeface="Calibri" panose="020F0502020204030204" pitchFamily="34" charset="0"/>
                <a:cs typeface="Helvetica" panose="020B0604020202020204" pitchFamily="34" charset="0"/>
              </a:rPr>
              <a:t>A 3% increase in surface ozone and a  6% increase in mid-tropospheric ozone.</a:t>
            </a:r>
          </a:p>
          <a:p>
            <a:pPr marL="342900" indent="-342900" algn="just">
              <a:lnSpc>
                <a:spcPct val="107000"/>
              </a:lnSpc>
              <a:spcAft>
                <a:spcPts val="800"/>
              </a:spcAft>
              <a:buFont typeface="Wingdings" panose="05000000000000000000" pitchFamily="2" charset="2"/>
              <a:buChar char=""/>
            </a:pPr>
            <a:r>
              <a:rPr lang="en-IN" sz="2400" b="1" kern="100" dirty="0" err="1">
                <a:latin typeface="Helvetica" panose="020B0604020202020204" pitchFamily="34" charset="0"/>
                <a:ea typeface="Calibri" panose="020F0502020204030204" pitchFamily="34" charset="0"/>
                <a:cs typeface="Helvetica" panose="020B0604020202020204" pitchFamily="34" charset="0"/>
              </a:rPr>
              <a:t>Abalos</a:t>
            </a:r>
            <a:r>
              <a:rPr lang="en-IN" sz="2400" b="1" kern="100" dirty="0">
                <a:latin typeface="Helvetica" panose="020B0604020202020204" pitchFamily="34" charset="0"/>
                <a:ea typeface="Calibri" panose="020F0502020204030204" pitchFamily="34" charset="0"/>
                <a:cs typeface="Helvetica" panose="020B0604020202020204" pitchFamily="34" charset="0"/>
              </a:rPr>
              <a:t> et al., 2020 have reported a 10–16% increase in stratospheric ozone in the troposphere by the end of the 21st century due to the strengthening of the BDC.</a:t>
            </a:r>
          </a:p>
          <a:p>
            <a:pPr marL="342900" lvl="0" indent="-342900">
              <a:lnSpc>
                <a:spcPct val="107000"/>
              </a:lnSpc>
              <a:buFont typeface="Wingdings" panose="05000000000000000000" pitchFamily="2" charset="2"/>
              <a:buChar char=""/>
            </a:pPr>
            <a:endParaRPr lang="en-IN" sz="2400" b="1" kern="100" dirty="0">
              <a:latin typeface="Helvetica" panose="020B0604020202020204" pitchFamily="34" charset="0"/>
              <a:ea typeface="Calibri" panose="020F0502020204030204" pitchFamily="34" charset="0"/>
              <a:cs typeface="Helvetica" panose="020B0604020202020204" pitchFamily="34" charset="0"/>
            </a:endParaRPr>
          </a:p>
          <a:p>
            <a:pPr lvl="0">
              <a:lnSpc>
                <a:spcPct val="107000"/>
              </a:lnSpc>
            </a:pPr>
            <a:endParaRPr lang="en-US" sz="2400" b="1" u="sng" dirty="0">
              <a:latin typeface="Helvetica" panose="020B0604020202020204" pitchFamily="34" charset="0"/>
              <a:cs typeface="Helvetica" panose="020B0604020202020204" pitchFamily="34" charset="0"/>
            </a:endParaRPr>
          </a:p>
          <a:p>
            <a:pPr lvl="0">
              <a:lnSpc>
                <a:spcPct val="107000"/>
              </a:lnSpc>
              <a:spcAft>
                <a:spcPts val="800"/>
              </a:spcAft>
            </a:pPr>
            <a:endParaRPr lang="en-IN"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68C4200-5AD6-144F-3118-EAEBA21B45A7}"/>
              </a:ext>
            </a:extLst>
          </p:cNvPr>
          <p:cNvSpPr txBox="1"/>
          <p:nvPr/>
        </p:nvSpPr>
        <p:spPr>
          <a:xfrm>
            <a:off x="10800903" y="6736653"/>
            <a:ext cx="8969830" cy="33297770"/>
          </a:xfrm>
          <a:prstGeom prst="rect">
            <a:avLst/>
          </a:prstGeom>
          <a:noFill/>
        </p:spPr>
        <p:txBody>
          <a:bodyPr wrap="square" rtlCol="0">
            <a:spAutoFit/>
          </a:bodyPr>
          <a:lstStyle/>
          <a:p>
            <a:pPr lvl="0">
              <a:lnSpc>
                <a:spcPct val="107000"/>
              </a:lnSpc>
              <a:spcAft>
                <a:spcPts val="800"/>
              </a:spcAft>
            </a:pPr>
            <a:r>
              <a:rPr lang="en-US" sz="2800" b="1" kern="100" dirty="0">
                <a:solidFill>
                  <a:schemeClr val="accent6">
                    <a:lumMod val="50000"/>
                  </a:schemeClr>
                </a:solidFill>
                <a:latin typeface="Helvetica" panose="020B0604020202020204" pitchFamily="34" charset="0"/>
                <a:ea typeface="Calibri" panose="020F0502020204030204" pitchFamily="34" charset="0"/>
                <a:cs typeface="Helvetica" panose="020B0604020202020204" pitchFamily="34" charset="0"/>
              </a:rPr>
              <a:t>Transport mechanisms by which stratosphere-to-troposphere transport (STT) occur</a:t>
            </a:r>
          </a:p>
          <a:p>
            <a:pPr lvl="0">
              <a:lnSpc>
                <a:spcPct val="107000"/>
              </a:lnSpc>
              <a:spcAft>
                <a:spcPts val="800"/>
              </a:spcAft>
            </a:pPr>
            <a:endParaRPr lang="en-US" sz="2800" b="1" kern="100" dirty="0">
              <a:solidFill>
                <a:srgbClr val="00B050"/>
              </a:solidFill>
              <a:latin typeface="Helvetica" panose="020B0604020202020204" pitchFamily="34" charset="0"/>
              <a:ea typeface="Calibri" panose="020F0502020204030204" pitchFamily="34" charset="0"/>
              <a:cs typeface="Helvetica" panose="020B0604020202020204" pitchFamily="34" charset="0"/>
            </a:endParaRPr>
          </a:p>
          <a:p>
            <a:pPr marL="342900" lvl="0" indent="-342900" algn="just">
              <a:lnSpc>
                <a:spcPct val="107000"/>
              </a:lnSpc>
              <a:spcAft>
                <a:spcPts val="800"/>
              </a:spcAft>
              <a:buFont typeface="Wingdings" panose="05000000000000000000" pitchFamily="2" charset="2"/>
              <a:buChar char="q"/>
            </a:pPr>
            <a:r>
              <a:rPr lang="en-US" sz="2400" b="1" kern="100" dirty="0">
                <a:solidFill>
                  <a:srgbClr val="00B050"/>
                </a:solidFill>
                <a:latin typeface="Helvetica" panose="020B0604020202020204" pitchFamily="34" charset="0"/>
                <a:ea typeface="Calibri" panose="020F0502020204030204" pitchFamily="34" charset="0"/>
                <a:cs typeface="Helvetica" panose="020B0604020202020204" pitchFamily="34" charset="0"/>
              </a:rPr>
              <a:t> Intrusions of stratospheric air into the troposphere via tropopause folds associated with the dry airstream of extratropical cyclones.</a:t>
            </a:r>
          </a:p>
          <a:p>
            <a:pPr marL="342900" lvl="0" indent="-342900" algn="just">
              <a:lnSpc>
                <a:spcPct val="107000"/>
              </a:lnSpc>
              <a:spcAft>
                <a:spcPts val="800"/>
              </a:spcAft>
              <a:buFont typeface="Wingdings" panose="05000000000000000000" pitchFamily="2" charset="2"/>
              <a:buChar char="q"/>
            </a:pPr>
            <a:r>
              <a:rPr lang="en-US" sz="2400" b="1" kern="100" dirty="0">
                <a:solidFill>
                  <a:srgbClr val="00B050"/>
                </a:solidFill>
                <a:latin typeface="Helvetica" panose="020B0604020202020204" pitchFamily="34" charset="0"/>
                <a:ea typeface="Calibri" panose="020F0502020204030204" pitchFamily="34" charset="0"/>
                <a:cs typeface="Helvetica" panose="020B0604020202020204" pitchFamily="34" charset="0"/>
              </a:rPr>
              <a:t> Intrusions of stratospheric air within decaying cutoff lows, a subset of extratropical cyclones.</a:t>
            </a:r>
          </a:p>
          <a:p>
            <a:pPr marL="342900" lvl="0" indent="-342900" algn="just">
              <a:lnSpc>
                <a:spcPct val="107000"/>
              </a:lnSpc>
              <a:spcAft>
                <a:spcPts val="800"/>
              </a:spcAft>
              <a:buFont typeface="Wingdings" panose="05000000000000000000" pitchFamily="2" charset="2"/>
              <a:buChar char="q"/>
            </a:pPr>
            <a:r>
              <a:rPr lang="en-US" sz="2400" b="1" kern="100" dirty="0">
                <a:solidFill>
                  <a:srgbClr val="00B050"/>
                </a:solidFill>
                <a:latin typeface="Helvetica" panose="020B0604020202020204" pitchFamily="34" charset="0"/>
                <a:ea typeface="Calibri" panose="020F0502020204030204" pitchFamily="34" charset="0"/>
                <a:cs typeface="Helvetica" panose="020B0604020202020204" pitchFamily="34" charset="0"/>
              </a:rPr>
              <a:t> Gravity wave breaking.</a:t>
            </a:r>
          </a:p>
          <a:p>
            <a:pPr marL="342900" lvl="0" indent="-342900" algn="just">
              <a:lnSpc>
                <a:spcPct val="107000"/>
              </a:lnSpc>
              <a:spcAft>
                <a:spcPts val="800"/>
              </a:spcAft>
              <a:buFont typeface="Wingdings" panose="05000000000000000000" pitchFamily="2" charset="2"/>
              <a:buChar char="q"/>
            </a:pPr>
            <a:r>
              <a:rPr lang="en-US" sz="2400" b="1" kern="100" dirty="0">
                <a:solidFill>
                  <a:srgbClr val="00B050"/>
                </a:solidFill>
                <a:latin typeface="Helvetica" panose="020B0604020202020204" pitchFamily="34" charset="0"/>
                <a:ea typeface="Calibri" panose="020F0502020204030204" pitchFamily="34" charset="0"/>
                <a:cs typeface="Helvetica" panose="020B0604020202020204" pitchFamily="34" charset="0"/>
              </a:rPr>
              <a:t>Deep convection penetrating the tropopause</a:t>
            </a:r>
            <a:endParaRPr lang="en-IN" sz="2400" b="1" kern="100" dirty="0">
              <a:solidFill>
                <a:srgbClr val="00B050"/>
              </a:solidFill>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buFont typeface="Wingdings" panose="05000000000000000000" pitchFamily="2" charset="2"/>
              <a:buChar char=""/>
            </a:pPr>
            <a:endParaRPr lang="en-IN"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gn="just">
              <a:lnSpc>
                <a:spcPct val="107000"/>
              </a:lnSpc>
              <a:spcAft>
                <a:spcPts val="800"/>
              </a:spcAft>
              <a:buFont typeface="Wingdings" panose="05000000000000000000" pitchFamily="2" charset="2"/>
              <a:buChar char=""/>
            </a:pPr>
            <a:r>
              <a:rPr lang="en-US" sz="2400" b="1" dirty="0">
                <a:latin typeface="Helvetica" panose="020B0604020202020204" pitchFamily="34" charset="0"/>
                <a:cs typeface="Helvetica" panose="020B0604020202020204" pitchFamily="34" charset="0"/>
              </a:rPr>
              <a:t>Tropopause folds are a key mechanism for stratospheric intrusions in STT events. The air from SIs has high O</a:t>
            </a:r>
            <a:r>
              <a:rPr lang="en-US" sz="2400" b="1" baseline="-25000" dirty="0">
                <a:latin typeface="Helvetica" panose="020B0604020202020204" pitchFamily="34" charset="0"/>
                <a:cs typeface="Helvetica" panose="020B0604020202020204" pitchFamily="34" charset="0"/>
              </a:rPr>
              <a:t>3</a:t>
            </a:r>
            <a:r>
              <a:rPr lang="en-US" sz="2400" b="1" dirty="0">
                <a:latin typeface="Helvetica" panose="020B0604020202020204" pitchFamily="34" charset="0"/>
                <a:cs typeface="Helvetica" panose="020B0604020202020204" pitchFamily="34" charset="0"/>
              </a:rPr>
              <a:t>, low CO, and low water </a:t>
            </a:r>
            <a:r>
              <a:rPr lang="en-US" sz="2400" b="1" dirty="0" err="1">
                <a:latin typeface="Helvetica" panose="020B0604020202020204" pitchFamily="34" charset="0"/>
                <a:cs typeface="Helvetica" panose="020B0604020202020204" pitchFamily="34" charset="0"/>
              </a:rPr>
              <a:t>vapour</a:t>
            </a:r>
            <a:r>
              <a:rPr lang="en-US" sz="2400" b="1" dirty="0">
                <a:latin typeface="Helvetica" panose="020B0604020202020204" pitchFamily="34" charset="0"/>
                <a:cs typeface="Helvetica" panose="020B0604020202020204" pitchFamily="34" charset="0"/>
              </a:rPr>
              <a:t>, in comparison to their concentrations in the troposphere. This downward transport leads to changes in tropospheric ozone levels</a:t>
            </a:r>
            <a:endParaRPr lang="en-IN"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gn="just">
              <a:lnSpc>
                <a:spcPct val="107000"/>
              </a:lnSpc>
              <a:spcAft>
                <a:spcPts val="800"/>
              </a:spcAft>
              <a:buFont typeface="Wingdings" panose="05000000000000000000" pitchFamily="2" charset="2"/>
              <a:buChar char=""/>
            </a:pPr>
            <a:r>
              <a:rPr lang="en-US" sz="2400" b="1" dirty="0" err="1">
                <a:latin typeface="Helvetica" panose="020B0604020202020204" pitchFamily="34" charset="0"/>
                <a:cs typeface="Helvetica" panose="020B0604020202020204" pitchFamily="34" charset="0"/>
              </a:rPr>
              <a:t>Akriditis</a:t>
            </a:r>
            <a:r>
              <a:rPr lang="en-US" sz="2400" b="1" dirty="0">
                <a:latin typeface="Helvetica" panose="020B0604020202020204" pitchFamily="34" charset="0"/>
                <a:cs typeface="Helvetica" panose="020B0604020202020204" pitchFamily="34" charset="0"/>
              </a:rPr>
              <a:t> et al. identified changes in tropopause fold frequencies from 1970–1999 to 2070–2099 in both hemispheres, regionally exceeding 3%, and found links with the projected changes in the position and intensity of the subtropical jet streams</a:t>
            </a:r>
            <a:endParaRPr lang="en-IN"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gn="just">
              <a:lnSpc>
                <a:spcPct val="107000"/>
              </a:lnSpc>
              <a:spcAft>
                <a:spcPts val="800"/>
              </a:spcAft>
              <a:buFont typeface="Wingdings" panose="05000000000000000000" pitchFamily="2" charset="2"/>
              <a:buChar char=""/>
            </a:pPr>
            <a:r>
              <a:rPr lang="en-US" sz="2400" b="1" dirty="0">
                <a:latin typeface="Helvetica" panose="020B0604020202020204" pitchFamily="34" charset="0"/>
                <a:cs typeface="Helvetica" panose="020B0604020202020204" pitchFamily="34" charset="0"/>
              </a:rPr>
              <a:t>The strengthening of ozone STT in the future in both hemispheres has also been projected, with an induced surge in transported stratospheric ozone tracer through the complete troposphere, reaching up to 3 nmol/ mol near the surface to 10 nmol/mol in the upper troposphere.</a:t>
            </a: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spcAft>
                <a:spcPts val="800"/>
              </a:spcAft>
              <a:buFont typeface="Wingdings" panose="05000000000000000000" pitchFamily="2" charset="2"/>
              <a:buChar char=""/>
            </a:pP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spcAft>
                <a:spcPts val="800"/>
              </a:spcAft>
              <a:buFont typeface="Wingdings" panose="05000000000000000000" pitchFamily="2" charset="2"/>
              <a:buChar char=""/>
            </a:pP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spcAft>
                <a:spcPts val="800"/>
              </a:spcAft>
              <a:buFont typeface="Wingdings" panose="05000000000000000000" pitchFamily="2" charset="2"/>
              <a:buChar char=""/>
            </a:pP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spcAft>
                <a:spcPts val="800"/>
              </a:spcAft>
              <a:buFont typeface="Wingdings" panose="05000000000000000000" pitchFamily="2" charset="2"/>
              <a:buChar char=""/>
            </a:pP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spcAft>
                <a:spcPts val="800"/>
              </a:spcAft>
              <a:buFont typeface="Wingdings" panose="05000000000000000000" pitchFamily="2" charset="2"/>
              <a:buChar char=""/>
            </a:pP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spcAft>
                <a:spcPts val="800"/>
              </a:spcAft>
              <a:buFont typeface="Wingdings" panose="05000000000000000000" pitchFamily="2" charset="2"/>
              <a:buChar char=""/>
            </a:pP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spcAft>
                <a:spcPts val="800"/>
              </a:spcAft>
              <a:buFont typeface="Wingdings" panose="05000000000000000000" pitchFamily="2" charset="2"/>
              <a:buChar char=""/>
            </a:pP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spcAft>
                <a:spcPts val="800"/>
              </a:spcAft>
              <a:buFont typeface="Wingdings" panose="05000000000000000000" pitchFamily="2" charset="2"/>
              <a:buChar char=""/>
            </a:pP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spcAft>
                <a:spcPts val="800"/>
              </a:spcAft>
              <a:buFont typeface="Wingdings" panose="05000000000000000000" pitchFamily="2" charset="2"/>
              <a:buChar char=""/>
            </a:pP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spcAft>
                <a:spcPts val="800"/>
              </a:spcAft>
              <a:buFont typeface="Wingdings" panose="05000000000000000000" pitchFamily="2" charset="2"/>
              <a:buChar char=""/>
            </a:pP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spcAft>
                <a:spcPts val="800"/>
              </a:spcAft>
              <a:buFont typeface="Wingdings" panose="05000000000000000000" pitchFamily="2" charset="2"/>
              <a:buChar char=""/>
            </a:pP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spcAft>
                <a:spcPts val="800"/>
              </a:spcAft>
              <a:buFont typeface="Wingdings" panose="05000000000000000000" pitchFamily="2" charset="2"/>
              <a:buChar char=""/>
            </a:pP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spcAft>
                <a:spcPts val="800"/>
              </a:spcAft>
              <a:buFont typeface="Wingdings" panose="05000000000000000000" pitchFamily="2" charset="2"/>
              <a:buChar char=""/>
            </a:pP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spcAft>
                <a:spcPts val="800"/>
              </a:spcAft>
              <a:buFont typeface="Wingdings" panose="05000000000000000000" pitchFamily="2" charset="2"/>
              <a:buChar char=""/>
            </a:pP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algn="just">
              <a:lnSpc>
                <a:spcPct val="107000"/>
              </a:lnSpc>
              <a:spcAft>
                <a:spcPts val="800"/>
              </a:spcAft>
            </a:pPr>
            <a:r>
              <a:rPr lang="en-US" sz="2400" b="1" i="1" kern="100" dirty="0">
                <a:solidFill>
                  <a:srgbClr val="0070C0"/>
                </a:solidFill>
                <a:latin typeface="Helvetica" panose="020B0604020202020204" pitchFamily="34" charset="0"/>
                <a:ea typeface="Calibri" panose="020F0502020204030204" pitchFamily="34" charset="0"/>
                <a:cs typeface="Helvetica" panose="020B0604020202020204" pitchFamily="34" charset="0"/>
              </a:rPr>
              <a:t>Figure 3: </a:t>
            </a:r>
            <a:r>
              <a:rPr lang="en-US" sz="2400" b="1" i="1" dirty="0">
                <a:solidFill>
                  <a:srgbClr val="0070C0"/>
                </a:solidFill>
                <a:latin typeface="Helvetica" panose="020B0604020202020204" pitchFamily="34" charset="0"/>
                <a:cs typeface="Helvetica" panose="020B0604020202020204" pitchFamily="34" charset="0"/>
              </a:rPr>
              <a:t>Schematic of the circulation of air into the stratosphere and its return. The general circulation is slow relative to movements in the troposphere. Tropopause folds (shown with a dotted blue line) occur sporadically and inject stratospheric air into the troposphere. (Image- </a:t>
            </a:r>
            <a:r>
              <a:rPr lang="en-US" sz="2400" b="1" i="1" dirty="0" err="1">
                <a:solidFill>
                  <a:srgbClr val="0070C0"/>
                </a:solidFill>
                <a:latin typeface="Helvetica" panose="020B0604020202020204" pitchFamily="34" charset="0"/>
                <a:cs typeface="Helvetica" panose="020B0604020202020204" pitchFamily="34" charset="0"/>
              </a:rPr>
              <a:t>Madronich</a:t>
            </a:r>
            <a:r>
              <a:rPr lang="en-US" sz="2400" b="1" i="1" dirty="0">
                <a:solidFill>
                  <a:srgbClr val="0070C0"/>
                </a:solidFill>
                <a:latin typeface="Helvetica" panose="020B0604020202020204" pitchFamily="34" charset="0"/>
                <a:cs typeface="Helvetica" panose="020B0604020202020204" pitchFamily="34" charset="0"/>
              </a:rPr>
              <a:t> et al., 2022).</a:t>
            </a:r>
            <a:endParaRPr lang="en-US" sz="2400" b="1" i="1" kern="100" dirty="0">
              <a:solidFill>
                <a:srgbClr val="0070C0"/>
              </a:solidFill>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spcAft>
                <a:spcPts val="800"/>
              </a:spcAft>
              <a:buFont typeface="Wingdings" panose="05000000000000000000" pitchFamily="2" charset="2"/>
              <a:buChar char=""/>
            </a:pP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gn="just">
              <a:lnSpc>
                <a:spcPct val="107000"/>
              </a:lnSpc>
              <a:spcAft>
                <a:spcPts val="800"/>
              </a:spcAft>
              <a:buFont typeface="Wingdings" panose="05000000000000000000" pitchFamily="2" charset="2"/>
              <a:buChar char="Ø"/>
            </a:pPr>
            <a:r>
              <a:rPr lang="en-US" sz="2400" b="1" kern="100" dirty="0">
                <a:latin typeface="Helvetica" panose="020B0604020202020204" pitchFamily="34" charset="0"/>
                <a:ea typeface="Calibri" panose="020F0502020204030204" pitchFamily="34" charset="0"/>
                <a:cs typeface="Helvetica" panose="020B0604020202020204" pitchFamily="34" charset="0"/>
              </a:rPr>
              <a:t>ENSO-related STE due to tropopause folding in the </a:t>
            </a:r>
          </a:p>
          <a:p>
            <a:pPr marL="342900" indent="-342900" algn="just">
              <a:lnSpc>
                <a:spcPct val="107000"/>
              </a:lnSpc>
              <a:spcAft>
                <a:spcPts val="800"/>
              </a:spcAft>
              <a:buFont typeface="Wingdings" panose="05000000000000000000" pitchFamily="2" charset="2"/>
              <a:buChar char="Ø"/>
            </a:pPr>
            <a:r>
              <a:rPr lang="en-US" sz="2400" b="1" kern="100" dirty="0">
                <a:latin typeface="Helvetica" panose="020B0604020202020204" pitchFamily="34" charset="0"/>
                <a:ea typeface="Calibri" panose="020F0502020204030204" pitchFamily="34" charset="0"/>
                <a:cs typeface="Helvetica" panose="020B0604020202020204" pitchFamily="34" charset="0"/>
              </a:rPr>
              <a:t>subtropical westerly jet impacts ozone levels.</a:t>
            </a:r>
          </a:p>
          <a:p>
            <a:pPr marL="342900" indent="-342900" algn="just">
              <a:lnSpc>
                <a:spcPct val="107000"/>
              </a:lnSpc>
              <a:spcAft>
                <a:spcPts val="800"/>
              </a:spcAft>
              <a:buFont typeface="Wingdings" panose="05000000000000000000" pitchFamily="2" charset="2"/>
              <a:buChar char=""/>
            </a:pPr>
            <a:r>
              <a:rPr lang="en-US" sz="2400" b="1" kern="100" dirty="0">
                <a:latin typeface="Helvetica" panose="020B0604020202020204" pitchFamily="34" charset="0"/>
                <a:ea typeface="Calibri" panose="020F0502020204030204" pitchFamily="34" charset="0"/>
                <a:cs typeface="Helvetica" panose="020B0604020202020204" pitchFamily="34" charset="0"/>
              </a:rPr>
              <a:t> Leads to 15% of the ozone change in the NH middle troposphere near the jet in the Pacific.</a:t>
            </a:r>
          </a:p>
          <a:p>
            <a:pPr marL="342900" indent="-342900" algn="just">
              <a:lnSpc>
                <a:spcPct val="107000"/>
              </a:lnSpc>
              <a:spcAft>
                <a:spcPts val="800"/>
              </a:spcAft>
              <a:buFont typeface="Wingdings" panose="05000000000000000000" pitchFamily="2" charset="2"/>
              <a:buChar char=""/>
            </a:pPr>
            <a:r>
              <a:rPr lang="en-US" sz="2400" b="1" kern="100" dirty="0">
                <a:latin typeface="Helvetica" panose="020B0604020202020204" pitchFamily="34" charset="0"/>
                <a:ea typeface="Calibri" panose="020F0502020204030204" pitchFamily="34" charset="0"/>
                <a:cs typeface="Helvetica" panose="020B0604020202020204" pitchFamily="34" charset="0"/>
              </a:rPr>
              <a:t> Variance is more significant under the SH Pacific subtropical jet, with over 35% of the variance explained by ENSO in the middle to upper troposphere (Olsen et al., 2019).</a:t>
            </a:r>
            <a:endParaRPr lang="en-IN"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spcAft>
                <a:spcPts val="800"/>
              </a:spcAft>
              <a:buFont typeface="Wingdings" panose="05000000000000000000" pitchFamily="2" charset="2"/>
              <a:buChar char=""/>
            </a:pPr>
            <a:endParaRPr lang="en-IN"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gn="just">
              <a:lnSpc>
                <a:spcPct val="107000"/>
              </a:lnSpc>
              <a:spcAft>
                <a:spcPts val="800"/>
              </a:spcAft>
              <a:buFont typeface="Wingdings" panose="05000000000000000000" pitchFamily="2" charset="2"/>
              <a:buChar char=""/>
            </a:pPr>
            <a:r>
              <a:rPr lang="en-IN" sz="2400" b="1" kern="100" dirty="0">
                <a:latin typeface="Helvetica" panose="020B0604020202020204" pitchFamily="34" charset="0"/>
                <a:ea typeface="Calibri" panose="020F0502020204030204" pitchFamily="34" charset="0"/>
                <a:cs typeface="Helvetica" panose="020B0604020202020204" pitchFamily="34" charset="0"/>
              </a:rPr>
              <a:t>Rossby waves, also known as planetary waves, are large-scale meanders in high-altitude winds primarily driven by the Earth's rotation and the variation in the Coriolis effect with latitude. They play a crucial role in the dynamics of the atmosphere, influencing weather patterns and the distribution of atmospheric components, including ozone.</a:t>
            </a:r>
          </a:p>
          <a:p>
            <a:pPr marL="342900" indent="-342900" algn="just">
              <a:lnSpc>
                <a:spcPct val="107000"/>
              </a:lnSpc>
              <a:spcAft>
                <a:spcPts val="800"/>
              </a:spcAft>
              <a:buFont typeface="Wingdings" panose="05000000000000000000" pitchFamily="2" charset="2"/>
              <a:buChar char="Ø"/>
            </a:pPr>
            <a:r>
              <a:rPr lang="en-IN" sz="2400" b="1" kern="100" dirty="0">
                <a:latin typeface="Helvetica" panose="020B0604020202020204" pitchFamily="34" charset="0"/>
                <a:ea typeface="Calibri" panose="020F0502020204030204" pitchFamily="34" charset="0"/>
                <a:cs typeface="Helvetica" panose="020B0604020202020204" pitchFamily="34" charset="0"/>
              </a:rPr>
              <a:t> Kumar et al. observed a two-time enhancement in surface ozone levels due to tropospheric folding facilitating STE processes over the Himalayan region.</a:t>
            </a:r>
          </a:p>
          <a:p>
            <a:pPr marL="342900" indent="-342900" algn="just">
              <a:lnSpc>
                <a:spcPct val="107000"/>
              </a:lnSpc>
              <a:spcAft>
                <a:spcPts val="800"/>
              </a:spcAft>
              <a:buFont typeface="Wingdings" panose="05000000000000000000" pitchFamily="2" charset="2"/>
              <a:buChar char=""/>
            </a:pPr>
            <a:r>
              <a:rPr lang="en-IN" sz="2400" b="1" kern="100" dirty="0">
                <a:latin typeface="Helvetica" panose="020B0604020202020204" pitchFamily="34" charset="0"/>
                <a:ea typeface="Calibri" panose="020F0502020204030204" pitchFamily="34" charset="0"/>
                <a:cs typeface="Helvetica" panose="020B0604020202020204" pitchFamily="34" charset="0"/>
              </a:rPr>
              <a:t>   The increase in surface ozone was linked with the breaking Rossby waves in the upper troposphere (Kumar et al., 2020).</a:t>
            </a:r>
          </a:p>
          <a:p>
            <a:pPr marL="342900" indent="-342900" algn="just">
              <a:lnSpc>
                <a:spcPct val="107000"/>
              </a:lnSpc>
              <a:spcAft>
                <a:spcPts val="800"/>
              </a:spcAft>
              <a:buFont typeface="Wingdings" panose="05000000000000000000" pitchFamily="2" charset="2"/>
              <a:buChar char="Ø"/>
            </a:pPr>
            <a:r>
              <a:rPr lang="en-IN" sz="2400" b="1" kern="100" dirty="0" err="1">
                <a:latin typeface="Helvetica" panose="020B0604020202020204" pitchFamily="34" charset="0"/>
                <a:ea typeface="Calibri" panose="020F0502020204030204" pitchFamily="34" charset="0"/>
                <a:cs typeface="Helvetica" panose="020B0604020202020204" pitchFamily="34" charset="0"/>
              </a:rPr>
              <a:t>Kuchar</a:t>
            </a:r>
            <a:r>
              <a:rPr lang="en-IN" sz="2400" b="1" kern="100" dirty="0">
                <a:latin typeface="Helvetica" panose="020B0604020202020204" pitchFamily="34" charset="0"/>
                <a:ea typeface="Calibri" panose="020F0502020204030204" pitchFamily="34" charset="0"/>
                <a:cs typeface="Helvetica" panose="020B0604020202020204" pitchFamily="34" charset="0"/>
              </a:rPr>
              <a:t> et al. associated strong orographic gravity wave drag events with increased upward Rossby wave propagation in the stratosphere.</a:t>
            </a:r>
          </a:p>
          <a:p>
            <a:pPr marL="342900" indent="-342900" algn="just">
              <a:lnSpc>
                <a:spcPct val="107000"/>
              </a:lnSpc>
              <a:spcAft>
                <a:spcPts val="800"/>
              </a:spcAft>
              <a:buFont typeface="Wingdings" panose="05000000000000000000" pitchFamily="2" charset="2"/>
              <a:buChar char=""/>
            </a:pPr>
            <a:r>
              <a:rPr lang="en-IN" sz="2400" b="1" kern="100" dirty="0">
                <a:latin typeface="Helvetica" panose="020B0604020202020204" pitchFamily="34" charset="0"/>
                <a:ea typeface="Calibri" panose="020F0502020204030204" pitchFamily="34" charset="0"/>
                <a:cs typeface="Helvetica" panose="020B0604020202020204" pitchFamily="34" charset="0"/>
              </a:rPr>
              <a:t> These drag events have the potential to alter ozone variability through changes in mixing in the surf zone and advection from lower latitudes (</a:t>
            </a:r>
            <a:r>
              <a:rPr lang="en-IN" sz="2400" b="1" kern="100" dirty="0" err="1">
                <a:latin typeface="Helvetica" panose="020B0604020202020204" pitchFamily="34" charset="0"/>
                <a:ea typeface="Calibri" panose="020F0502020204030204" pitchFamily="34" charset="0"/>
                <a:cs typeface="Helvetica" panose="020B0604020202020204" pitchFamily="34" charset="0"/>
              </a:rPr>
              <a:t>Kuchar</a:t>
            </a:r>
            <a:r>
              <a:rPr lang="en-IN" sz="2400" b="1" kern="100" dirty="0">
                <a:latin typeface="Helvetica" panose="020B0604020202020204" pitchFamily="34" charset="0"/>
                <a:ea typeface="Calibri" panose="020F0502020204030204" pitchFamily="34" charset="0"/>
                <a:cs typeface="Helvetica" panose="020B0604020202020204" pitchFamily="34" charset="0"/>
              </a:rPr>
              <a:t> et al., 2022)</a:t>
            </a:r>
          </a:p>
          <a:p>
            <a:endParaRPr lang="en-IN" dirty="0"/>
          </a:p>
        </p:txBody>
      </p:sp>
      <p:sp>
        <p:nvSpPr>
          <p:cNvPr id="7" name="TextBox 6">
            <a:extLst>
              <a:ext uri="{FF2B5EF4-FFF2-40B4-BE49-F238E27FC236}">
                <a16:creationId xmlns:a16="http://schemas.microsoft.com/office/drawing/2014/main" id="{C388A836-DD55-C4E4-251B-B54319F35D18}"/>
              </a:ext>
            </a:extLst>
          </p:cNvPr>
          <p:cNvSpPr txBox="1"/>
          <p:nvPr/>
        </p:nvSpPr>
        <p:spPr>
          <a:xfrm>
            <a:off x="20440707" y="6036062"/>
            <a:ext cx="9394143" cy="33848112"/>
          </a:xfrm>
          <a:prstGeom prst="rect">
            <a:avLst/>
          </a:prstGeom>
          <a:noFill/>
        </p:spPr>
        <p:txBody>
          <a:bodyPr wrap="square" rtlCol="0">
            <a:spAutoFit/>
          </a:bodyPr>
          <a:lstStyle/>
          <a:p>
            <a:pPr marL="342900" indent="-342900" algn="just">
              <a:lnSpc>
                <a:spcPct val="107000"/>
              </a:lnSpc>
              <a:buFont typeface="Wingdings" panose="05000000000000000000" pitchFamily="2" charset="2"/>
              <a:buChar char=""/>
            </a:pPr>
            <a:r>
              <a:rPr lang="en-US" sz="2400" b="1" dirty="0">
                <a:latin typeface="Helvetica" panose="020B0604020202020204" pitchFamily="34" charset="0"/>
                <a:cs typeface="Helvetica" panose="020B0604020202020204" pitchFamily="34" charset="0"/>
              </a:rPr>
              <a:t>Studies also indicate tropical cyclones lead to intrusion of stratospheric air into the troposphere. The tropospheric stability is weakened due to overshooting convection associated with tropical cyclones and plays a key role in STE. Das et al. observed an increase in surface ozone levels by ~ 10 </a:t>
            </a:r>
            <a:r>
              <a:rPr lang="en-US" sz="2400" b="1" dirty="0" err="1">
                <a:latin typeface="Helvetica" panose="020B0604020202020204" pitchFamily="34" charset="0"/>
                <a:cs typeface="Helvetica" panose="020B0604020202020204" pitchFamily="34" charset="0"/>
              </a:rPr>
              <a:t>ppbv</a:t>
            </a:r>
            <a:r>
              <a:rPr lang="en-US" sz="2400" b="1" dirty="0">
                <a:latin typeface="Helvetica" panose="020B0604020202020204" pitchFamily="34" charset="0"/>
                <a:cs typeface="Helvetica" panose="020B0604020202020204" pitchFamily="34" charset="0"/>
              </a:rPr>
              <a:t> in the daytime and 10–15 </a:t>
            </a:r>
            <a:r>
              <a:rPr lang="en-US" sz="2400" b="1" dirty="0" err="1">
                <a:latin typeface="Helvetica" panose="020B0604020202020204" pitchFamily="34" charset="0"/>
                <a:cs typeface="Helvetica" panose="020B0604020202020204" pitchFamily="34" charset="0"/>
              </a:rPr>
              <a:t>ppbv</a:t>
            </a:r>
            <a:r>
              <a:rPr lang="en-US" sz="2400" b="1" dirty="0">
                <a:latin typeface="Helvetica" panose="020B0604020202020204" pitchFamily="34" charset="0"/>
                <a:cs typeface="Helvetica" panose="020B0604020202020204" pitchFamily="34" charset="0"/>
              </a:rPr>
              <a:t> in the night-time during a cyclone. They also report the descent rate of the enhanced ozone layer during the passage of the tropical cyclone to be 0.8–1kmday</a:t>
            </a:r>
            <a:r>
              <a:rPr lang="en-US" sz="2400" b="1" baseline="30000" dirty="0">
                <a:latin typeface="Helvetica" panose="020B0604020202020204" pitchFamily="34" charset="0"/>
                <a:cs typeface="Helvetica" panose="020B0604020202020204" pitchFamily="34" charset="0"/>
              </a:rPr>
              <a:t>−1</a:t>
            </a:r>
            <a:r>
              <a:rPr lang="en-US" sz="2400" b="1" dirty="0">
                <a:latin typeface="Helvetica" panose="020B0604020202020204" pitchFamily="34" charset="0"/>
                <a:cs typeface="Helvetica" panose="020B0604020202020204" pitchFamily="34" charset="0"/>
              </a:rPr>
              <a:t>, which is three times that of a clear-sky day. The increase in the upper-tropospheric (10–16 km) ozone was 20–50 </a:t>
            </a:r>
            <a:r>
              <a:rPr lang="en-US" sz="2400" b="1" dirty="0" err="1">
                <a:latin typeface="Helvetica" panose="020B0604020202020204" pitchFamily="34" charset="0"/>
                <a:cs typeface="Helvetica" panose="020B0604020202020204" pitchFamily="34" charset="0"/>
              </a:rPr>
              <a:t>ppbv</a:t>
            </a:r>
            <a:r>
              <a:rPr lang="en-US" sz="2400" b="1" dirty="0">
                <a:latin typeface="Helvetica" panose="020B0604020202020204" pitchFamily="34" charset="0"/>
                <a:cs typeface="Helvetica" panose="020B0604020202020204" pitchFamily="34" charset="0"/>
              </a:rPr>
              <a:t>, which stretched down to the middle (6–10 km) and lower troposphere. </a:t>
            </a:r>
          </a:p>
          <a:p>
            <a:pPr marL="342900" indent="-342900" algn="just">
              <a:lnSpc>
                <a:spcPct val="107000"/>
              </a:lnSpc>
              <a:buFont typeface="Wingdings" panose="05000000000000000000" pitchFamily="2" charset="2"/>
              <a:buChar char=""/>
            </a:pPr>
            <a:endParaRPr lang="en-US" sz="2400" b="1"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b="1"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b="1"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b="1"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b="1"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b="1"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b="1"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b="1"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b="1"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b="1"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b="1"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b="1" dirty="0">
              <a:latin typeface="Helvetica" panose="020B0604020202020204" pitchFamily="34" charset="0"/>
              <a:cs typeface="Helvetica" panose="020B0604020202020204" pitchFamily="34" charset="0"/>
            </a:endParaRPr>
          </a:p>
          <a:p>
            <a:pPr marL="342900" indent="-342900">
              <a:lnSpc>
                <a:spcPct val="107000"/>
              </a:lnSpc>
              <a:buFont typeface="Wingdings" panose="05000000000000000000" pitchFamily="2" charset="2"/>
              <a:buChar char=""/>
            </a:pPr>
            <a:endParaRPr lang="en-US" sz="2400"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b="1"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b="1"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
            </a:pPr>
            <a:endParaRPr lang="en-US" sz="2400" b="1" dirty="0">
              <a:latin typeface="Helvetica" panose="020B0604020202020204" pitchFamily="34" charset="0"/>
              <a:cs typeface="Helvetica" panose="020B0604020202020204" pitchFamily="34" charset="0"/>
            </a:endParaRPr>
          </a:p>
          <a:p>
            <a:pPr lvl="0" algn="just">
              <a:lnSpc>
                <a:spcPct val="107000"/>
              </a:lnSpc>
            </a:pPr>
            <a:r>
              <a:rPr lang="en-US" sz="2400" b="1" i="1" dirty="0">
                <a:solidFill>
                  <a:srgbClr val="0070C0"/>
                </a:solidFill>
                <a:effectLst/>
                <a:highlight>
                  <a:srgbClr val="FFFFFF"/>
                </a:highlight>
                <a:latin typeface="Helvetica" panose="020B0604020202020204" pitchFamily="34" charset="0"/>
                <a:cs typeface="Helvetica" panose="020B0604020202020204" pitchFamily="34" charset="0"/>
              </a:rPr>
              <a:t>Figure 4: </a:t>
            </a:r>
            <a:r>
              <a:rPr lang="en-US" sz="2400" b="1" i="1" dirty="0">
                <a:solidFill>
                  <a:schemeClr val="accent1"/>
                </a:solidFill>
                <a:highlight>
                  <a:srgbClr val="FFFFFF"/>
                </a:highlight>
                <a:latin typeface="Helvetica" panose="020B0604020202020204" pitchFamily="34" charset="0"/>
                <a:cs typeface="Helvetica" panose="020B0604020202020204" pitchFamily="34" charset="0"/>
              </a:rPr>
              <a:t>A diagram of the TCs in (a) the tropical and (b) subtropical Northwest Pacific affecting the near-surface O</a:t>
            </a:r>
            <a:r>
              <a:rPr lang="en-US" sz="2400" b="1" i="1" baseline="-25000" dirty="0">
                <a:solidFill>
                  <a:schemeClr val="accent1"/>
                </a:solidFill>
                <a:highlight>
                  <a:srgbClr val="FFFFFF"/>
                </a:highlight>
                <a:latin typeface="Helvetica" panose="020B0604020202020204" pitchFamily="34" charset="0"/>
                <a:cs typeface="Helvetica" panose="020B0604020202020204" pitchFamily="34" charset="0"/>
              </a:rPr>
              <a:t>3</a:t>
            </a:r>
            <a:r>
              <a:rPr lang="en-US" sz="2400" b="1" i="1" dirty="0">
                <a:solidFill>
                  <a:schemeClr val="accent1"/>
                </a:solidFill>
                <a:highlight>
                  <a:srgbClr val="FFFFFF"/>
                </a:highlight>
                <a:latin typeface="Helvetica" panose="020B0604020202020204" pitchFamily="34" charset="0"/>
                <a:cs typeface="Helvetica" panose="020B0604020202020204" pitchFamily="34" charset="0"/>
              </a:rPr>
              <a:t> significantly positive (brown circle), slightly positive (red circle) and negative anomalies (blue circle) over China, and the meteorological mechanisms identified with vertical transport of stratospheric O</a:t>
            </a:r>
            <a:r>
              <a:rPr lang="en-US" sz="2400" b="1" i="1" baseline="-25000" dirty="0">
                <a:solidFill>
                  <a:schemeClr val="accent1"/>
                </a:solidFill>
                <a:highlight>
                  <a:srgbClr val="FFFFFF"/>
                </a:highlight>
                <a:latin typeface="Helvetica" panose="020B0604020202020204" pitchFamily="34" charset="0"/>
                <a:cs typeface="Helvetica" panose="020B0604020202020204" pitchFamily="34" charset="0"/>
              </a:rPr>
              <a:t>3</a:t>
            </a:r>
            <a:r>
              <a:rPr lang="en-US" sz="2400" b="1" i="1" dirty="0">
                <a:solidFill>
                  <a:schemeClr val="accent1"/>
                </a:solidFill>
                <a:highlight>
                  <a:srgbClr val="FFFFFF"/>
                </a:highlight>
                <a:latin typeface="Helvetica" panose="020B0604020202020204" pitchFamily="34" charset="0"/>
                <a:cs typeface="Helvetica" panose="020B0604020202020204" pitchFamily="34" charset="0"/>
              </a:rPr>
              <a:t> intrusion, strong solar radiation for photochemical O</a:t>
            </a:r>
            <a:r>
              <a:rPr lang="en-US" sz="2400" b="1" i="1" baseline="-25000" dirty="0">
                <a:solidFill>
                  <a:schemeClr val="accent1"/>
                </a:solidFill>
                <a:highlight>
                  <a:srgbClr val="FFFFFF"/>
                </a:highlight>
                <a:latin typeface="Helvetica" panose="020B0604020202020204" pitchFamily="34" charset="0"/>
                <a:cs typeface="Helvetica" panose="020B0604020202020204" pitchFamily="34" charset="0"/>
              </a:rPr>
              <a:t>3</a:t>
            </a:r>
            <a:r>
              <a:rPr lang="en-US" sz="2400" b="1" i="1" dirty="0">
                <a:solidFill>
                  <a:schemeClr val="accent1"/>
                </a:solidFill>
                <a:highlight>
                  <a:srgbClr val="FFFFFF"/>
                </a:highlight>
                <a:latin typeface="Helvetica" panose="020B0604020202020204" pitchFamily="34" charset="0"/>
                <a:cs typeface="Helvetica" panose="020B0604020202020204" pitchFamily="34" charset="0"/>
              </a:rPr>
              <a:t> production and clean (polluted) air advection for O</a:t>
            </a:r>
            <a:r>
              <a:rPr lang="en-US" sz="2400" b="1" i="1" baseline="-25000" dirty="0">
                <a:solidFill>
                  <a:schemeClr val="accent1"/>
                </a:solidFill>
                <a:highlight>
                  <a:srgbClr val="FFFFFF"/>
                </a:highlight>
                <a:latin typeface="Helvetica" panose="020B0604020202020204" pitchFamily="34" charset="0"/>
                <a:cs typeface="Helvetica" panose="020B0604020202020204" pitchFamily="34" charset="0"/>
              </a:rPr>
              <a:t>3</a:t>
            </a:r>
            <a:r>
              <a:rPr lang="en-US" sz="2400" b="1" i="1" dirty="0">
                <a:solidFill>
                  <a:schemeClr val="accent1"/>
                </a:solidFill>
                <a:highlight>
                  <a:srgbClr val="FFFFFF"/>
                </a:highlight>
                <a:latin typeface="Helvetica" panose="020B0604020202020204" pitchFamily="34" charset="0"/>
                <a:cs typeface="Helvetica" panose="020B0604020202020204" pitchFamily="34" charset="0"/>
              </a:rPr>
              <a:t> horizontal transport in the lower troposphere. </a:t>
            </a:r>
            <a:r>
              <a:rPr lang="en-US" sz="2400" b="1" i="1" dirty="0">
                <a:solidFill>
                  <a:schemeClr val="accent1"/>
                </a:solidFill>
                <a:effectLst/>
                <a:highlight>
                  <a:srgbClr val="FFFFFF"/>
                </a:highlight>
                <a:latin typeface="Helvetica" panose="020B0604020202020204" pitchFamily="34" charset="0"/>
                <a:cs typeface="Helvetica" panose="020B0604020202020204" pitchFamily="34" charset="0"/>
              </a:rPr>
              <a:t> </a:t>
            </a:r>
            <a:r>
              <a:rPr lang="en-US" sz="2400" b="1" i="1" dirty="0">
                <a:solidFill>
                  <a:schemeClr val="accent1"/>
                </a:solidFill>
                <a:highlight>
                  <a:srgbClr val="FFFFFF"/>
                </a:highlight>
                <a:latin typeface="Helvetica" panose="020B0604020202020204" pitchFamily="34" charset="0"/>
                <a:cs typeface="Helvetica" panose="020B0604020202020204" pitchFamily="34" charset="0"/>
              </a:rPr>
              <a:t>(</a:t>
            </a:r>
            <a:r>
              <a:rPr lang="en-US" sz="2400" b="1" i="1" dirty="0">
                <a:solidFill>
                  <a:schemeClr val="accent1"/>
                </a:solidFill>
                <a:effectLst/>
                <a:highlight>
                  <a:srgbClr val="FFFFFF"/>
                </a:highlight>
                <a:latin typeface="Helvetica" panose="020B0604020202020204" pitchFamily="34" charset="0"/>
                <a:cs typeface="Helvetica" panose="020B0604020202020204" pitchFamily="34" charset="0"/>
              </a:rPr>
              <a:t> Image- Jiang et al., 2024)</a:t>
            </a:r>
            <a:endParaRPr lang="en-US" sz="2400" b="1" i="1" kern="100" dirty="0">
              <a:solidFill>
                <a:schemeClr val="accent1"/>
              </a:solidFill>
              <a:effectLst/>
              <a:latin typeface="Helvetica" panose="020B0604020202020204" pitchFamily="34" charset="0"/>
              <a:ea typeface="Calibri" panose="020F0502020204030204" pitchFamily="34" charset="0"/>
              <a:cs typeface="Helvetica" panose="020B0604020202020204" pitchFamily="34" charset="0"/>
            </a:endParaRPr>
          </a:p>
          <a:p>
            <a:pPr algn="just">
              <a:lnSpc>
                <a:spcPct val="107000"/>
              </a:lnSpc>
            </a:pPr>
            <a:endParaRPr lang="en-US" sz="2800" b="1" i="1" dirty="0">
              <a:latin typeface="Helvetica" panose="020B0604020202020204" pitchFamily="34" charset="0"/>
              <a:cs typeface="Helvetica" panose="020B0604020202020204" pitchFamily="34" charset="0"/>
            </a:endParaRPr>
          </a:p>
          <a:p>
            <a:pPr marL="342900" indent="-342900" algn="just">
              <a:lnSpc>
                <a:spcPct val="107000"/>
              </a:lnSpc>
              <a:buFont typeface="Wingdings" panose="05000000000000000000" pitchFamily="2" charset="2"/>
              <a:buChar char="Ø"/>
            </a:pPr>
            <a:r>
              <a:rPr lang="en-US" sz="2400" b="1" dirty="0" err="1">
                <a:latin typeface="Helvetica" panose="020B0604020202020204" pitchFamily="34" charset="0"/>
                <a:cs typeface="Helvetica" panose="020B0604020202020204" pitchFamily="34" charset="0"/>
              </a:rPr>
              <a:t>Knowland</a:t>
            </a:r>
            <a:r>
              <a:rPr lang="en-US" sz="2400" b="1" dirty="0">
                <a:latin typeface="Helvetica" panose="020B0604020202020204" pitchFamily="34" charset="0"/>
                <a:cs typeface="Helvetica" panose="020B0604020202020204" pitchFamily="34" charset="0"/>
              </a:rPr>
              <a:t> et al., 2017 examined the influence of mid-latitude cyclones on European background surface ozone influence. They identified the importance of the passage of a cyclone’s cold front, the ability of cyclones to bring down high levels of O</a:t>
            </a:r>
            <a:r>
              <a:rPr lang="en-US" sz="2400" b="1" baseline="-25000" dirty="0">
                <a:latin typeface="Helvetica" panose="020B0604020202020204" pitchFamily="34" charset="0"/>
                <a:cs typeface="Helvetica" panose="020B0604020202020204" pitchFamily="34" charset="0"/>
              </a:rPr>
              <a:t>3</a:t>
            </a:r>
            <a:r>
              <a:rPr lang="en-US" sz="2400" b="1" dirty="0">
                <a:latin typeface="Helvetica" panose="020B0604020202020204" pitchFamily="34" charset="0"/>
                <a:cs typeface="Helvetica" panose="020B0604020202020204" pitchFamily="34" charset="0"/>
              </a:rPr>
              <a:t> from the stratosphere, and associated surface high-pressure systems as the main drivers associated with cyclones that impact surface ozone.</a:t>
            </a:r>
          </a:p>
          <a:p>
            <a:pPr marL="342900" indent="-342900" algn="just">
              <a:lnSpc>
                <a:spcPct val="107000"/>
              </a:lnSpc>
              <a:buFont typeface="Wingdings" panose="05000000000000000000" pitchFamily="2" charset="2"/>
              <a:buChar char=""/>
            </a:pPr>
            <a:r>
              <a:rPr lang="en-US" sz="2400" b="1" dirty="0">
                <a:latin typeface="Helvetica" panose="020B0604020202020204" pitchFamily="34" charset="0"/>
                <a:cs typeface="Helvetica" panose="020B0604020202020204" pitchFamily="34" charset="0"/>
              </a:rPr>
              <a:t>Jiang et al. observed downward transport of stratospheric O</a:t>
            </a:r>
            <a:r>
              <a:rPr lang="en-US" sz="2400" b="1" baseline="-25000" dirty="0">
                <a:latin typeface="Helvetica" panose="020B0604020202020204" pitchFamily="34" charset="0"/>
                <a:cs typeface="Helvetica" panose="020B0604020202020204" pitchFamily="34" charset="0"/>
              </a:rPr>
              <a:t>3</a:t>
            </a:r>
            <a:r>
              <a:rPr lang="en-US" sz="2400" b="1" dirty="0">
                <a:latin typeface="Helvetica" panose="020B0604020202020204" pitchFamily="34" charset="0"/>
                <a:cs typeface="Helvetica" panose="020B0604020202020204" pitchFamily="34" charset="0"/>
              </a:rPr>
              <a:t> of tropical cyclones in the subtropical ocean exerts a large impact on the atmospheric environment over China, while the regional O</a:t>
            </a:r>
            <a:r>
              <a:rPr lang="en-US" sz="2400" b="1" baseline="-25000" dirty="0">
                <a:latin typeface="Helvetica" panose="020B0604020202020204" pitchFamily="34" charset="0"/>
                <a:cs typeface="Helvetica" panose="020B0604020202020204" pitchFamily="34" charset="0"/>
              </a:rPr>
              <a:t>3</a:t>
            </a:r>
            <a:r>
              <a:rPr lang="en-US" sz="2400" b="1" dirty="0">
                <a:latin typeface="Helvetica" panose="020B0604020202020204" pitchFamily="34" charset="0"/>
                <a:cs typeface="Helvetica" panose="020B0604020202020204" pitchFamily="34" charset="0"/>
              </a:rPr>
              <a:t> transport and photochemical productions dominate the lower troposphere over China with less impact of stratospheric intrusion from the TCs in the tropical ocean region. </a:t>
            </a:r>
          </a:p>
          <a:p>
            <a:pPr marL="342900" indent="-342900">
              <a:lnSpc>
                <a:spcPct val="107000"/>
              </a:lnSpc>
              <a:buFont typeface="Wingdings" panose="05000000000000000000" pitchFamily="2" charset="2"/>
              <a:buChar char=""/>
            </a:pPr>
            <a:endParaRPr lang="en-US" sz="2400" b="1" dirty="0">
              <a:latin typeface="Helvetica" panose="020B0604020202020204" pitchFamily="34" charset="0"/>
              <a:cs typeface="Helvetica" panose="020B0604020202020204" pitchFamily="34" charset="0"/>
            </a:endParaRPr>
          </a:p>
          <a:p>
            <a:pPr>
              <a:lnSpc>
                <a:spcPct val="107000"/>
              </a:lnSpc>
            </a:pP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buFont typeface="Wingdings" panose="05000000000000000000" pitchFamily="2" charset="2"/>
              <a:buChar char=""/>
            </a:pP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buFont typeface="Wingdings" panose="05000000000000000000" pitchFamily="2" charset="2"/>
              <a:buChar char=""/>
            </a:pP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buFont typeface="Wingdings" panose="05000000000000000000" pitchFamily="2" charset="2"/>
              <a:buChar char=""/>
            </a:pP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buFont typeface="Wingdings" panose="05000000000000000000" pitchFamily="2" charset="2"/>
              <a:buChar char=""/>
            </a:pP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buFont typeface="Wingdings" panose="05000000000000000000" pitchFamily="2" charset="2"/>
              <a:buChar char=""/>
            </a:pP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algn="ctr">
              <a:lnSpc>
                <a:spcPct val="107000"/>
              </a:lnSpc>
            </a:pPr>
            <a:r>
              <a:rPr lang="en-US" sz="2400" b="1" i="1" dirty="0">
                <a:solidFill>
                  <a:srgbClr val="0070C0"/>
                </a:solidFill>
                <a:latin typeface="Helvetica" panose="020B0604020202020204" pitchFamily="34" charset="0"/>
                <a:cs typeface="Helvetica" panose="020B0604020202020204" pitchFamily="34" charset="0"/>
              </a:rPr>
              <a:t>Table 1:</a:t>
            </a:r>
            <a:r>
              <a:rPr lang="en-IN" sz="2400" b="1" i="1" dirty="0">
                <a:solidFill>
                  <a:srgbClr val="0070C0"/>
                </a:solidFill>
                <a:latin typeface="Helvetica" panose="020B0604020202020204" pitchFamily="34" charset="0"/>
                <a:cs typeface="Helvetica" panose="020B0604020202020204" pitchFamily="34" charset="0"/>
              </a:rPr>
              <a:t>Recent estimates of the ozone burden as estimated by different models. (IPCC,2021)</a:t>
            </a:r>
            <a:endParaRPr lang="en-US" sz="2400" b="1" i="1" dirty="0">
              <a:solidFill>
                <a:srgbClr val="0070C0"/>
              </a:solidFill>
              <a:latin typeface="Helvetica" panose="020B0604020202020204" pitchFamily="34" charset="0"/>
              <a:cs typeface="Helvetica" panose="020B0604020202020204" pitchFamily="34" charset="0"/>
            </a:endParaRPr>
          </a:p>
          <a:p>
            <a:pPr marL="342900" indent="-342900" algn="just">
              <a:lnSpc>
                <a:spcPct val="107000"/>
              </a:lnSpc>
              <a:spcAft>
                <a:spcPts val="800"/>
              </a:spcAft>
              <a:buFont typeface="Wingdings" panose="05000000000000000000" pitchFamily="2" charset="2"/>
              <a:buChar char=""/>
            </a:pPr>
            <a:r>
              <a:rPr lang="en-IN" sz="2400" b="1" kern="100" dirty="0">
                <a:solidFill>
                  <a:schemeClr val="accent2">
                    <a:lumMod val="50000"/>
                  </a:schemeClr>
                </a:solidFill>
                <a:effectLst/>
                <a:latin typeface="Helvetica" panose="020B0604020202020204" pitchFamily="34" charset="0"/>
                <a:ea typeface="Calibri" panose="020F0502020204030204" pitchFamily="34" charset="0"/>
                <a:cs typeface="Helvetica" panose="020B0604020202020204" pitchFamily="34" charset="0"/>
              </a:rPr>
              <a:t>STE increases tropospheric ozone levels, enhancing the greenhouse effect and contributing to </a:t>
            </a:r>
            <a:r>
              <a:rPr lang="en-IN" sz="2400" b="1" dirty="0">
                <a:solidFill>
                  <a:schemeClr val="accent2">
                    <a:lumMod val="50000"/>
                  </a:schemeClr>
                </a:solidFill>
                <a:latin typeface="Helvetica" panose="020B0604020202020204" pitchFamily="34" charset="0"/>
                <a:cs typeface="Helvetica" panose="020B0604020202020204" pitchFamily="34" charset="0"/>
              </a:rPr>
              <a:t>global warming.</a:t>
            </a:r>
          </a:p>
          <a:p>
            <a:pPr marL="342900" indent="-342900" algn="just">
              <a:lnSpc>
                <a:spcPct val="107000"/>
              </a:lnSpc>
              <a:spcAft>
                <a:spcPts val="800"/>
              </a:spcAft>
              <a:buFont typeface="Wingdings" panose="05000000000000000000" pitchFamily="2" charset="2"/>
              <a:buChar char=""/>
            </a:pPr>
            <a:r>
              <a:rPr lang="en-IN" sz="2400" b="1" dirty="0">
                <a:solidFill>
                  <a:schemeClr val="accent2">
                    <a:lumMod val="50000"/>
                  </a:schemeClr>
                </a:solidFill>
                <a:latin typeface="Helvetica" panose="020B0604020202020204" pitchFamily="34" charset="0"/>
                <a:cs typeface="Helvetica" panose="020B0604020202020204" pitchFamily="34" charset="0"/>
              </a:rPr>
              <a:t>Changes in the vertical distribution of ozone and other trace gases due to STE alter radiative forcing and atmospheric chemical reactions, impacting climate dynamics.</a:t>
            </a:r>
          </a:p>
          <a:p>
            <a:pPr marL="285750" indent="-285750" algn="just">
              <a:lnSpc>
                <a:spcPct val="107000"/>
              </a:lnSpc>
              <a:spcAft>
                <a:spcPts val="800"/>
              </a:spcAft>
              <a:buFont typeface="Wingdings" panose="05000000000000000000" pitchFamily="2" charset="2"/>
              <a:buChar char="Ø"/>
            </a:pPr>
            <a:r>
              <a:rPr lang="en-IN" sz="2400" b="1" dirty="0">
                <a:solidFill>
                  <a:schemeClr val="accent2">
                    <a:lumMod val="50000"/>
                  </a:schemeClr>
                </a:solidFill>
                <a:latin typeface="Helvetica" panose="020B0604020202020204" pitchFamily="34" charset="0"/>
                <a:cs typeface="Helvetica" panose="020B0604020202020204" pitchFamily="34" charset="0"/>
              </a:rPr>
              <a:t>Changes in STE can also affect regional precipitation patterns. For example, increased tropospheric ozone and related changes in atmospheric stability can influence cloud formation and precipitation, potentially leading to altered rainfall patterns.</a:t>
            </a:r>
          </a:p>
          <a:p>
            <a:pPr marL="285750" indent="-285750" algn="just">
              <a:lnSpc>
                <a:spcPct val="107000"/>
              </a:lnSpc>
              <a:spcAft>
                <a:spcPts val="800"/>
              </a:spcAft>
              <a:buFont typeface="Wingdings" panose="05000000000000000000" pitchFamily="2" charset="2"/>
              <a:buChar char="Ø"/>
            </a:pPr>
            <a:r>
              <a:rPr lang="en-IN" sz="2400" b="1" dirty="0">
                <a:solidFill>
                  <a:schemeClr val="accent2">
                    <a:lumMod val="50000"/>
                  </a:schemeClr>
                </a:solidFill>
                <a:latin typeface="Helvetica" panose="020B0604020202020204" pitchFamily="34" charset="0"/>
                <a:cs typeface="Helvetica" panose="020B0604020202020204" pitchFamily="34" charset="0"/>
              </a:rPr>
              <a:t>STE influences climate feedback mechanisms and weather patterns, including jet stream dynamics and atmospheric blocking, which affect regional and global climate variability.</a:t>
            </a:r>
          </a:p>
          <a:p>
            <a:pPr marL="285750" indent="-285750" algn="just">
              <a:lnSpc>
                <a:spcPct val="107000"/>
              </a:lnSpc>
              <a:spcAft>
                <a:spcPts val="800"/>
              </a:spcAft>
              <a:buFont typeface="Wingdings" panose="05000000000000000000" pitchFamily="2" charset="2"/>
              <a:buChar char="Ø"/>
            </a:pPr>
            <a:r>
              <a:rPr lang="en-IN" sz="2400" b="1" dirty="0">
                <a:solidFill>
                  <a:schemeClr val="accent2">
                    <a:lumMod val="50000"/>
                  </a:schemeClr>
                </a:solidFill>
                <a:latin typeface="Helvetica" panose="020B0604020202020204" pitchFamily="34" charset="0"/>
                <a:cs typeface="Helvetica" panose="020B0604020202020204" pitchFamily="34" charset="0"/>
              </a:rPr>
              <a:t>Understanding the effects of STE on climate is crucial for accurate climate </a:t>
            </a:r>
            <a:r>
              <a:rPr lang="en-IN" sz="2400" b="1" dirty="0" err="1">
                <a:solidFill>
                  <a:schemeClr val="accent2">
                    <a:lumMod val="50000"/>
                  </a:schemeClr>
                </a:solidFill>
                <a:latin typeface="Helvetica" panose="020B0604020202020204" pitchFamily="34" charset="0"/>
                <a:cs typeface="Helvetica" panose="020B0604020202020204" pitchFamily="34" charset="0"/>
              </a:rPr>
              <a:t>modeling</a:t>
            </a:r>
            <a:r>
              <a:rPr lang="en-IN" sz="2400" b="1" dirty="0">
                <a:solidFill>
                  <a:schemeClr val="accent2">
                    <a:lumMod val="50000"/>
                  </a:schemeClr>
                </a:solidFill>
                <a:latin typeface="Helvetica" panose="020B0604020202020204" pitchFamily="34" charset="0"/>
                <a:cs typeface="Helvetica" panose="020B0604020202020204" pitchFamily="34" charset="0"/>
              </a:rPr>
              <a:t> and predicting future climate scenarios, as it plays a significant role in the distribution of key atmospheric constituents that influence radiative balance and climate dynamics.</a:t>
            </a:r>
          </a:p>
          <a:p>
            <a:pPr marL="342900" indent="-342900" algn="just">
              <a:lnSpc>
                <a:spcPct val="107000"/>
              </a:lnSpc>
              <a:buFont typeface="Wingdings" panose="05000000000000000000" pitchFamily="2" charset="2"/>
              <a:buChar char="Ø"/>
            </a:pPr>
            <a:endParaRPr lang="en-US" sz="2400" b="1" dirty="0">
              <a:latin typeface="Helvetica" panose="020B0604020202020204" pitchFamily="34" charset="0"/>
              <a:cs typeface="Helvetica" panose="020B0604020202020204" pitchFamily="34" charset="0"/>
            </a:endParaRPr>
          </a:p>
          <a:p>
            <a:pPr marL="342900" indent="-342900">
              <a:lnSpc>
                <a:spcPct val="107000"/>
              </a:lnSpc>
              <a:buFont typeface="Wingdings" panose="05000000000000000000" pitchFamily="2" charset="2"/>
              <a:buChar char="Ø"/>
            </a:pPr>
            <a:endParaRPr lang="en-US" sz="2400" b="1" kern="100"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pPr>
            <a:endParaRPr lang="en-US" sz="2400" b="1"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C8091D41-3F2F-B1A7-0AB6-4C12D3AD7927}"/>
              </a:ext>
            </a:extLst>
          </p:cNvPr>
          <p:cNvPicPr>
            <a:picLocks noChangeAspect="1"/>
          </p:cNvPicPr>
          <p:nvPr/>
        </p:nvPicPr>
        <p:blipFill>
          <a:blip r:embed="rId7"/>
          <a:stretch>
            <a:fillRect/>
          </a:stretch>
        </p:blipFill>
        <p:spPr>
          <a:xfrm>
            <a:off x="20705016" y="26525889"/>
            <a:ext cx="8805874" cy="1527376"/>
          </a:xfrm>
          <a:prstGeom prst="rect">
            <a:avLst/>
          </a:prstGeom>
        </p:spPr>
      </p:pic>
      <p:pic>
        <p:nvPicPr>
          <p:cNvPr id="11" name="Picture 10">
            <a:extLst>
              <a:ext uri="{FF2B5EF4-FFF2-40B4-BE49-F238E27FC236}">
                <a16:creationId xmlns:a16="http://schemas.microsoft.com/office/drawing/2014/main" id="{EFE7451D-D1E9-A97E-FAA1-48BE0C42ABF9}"/>
              </a:ext>
            </a:extLst>
          </p:cNvPr>
          <p:cNvPicPr>
            <a:picLocks noChangeAspect="1"/>
          </p:cNvPicPr>
          <p:nvPr/>
        </p:nvPicPr>
        <p:blipFill>
          <a:blip r:embed="rId8"/>
          <a:stretch>
            <a:fillRect/>
          </a:stretch>
        </p:blipFill>
        <p:spPr>
          <a:xfrm>
            <a:off x="20821024" y="28020586"/>
            <a:ext cx="8633510" cy="821827"/>
          </a:xfrm>
          <a:prstGeom prst="rect">
            <a:avLst/>
          </a:prstGeom>
        </p:spPr>
      </p:pic>
      <p:sp>
        <p:nvSpPr>
          <p:cNvPr id="16" name="AutoShape 2" descr="Surface-Level Ozone | Air Quality">
            <a:extLst>
              <a:ext uri="{FF2B5EF4-FFF2-40B4-BE49-F238E27FC236}">
                <a16:creationId xmlns:a16="http://schemas.microsoft.com/office/drawing/2014/main" id="{4743C5CC-B5F2-0A79-34C3-1B04280F0F73}"/>
              </a:ext>
            </a:extLst>
          </p:cNvPr>
          <p:cNvSpPr>
            <a:spLocks noChangeAspect="1" noChangeArrowheads="1"/>
          </p:cNvSpPr>
          <p:nvPr/>
        </p:nvSpPr>
        <p:spPr bwMode="auto">
          <a:xfrm>
            <a:off x="14966950" y="210867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28" name="Picture 4" descr="Tropospheric ozone | Climate &amp; Clean Air Coalition">
            <a:extLst>
              <a:ext uri="{FF2B5EF4-FFF2-40B4-BE49-F238E27FC236}">
                <a16:creationId xmlns:a16="http://schemas.microsoft.com/office/drawing/2014/main" id="{6ED92666-9344-3E17-C87E-61F480DF412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28" t="1823" r="-728" b="5531"/>
          <a:stretch/>
        </p:blipFill>
        <p:spPr bwMode="auto">
          <a:xfrm>
            <a:off x="1897151" y="10424295"/>
            <a:ext cx="7815077" cy="7237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2" name="Picture 21" descr="The sources of tropospheric ozone">
            <a:extLst>
              <a:ext uri="{FF2B5EF4-FFF2-40B4-BE49-F238E27FC236}">
                <a16:creationId xmlns:a16="http://schemas.microsoft.com/office/drawing/2014/main" id="{ADDC5360-ED50-7CC8-0C07-EA4EB1B4408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15621" y="29578915"/>
            <a:ext cx="9633229" cy="5768044"/>
          </a:xfrm>
          <a:prstGeom prst="rect">
            <a:avLst/>
          </a:prstGeom>
          <a:noFill/>
          <a:ln>
            <a:noFill/>
          </a:ln>
        </p:spPr>
      </p:pic>
      <p:pic>
        <p:nvPicPr>
          <p:cNvPr id="1034" name="Picture 10" descr="Changes in tropospheric air quality related to the protection of  stratospheric ozone in a changing climate | Photochemical &amp; Photobiological  Sciences">
            <a:extLst>
              <a:ext uri="{FF2B5EF4-FFF2-40B4-BE49-F238E27FC236}">
                <a16:creationId xmlns:a16="http://schemas.microsoft.com/office/drawing/2014/main" id="{5979C1CB-5EAB-B2F1-D359-128E03B29A5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19911" y="17661645"/>
            <a:ext cx="8617191" cy="57238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67E7C3AF-1857-C23C-D12E-DCD08EA9FD92}"/>
              </a:ext>
            </a:extLst>
          </p:cNvPr>
          <p:cNvPicPr>
            <a:picLocks noChangeAspect="1"/>
          </p:cNvPicPr>
          <p:nvPr/>
        </p:nvPicPr>
        <p:blipFill>
          <a:blip r:embed="rId12"/>
          <a:stretch>
            <a:fillRect/>
          </a:stretch>
        </p:blipFill>
        <p:spPr>
          <a:xfrm>
            <a:off x="21381536" y="10992352"/>
            <a:ext cx="8401856" cy="5728538"/>
          </a:xfrm>
          <a:prstGeom prst="rect">
            <a:avLst/>
          </a:prstGeom>
        </p:spPr>
      </p:pic>
      <p:sp>
        <p:nvSpPr>
          <p:cNvPr id="26" name="Text Placeholder 9">
            <a:extLst>
              <a:ext uri="{FF2B5EF4-FFF2-40B4-BE49-F238E27FC236}">
                <a16:creationId xmlns:a16="http://schemas.microsoft.com/office/drawing/2014/main" id="{F8E33D47-5FEC-14A5-0BEA-4D614C88B7A5}"/>
              </a:ext>
            </a:extLst>
          </p:cNvPr>
          <p:cNvSpPr txBox="1">
            <a:spLocks/>
          </p:cNvSpPr>
          <p:nvPr/>
        </p:nvSpPr>
        <p:spPr>
          <a:xfrm>
            <a:off x="20821024" y="37550491"/>
            <a:ext cx="9048549" cy="615545"/>
          </a:xfrm>
          <a:prstGeom prst="rect">
            <a:avLst/>
          </a:prstGeom>
          <a:solidFill>
            <a:schemeClr val="accent6"/>
          </a:solidFill>
          <a:ln>
            <a:noFill/>
          </a:ln>
        </p:spPr>
        <p:txBody>
          <a:bodyPr wrap="square" lIns="91436" tIns="91436" rIns="91436" bIns="91436" anchor="ctr" anchorCtr="0">
            <a:spAutoFit/>
          </a:bodyPr>
          <a:lstStyle>
            <a:defPPr>
              <a:defRPr lang="en-US"/>
            </a:defPPr>
            <a:lvl1pPr indent="0" defTabSz="4388900">
              <a:spcBef>
                <a:spcPct val="20000"/>
              </a:spcBef>
              <a:buFont typeface="Arial" pitchFamily="34" charset="0"/>
              <a:buNone/>
              <a:defRPr sz="2800" b="1" u="none" baseline="0">
                <a:solidFill>
                  <a:schemeClr val="bg1"/>
                </a:solidFill>
                <a:latin typeface="Helvetica" pitchFamily="2" charset="0"/>
              </a:defRPr>
            </a:lvl1pPr>
            <a:lvl2pPr marL="3565982" indent="-1371531" defTabSz="4388900">
              <a:spcBef>
                <a:spcPct val="20000"/>
              </a:spcBef>
              <a:buFont typeface="Arial" pitchFamily="34" charset="0"/>
              <a:buChar char="–"/>
              <a:defRPr sz="13500"/>
            </a:lvl2pPr>
            <a:lvl3pPr marL="5486126" indent="-1097226" defTabSz="4388900">
              <a:spcBef>
                <a:spcPct val="20000"/>
              </a:spcBef>
              <a:buFont typeface="Arial" pitchFamily="34" charset="0"/>
              <a:buChar char="•"/>
              <a:defRPr sz="11600"/>
            </a:lvl3pPr>
            <a:lvl4pPr marL="7680577" indent="-1097226" defTabSz="4388900">
              <a:spcBef>
                <a:spcPct val="20000"/>
              </a:spcBef>
              <a:buFont typeface="Arial" pitchFamily="34" charset="0"/>
              <a:buChar char="–"/>
              <a:defRPr sz="9600"/>
            </a:lvl4pPr>
            <a:lvl5pPr marL="9875026" indent="-1097226" defTabSz="4388900">
              <a:spcBef>
                <a:spcPct val="20000"/>
              </a:spcBef>
              <a:buFont typeface="Arial" pitchFamily="34" charset="0"/>
              <a:buChar char="»"/>
              <a:defRPr sz="9600"/>
            </a:lvl5pPr>
            <a:lvl6pPr marL="12069477" indent="-1097226" defTabSz="4388900">
              <a:spcBef>
                <a:spcPct val="20000"/>
              </a:spcBef>
              <a:buFont typeface="Arial" pitchFamily="34" charset="0"/>
              <a:buChar char="•"/>
              <a:defRPr sz="9600"/>
            </a:lvl6pPr>
            <a:lvl7pPr marL="14263926" indent="-1097226" defTabSz="4388900">
              <a:spcBef>
                <a:spcPct val="20000"/>
              </a:spcBef>
              <a:buFont typeface="Arial" pitchFamily="34" charset="0"/>
              <a:buChar char="•"/>
              <a:defRPr sz="9600"/>
            </a:lvl7pPr>
            <a:lvl8pPr marL="16458377" indent="-1097226" defTabSz="4388900">
              <a:spcBef>
                <a:spcPct val="20000"/>
              </a:spcBef>
              <a:buFont typeface="Arial" pitchFamily="34" charset="0"/>
              <a:buChar char="•"/>
              <a:defRPr sz="9600"/>
            </a:lvl8pPr>
            <a:lvl9pPr marL="18652827" indent="-1097226" defTabSz="4388900">
              <a:spcBef>
                <a:spcPct val="20000"/>
              </a:spcBef>
              <a:buFont typeface="Arial" pitchFamily="34" charset="0"/>
              <a:buChar char="•"/>
              <a:defRPr sz="9600"/>
            </a:lvl9pPr>
          </a:lstStyle>
          <a:p>
            <a:r>
              <a:rPr lang="en-US" dirty="0"/>
              <a:t>REFERENCES</a:t>
            </a:r>
          </a:p>
        </p:txBody>
      </p:sp>
      <p:sp>
        <p:nvSpPr>
          <p:cNvPr id="29" name="TextBox 28">
            <a:extLst>
              <a:ext uri="{FF2B5EF4-FFF2-40B4-BE49-F238E27FC236}">
                <a16:creationId xmlns:a16="http://schemas.microsoft.com/office/drawing/2014/main" id="{13901D40-2F6B-D2CC-B402-7E97416AE728}"/>
              </a:ext>
            </a:extLst>
          </p:cNvPr>
          <p:cNvSpPr txBox="1"/>
          <p:nvPr/>
        </p:nvSpPr>
        <p:spPr>
          <a:xfrm>
            <a:off x="20821024" y="38423783"/>
            <a:ext cx="9048550" cy="3970318"/>
          </a:xfrm>
          <a:prstGeom prst="rect">
            <a:avLst/>
          </a:prstGeom>
          <a:noFill/>
        </p:spPr>
        <p:txBody>
          <a:bodyPr wrap="square" rtlCol="0">
            <a:spAutoFit/>
          </a:bodyPr>
          <a:lstStyle/>
          <a:p>
            <a:r>
              <a:rPr lang="en-US" b="1" dirty="0">
                <a:latin typeface="Helvetica" panose="020B0604020202020204" pitchFamily="34" charset="0"/>
                <a:cs typeface="Helvetica" panose="020B0604020202020204" pitchFamily="34" charset="0"/>
              </a:rPr>
              <a:t>Archibald, A.T., et al. 2020.Tropospheric Ozone Assessment Report: A critical review of changes in the tropospheric ozone burden and budget from 1850 to 2100. Elem Sci Anth, 8: 1.</a:t>
            </a:r>
          </a:p>
          <a:p>
            <a:r>
              <a:rPr lang="en-US" b="1" dirty="0">
                <a:latin typeface="Helvetica" panose="020B0604020202020204" pitchFamily="34" charset="0"/>
                <a:cs typeface="Helvetica" panose="020B0604020202020204" pitchFamily="34" charset="0"/>
              </a:rPr>
              <a:t>Dewan S and Lakhani A (2022), Tropospheric ozone and its natural precursors impacted by climatic changes in emission and dynamics. Front. Environ. Sci. 10:1007942. </a:t>
            </a:r>
            <a:r>
              <a:rPr lang="en-US" b="1" dirty="0" err="1">
                <a:latin typeface="Helvetica" panose="020B0604020202020204" pitchFamily="34" charset="0"/>
                <a:cs typeface="Helvetica" panose="020B0604020202020204" pitchFamily="34" charset="0"/>
              </a:rPr>
              <a:t>doi</a:t>
            </a:r>
            <a:r>
              <a:rPr lang="en-US" b="1" dirty="0">
                <a:latin typeface="Helvetica" panose="020B0604020202020204" pitchFamily="34" charset="0"/>
                <a:cs typeface="Helvetica" panose="020B0604020202020204" pitchFamily="34" charset="0"/>
              </a:rPr>
              <a:t>: 10.3389/fenvs.2022.1007942</a:t>
            </a:r>
          </a:p>
          <a:p>
            <a:r>
              <a:rPr lang="en-US" b="1" dirty="0">
                <a:latin typeface="Helvetica" panose="020B0604020202020204" pitchFamily="34" charset="0"/>
                <a:cs typeface="Helvetica" panose="020B0604020202020204" pitchFamily="34" charset="0"/>
              </a:rPr>
              <a:t>Citation: Jiang, Y.; Zhao, T.; Meng, K.; Cheng, X.; </a:t>
            </a:r>
            <a:r>
              <a:rPr lang="en-US" b="1" dirty="0" err="1">
                <a:latin typeface="Helvetica" panose="020B0604020202020204" pitchFamily="34" charset="0"/>
                <a:cs typeface="Helvetica" panose="020B0604020202020204" pitchFamily="34" charset="0"/>
              </a:rPr>
              <a:t>Lv</a:t>
            </a:r>
            <a:r>
              <a:rPr lang="en-US" b="1" dirty="0">
                <a:latin typeface="Helvetica" panose="020B0604020202020204" pitchFamily="34" charset="0"/>
                <a:cs typeface="Helvetica" panose="020B0604020202020204" pitchFamily="34" charset="0"/>
              </a:rPr>
              <a:t>, Q. 3-D Changes of Tropospheric O3 in Central and Eastern China Induced by Tropical Cyclones over the Northwest Pacific: Recent-Year Characterization with Multi-Source Observations. Remote Sens. 2024, 16, 1178.</a:t>
            </a:r>
          </a:p>
          <a:p>
            <a:r>
              <a:rPr lang="en-IN" b="1" dirty="0" err="1">
                <a:latin typeface="Helvetica" panose="020B0604020202020204" pitchFamily="34" charset="0"/>
                <a:cs typeface="Helvetica" panose="020B0604020202020204" pitchFamily="34" charset="0"/>
              </a:rPr>
              <a:t>Madronich</a:t>
            </a:r>
            <a:r>
              <a:rPr lang="en-IN" b="1" dirty="0">
                <a:latin typeface="Helvetica" panose="020B0604020202020204" pitchFamily="34" charset="0"/>
                <a:cs typeface="Helvetica" panose="020B0604020202020204" pitchFamily="34" charset="0"/>
              </a:rPr>
              <a:t>, S., Sulzberger, B., </a:t>
            </a:r>
            <a:r>
              <a:rPr lang="en-IN" b="1" dirty="0" err="1">
                <a:latin typeface="Helvetica" panose="020B0604020202020204" pitchFamily="34" charset="0"/>
                <a:cs typeface="Helvetica" panose="020B0604020202020204" pitchFamily="34" charset="0"/>
              </a:rPr>
              <a:t>Longstreth</a:t>
            </a:r>
            <a:r>
              <a:rPr lang="en-IN" b="1" dirty="0">
                <a:latin typeface="Helvetica" panose="020B0604020202020204" pitchFamily="34" charset="0"/>
                <a:cs typeface="Helvetica" panose="020B0604020202020204" pitchFamily="34" charset="0"/>
              </a:rPr>
              <a:t>, J.D., </a:t>
            </a:r>
            <a:r>
              <a:rPr lang="en-IN" b="1" dirty="0" err="1">
                <a:latin typeface="Helvetica" panose="020B0604020202020204" pitchFamily="34" charset="0"/>
                <a:cs typeface="Helvetica" panose="020B0604020202020204" pitchFamily="34" charset="0"/>
              </a:rPr>
              <a:t>Schikowski</a:t>
            </a:r>
            <a:r>
              <a:rPr lang="en-IN" b="1" dirty="0">
                <a:latin typeface="Helvetica" panose="020B0604020202020204" pitchFamily="34" charset="0"/>
                <a:cs typeface="Helvetica" panose="020B0604020202020204" pitchFamily="34" charset="0"/>
              </a:rPr>
              <a:t>, T., Andersen, M.S., Solomon, K.R. and Wilson, S.R., 2023. Changes in tropospheric air quality related to the protection of stratospheric ozone in a changing climate. Photochemical &amp; Photobiological Sciences, 22(5), pp.1129-1176.</a:t>
            </a:r>
          </a:p>
        </p:txBody>
      </p:sp>
      <p:pic>
        <p:nvPicPr>
          <p:cNvPr id="31" name="Audio 30">
            <a:hlinkClick r:id="" action="ppaction://media"/>
            <a:extLst>
              <a:ext uri="{FF2B5EF4-FFF2-40B4-BE49-F238E27FC236}">
                <a16:creationId xmlns:a16="http://schemas.microsoft.com/office/drawing/2014/main" id="{997702F6-E31A-936F-2FE9-AF92326DB522}"/>
              </a:ext>
            </a:extLst>
          </p:cNvPr>
          <p:cNvPicPr>
            <a:picLocks noChangeAspect="1"/>
          </p:cNvPicPr>
          <p:nvPr>
            <a:audioFile r:link="rId2"/>
            <p:extLst>
              <p:ext uri="{DAA4B4D4-6D71-4841-9C94-3DE7FCFB9230}">
                <p14:media xmlns:p14="http://schemas.microsoft.com/office/powerpoint/2010/main" r:embed="rId1"/>
              </p:ext>
            </p:extLst>
          </p:nvPr>
        </p:nvPicPr>
        <p:blipFill>
          <a:blip r:embed="rId13"/>
          <a:srcRect l="-400000" t="-203125" r="-400000" b="-203125"/>
          <a:stretch>
            <a:fillRect/>
          </a:stretch>
        </p:blipFill>
        <p:spPr>
          <a:xfrm>
            <a:off x="24631452" y="36141224"/>
            <a:ext cx="3657600" cy="2057400"/>
          </a:xfrm>
          <a:prstGeom prst="rect">
            <a:avLst/>
          </a:prstGeom>
        </p:spPr>
      </p:pic>
    </p:spTree>
    <p:extLst>
      <p:ext uri="{BB962C8B-B14F-4D97-AF65-F5344CB8AC3E}">
        <p14:creationId xmlns:p14="http://schemas.microsoft.com/office/powerpoint/2010/main" val="1587230068"/>
      </p:ext>
    </p:extLst>
  </p:cSld>
  <p:clrMapOvr>
    <a:masterClrMapping/>
  </p:clrMapOvr>
  <mc:AlternateContent xmlns:mc="http://schemas.openxmlformats.org/markup-compatibility/2006" xmlns:p14="http://schemas.microsoft.com/office/powerpoint/2010/main">
    <mc:Choice Requires="p14">
      <p:transition spd="slow" p14:dur="2000" advTm="16897"/>
    </mc:Choice>
    <mc:Fallback xmlns="">
      <p:transition spd="slow" advTm="168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1"/>
                </p:tgtEl>
              </p:cMediaNode>
            </p:audio>
          </p:childTnLst>
        </p:cTn>
      </p:par>
    </p:tnLst>
  </p:timing>
  <p:extLst>
    <p:ext uri="{3A86A75C-4F4B-4683-9AE1-C65F6400EC91}">
      <p14:laserTraceLst xmlns:p14="http://schemas.microsoft.com/office/powerpoint/2010/main">
        <p14:tracePtLst>
          <p14:tracePt t="414" x="1525588" y="16460788"/>
          <p14:tracePt t="426" x="1525588" y="16573500"/>
          <p14:tracePt t="457" x="1582738" y="16800513"/>
          <p14:tracePt t="480" x="1639888" y="17025938"/>
          <p14:tracePt t="493" x="1639888" y="17083088"/>
          <p14:tracePt t="496" x="1639888" y="17140238"/>
          <p14:tracePt t="512" x="1695450" y="17252950"/>
          <p14:tracePt t="545" x="1695450" y="17422813"/>
          <p14:tracePt t="560" x="1752600" y="17535525"/>
          <p14:tracePt t="579" x="1808163" y="17705388"/>
          <p14:tracePt t="593" x="1865313" y="17705388"/>
          <p14:tracePt t="597" x="1865313" y="17762538"/>
          <p14:tracePt t="610" x="1922463" y="17818100"/>
          <p14:tracePt t="614" x="1978025" y="17930813"/>
          <p14:tracePt t="619" x="1978025" y="17987963"/>
          <p14:tracePt t="628" x="2035175" y="18045113"/>
          <p14:tracePt t="643" x="2035175" y="18100675"/>
          <p14:tracePt t="659" x="2147888" y="18214975"/>
          <p14:tracePt t="677" x="2205038" y="18270538"/>
          <p14:tracePt t="693" x="2260600" y="18384838"/>
          <p14:tracePt t="969" x="2317750" y="18214975"/>
          <p14:tracePt t="977" x="2373313" y="17705388"/>
          <p14:tracePt t="986" x="2487613" y="17025938"/>
          <p14:tracePt t="993" x="2543175" y="16348075"/>
          <p14:tracePt t="1010" x="2655888" y="14311313"/>
          <p14:tracePt t="1014" x="2770188" y="12896850"/>
          <p14:tracePt t="1028" x="2770188" y="11482388"/>
          <p14:tracePt t="1032" x="2825750" y="10352088"/>
          <p14:tracePt t="1044" x="3221038" y="8767763"/>
          <p14:tracePt t="1062" x="3335338" y="8032750"/>
          <p14:tracePt t="1078" x="3503613" y="7580313"/>
          <p14:tracePt t="1095" x="3617913" y="7240588"/>
          <p14:tracePt t="1111" x="3730625" y="6958013"/>
          <p14:tracePt t="1131" x="4068763" y="6561138"/>
          <p14:tracePt t="1145" x="4183063" y="6448425"/>
          <p14:tracePt t="1150" x="4351338" y="6278563"/>
          <p14:tracePt t="1157" x="4521200" y="6165850"/>
          <p14:tracePt t="1181" x="5086350" y="5543550"/>
          <p14:tracePt t="1196" x="5483225" y="5148263"/>
          <p14:tracePt t="1211" x="5878513" y="4864100"/>
          <p14:tracePt t="1228" x="6161088" y="4581525"/>
          <p14:tracePt t="1234" x="6273800" y="4525963"/>
          <p14:tracePt t="1238" x="6330950" y="4468813"/>
          <p14:tracePt t="1444" x="6330950" y="4411663"/>
          <p14:tracePt t="1458" x="5765800" y="4129088"/>
          <p14:tracePt t="1465" x="5313363" y="3959225"/>
          <p14:tracePt t="1478" x="4013200" y="3451225"/>
          <p14:tracePt t="1488" x="3278188" y="3167063"/>
          <p14:tracePt t="1504" x="1978025" y="2828925"/>
          <p14:tracePt t="1512" x="1412875" y="2714625"/>
          <p14:tracePt t="1527" x="452438" y="2601913"/>
          <p14:tracePt t="1543" x="0" y="2601913"/>
          <p14:tracePt t="1717" x="112713" y="10012363"/>
          <p14:tracePt t="1724" x="339725" y="10294938"/>
          <p14:tracePt t="1733" x="565150" y="10691813"/>
          <p14:tracePt t="1739" x="790575" y="11087100"/>
          <p14:tracePt t="1753" x="1355725" y="11934825"/>
          <p14:tracePt t="1761" x="1695450" y="12331700"/>
          <p14:tracePt t="1776" x="2373313" y="13123863"/>
          <p14:tracePt t="1780" x="2655888" y="13519150"/>
          <p14:tracePt t="1796" x="3278188" y="14141450"/>
          <p14:tracePt t="1812" x="3900488" y="14706600"/>
          <p14:tracePt t="1828" x="4465638" y="15103475"/>
          <p14:tracePt t="1845" x="5086350" y="15498763"/>
          <p14:tracePt t="1860" x="5821363" y="15781338"/>
          <p14:tracePt t="1882" x="7291388" y="16121063"/>
          <p14:tracePt t="1889" x="7743825" y="16178213"/>
          <p14:tracePt t="1897" x="8026400" y="16235363"/>
          <p14:tracePt t="1905" x="8196263" y="16235363"/>
          <p14:tracePt t="1915" x="8364538" y="16235363"/>
          <p14:tracePt t="1922" x="8421688" y="16235363"/>
          <p14:tracePt t="1929" x="8534400" y="16121063"/>
          <p14:tracePt t="1936" x="8591550" y="16065500"/>
          <p14:tracePt t="1949" x="8704263" y="15895638"/>
          <p14:tracePt t="1953" x="8761413" y="15725775"/>
          <p14:tracePt t="1965" x="8986838" y="15046325"/>
          <p14:tracePt t="1976" x="9043988" y="14706600"/>
          <p14:tracePt t="1995" x="9269413" y="12954000"/>
          <p14:tracePt t="2011" x="9382125" y="12274550"/>
          <p14:tracePt t="2014" x="9382125" y="11596688"/>
          <p14:tracePt t="2030" x="9326563" y="10294938"/>
          <p14:tracePt t="2044" x="8929688" y="9220200"/>
          <p14:tracePt t="2061" x="8421688" y="8428038"/>
          <p14:tracePt t="2078" x="7799388" y="7693025"/>
          <p14:tracePt t="2093" x="7178675" y="7070725"/>
          <p14:tracePt t="2110" x="6499225" y="6618288"/>
          <p14:tracePt t="2113" x="6103938" y="6391275"/>
          <p14:tracePt t="2130" x="5313363" y="5995988"/>
          <p14:tracePt t="2143" x="4691063" y="5770563"/>
          <p14:tracePt t="2162" x="4238625" y="5656263"/>
          <p14:tracePt t="2178" x="3786188" y="5600700"/>
          <p14:tracePt t="2193" x="3448050" y="5600700"/>
          <p14:tracePt t="2200" x="3278188" y="5600700"/>
          <p14:tracePt t="2213" x="3052763" y="5600700"/>
          <p14:tracePt t="2219" x="2882900" y="5656263"/>
          <p14:tracePt t="2232" x="2430463" y="5770563"/>
          <p14:tracePt t="2247" x="1922463" y="5938838"/>
          <p14:tracePt t="2261" x="1355725" y="6108700"/>
          <p14:tracePt t="2278" x="904875" y="6335713"/>
          <p14:tracePt t="2294" x="565150" y="6505575"/>
          <p14:tracePt t="2298" x="452438" y="6618288"/>
          <p14:tracePt t="2313" x="282575" y="6788150"/>
          <p14:tracePt t="2317" x="169863" y="7013575"/>
          <p14:tracePt t="2329" x="57150" y="7183438"/>
          <p14:tracePt t="2333" x="0" y="7353300"/>
          <p14:tracePt t="2426" x="960438" y="13293725"/>
          <p14:tracePt t="2431" x="1300163" y="14028738"/>
          <p14:tracePt t="2440" x="1865313" y="14876463"/>
          <p14:tracePt t="2448" x="2317750" y="15498763"/>
          <p14:tracePt t="2462" x="3503613" y="16856075"/>
          <p14:tracePt t="2478" x="4973638" y="17987963"/>
          <p14:tracePt t="2493" x="6669088" y="19119850"/>
          <p14:tracePt t="2511" x="8251825" y="20307300"/>
          <p14:tracePt t="2527" x="9947275" y="21439188"/>
          <p14:tracePt t="2531" x="10682288" y="22004338"/>
          <p14:tracePt t="2544" x="11304588" y="22344063"/>
          <p14:tracePt t="2547" x="11982450" y="22683788"/>
          <p14:tracePt t="2560" x="12604750" y="23079075"/>
          <p14:tracePt t="2564" x="13112750" y="23306088"/>
          <p14:tracePt t="2576" x="13508038" y="23474363"/>
          <p14:tracePt t="2580" x="13677900" y="23588663"/>
          <p14:tracePt t="2595" x="14017625" y="23814088"/>
          <p14:tracePt t="2610" x="14073188" y="23928388"/>
          <p14:tracePt t="2627" x="14073188" y="24153813"/>
          <p14:tracePt t="2631" x="14073188" y="24323675"/>
          <p14:tracePt t="2646" x="14073188" y="24776113"/>
          <p14:tracePt t="2662" x="14073188" y="25285700"/>
          <p14:tracePt t="2677" x="14187488" y="25793700"/>
          <p14:tracePt t="2694" x="14243050" y="26360438"/>
          <p14:tracePt t="2718" x="14470063" y="27605038"/>
          <p14:tracePt t="2728" x="14470063" y="28057475"/>
          <p14:tracePt t="2738" x="14525625" y="28452763"/>
          <p14:tracePt t="2747" x="14525625" y="28792488"/>
          <p14:tracePt t="2754" x="14525625" y="29017913"/>
          <p14:tracePt t="2762" x="14525625" y="29302075"/>
          <p14:tracePt t="2765" x="14525625" y="29527500"/>
          <p14:tracePt t="2770" x="14525625" y="29810075"/>
          <p14:tracePt t="2781" x="14525625" y="29979938"/>
          <p14:tracePt t="2794" x="14638338" y="30432375"/>
          <p14:tracePt t="2813" x="14920913" y="30829250"/>
          <p14:tracePt t="2827" x="15430500" y="31394400"/>
          <p14:tracePt t="2843" x="16051213" y="31846838"/>
          <p14:tracePt t="2847" x="16448088" y="32073850"/>
          <p14:tracePt t="2860" x="16673513" y="32243713"/>
          <p14:tracePt t="2864" x="17068800" y="32356425"/>
          <p14:tracePt t="2877" x="17578388" y="32469138"/>
          <p14:tracePt t="2881" x="17916525" y="32526288"/>
          <p14:tracePt t="2885" x="18426113" y="32639000"/>
          <p14:tracePt t="2895" x="18651538" y="32696150"/>
          <p14:tracePt t="2910" x="19386550" y="32808863"/>
          <p14:tracePt t="2928" x="20121563" y="32978725"/>
          <p14:tracePt t="2944" x="20686713" y="33148588"/>
          <p14:tracePt t="2947" x="20856575" y="33261300"/>
          <p14:tracePt t="2959" x="21026438" y="33318450"/>
          <p14:tracePt t="2978" x="21421725" y="33486725"/>
          <p14:tracePt t="2982" x="21704300" y="33543875"/>
          <p14:tracePt t="2993" x="21986875" y="33713738"/>
          <p14:tracePt t="2997" x="22269450" y="33939163"/>
          <p14:tracePt t="3011" x="22834600" y="34278888"/>
          <p14:tracePt t="3028" x="23399750" y="34731325"/>
          <p14:tracePt t="3045" x="24022050" y="35240913"/>
          <p14:tracePt t="3060" x="24417338" y="35750500"/>
          <p14:tracePt t="3078" x="24812625" y="36315650"/>
          <p14:tracePt t="3082" x="24869775" y="36598225"/>
          <p14:tracePt t="3096" x="24925338" y="36825238"/>
          <p14:tracePt t="3100" x="24925338" y="37107813"/>
          <p14:tracePt t="3104" x="24925338" y="37277675"/>
          <p14:tracePt t="3116" x="24925338" y="37447538"/>
          <p14:tracePt t="3129" x="24925338" y="37672963"/>
          <p14:tracePt t="3145" x="24812625" y="37787263"/>
          <p14:tracePt t="3164" x="24699913" y="37955538"/>
          <p14:tracePt t="3179" x="24304625" y="38182550"/>
          <p14:tracePt t="3182" x="24022050" y="38295263"/>
          <p14:tracePt t="3200" x="23569613" y="38465125"/>
          <p14:tracePt t="3210" x="23399750" y="38465125"/>
          <p14:tracePt t="3214" x="23287038" y="38465125"/>
          <p14:tracePt t="3227" x="23117175" y="38465125"/>
          <p14:tracePt t="3244" x="23060025" y="38465125"/>
          <p14:tracePt t="3285" x="23174325" y="38239700"/>
          <p14:tracePt t="3297" x="23569613" y="37842825"/>
          <p14:tracePt t="3305" x="23739475" y="37617400"/>
          <p14:tracePt t="3313" x="24022050" y="37390388"/>
          <p14:tracePt t="3321" x="24304625" y="37164963"/>
          <p14:tracePt t="3336" x="24925338" y="36768088"/>
          <p14:tracePt t="3349" x="25207913" y="36542663"/>
          <p14:tracePt t="3362" x="25773063" y="36145788"/>
          <p14:tracePt t="3376" x="26620788" y="36033075"/>
          <p14:tracePt t="3395" x="27468513" y="35863213"/>
          <p14:tracePt t="3399" x="27920950" y="35750500"/>
          <p14:tracePt t="3411" x="28430538" y="35523488"/>
          <p14:tracePt t="3415" x="28938538" y="35353625"/>
          <p14:tracePt t="3419" x="29448125" y="35183763"/>
          <p14:tracePt t="3427" x="29730700" y="35071050"/>
          <p14:tracePt t="3444" x="30181550" y="34618613"/>
          <p14:tracePt t="4232" x="30068838" y="18667413"/>
          <p14:tracePt t="4241" x="29956125" y="18553113"/>
          <p14:tracePt t="4249" x="29786263" y="18327688"/>
          <p14:tracePt t="4264" x="29560838" y="18157825"/>
          <p14:tracePt t="4284" x="29448125" y="18045113"/>
          <p14:tracePt t="4297" x="29390975" y="17987963"/>
          <p14:tracePt t="4311" x="29333825" y="17930813"/>
          <p14:tracePt t="4330" x="29278263" y="17930813"/>
          <p14:tracePt t="4333" x="29278263" y="17875250"/>
          <p14:tracePt t="4344" x="29221113" y="17875250"/>
          <p14:tracePt t="4360" x="29221113" y="17818100"/>
          <p14:tracePt t="4364" x="29165550" y="17818100"/>
          <p14:tracePt t="4389" x="29108400" y="17762538"/>
          <p14:tracePt t="4531" x="28938538" y="17705388"/>
          <p14:tracePt t="4551" x="28713113" y="17648238"/>
          <p14:tracePt t="4572" x="28598813" y="17648238"/>
          <p14:tracePt t="4833" x="28486100" y="17705388"/>
          <p14:tracePt t="4848" x="28373388" y="17762538"/>
          <p14:tracePt t="4865" x="28260675" y="17818100"/>
          <p14:tracePt t="4880" x="28033663" y="17818100"/>
          <p14:tracePt t="4895" x="27865388" y="17818100"/>
          <p14:tracePt t="4910" x="27468513" y="17818100"/>
          <p14:tracePt t="4915" x="27300238" y="17818100"/>
          <p14:tracePt t="4924" x="27017663" y="17818100"/>
          <p14:tracePt t="4931" x="26790650" y="17762538"/>
          <p14:tracePt t="4944" x="26508075" y="17705388"/>
          <p14:tracePt t="4948" x="26169938" y="17592675"/>
          <p14:tracePt t="4961" x="25547638" y="17478375"/>
          <p14:tracePt t="4978" x="25152350" y="17365663"/>
          <p14:tracePt t="4994" x="24755475" y="17195800"/>
          <p14:tracePt t="5011" x="24472900" y="17083088"/>
          <p14:tracePt t="5029" x="24077613" y="16970375"/>
          <p14:tracePt t="5032" x="23907750" y="16970375"/>
          <p14:tracePt t="5043" x="23795038" y="16913225"/>
          <p14:tracePt t="5047" x="23625175" y="16856075"/>
          <p14:tracePt t="5060" x="23342600" y="16800513"/>
          <p14:tracePt t="5064" x="23174325" y="16743363"/>
          <p14:tracePt t="5080" x="22325013" y="16573500"/>
          <p14:tracePt t="5096" x="20856575" y="16403638"/>
          <p14:tracePt t="5114" x="18368963" y="16008350"/>
          <p14:tracePt t="5126" x="13904913" y="15103475"/>
          <p14:tracePt t="5143" x="8196263" y="13631863"/>
          <p14:tracePt t="5147" x="4578350" y="12841288"/>
          <p14:tracePt t="5160" x="960438" y="12218988"/>
        </p14:tracePtLst>
      </p14:laserTraceLst>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2291</TotalTime>
  <Words>1611</Words>
  <Application>Microsoft Office PowerPoint</Application>
  <PresentationFormat>Custom</PresentationFormat>
  <Paragraphs>140</Paragraphs>
  <Slides>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Helvetica</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Surat Dewan</dc:creator>
  <cp:lastModifiedBy>Surat Dewan</cp:lastModifiedBy>
  <cp:revision>33</cp:revision>
  <dcterms:created xsi:type="dcterms:W3CDTF">2024-05-16T00:18:22Z</dcterms:created>
  <dcterms:modified xsi:type="dcterms:W3CDTF">2024-05-20T05:02:32Z</dcterms:modified>
</cp:coreProperties>
</file>