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9EBECA"/>
    <a:srgbClr val="BEA6C2"/>
    <a:srgbClr val="CCCCFF"/>
    <a:srgbClr val="AEAABE"/>
    <a:srgbClr val="95C9D3"/>
    <a:srgbClr val="A7BFC1"/>
    <a:srgbClr val="A9A3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07" autoAdjust="0"/>
    <p:restoredTop sz="94660"/>
  </p:normalViewPr>
  <p:slideViewPr>
    <p:cSldViewPr snapToGrid="0">
      <p:cViewPr>
        <p:scale>
          <a:sx n="50" d="100"/>
          <a:sy n="50" d="100"/>
        </p:scale>
        <p:origin x="816" y="-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7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7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6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86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99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818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08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2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1F92-DE97-40B3-AFC9-CA75F06959BB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C3B1-EED3-4F6A-BFB4-947E6B246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hyperlink" Target="https://cds.climate.copernicus.eu/cdsapp#!/dataset/seasonal-monthly-single-levels?tab=form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hyperlink" Target="mailto:tanu35bhp@gmail.com" TargetMode="Externa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sl.noaa.gov/data/gridded/data.ncep.reanalysis.html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psl.noaa.gov/data/gridded/data.noaa.ersst.v5.html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E95B09-548C-4AF4-92CD-4D1910061D3C}"/>
              </a:ext>
            </a:extLst>
          </p:cNvPr>
          <p:cNvSpPr/>
          <p:nvPr/>
        </p:nvSpPr>
        <p:spPr>
          <a:xfrm>
            <a:off x="217714" y="272318"/>
            <a:ext cx="29843186" cy="6756007"/>
          </a:xfrm>
          <a:prstGeom prst="rect">
            <a:avLst/>
          </a:prstGeom>
          <a:solidFill>
            <a:srgbClr val="9E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48" tIns="58674" rIns="117348" bIns="58674" rtlCol="0" anchor="ctr"/>
          <a:lstStyle>
            <a:defPPr>
              <a:defRPr kern="1200"/>
            </a:defPPr>
          </a:lstStyle>
          <a:p>
            <a:pPr algn="ctr"/>
            <a:endParaRPr lang="en-US" sz="7200" b="1" dirty="0">
              <a:solidFill>
                <a:schemeClr val="bg1"/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2BC3A-78E8-4F87-AB15-B6DF666B5D10}"/>
              </a:ext>
            </a:extLst>
          </p:cNvPr>
          <p:cNvSpPr txBox="1"/>
          <p:nvPr/>
        </p:nvSpPr>
        <p:spPr>
          <a:xfrm>
            <a:off x="1061884" y="465840"/>
            <a:ext cx="28346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Summer Monsoon Rainfall Response to Two Distinct Features of the La Niña and Performance of Seasonal Forecast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5C457-923A-4C6F-83B7-7F10D9D17AED}"/>
              </a:ext>
            </a:extLst>
          </p:cNvPr>
          <p:cNvSpPr txBox="1"/>
          <p:nvPr/>
        </p:nvSpPr>
        <p:spPr>
          <a:xfrm>
            <a:off x="3233890" y="2828625"/>
            <a:ext cx="24272347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 Sharma</a:t>
            </a:r>
            <a:r>
              <a:rPr lang="en-US" sz="5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1,2*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Satyaban B. Ratna</a:t>
            </a:r>
            <a:r>
              <a:rPr lang="en-US" sz="5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D.S. Pai</a:t>
            </a:r>
            <a:r>
              <a:rPr lang="en-US" sz="5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 Climate Research and Services, India Meteorological Department, Pune 411005, India</a:t>
            </a:r>
          </a:p>
          <a:p>
            <a:pPr algn="ctr"/>
            <a:r>
              <a:rPr lang="en-US" sz="45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Savitribai Phule Pune University, Pune 411007, India</a:t>
            </a:r>
          </a:p>
          <a:p>
            <a:pPr algn="ctr"/>
            <a:r>
              <a:rPr lang="en-US" sz="45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India Meteorological Department, New Delhi 110003, India</a:t>
            </a:r>
          </a:p>
          <a:p>
            <a:pPr algn="ctr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tanu35bhp@gmail.com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2D4676-1A2E-425E-A447-22A1F3F8CC26}"/>
              </a:ext>
            </a:extLst>
          </p:cNvPr>
          <p:cNvSpPr/>
          <p:nvPr/>
        </p:nvSpPr>
        <p:spPr>
          <a:xfrm>
            <a:off x="231408" y="7196941"/>
            <a:ext cx="14888735" cy="4838775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90537-19FF-4371-89D3-E910E9AD390D}"/>
              </a:ext>
            </a:extLst>
          </p:cNvPr>
          <p:cNvSpPr/>
          <p:nvPr/>
        </p:nvSpPr>
        <p:spPr>
          <a:xfrm>
            <a:off x="231005" y="12209389"/>
            <a:ext cx="14885196" cy="3016098"/>
          </a:xfrm>
          <a:prstGeom prst="roundRect">
            <a:avLst>
              <a:gd name="adj" fmla="val 2004"/>
            </a:avLst>
          </a:prstGeom>
          <a:solidFill>
            <a:srgbClr val="9E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02CA1D-84BD-4BCD-A218-DD6E3814B0FE}"/>
              </a:ext>
            </a:extLst>
          </p:cNvPr>
          <p:cNvSpPr/>
          <p:nvPr/>
        </p:nvSpPr>
        <p:spPr>
          <a:xfrm>
            <a:off x="195445" y="15404641"/>
            <a:ext cx="14920755" cy="6603434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1A2DB3-5068-41B9-ABF9-7DD2D42C757D}"/>
              </a:ext>
            </a:extLst>
          </p:cNvPr>
          <p:cNvSpPr/>
          <p:nvPr/>
        </p:nvSpPr>
        <p:spPr>
          <a:xfrm>
            <a:off x="15302754" y="7175482"/>
            <a:ext cx="14758146" cy="22074143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D2FB2AC-E8A7-4081-8CA9-07CC4BA331C8}"/>
              </a:ext>
            </a:extLst>
          </p:cNvPr>
          <p:cNvSpPr/>
          <p:nvPr/>
        </p:nvSpPr>
        <p:spPr>
          <a:xfrm>
            <a:off x="15302754" y="29348922"/>
            <a:ext cx="14758146" cy="5479428"/>
          </a:xfrm>
          <a:prstGeom prst="roundRect">
            <a:avLst>
              <a:gd name="adj" fmla="val 2004"/>
            </a:avLst>
          </a:prstGeom>
          <a:solidFill>
            <a:srgbClr val="9E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71A2E7-AFB0-49B9-B6EB-29C2C82DE6C6}"/>
              </a:ext>
            </a:extLst>
          </p:cNvPr>
          <p:cNvSpPr/>
          <p:nvPr/>
        </p:nvSpPr>
        <p:spPr>
          <a:xfrm>
            <a:off x="15300564" y="34953311"/>
            <a:ext cx="14716738" cy="5115566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2F4C6BF-FE50-41A5-955E-4DFF49A4B9ED}"/>
              </a:ext>
            </a:extLst>
          </p:cNvPr>
          <p:cNvSpPr/>
          <p:nvPr/>
        </p:nvSpPr>
        <p:spPr>
          <a:xfrm>
            <a:off x="15373372" y="40195499"/>
            <a:ext cx="14643930" cy="2012095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B5A005-803E-489D-9EDE-9AEB3AEC70B5}"/>
              </a:ext>
            </a:extLst>
          </p:cNvPr>
          <p:cNvSpPr txBox="1"/>
          <p:nvPr/>
        </p:nvSpPr>
        <p:spPr>
          <a:xfrm>
            <a:off x="313705" y="8090635"/>
            <a:ext cx="146715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</a:rPr>
              <a:t>The Indian summer monsoon rainfall (ISMR) from June to September plays a significant role in India, due to its direct impact on agriculture and the economy (Gadgil and Gadgil, 2006).</a:t>
            </a:r>
          </a:p>
          <a:p>
            <a:pPr algn="just"/>
            <a:endParaRPr lang="en-US" sz="2200" dirty="0">
              <a:latin typeface="Domine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</a:rPr>
              <a:t>El Niño-Southern Oscillation (ENSO), an ocean-atmosphere coupled system over the equatorial Pacific Ocean, is one of the drivers that strongly modulates the variability of ISMR (</a:t>
            </a:r>
            <a:r>
              <a:rPr lang="en-IN" sz="2200" dirty="0">
                <a:latin typeface="Domine" panose="020B0604020202020204" charset="0"/>
              </a:rPr>
              <a:t>Kirtman &amp; Shukla, 2000)</a:t>
            </a:r>
            <a:r>
              <a:rPr lang="en-US" sz="2200" dirty="0">
                <a:latin typeface="Domine" panose="020B060402020202020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>
              <a:latin typeface="Domine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</a:rPr>
              <a:t>Apart from the influence of the Pacific Ocean, the influence of the Indian Ocean on ISMR is also important to understand (Gadgil, Vinayachandran and Francis, 2003). </a:t>
            </a:r>
          </a:p>
          <a:p>
            <a:pPr algn="just"/>
            <a:endParaRPr lang="en-US" sz="2200" dirty="0">
              <a:latin typeface="Domine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</a:rPr>
              <a:t>Most of the studies related to ISMR define a rainfall index for India as a whole or focus only on the monsoon core zone, so the monsoon circulation over the remaining regions is not discussed in much detail (Sahoo and Yadav, 2021)</a:t>
            </a:r>
            <a:endParaRPr lang="en-IN" sz="2200" dirty="0">
              <a:latin typeface="Domine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8464DD-54E4-442D-80B1-B2973BE05B95}"/>
              </a:ext>
            </a:extLst>
          </p:cNvPr>
          <p:cNvSpPr txBox="1"/>
          <p:nvPr/>
        </p:nvSpPr>
        <p:spPr>
          <a:xfrm>
            <a:off x="313705" y="12567510"/>
            <a:ext cx="1470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the evolution of the sea surface temperature (SST) over the Indo-Pacific region and the spatial pattern of rainfall over the four homogenous regions of India during two types of La Niña episodes and to understand the dynamics of large-scale circulation patterns.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To analyze whether the coupled climate models hindcast from Copernicus Climate Change Service (C3S) can capture the difference in the ISMR and SST over the Indo-Pacific region associated with two types of La Niña episodes.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9A5450-6D5F-4A00-91C3-FC2338A43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2" y="3336853"/>
            <a:ext cx="3416320" cy="3416320"/>
          </a:xfrm>
          <a:prstGeom prst="rect">
            <a:avLst/>
          </a:prstGeom>
        </p:spPr>
      </p:pic>
      <p:pic>
        <p:nvPicPr>
          <p:cNvPr id="29" name="Picture 31" descr="India Meteorological Department (logo).png">
            <a:extLst>
              <a:ext uri="{FF2B5EF4-FFF2-40B4-BE49-F238E27FC236}">
                <a16:creationId xmlns:a16="http://schemas.microsoft.com/office/drawing/2014/main" id="{7C2C0273-1E65-4C35-8F72-2090B524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830" y="2785319"/>
            <a:ext cx="2680268" cy="40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9B46C-0C39-41B1-86DA-B0D48E7DC454}"/>
              </a:ext>
            </a:extLst>
          </p:cNvPr>
          <p:cNvSpPr txBox="1"/>
          <p:nvPr/>
        </p:nvSpPr>
        <p:spPr>
          <a:xfrm>
            <a:off x="303275" y="7328407"/>
            <a:ext cx="14682022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80F5B-60AC-4226-97E4-42A0C22A88DF}"/>
              </a:ext>
            </a:extLst>
          </p:cNvPr>
          <p:cNvSpPr txBox="1"/>
          <p:nvPr/>
        </p:nvSpPr>
        <p:spPr>
          <a:xfrm>
            <a:off x="15505753" y="7335175"/>
            <a:ext cx="14339866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(Cont.)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9C07E-6189-4495-9114-883DA4A8887B}"/>
              </a:ext>
            </a:extLst>
          </p:cNvPr>
          <p:cNvSpPr txBox="1"/>
          <p:nvPr/>
        </p:nvSpPr>
        <p:spPr>
          <a:xfrm>
            <a:off x="313705" y="12337632"/>
            <a:ext cx="14671592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2C982-B2C1-4625-993F-7BDF9DF4B2E0}"/>
              </a:ext>
            </a:extLst>
          </p:cNvPr>
          <p:cNvSpPr txBox="1"/>
          <p:nvPr/>
        </p:nvSpPr>
        <p:spPr>
          <a:xfrm>
            <a:off x="313705" y="15527403"/>
            <a:ext cx="14671592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I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378CF1A-AF06-48EA-A948-8D09CCE57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92068"/>
              </p:ext>
            </p:extLst>
          </p:nvPr>
        </p:nvGraphicFramePr>
        <p:xfrm>
          <a:off x="327233" y="16252314"/>
          <a:ext cx="14611839" cy="55032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6477">
                  <a:extLst>
                    <a:ext uri="{9D8B030D-6E8A-4147-A177-3AD203B41FA5}">
                      <a16:colId xmlns:a16="http://schemas.microsoft.com/office/drawing/2014/main" val="3769303072"/>
                    </a:ext>
                  </a:extLst>
                </a:gridCol>
                <a:gridCol w="13435362">
                  <a:extLst>
                    <a:ext uri="{9D8B030D-6E8A-4147-A177-3AD203B41FA5}">
                      <a16:colId xmlns:a16="http://schemas.microsoft.com/office/drawing/2014/main" val="2928129369"/>
                    </a:ext>
                  </a:extLst>
                </a:gridCol>
              </a:tblGrid>
              <a:tr h="619333"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omine" panose="020B0604020202020204" charset="0"/>
                          <a:cs typeface="Times New Roman" pitchFamily="18" charset="0"/>
                        </a:rPr>
                        <a:t>Sr. No.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Domine" panose="020B0604020202020204" charset="0"/>
                          <a:cs typeface="Times New Roman" pitchFamily="18" charset="0"/>
                        </a:rPr>
                        <a:t>DATA SET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Domine" panose="020B060402020202020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88659"/>
                  </a:ext>
                </a:extLst>
              </a:tr>
              <a:tr h="1268208">
                <a:tc>
                  <a:txBody>
                    <a:bodyPr/>
                    <a:lstStyle/>
                    <a:p>
                      <a:pPr algn="ctr"/>
                      <a:endParaRPr lang="en-IN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Extended reconstructed 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Monthly 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SST (ERSSTv5)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(2° x 2°), (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  <a:hlinkClick r:id="rId5"/>
                        </a:rPr>
                        <a:t>https://psl.noaa.gov/data/gridded/data.noaa.ersst.v5.html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National Oceanic and Atmospheric Administration (NOAA) 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(Huang et al., 2017) </a:t>
                      </a:r>
                      <a:endParaRPr lang="en-US" sz="22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0474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endParaRPr lang="en-IN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Monthly rainfall (0.25° x 0.25°) for Indian region prepared by India Meteorological Department (Pai et al., 2014). </a:t>
                      </a:r>
                      <a:endParaRPr lang="en-IN" sz="22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334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ctr"/>
                      <a:endParaRPr lang="en-IN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Monthly reanalysis-1, 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horizontal wind velocity (u and v), vertical wind velocity (omega), sea level pressure (SLP), specific humidity, surface pressure 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(2.5° x 2.5°), (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  <a:hlinkClick r:id="rId6"/>
                        </a:rPr>
                        <a:t>https://psl.noaa.gov/data/gridded/data.ncep.reanalysis.html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) National Centers for Environmental Prediction-National Center for Atmospheric Research (NCEP-NCAR), NOAA </a:t>
                      </a:r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(Kalnay et al., 1996) 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55168"/>
                  </a:ext>
                </a:extLst>
              </a:tr>
              <a:tr h="1161701">
                <a:tc>
                  <a:txBody>
                    <a:bodyPr/>
                    <a:lstStyle/>
                    <a:p>
                      <a:pPr algn="ctr"/>
                      <a:endParaRPr lang="en-IN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The seasonal forecast monthly data for SST and precipitation (from June to September) by European Union Copernicus Climate Change Service (C3S), April initial condition, period 1993-2016. (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  <a:hlinkClick r:id="rId7"/>
                        </a:rPr>
                        <a:t>https://cds.climate.copernicus.eu/cdsapp#!/dataset/seasonal-monthly-single-levels?tab=form</a:t>
                      </a:r>
                      <a:r>
                        <a:rPr lang="en-US" sz="2200" dirty="0">
                          <a:latin typeface="Domine" panose="020B060402020202020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en-IN" sz="1500" dirty="0">
                        <a:latin typeface="Domine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95095"/>
                  </a:ext>
                </a:extLst>
              </a:tr>
            </a:tbl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50662-8A23-4FD1-913A-16ED79A9E933}"/>
              </a:ext>
            </a:extLst>
          </p:cNvPr>
          <p:cNvSpPr/>
          <p:nvPr/>
        </p:nvSpPr>
        <p:spPr>
          <a:xfrm>
            <a:off x="222272" y="22187229"/>
            <a:ext cx="14920754" cy="8002485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A15DD0-5993-47E7-ACDD-868F4A066B9B}"/>
              </a:ext>
            </a:extLst>
          </p:cNvPr>
          <p:cNvSpPr txBox="1"/>
          <p:nvPr/>
        </p:nvSpPr>
        <p:spPr>
          <a:xfrm>
            <a:off x="317735" y="22305666"/>
            <a:ext cx="14711736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087562-4F65-4C02-B5F0-36E6C2A29B4F}"/>
                  </a:ext>
                </a:extLst>
              </p:cNvPr>
              <p:cNvSpPr txBox="1"/>
              <p:nvPr/>
            </p:nvSpPr>
            <p:spPr>
              <a:xfrm>
                <a:off x="313705" y="22605748"/>
                <a:ext cx="14743626" cy="785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2800" dirty="0">
                  <a:latin typeface="Domine" panose="020B0604020202020204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The season during which the Niño3.4 (5°N-5°S and 120°W-170°W) SST anomaly is greater (less) than 0.5°C (-0.5°C), we defined that season as El Niño (La Niña). Based on the time evolution of Niño3.4 SST anomaly, we categorize two types of La Niña events: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400" dirty="0">
                  <a:latin typeface="Domine" panose="020B0604020202020204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       1) La Niña in the JJAS season, preceded by El Niño in the DJF season, as ‘</a:t>
                </a:r>
                <a:r>
                  <a:rPr lang="en-US" sz="2200" dirty="0">
                    <a:solidFill>
                      <a:srgbClr val="FF0000"/>
                    </a:solidFill>
                    <a:latin typeface="Domine" panose="020B0604020202020204"/>
                    <a:cs typeface="Times New Roman" panose="02020603050405020304" pitchFamily="18" charset="0"/>
                  </a:rPr>
                  <a:t>ELLA</a:t>
                </a: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’.</a:t>
                </a:r>
              </a:p>
              <a:p>
                <a:pPr algn="just"/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       2) La Niña in the JJAS season, preceded by La Niña in the DJF season, as ‘</a:t>
                </a:r>
                <a:r>
                  <a:rPr lang="en-US" sz="2200" dirty="0">
                    <a:solidFill>
                      <a:schemeClr val="accent1"/>
                    </a:solidFill>
                    <a:latin typeface="Domine" panose="020B0604020202020204"/>
                    <a:cs typeface="Times New Roman" panose="02020603050405020304" pitchFamily="18" charset="0"/>
                  </a:rPr>
                  <a:t>LALA’</a:t>
                </a: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800" dirty="0">
                  <a:latin typeface="Domine" panose="020B0604020202020204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The composite anomaly analysis and the </a:t>
                </a:r>
                <a:r>
                  <a:rPr lang="en-US" sz="2200" dirty="0" err="1">
                    <a:latin typeface="Domine" panose="020B0604020202020204"/>
                    <a:cs typeface="Times New Roman" panose="02020603050405020304" pitchFamily="18" charset="0"/>
                  </a:rPr>
                  <a:t>spatio</a:t>
                </a: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-temporal evolution of the monthly anomalies of various atmospheric and oceanic fields for ELLA and LALA episodes.</a:t>
                </a:r>
              </a:p>
              <a:p>
                <a:pPr algn="just"/>
                <a:endParaRPr lang="en-US" sz="2200" dirty="0">
                  <a:latin typeface="Domine" panose="020B0604020202020204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The x and y components of the vertically integrated moisture transport (VIMT) are calculated from surface to 300 hPa atmospheric pressure level using the formula:-</a:t>
                </a:r>
              </a:p>
              <a:p>
                <a:r>
                  <a:rPr lang="en-IN" dirty="0"/>
                  <a:t>                                                                                                </a:t>
                </a:r>
              </a:p>
              <a:p>
                <a:r>
                  <a:rPr lang="en-IN" sz="2400" dirty="0"/>
                  <a:t>                                                                        </a:t>
                </a:r>
                <a:r>
                  <a:rPr lang="en-IN" sz="2200" dirty="0">
                    <a:latin typeface="Domine" panose="020B0604020202020204"/>
                  </a:rPr>
                  <a:t>VIMTₓ = </a:t>
                </a:r>
                <a14:m>
                  <m:oMath xmlns:m="http://schemas.openxmlformats.org/officeDocument/2006/math">
                    <m:r>
                      <a:rPr lang="en-IN" sz="2200" i="1"/>
                      <m:t>−</m:t>
                    </m:r>
                    <m:nary>
                      <m:naryPr>
                        <m:ctrlPr>
                          <a:rPr lang="en-IN" sz="2200" i="1"/>
                        </m:ctrlPr>
                      </m:naryPr>
                      <m:sub>
                        <m:r>
                          <a:rPr lang="en-IN" sz="2200" i="1"/>
                          <m:t>300 </m:t>
                        </m:r>
                        <m:r>
                          <a:rPr lang="en-IN" sz="2200" i="1"/>
                          <m:t>h𝑃𝑎</m:t>
                        </m:r>
                      </m:sub>
                      <m:sup>
                        <m:r>
                          <a:rPr lang="en-IN" sz="2200" i="1"/>
                          <m:t>𝑆𝑓𝑐</m:t>
                        </m:r>
                      </m:sup>
                      <m:e/>
                    </m:nary>
                    <m:f>
                      <m:fPr>
                        <m:ctrlPr>
                          <a:rPr lang="en-IN" sz="2200" i="1"/>
                        </m:ctrlPr>
                      </m:fPr>
                      <m:num>
                        <m:r>
                          <a:rPr lang="en-IN" sz="2200" i="1"/>
                          <m:t>(</m:t>
                        </m:r>
                        <m:r>
                          <a:rPr lang="en-IN" sz="2200" i="1"/>
                          <m:t>𝑞𝑢</m:t>
                        </m:r>
                        <m:r>
                          <a:rPr lang="en-IN" sz="2200" i="1"/>
                          <m:t>)</m:t>
                        </m:r>
                        <m:r>
                          <a:rPr lang="en-IN" sz="2200" i="1"/>
                          <m:t>𝑑𝑝</m:t>
                        </m:r>
                      </m:num>
                      <m:den>
                        <m:r>
                          <a:rPr lang="en-IN" sz="2200" i="1"/>
                          <m:t>𝑔</m:t>
                        </m:r>
                      </m:den>
                    </m:f>
                  </m:oMath>
                </a14:m>
                <a:endParaRPr lang="en-IN" sz="2200" dirty="0">
                  <a:latin typeface="Domine" panose="020B0604020202020204"/>
                </a:endParaRPr>
              </a:p>
              <a:p>
                <a:r>
                  <a:rPr lang="en-IN" dirty="0">
                    <a:latin typeface="Domine" panose="020B0604020202020204"/>
                  </a:rPr>
                  <a:t>                                                                                               </a:t>
                </a:r>
              </a:p>
              <a:p>
                <a:r>
                  <a:rPr lang="en-IN" dirty="0">
                    <a:latin typeface="Domine" panose="020B0604020202020204"/>
                  </a:rPr>
                  <a:t>                                                                                              </a:t>
                </a:r>
                <a:r>
                  <a:rPr lang="en-IN" sz="2200" dirty="0" err="1">
                    <a:latin typeface="Domine" panose="020B0604020202020204"/>
                  </a:rPr>
                  <a:t>VIMT</a:t>
                </a:r>
                <a:r>
                  <a:rPr lang="en-IN" sz="2200" baseline="-25000" dirty="0" err="1">
                    <a:latin typeface="Domine" panose="020B0604020202020204"/>
                  </a:rPr>
                  <a:t>y</a:t>
                </a:r>
                <a:r>
                  <a:rPr lang="en-IN" sz="2200" dirty="0">
                    <a:latin typeface="Domine" panose="020B0604020202020204"/>
                  </a:rPr>
                  <a:t> = </a:t>
                </a:r>
                <a14:m>
                  <m:oMath xmlns:m="http://schemas.openxmlformats.org/officeDocument/2006/math">
                    <m:r>
                      <a:rPr lang="en-IN" sz="2200" i="1"/>
                      <m:t>−</m:t>
                    </m:r>
                    <m:nary>
                      <m:naryPr>
                        <m:ctrlPr>
                          <a:rPr lang="en-IN" sz="2200" i="1"/>
                        </m:ctrlPr>
                      </m:naryPr>
                      <m:sub>
                        <m:r>
                          <a:rPr lang="en-IN" sz="2200" i="1"/>
                          <m:t>300 </m:t>
                        </m:r>
                        <m:r>
                          <a:rPr lang="en-IN" sz="2200" i="1"/>
                          <m:t>h𝑃𝑎</m:t>
                        </m:r>
                      </m:sub>
                      <m:sup>
                        <m:r>
                          <a:rPr lang="en-IN" sz="2200" i="1"/>
                          <m:t>𝑆𝑓𝑐</m:t>
                        </m:r>
                      </m:sup>
                      <m:e/>
                    </m:nary>
                    <m:f>
                      <m:fPr>
                        <m:ctrlPr>
                          <a:rPr lang="en-IN" sz="2200" i="1"/>
                        </m:ctrlPr>
                      </m:fPr>
                      <m:num>
                        <m:r>
                          <a:rPr lang="en-IN" sz="2200" i="1"/>
                          <m:t>(</m:t>
                        </m:r>
                        <m:r>
                          <a:rPr lang="en-IN" sz="2200" i="1"/>
                          <m:t>𝑞𝑣</m:t>
                        </m:r>
                        <m:r>
                          <a:rPr lang="en-IN" sz="2200" i="1"/>
                          <m:t>)</m:t>
                        </m:r>
                        <m:r>
                          <a:rPr lang="en-IN" sz="2200" i="1"/>
                          <m:t>𝑑𝑝</m:t>
                        </m:r>
                      </m:num>
                      <m:den>
                        <m:r>
                          <a:rPr lang="en-IN" sz="2200" i="1"/>
                          <m:t>𝑔</m:t>
                        </m:r>
                      </m:den>
                    </m:f>
                  </m:oMath>
                </a14:m>
                <a:endParaRPr lang="en-IN" sz="2200" dirty="0">
                  <a:latin typeface="Domine" panose="020B0604020202020204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800" dirty="0">
                  <a:latin typeface="Domine" panose="020B0604020202020204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q: specific humidity, u(v): zonal (meridional) component of the wind velocity, p: pressure, </a:t>
                </a:r>
              </a:p>
              <a:p>
                <a:pPr algn="ctr"/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g: acceleration due to gravity. </a:t>
                </a:r>
              </a:p>
              <a:p>
                <a:pPr algn="just"/>
                <a:endParaRPr lang="en-US" sz="400" dirty="0">
                  <a:latin typeface="Domine" panose="020B0604020202020204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Domine" panose="020B0604020202020204"/>
                    <a:cs typeface="Times New Roman" panose="02020603050405020304" pitchFamily="18" charset="0"/>
                  </a:rPr>
                  <a:t>The statistical significance of the anomalies and the difference between the anomalies is identified based on the two tailed Student’s t-test.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087562-4F65-4C02-B5F0-36E6C2A29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5" y="22605748"/>
                <a:ext cx="14743626" cy="7856125"/>
              </a:xfrm>
              <a:prstGeom prst="rect">
                <a:avLst/>
              </a:prstGeom>
              <a:blipFill>
                <a:blip r:embed="rId8"/>
                <a:stretch>
                  <a:fillRect l="-455" r="-5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85FF54E-295F-42C0-BCF5-FE3C3C2CA3AC}"/>
              </a:ext>
            </a:extLst>
          </p:cNvPr>
          <p:cNvSpPr/>
          <p:nvPr/>
        </p:nvSpPr>
        <p:spPr>
          <a:xfrm>
            <a:off x="222986" y="30399756"/>
            <a:ext cx="14898486" cy="11823202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lvl="0" algn="just"/>
            <a:endParaRPr lang="en-US" sz="2000" dirty="0">
              <a:solidFill>
                <a:prstClr val="black"/>
              </a:solidFill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C610D-DAA6-4942-9496-59DAF9AC1680}"/>
              </a:ext>
            </a:extLst>
          </p:cNvPr>
          <p:cNvSpPr txBox="1"/>
          <p:nvPr/>
        </p:nvSpPr>
        <p:spPr>
          <a:xfrm>
            <a:off x="327232" y="30528518"/>
            <a:ext cx="14730099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9E85BB-6193-45E9-9E30-D2210EF74687}"/>
              </a:ext>
            </a:extLst>
          </p:cNvPr>
          <p:cNvSpPr/>
          <p:nvPr/>
        </p:nvSpPr>
        <p:spPr>
          <a:xfrm>
            <a:off x="334144" y="31364330"/>
            <a:ext cx="4833337" cy="3361082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34" name="Picture 33" descr="C:\Users\CMPG-PC\Downloads\ELLA_LALA_DJF_JJAS_revised.jpg">
            <a:extLst>
              <a:ext uri="{FF2B5EF4-FFF2-40B4-BE49-F238E27FC236}">
                <a16:creationId xmlns:a16="http://schemas.microsoft.com/office/drawing/2014/main" id="{E48F0DDE-C041-4B9E-B484-C4883DA87F2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3" y="31442402"/>
            <a:ext cx="4694338" cy="31918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C22DD40-C1BC-4D67-A7FC-1C53A0744AFB}"/>
              </a:ext>
            </a:extLst>
          </p:cNvPr>
          <p:cNvSpPr/>
          <p:nvPr/>
        </p:nvSpPr>
        <p:spPr>
          <a:xfrm>
            <a:off x="5389614" y="31352614"/>
            <a:ext cx="9639857" cy="3361082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5C15A-67FC-4423-BB9D-3BFB3676F1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082" y="31456360"/>
            <a:ext cx="9432989" cy="3191802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3EB1B61-E953-4093-8B15-9CD6C1E1A269}"/>
              </a:ext>
            </a:extLst>
          </p:cNvPr>
          <p:cNvSpPr/>
          <p:nvPr/>
        </p:nvSpPr>
        <p:spPr>
          <a:xfrm>
            <a:off x="313705" y="36617553"/>
            <a:ext cx="7086600" cy="3812528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37" name="Picture 36" descr="C:\Users\CMPG-PC\Downloads\ELLA_LALArfDiff1951_2022_revised.jpg">
            <a:extLst>
              <a:ext uri="{FF2B5EF4-FFF2-40B4-BE49-F238E27FC236}">
                <a16:creationId xmlns:a16="http://schemas.microsoft.com/office/drawing/2014/main" id="{2A89D731-DCFB-4628-AC77-CEE6486C097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8" y="36648526"/>
            <a:ext cx="6897978" cy="37381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E1C5D8-2561-4055-989D-A21282A26140}"/>
              </a:ext>
            </a:extLst>
          </p:cNvPr>
          <p:cNvSpPr/>
          <p:nvPr/>
        </p:nvSpPr>
        <p:spPr>
          <a:xfrm>
            <a:off x="7541088" y="36617552"/>
            <a:ext cx="7470312" cy="3798337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39" name="Picture 38" descr="C:\Users\CMPG-PC\Downloads\ELLA_LALArf_ano1951_2022_SigDiff_ErrorBar_revised.jpg">
            <a:extLst>
              <a:ext uri="{FF2B5EF4-FFF2-40B4-BE49-F238E27FC236}">
                <a16:creationId xmlns:a16="http://schemas.microsoft.com/office/drawing/2014/main" id="{C97ECADE-1B13-4180-88B9-A125F026487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65" y="36685820"/>
            <a:ext cx="6948448" cy="34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D1F28F3-B644-40F7-A29E-DD826D044AE7}"/>
              </a:ext>
            </a:extLst>
          </p:cNvPr>
          <p:cNvSpPr/>
          <p:nvPr/>
        </p:nvSpPr>
        <p:spPr>
          <a:xfrm>
            <a:off x="22702696" y="8941025"/>
            <a:ext cx="7171937" cy="3503688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42" name="Picture 41" descr="C:\Users\CMPG-PC\Downloads\ELLA_LALA_SSTanoComp_revised_Det.jpg">
            <a:extLst>
              <a:ext uri="{FF2B5EF4-FFF2-40B4-BE49-F238E27FC236}">
                <a16:creationId xmlns:a16="http://schemas.microsoft.com/office/drawing/2014/main" id="{D715D12A-C8F1-490C-A31E-C3717EA25AE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168" y="8991283"/>
            <a:ext cx="6949596" cy="343805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49C4BC8-B100-4ED8-B4DF-9338534F6A1D}"/>
              </a:ext>
            </a:extLst>
          </p:cNvPr>
          <p:cNvSpPr/>
          <p:nvPr/>
        </p:nvSpPr>
        <p:spPr>
          <a:xfrm>
            <a:off x="15505752" y="8026126"/>
            <a:ext cx="7011572" cy="3363171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44" name="Picture 43" descr="C:\Users\CMPG-PC\Downloads\ELLA_LALA_VIMFC_revised.jpg">
            <a:extLst>
              <a:ext uri="{FF2B5EF4-FFF2-40B4-BE49-F238E27FC236}">
                <a16:creationId xmlns:a16="http://schemas.microsoft.com/office/drawing/2014/main" id="{5258043A-5E3F-4769-82E0-F9DBBBA72CDB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326" y="8057880"/>
            <a:ext cx="6962128" cy="323001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46055BA-146B-4DFE-8AC8-200BA7CC4C9A}"/>
              </a:ext>
            </a:extLst>
          </p:cNvPr>
          <p:cNvSpPr txBox="1"/>
          <p:nvPr/>
        </p:nvSpPr>
        <p:spPr>
          <a:xfrm>
            <a:off x="15634341" y="40985230"/>
            <a:ext cx="14049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latin typeface="Domine" panose="020B0604020202020204" charset="0"/>
              </a:rPr>
              <a:t>Head, Climate Research &amp; Services, India Meteorological Department, Pune.</a:t>
            </a:r>
          </a:p>
          <a:p>
            <a:pPr algn="ctr"/>
            <a:r>
              <a:rPr lang="en-IN" sz="2200" dirty="0">
                <a:latin typeface="Domine" panose="020B0604020202020204" charset="0"/>
              </a:rPr>
              <a:t>Director General of Meteorology, India Meteorological Department, New Delhi.</a:t>
            </a:r>
          </a:p>
          <a:p>
            <a:pPr algn="ctr"/>
            <a:r>
              <a:rPr lang="en-IN" sz="2200" dirty="0">
                <a:latin typeface="Domine" panose="020B0604020202020204" charset="0"/>
              </a:rPr>
              <a:t>MRFP Project, Ministry of Earth Sciences (MoES), Govt. of India.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CB067-0C96-49DF-879D-BD56BFDBE4DF}"/>
              </a:ext>
            </a:extLst>
          </p:cNvPr>
          <p:cNvSpPr txBox="1"/>
          <p:nvPr/>
        </p:nvSpPr>
        <p:spPr>
          <a:xfrm>
            <a:off x="15490603" y="40270699"/>
            <a:ext cx="14370165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091A9-24B5-45C6-8DE6-089CFBA65011}"/>
              </a:ext>
            </a:extLst>
          </p:cNvPr>
          <p:cNvSpPr txBox="1"/>
          <p:nvPr/>
        </p:nvSpPr>
        <p:spPr>
          <a:xfrm>
            <a:off x="15380450" y="35052500"/>
            <a:ext cx="14546132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C5016C-B971-4085-83FE-6E0C61E7E09A}"/>
              </a:ext>
            </a:extLst>
          </p:cNvPr>
          <p:cNvSpPr txBox="1"/>
          <p:nvPr/>
        </p:nvSpPr>
        <p:spPr>
          <a:xfrm>
            <a:off x="303275" y="34799807"/>
            <a:ext cx="47605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Niño3.4 Index for JJAS season (along the x-axis) preceding winter (DJF) season (along the y-axis) period: 1951-2022. The blue (red) dot: La Niña in JJAS season preceded by La Niña (El Niño) in the DJF season.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C13F7D-E113-47E3-BFA4-41E38845598C}"/>
              </a:ext>
            </a:extLst>
          </p:cNvPr>
          <p:cNvSpPr txBox="1"/>
          <p:nvPr/>
        </p:nvSpPr>
        <p:spPr>
          <a:xfrm>
            <a:off x="5534594" y="35067751"/>
            <a:ext cx="9480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Niño3.4 monthly SST anomaly for </a:t>
            </a:r>
            <a:r>
              <a:rPr lang="en-US" sz="2000" dirty="0">
                <a:solidFill>
                  <a:srgbClr val="FF0000"/>
                </a:solidFill>
                <a:latin typeface="Domine" panose="020B0604020202020204"/>
                <a:cs typeface="Times New Roman" panose="02020603050405020304" pitchFamily="18" charset="0"/>
              </a:rPr>
              <a:t>ELLA</a:t>
            </a:r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 (La Niña preceded by El Niño) and </a:t>
            </a:r>
            <a:r>
              <a:rPr lang="en-US" sz="2000" dirty="0">
                <a:solidFill>
                  <a:schemeClr val="accent1"/>
                </a:solidFill>
                <a:latin typeface="Domine" panose="020B0604020202020204"/>
                <a:cs typeface="Times New Roman" panose="02020603050405020304" pitchFamily="18" charset="0"/>
              </a:rPr>
              <a:t>LALA</a:t>
            </a:r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 (La Niña preceded by La Niña),1951-2022. The mean values for ELLA and LALA years are represented by red and blue bold lines, respectively.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A396C5-F91D-4561-97D8-26297D27D7B8}"/>
              </a:ext>
            </a:extLst>
          </p:cNvPr>
          <p:cNvSpPr txBox="1"/>
          <p:nvPr/>
        </p:nvSpPr>
        <p:spPr>
          <a:xfrm>
            <a:off x="195445" y="40461054"/>
            <a:ext cx="72378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Percentage seasonal (JJAS) rainfall anomaly composites. Black dotted marks in a) and b) show significant anomalies, black dotted marks in c) show the significant difference between anomalies, at the 90% confidence level. Boundaries of the four homogeneous regions of India are shown on the maps.</a:t>
            </a:r>
          </a:p>
          <a:p>
            <a:pPr algn="ctr"/>
            <a:endParaRPr lang="en-US" sz="2000" dirty="0">
              <a:latin typeface="Domine" panose="020B0604020202020204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3622FB-0CAB-49C7-BD13-DA976539C701}"/>
              </a:ext>
            </a:extLst>
          </p:cNvPr>
          <p:cNvSpPr txBox="1"/>
          <p:nvPr/>
        </p:nvSpPr>
        <p:spPr>
          <a:xfrm>
            <a:off x="7541088" y="40477438"/>
            <a:ext cx="7389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Mean % rainfall anomaly (JJAS) for all-India and four homogenous regions. Error bars: standard deviation (</a:t>
            </a:r>
            <a:r>
              <a:rPr lang="en-US" sz="2000" dirty="0" err="1">
                <a:latin typeface="Domine" panose="020B0604020202020204"/>
                <a:cs typeface="Times New Roman" panose="02020603050405020304" pitchFamily="18" charset="0"/>
              </a:rPr>
              <a:t>sd</a:t>
            </a:r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). Star: significant anomalies (***: p &lt; 0.01, **: p &lt; 0.05, *: p &lt; 0.1). Number (in %) below the bar plot: confidence level at which the difference of anomaly is significant.</a:t>
            </a:r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D14F48-C7C6-4E25-AF55-80E4732DA3FB}"/>
              </a:ext>
            </a:extLst>
          </p:cNvPr>
          <p:cNvSpPr txBox="1"/>
          <p:nvPr/>
        </p:nvSpPr>
        <p:spPr>
          <a:xfrm>
            <a:off x="15475209" y="11393781"/>
            <a:ext cx="7011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Vertically integrated moisture flux convergence (color contour, 10² × g m⁻² s⁻¹) and vertically integrated moisture transport (vector, m s⁻¹ g kg⁻¹) anomaly composites (JJAS season). Black dotted marks in a) and b): significant anomalies, black dotted marks in c): significant difference between anomalies, 90% confidence level. </a:t>
            </a:r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3BA908-A249-4521-BD27-C35C1F328E2D}"/>
              </a:ext>
            </a:extLst>
          </p:cNvPr>
          <p:cNvSpPr txBox="1"/>
          <p:nvPr/>
        </p:nvSpPr>
        <p:spPr>
          <a:xfrm>
            <a:off x="22660064" y="7959610"/>
            <a:ext cx="7266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Composites of SST anomalies. Black dotted marks in a), b), d) and e): significant anomalies, black dotted marks in c) and f): significant difference between anomalies, 90% confidence level.</a:t>
            </a:r>
          </a:p>
          <a:p>
            <a:pPr algn="ctr"/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8F3C34E-1A39-4A1E-A18C-CE82A9D288BC}"/>
              </a:ext>
            </a:extLst>
          </p:cNvPr>
          <p:cNvSpPr/>
          <p:nvPr/>
        </p:nvSpPr>
        <p:spPr>
          <a:xfrm>
            <a:off x="15498721" y="13060469"/>
            <a:ext cx="6982726" cy="2779081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50" name="Picture 49" descr="C:\Users\CMPG-PC\Downloads\Nino34_NIO_CC.jpg">
            <a:extLst>
              <a:ext uri="{FF2B5EF4-FFF2-40B4-BE49-F238E27FC236}">
                <a16:creationId xmlns:a16="http://schemas.microsoft.com/office/drawing/2014/main" id="{B8E4AFDF-F4F2-4EE7-8706-24DE6B8F3C20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366" y="13184875"/>
            <a:ext cx="3854300" cy="22977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543A92E-8170-4AF7-AEBC-1EACD2141014}"/>
              </a:ext>
            </a:extLst>
          </p:cNvPr>
          <p:cNvSpPr txBox="1"/>
          <p:nvPr/>
        </p:nvSpPr>
        <p:spPr>
          <a:xfrm>
            <a:off x="19274445" y="13220226"/>
            <a:ext cx="3258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Lagged Pearson’s correlation: SST anomaly over Nino3.4 region (DJF Season) and monthly SST anomaly over the north Indian Ocean (50°N-30°N, 50°E-70°E), 1951-2022.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BC4C9E-C4F5-4D00-8AF9-2A6B8B4C9CF9}"/>
              </a:ext>
            </a:extLst>
          </p:cNvPr>
          <p:cNvSpPr txBox="1"/>
          <p:nvPr/>
        </p:nvSpPr>
        <p:spPr>
          <a:xfrm>
            <a:off x="16565779" y="15511846"/>
            <a:ext cx="4830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Domine" panose="020B0604020202020204"/>
                <a:cs typeface="Times New Roman" panose="02020603050405020304" pitchFamily="18" charset="0"/>
              </a:rPr>
              <a:t>***</a:t>
            </a:r>
            <a:r>
              <a:rPr lang="en-US" sz="1500" dirty="0">
                <a:latin typeface="Domine" panose="020B0604020202020204"/>
                <a:cs typeface="Times New Roman" panose="02020603050405020304" pitchFamily="18" charset="0"/>
              </a:rPr>
              <a:t>: p &lt; 0.001, </a:t>
            </a:r>
            <a:r>
              <a:rPr lang="en-US" sz="1500" dirty="0">
                <a:solidFill>
                  <a:srgbClr val="FF0000"/>
                </a:solidFill>
                <a:latin typeface="Domine" panose="020B0604020202020204"/>
                <a:cs typeface="Times New Roman" panose="02020603050405020304" pitchFamily="18" charset="0"/>
              </a:rPr>
              <a:t>**</a:t>
            </a:r>
            <a:r>
              <a:rPr lang="en-US" sz="1500" dirty="0">
                <a:latin typeface="Domine" panose="020B0604020202020204"/>
                <a:cs typeface="Times New Roman" panose="02020603050405020304" pitchFamily="18" charset="0"/>
              </a:rPr>
              <a:t>: 0.001&lt; p &lt; 0.01, </a:t>
            </a:r>
            <a:r>
              <a:rPr lang="en-US" sz="1500" dirty="0">
                <a:solidFill>
                  <a:srgbClr val="FF0000"/>
                </a:solidFill>
                <a:latin typeface="Domine" panose="020B0604020202020204"/>
                <a:cs typeface="Times New Roman" panose="02020603050405020304" pitchFamily="18" charset="0"/>
              </a:rPr>
              <a:t>*</a:t>
            </a:r>
            <a:r>
              <a:rPr lang="en-US" sz="1500" dirty="0">
                <a:latin typeface="Domine" panose="020B0604020202020204"/>
                <a:cs typeface="Times New Roman" panose="02020603050405020304" pitchFamily="18" charset="0"/>
              </a:rPr>
              <a:t>: 0.01&lt; p &lt; 0.05 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3F219A0-727B-45C9-92A1-A0D821C06691}"/>
              </a:ext>
            </a:extLst>
          </p:cNvPr>
          <p:cNvSpPr/>
          <p:nvPr/>
        </p:nvSpPr>
        <p:spPr>
          <a:xfrm>
            <a:off x="22705549" y="12544009"/>
            <a:ext cx="7169084" cy="8506559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47" name="Picture 46" descr="C:\Users\CMPG-PC\Downloads\ELLA_LALA_slp_u850ano_revised.jpg">
            <a:extLst>
              <a:ext uri="{FF2B5EF4-FFF2-40B4-BE49-F238E27FC236}">
                <a16:creationId xmlns:a16="http://schemas.microsoft.com/office/drawing/2014/main" id="{869C8DB2-E562-4623-ADBD-5688F0F0AC04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48" y="14030386"/>
            <a:ext cx="6879264" cy="70201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38D7DAC-7A17-4E98-8369-CC9FFEB59AFF}"/>
              </a:ext>
            </a:extLst>
          </p:cNvPr>
          <p:cNvSpPr/>
          <p:nvPr/>
        </p:nvSpPr>
        <p:spPr>
          <a:xfrm>
            <a:off x="15505752" y="15971728"/>
            <a:ext cx="6971702" cy="2984664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46" name="Picture 45" descr="C:\Users\CMPG-PC\Downloads\ELLA_LALA_Walker_revised.jpg">
            <a:extLst>
              <a:ext uri="{FF2B5EF4-FFF2-40B4-BE49-F238E27FC236}">
                <a16:creationId xmlns:a16="http://schemas.microsoft.com/office/drawing/2014/main" id="{097F90B1-319C-4880-A0AD-240115E6D106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716" y="16000298"/>
            <a:ext cx="6827643" cy="289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C94CA1-08A5-417D-BB52-EECCC69F0820}"/>
              </a:ext>
            </a:extLst>
          </p:cNvPr>
          <p:cNvSpPr txBox="1"/>
          <p:nvPr/>
        </p:nvSpPr>
        <p:spPr>
          <a:xfrm>
            <a:off x="15378521" y="29473882"/>
            <a:ext cx="14548061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Conclusion</a:t>
            </a:r>
            <a:endParaRPr lang="en-IN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6497D5-20FE-4C68-BA18-703DB54E0FA8}"/>
              </a:ext>
            </a:extLst>
          </p:cNvPr>
          <p:cNvSpPr txBox="1"/>
          <p:nvPr/>
        </p:nvSpPr>
        <p:spPr>
          <a:xfrm>
            <a:off x="15492350" y="18992165"/>
            <a:ext cx="70115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Walker circulation anomalies over the Indo-Pacific region (JJAS season), 1000 hPa-100 hPa pressure level. The vector shows zonal (u) and vertical (w) wind components (values are averaged over latitude from 10⁰S to 10⁰N). Color contour: w × 10³ m s⁻¹. Black hatches in a) and b): significant anomalies, black hatches in c): significant difference between anomalies, 90% confidence level.</a:t>
            </a:r>
          </a:p>
          <a:p>
            <a:pPr algn="ctr"/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AA2229-4920-4542-AF90-B0AA4453255C}"/>
              </a:ext>
            </a:extLst>
          </p:cNvPr>
          <p:cNvSpPr txBox="1"/>
          <p:nvPr/>
        </p:nvSpPr>
        <p:spPr>
          <a:xfrm>
            <a:off x="22782140" y="12623338"/>
            <a:ext cx="70115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Domine" panose="020B0604020202020204"/>
                <a:cs typeface="Times New Roman" panose="02020603050405020304" pitchFamily="18" charset="0"/>
              </a:rPr>
              <a:t>Spatio</a:t>
            </a:r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-temporal evolution of sea level pressure (SLP, in hPa) and zonal wind (u, in m s⁻¹) anomaly composites (average: 5⁰N-30⁰N) over the Indian Ocean. Black hatches in a), b), d) and e): significant anomalies, black hatches in c) and f): significant difference between anomalies, 90% confidence level.</a:t>
            </a:r>
          </a:p>
          <a:p>
            <a:pPr algn="ctr"/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560E533-23C6-4047-A872-1F7FE99A18AF}"/>
              </a:ext>
            </a:extLst>
          </p:cNvPr>
          <p:cNvSpPr/>
          <p:nvPr/>
        </p:nvSpPr>
        <p:spPr>
          <a:xfrm>
            <a:off x="22690265" y="21194135"/>
            <a:ext cx="7184368" cy="7844267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49" name="Picture 48" descr="C:\Users\CMPG-PC\Downloads\ELLA_LALA_SeasFore_RF_AprIC_1.jpg">
            <a:extLst>
              <a:ext uri="{FF2B5EF4-FFF2-40B4-BE49-F238E27FC236}">
                <a16:creationId xmlns:a16="http://schemas.microsoft.com/office/drawing/2014/main" id="{3BE65DB8-F738-44DF-8530-5EF984B037FC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48" y="21260764"/>
            <a:ext cx="6891032" cy="742311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A08B91B-0E43-4B0C-88DA-FAF3099038FA}"/>
              </a:ext>
            </a:extLst>
          </p:cNvPr>
          <p:cNvSpPr/>
          <p:nvPr/>
        </p:nvSpPr>
        <p:spPr>
          <a:xfrm>
            <a:off x="15436912" y="21188859"/>
            <a:ext cx="7088163" cy="7130390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pic>
        <p:nvPicPr>
          <p:cNvPr id="48" name="Picture 47" descr="C:\Users\CMPG-PC\Downloads\ELLA_LALA_SST_Model.jpg">
            <a:extLst>
              <a:ext uri="{FF2B5EF4-FFF2-40B4-BE49-F238E27FC236}">
                <a16:creationId xmlns:a16="http://schemas.microsoft.com/office/drawing/2014/main" id="{D2DC88FE-F000-4EF9-890B-9A56EE926AD0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666" y="21260764"/>
            <a:ext cx="6797176" cy="65899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3E38CBB-E13B-42A5-9CE0-C1F42A09601D}"/>
              </a:ext>
            </a:extLst>
          </p:cNvPr>
          <p:cNvSpPr txBox="1"/>
          <p:nvPr/>
        </p:nvSpPr>
        <p:spPr>
          <a:xfrm>
            <a:off x="15464362" y="27613139"/>
            <a:ext cx="712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Composites of SST anomalies (JJAS season). Dotted marks: significant difference between anomalies, 90% confidence level.</a:t>
            </a:r>
          </a:p>
          <a:p>
            <a:pPr algn="ctr"/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D6E7C03-DC92-4324-9D87-D0461CD2783C}"/>
              </a:ext>
            </a:extLst>
          </p:cNvPr>
          <p:cNvSpPr/>
          <p:nvPr/>
        </p:nvSpPr>
        <p:spPr>
          <a:xfrm>
            <a:off x="15409860" y="28438238"/>
            <a:ext cx="7610663" cy="600164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8FF546-F926-4F77-A836-AE0FBD15FFD8}"/>
              </a:ext>
            </a:extLst>
          </p:cNvPr>
          <p:cNvSpPr txBox="1"/>
          <p:nvPr/>
        </p:nvSpPr>
        <p:spPr>
          <a:xfrm>
            <a:off x="15393753" y="28567976"/>
            <a:ext cx="1427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mine" panose="020B0604020202020204"/>
                <a:cs typeface="Times New Roman" panose="02020603050405020304" pitchFamily="18" charset="0"/>
              </a:rPr>
              <a:t>Percentage seasonal rainfall anomaly (JJAS) composites. Dotted marks: significant difference between anomalies, 90% confidence level.</a:t>
            </a:r>
          </a:p>
          <a:p>
            <a:pPr algn="ctr"/>
            <a:endParaRPr lang="en-US" sz="400" dirty="0">
              <a:latin typeface="Domine" panose="020B0604020202020204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FE87DC-D8C1-40BC-8E04-E9C521D7DBAA}"/>
              </a:ext>
            </a:extLst>
          </p:cNvPr>
          <p:cNvSpPr txBox="1"/>
          <p:nvPr/>
        </p:nvSpPr>
        <p:spPr>
          <a:xfrm>
            <a:off x="15395734" y="29799990"/>
            <a:ext cx="144539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India receives more (less) rainfall during ELLA (LALA) episodes.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During ELLA, persistent low-level westerlies and moisture transport favored the rainfall over south peninsula and west-central India. Whereas moisture divergence associated with anomalous lower-tropospheric anticyclone over west-north Pacific suppressed the rainfall over the Indo-Gangetic plains.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During LALA, the absence of westerlies and weak moisture transport subdued the rainfall over south peninsula and west-central India. At the same time, moisture convergence favored the rainfall over north-west India.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ELLA: almost all the models capture the spatial distribution of La Niña similar to the observation, except DWD and ECCC. Over north IO, a significantly positive SST anomaly is found similar to the observation in all the models except for NCEP and ECCC. </a:t>
            </a:r>
          </a:p>
          <a:p>
            <a:pPr algn="just"/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     LALA: all the models capture the spatial distribution of La Niña and negative SST anomaly over the north IO.</a:t>
            </a:r>
            <a:endParaRPr lang="en-US" sz="8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800" dirty="0">
              <a:latin typeface="Domine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ELLA: CMCC, ECMWF, JMA and </a:t>
            </a:r>
            <a:r>
              <a:rPr lang="en-US" sz="2200" dirty="0" err="1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Met_France</a:t>
            </a: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captured the dipole-like spatial distribution of ISMR. </a:t>
            </a:r>
          </a:p>
          <a:p>
            <a:pPr algn="just"/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     LALA: CMCC and </a:t>
            </a:r>
            <a:r>
              <a:rPr lang="en-US" sz="2200" dirty="0" err="1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Met_France</a:t>
            </a:r>
            <a:r>
              <a:rPr lang="en-US" sz="2200" dirty="0">
                <a:latin typeface="Domi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capture rainfall distribution like observation, rest of the models couldn’t capture it correctly.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C26DDA-6900-4743-80B8-5197C4C9F078}"/>
              </a:ext>
            </a:extLst>
          </p:cNvPr>
          <p:cNvSpPr txBox="1"/>
          <p:nvPr/>
        </p:nvSpPr>
        <p:spPr>
          <a:xfrm>
            <a:off x="15352507" y="35732867"/>
            <a:ext cx="143611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Gadgil, S. and Gadgil, S. (2006) ‘The Indian monsoon, GDP and agriculture’ </a:t>
            </a:r>
            <a:r>
              <a:rPr lang="en-US" sz="2000" i="1" dirty="0"/>
              <a:t>Econ Political Wkly</a:t>
            </a:r>
            <a:r>
              <a:rPr lang="en-US" sz="2000" dirty="0"/>
              <a:t>, </a:t>
            </a:r>
            <a:r>
              <a:rPr lang="en-US" sz="2000" i="1" dirty="0"/>
              <a:t>41</a:t>
            </a:r>
            <a:r>
              <a:rPr lang="en-US" sz="2000" dirty="0"/>
              <a:t>, pp. 4887–4895.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Gadgil, S., Vinayachandran, P.N. and Francis, P.A. (2003) ‘Droughts of the Indian summer monsoon: Role of clouds over the Indian Ocean’, Current Science, 85(12), pp. 1713–1719.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Huang, B. et al. (2017) ‘Extended Reconstructed Sea Surface Temperature, Version 5 (ERSSTv5): Upgrades, Validations, and Intercomparisons’, Journal of Climate, 30(20), pp. 8179–8205.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Kalnay, E. et al. (1996) ‘The NCEP/NCAR 40-Year Reanalysis Project’, Bulletin of the American Meteorological Society, 77(3), pp. 437–472.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Kirtman, B., and Shukla, J. (2000) ‘Influence of the Indian summer monsoon on ENSO’ </a:t>
            </a:r>
            <a:r>
              <a:rPr lang="en-US" sz="2000" i="1" dirty="0"/>
              <a:t>Quart. J. Roy. Meteor. Soc</a:t>
            </a:r>
            <a:r>
              <a:rPr lang="en-US" sz="2000" dirty="0"/>
              <a:t>, </a:t>
            </a:r>
            <a:r>
              <a:rPr lang="en-US" sz="2000" i="1" dirty="0"/>
              <a:t>126</a:t>
            </a:r>
            <a:r>
              <a:rPr lang="en-US" sz="2000" dirty="0"/>
              <a:t>, pp. 213–239.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400" dirty="0"/>
          </a:p>
          <a:p>
            <a:pPr algn="just"/>
            <a:endParaRPr lang="en-US" sz="8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Pai, D.S. et al. (2014) ‘Development of a new high spatial resolution (0.25° × 0.25°) long period (1901-2010) daily gridded rainfall data set over India and its comparison with existing data sets over the region’, MAUSAM, 65(1), pp. 1–18.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Sahoo, M. and Yadav, R.K. (2021) ‘Role of equatorial central Pacific sea surface temperature in modulating rainfall over north India during Indian summer monsoon’, International Journal of Climatology, 41(13), pp. 6017–6030.</a:t>
            </a:r>
          </a:p>
        </p:txBody>
      </p:sp>
    </p:spTree>
    <p:extLst>
      <p:ext uri="{BB962C8B-B14F-4D97-AF65-F5344CB8AC3E}">
        <p14:creationId xmlns:p14="http://schemas.microsoft.com/office/powerpoint/2010/main" val="30912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1866</Words>
  <Application>Microsoft Office PowerPoint</Application>
  <PresentationFormat>Custom</PresentationFormat>
  <Paragraphs>105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Domine</vt:lpstr>
      <vt:lpstr>Montserrat Extra Bold</vt:lpstr>
      <vt:lpstr>Open Sans</vt:lpstr>
      <vt:lpstr>Tahoma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CMPG-PC</dc:creator>
  <cp:lastModifiedBy>CMPG-PC</cp:lastModifiedBy>
  <cp:revision>54</cp:revision>
  <dcterms:created xsi:type="dcterms:W3CDTF">2024-05-12T12:05:43Z</dcterms:created>
  <dcterms:modified xsi:type="dcterms:W3CDTF">2024-05-19T17:34:31Z</dcterms:modified>
</cp:coreProperties>
</file>