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240288" cy="424799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E3E3"/>
    <a:srgbClr val="9EBECA"/>
    <a:srgbClr val="BEA6C2"/>
    <a:srgbClr val="CCCCFF"/>
    <a:srgbClr val="AEAABE"/>
    <a:srgbClr val="95C9D3"/>
    <a:srgbClr val="A7BFC1"/>
    <a:srgbClr val="A9A3C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907" autoAdjust="0"/>
    <p:restoredTop sz="94660"/>
  </p:normalViewPr>
  <p:slideViewPr>
    <p:cSldViewPr snapToGrid="0">
      <p:cViewPr>
        <p:scale>
          <a:sx n="50" d="100"/>
          <a:sy n="50" d="100"/>
        </p:scale>
        <p:origin x="816" y="-19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8022" y="6952156"/>
            <a:ext cx="25704245" cy="14789303"/>
          </a:xfrm>
        </p:spPr>
        <p:txBody>
          <a:bodyPr anchor="b"/>
          <a:lstStyle>
            <a:lvl1pPr algn="ctr">
              <a:defRPr sz="1984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0036" y="22311791"/>
            <a:ext cx="22680216" cy="10256143"/>
          </a:xfrm>
        </p:spPr>
        <p:txBody>
          <a:bodyPr/>
          <a:lstStyle>
            <a:lvl1pPr marL="0" indent="0" algn="ctr">
              <a:buNone/>
              <a:defRPr sz="7937"/>
            </a:lvl1pPr>
            <a:lvl2pPr marL="1512006" indent="0" algn="ctr">
              <a:buNone/>
              <a:defRPr sz="6614"/>
            </a:lvl2pPr>
            <a:lvl3pPr marL="3024012" indent="0" algn="ctr">
              <a:buNone/>
              <a:defRPr sz="5953"/>
            </a:lvl3pPr>
            <a:lvl4pPr marL="4536018" indent="0" algn="ctr">
              <a:buNone/>
              <a:defRPr sz="5291"/>
            </a:lvl4pPr>
            <a:lvl5pPr marL="6048024" indent="0" algn="ctr">
              <a:buNone/>
              <a:defRPr sz="5291"/>
            </a:lvl5pPr>
            <a:lvl6pPr marL="7560031" indent="0" algn="ctr">
              <a:buNone/>
              <a:defRPr sz="5291"/>
            </a:lvl6pPr>
            <a:lvl7pPr marL="9072037" indent="0" algn="ctr">
              <a:buNone/>
              <a:defRPr sz="5291"/>
            </a:lvl7pPr>
            <a:lvl8pPr marL="10584043" indent="0" algn="ctr">
              <a:buNone/>
              <a:defRPr sz="5291"/>
            </a:lvl8pPr>
            <a:lvl9pPr marL="12096049" indent="0" algn="ctr">
              <a:buNone/>
              <a:defRPr sz="529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1F92-DE97-40B3-AFC9-CA75F06959BB}" type="datetimeFigureOut">
              <a:rPr lang="en-IN" smtClean="0"/>
              <a:t>19-05-2024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C3B1-EED3-4F6A-BFB4-947E6B2464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0113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1F92-DE97-40B3-AFC9-CA75F06959BB}" type="datetimeFigureOut">
              <a:rPr lang="en-IN" smtClean="0"/>
              <a:t>19-05-2024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C3B1-EED3-4F6A-BFB4-947E6B2464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9685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272" y="10590491"/>
            <a:ext cx="26082248" cy="17670461"/>
          </a:xfrm>
        </p:spPr>
        <p:txBody>
          <a:bodyPr anchor="b"/>
          <a:lstStyle>
            <a:lvl1pPr>
              <a:defRPr sz="1984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3272" y="28428121"/>
            <a:ext cx="26082248" cy="9292478"/>
          </a:xfrm>
        </p:spPr>
        <p:txBody>
          <a:bodyPr/>
          <a:lstStyle>
            <a:lvl1pPr marL="0" indent="0">
              <a:buNone/>
              <a:defRPr sz="7937">
                <a:solidFill>
                  <a:schemeClr val="tx1"/>
                </a:solidFill>
              </a:defRPr>
            </a:lvl1pPr>
            <a:lvl2pPr marL="1512006" indent="0">
              <a:buNone/>
              <a:defRPr sz="6614">
                <a:solidFill>
                  <a:schemeClr val="tx1">
                    <a:tint val="75000"/>
                  </a:schemeClr>
                </a:solidFill>
              </a:defRPr>
            </a:lvl2pPr>
            <a:lvl3pPr marL="3024012" indent="0">
              <a:buNone/>
              <a:defRPr sz="5953">
                <a:solidFill>
                  <a:schemeClr val="tx1">
                    <a:tint val="75000"/>
                  </a:schemeClr>
                </a:solidFill>
              </a:defRPr>
            </a:lvl3pPr>
            <a:lvl4pPr marL="4536018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4pPr>
            <a:lvl5pPr marL="6048024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5pPr>
            <a:lvl6pPr marL="7560031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6pPr>
            <a:lvl7pPr marL="9072037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7pPr>
            <a:lvl8pPr marL="10584043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8pPr>
            <a:lvl9pPr marL="12096049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1F92-DE97-40B3-AFC9-CA75F06959BB}" type="datetimeFigureOut">
              <a:rPr lang="en-IN" smtClean="0"/>
              <a:t>19-05-2024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C3B1-EED3-4F6A-BFB4-947E6B2464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5869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9020" y="11308310"/>
            <a:ext cx="12852122" cy="2695311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09146" y="11308310"/>
            <a:ext cx="12852122" cy="2695311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1F92-DE97-40B3-AFC9-CA75F06959BB}" type="datetimeFigureOut">
              <a:rPr lang="en-IN" smtClean="0"/>
              <a:t>19-05-2024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C3B1-EED3-4F6A-BFB4-947E6B2464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5998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261671"/>
            <a:ext cx="26082248" cy="82108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2962" y="10413482"/>
            <a:ext cx="12793057" cy="5103486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2962" y="15516968"/>
            <a:ext cx="12793057" cy="228231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09148" y="10413482"/>
            <a:ext cx="12856061" cy="5103486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09148" y="15516968"/>
            <a:ext cx="12856061" cy="228231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1F92-DE97-40B3-AFC9-CA75F06959BB}" type="datetimeFigureOut">
              <a:rPr lang="en-IN" smtClean="0"/>
              <a:t>19-05-2024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C3B1-EED3-4F6A-BFB4-947E6B2464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2021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1F92-DE97-40B3-AFC9-CA75F06959BB}" type="datetimeFigureOut">
              <a:rPr lang="en-IN" smtClean="0"/>
              <a:t>19-05-2024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C3B1-EED3-4F6A-BFB4-947E6B2464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757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1F92-DE97-40B3-AFC9-CA75F06959BB}" type="datetimeFigureOut">
              <a:rPr lang="en-IN" smtClean="0"/>
              <a:t>19-05-2024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C3B1-EED3-4F6A-BFB4-947E6B2464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8184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31994"/>
            <a:ext cx="9753280" cy="9911980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6061" y="6116330"/>
            <a:ext cx="15309146" cy="30188272"/>
          </a:xfrm>
        </p:spPr>
        <p:txBody>
          <a:bodyPr/>
          <a:lstStyle>
            <a:lvl1pPr>
              <a:defRPr sz="10583"/>
            </a:lvl1pPr>
            <a:lvl2pPr>
              <a:defRPr sz="9260"/>
            </a:lvl2pPr>
            <a:lvl3pPr>
              <a:defRPr sz="7937"/>
            </a:lvl3pPr>
            <a:lvl4pPr>
              <a:defRPr sz="6614"/>
            </a:lvl4pPr>
            <a:lvl5pPr>
              <a:defRPr sz="6614"/>
            </a:lvl5pPr>
            <a:lvl6pPr>
              <a:defRPr sz="6614"/>
            </a:lvl6pPr>
            <a:lvl7pPr>
              <a:defRPr sz="6614"/>
            </a:lvl7pPr>
            <a:lvl8pPr>
              <a:defRPr sz="6614"/>
            </a:lvl8pPr>
            <a:lvl9pPr>
              <a:defRPr sz="6614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743974"/>
            <a:ext cx="9753280" cy="23609788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1F92-DE97-40B3-AFC9-CA75F06959BB}" type="datetimeFigureOut">
              <a:rPr lang="en-IN" smtClean="0"/>
              <a:t>19-05-2024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C3B1-EED3-4F6A-BFB4-947E6B2464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7088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31994"/>
            <a:ext cx="9753280" cy="9911980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56061" y="6116330"/>
            <a:ext cx="15309146" cy="30188272"/>
          </a:xfrm>
        </p:spPr>
        <p:txBody>
          <a:bodyPr anchor="t"/>
          <a:lstStyle>
            <a:lvl1pPr marL="0" indent="0">
              <a:buNone/>
              <a:defRPr sz="10583"/>
            </a:lvl1pPr>
            <a:lvl2pPr marL="1512006" indent="0">
              <a:buNone/>
              <a:defRPr sz="9260"/>
            </a:lvl2pPr>
            <a:lvl3pPr marL="3024012" indent="0">
              <a:buNone/>
              <a:defRPr sz="7937"/>
            </a:lvl3pPr>
            <a:lvl4pPr marL="4536018" indent="0">
              <a:buNone/>
              <a:defRPr sz="6614"/>
            </a:lvl4pPr>
            <a:lvl5pPr marL="6048024" indent="0">
              <a:buNone/>
              <a:defRPr sz="6614"/>
            </a:lvl5pPr>
            <a:lvl6pPr marL="7560031" indent="0">
              <a:buNone/>
              <a:defRPr sz="6614"/>
            </a:lvl6pPr>
            <a:lvl7pPr marL="9072037" indent="0">
              <a:buNone/>
              <a:defRPr sz="6614"/>
            </a:lvl7pPr>
            <a:lvl8pPr marL="10584043" indent="0">
              <a:buNone/>
              <a:defRPr sz="6614"/>
            </a:lvl8pPr>
            <a:lvl9pPr marL="12096049" indent="0">
              <a:buNone/>
              <a:defRPr sz="661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743974"/>
            <a:ext cx="9753280" cy="23609788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1F92-DE97-40B3-AFC9-CA75F06959BB}" type="datetimeFigureOut">
              <a:rPr lang="en-IN" smtClean="0"/>
              <a:t>19-05-2024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C3B1-EED3-4F6A-BFB4-947E6B2464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424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1F92-DE97-40B3-AFC9-CA75F06959BB}" type="datetimeFigureOut">
              <a:rPr lang="en-IN" smtClean="0"/>
              <a:t>19-05-2024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C3B1-EED3-4F6A-BFB4-947E6B2464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1766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40708" y="2261662"/>
            <a:ext cx="6520562" cy="35999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9021" y="2261662"/>
            <a:ext cx="19183683" cy="359997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1F92-DE97-40B3-AFC9-CA75F06959BB}" type="datetimeFigureOut">
              <a:rPr lang="en-IN" smtClean="0"/>
              <a:t>19-05-2024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1C3B1-EED3-4F6A-BFB4-947E6B2464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1758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9020" y="2261671"/>
            <a:ext cx="26082248" cy="82108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020" y="11308310"/>
            <a:ext cx="26082248" cy="26953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9020" y="39372595"/>
            <a:ext cx="6804065" cy="22616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D1F92-DE97-40B3-AFC9-CA75F06959BB}" type="datetimeFigureOut">
              <a:rPr lang="en-IN" smtClean="0"/>
              <a:t>19-05-2024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17096" y="39372595"/>
            <a:ext cx="10206097" cy="22616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57203" y="39372595"/>
            <a:ext cx="6804065" cy="22616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1C3B1-EED3-4F6A-BFB4-947E6B2464A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266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4012" rtl="0" eaLnBrk="1" latinLnBrk="0" hangingPunct="1">
        <a:lnSpc>
          <a:spcPct val="90000"/>
        </a:lnSpc>
        <a:spcBef>
          <a:spcPct val="0"/>
        </a:spcBef>
        <a:buNone/>
        <a:defRPr sz="145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003" indent="-756003" algn="l" defTabSz="3024012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9260" kern="1200">
          <a:solidFill>
            <a:schemeClr val="tx1"/>
          </a:solidFill>
          <a:latin typeface="+mn-lt"/>
          <a:ea typeface="+mn-ea"/>
          <a:cs typeface="+mn-cs"/>
        </a:defRPr>
      </a:lvl1pPr>
      <a:lvl2pPr marL="2268009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7937" kern="1200">
          <a:solidFill>
            <a:schemeClr val="tx1"/>
          </a:solidFill>
          <a:latin typeface="+mn-lt"/>
          <a:ea typeface="+mn-ea"/>
          <a:cs typeface="+mn-cs"/>
        </a:defRPr>
      </a:lvl2pPr>
      <a:lvl3pPr marL="3780015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3pPr>
      <a:lvl4pPr marL="5292021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804028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8316034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828040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1340046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852052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1pPr>
      <a:lvl2pPr marL="1512006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2pPr>
      <a:lvl3pPr marL="3024012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3pPr>
      <a:lvl4pPr marL="4536018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048024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7560031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072037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0584043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096049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jpeg"/><Relationship Id="rId18" Type="http://schemas.openxmlformats.org/officeDocument/2006/relationships/image" Target="../media/image13.jpeg"/><Relationship Id="rId3" Type="http://schemas.openxmlformats.org/officeDocument/2006/relationships/image" Target="../media/image1.png"/><Relationship Id="rId7" Type="http://schemas.openxmlformats.org/officeDocument/2006/relationships/hyperlink" Target="https://cds.climate.copernicus.eu/cdsapp#!/dataset/seasonal-monthly-single-levels?tab=form" TargetMode="External"/><Relationship Id="rId12" Type="http://schemas.openxmlformats.org/officeDocument/2006/relationships/image" Target="../media/image7.jpeg"/><Relationship Id="rId17" Type="http://schemas.openxmlformats.org/officeDocument/2006/relationships/image" Target="../media/image12.jpeg"/><Relationship Id="rId2" Type="http://schemas.openxmlformats.org/officeDocument/2006/relationships/hyperlink" Target="mailto:tanu35bhp@gmail.com" TargetMode="External"/><Relationship Id="rId16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sl.noaa.gov/data/gridded/data.ncep.reanalysis.html" TargetMode="External"/><Relationship Id="rId11" Type="http://schemas.openxmlformats.org/officeDocument/2006/relationships/image" Target="../media/image6.jpeg"/><Relationship Id="rId5" Type="http://schemas.openxmlformats.org/officeDocument/2006/relationships/hyperlink" Target="https://psl.noaa.gov/data/gridded/data.noaa.ersst.v5.html" TargetMode="External"/><Relationship Id="rId15" Type="http://schemas.openxmlformats.org/officeDocument/2006/relationships/image" Target="../media/image10.jpeg"/><Relationship Id="rId10" Type="http://schemas.openxmlformats.org/officeDocument/2006/relationships/image" Target="../media/image5.png"/><Relationship Id="rId19" Type="http://schemas.openxmlformats.org/officeDocument/2006/relationships/image" Target="../media/image14.jpeg"/><Relationship Id="rId4" Type="http://schemas.openxmlformats.org/officeDocument/2006/relationships/image" Target="../media/image2.png"/><Relationship Id="rId9" Type="http://schemas.openxmlformats.org/officeDocument/2006/relationships/image" Target="../media/image4.jpeg"/><Relationship Id="rId1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E95B09-548C-4AF4-92CD-4D1910061D3C}"/>
              </a:ext>
            </a:extLst>
          </p:cNvPr>
          <p:cNvSpPr/>
          <p:nvPr/>
        </p:nvSpPr>
        <p:spPr>
          <a:xfrm>
            <a:off x="217714" y="272318"/>
            <a:ext cx="29843186" cy="6756007"/>
          </a:xfrm>
          <a:prstGeom prst="rect">
            <a:avLst/>
          </a:prstGeom>
          <a:solidFill>
            <a:srgbClr val="9EBE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348" tIns="58674" rIns="117348" bIns="58674" rtlCol="0" anchor="ctr"/>
          <a:lstStyle>
            <a:defPPr>
              <a:defRPr kern="1200"/>
            </a:defPPr>
          </a:lstStyle>
          <a:p>
            <a:pPr algn="ctr"/>
            <a:endParaRPr lang="en-US" sz="7200" b="1" dirty="0">
              <a:solidFill>
                <a:schemeClr val="bg1"/>
              </a:solidFill>
              <a:latin typeface="Montserrat Extra Bold" panose="00000900000000000000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E2BC3A-78E8-4F87-AB15-B6DF666B5D10}"/>
              </a:ext>
            </a:extLst>
          </p:cNvPr>
          <p:cNvSpPr txBox="1"/>
          <p:nvPr/>
        </p:nvSpPr>
        <p:spPr>
          <a:xfrm>
            <a:off x="1061884" y="465840"/>
            <a:ext cx="283464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Indian Summer Monsoon Rainfall Response to Two Distinct Features of the La Niña and Performance of Seasonal Forecast Models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95C457-923A-4C6F-83B7-7F10D9D17AED}"/>
              </a:ext>
            </a:extLst>
          </p:cNvPr>
          <p:cNvSpPr txBox="1"/>
          <p:nvPr/>
        </p:nvSpPr>
        <p:spPr>
          <a:xfrm>
            <a:off x="3233890" y="2828625"/>
            <a:ext cx="24272347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Tanu Sharma</a:t>
            </a:r>
            <a:r>
              <a:rPr lang="en-US" sz="5000" baseline="30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1,2*</a:t>
            </a:r>
            <a:r>
              <a:rPr lang="en-US" sz="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Satyaban B. Ratna</a:t>
            </a:r>
            <a:r>
              <a:rPr lang="en-US" sz="5000" baseline="30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D.S. Pai</a:t>
            </a:r>
            <a:r>
              <a:rPr lang="en-US" sz="5000" baseline="30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aseline="30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¹ Climate Research and Services, India Meteorological Department, Pune 411005, India</a:t>
            </a:r>
          </a:p>
          <a:p>
            <a:pPr algn="ctr"/>
            <a:r>
              <a:rPr lang="en-US" sz="4500" baseline="30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Savitribai Phule Pune University, Pune 411007, India</a:t>
            </a:r>
          </a:p>
          <a:p>
            <a:pPr algn="ctr"/>
            <a:r>
              <a:rPr lang="en-US" sz="4500" baseline="30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India Meteorological Department, New Delhi 110003, India</a:t>
            </a:r>
          </a:p>
          <a:p>
            <a:pPr algn="ctr"/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500" baseline="30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4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Email: </a:t>
            </a:r>
            <a:r>
              <a:rPr lang="en-US" sz="4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tanu35bhp@gmail.com</a:t>
            </a:r>
            <a:r>
              <a:rPr lang="en-US" sz="4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500" baseline="30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32D4676-1A2E-425E-A447-22A1F3F8CC26}"/>
              </a:ext>
            </a:extLst>
          </p:cNvPr>
          <p:cNvSpPr/>
          <p:nvPr/>
        </p:nvSpPr>
        <p:spPr>
          <a:xfrm>
            <a:off x="231408" y="7196941"/>
            <a:ext cx="14888735" cy="4838775"/>
          </a:xfrm>
          <a:prstGeom prst="roundRect">
            <a:avLst>
              <a:gd name="adj" fmla="val 2004"/>
            </a:avLst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/>
            </a:defPPr>
          </a:lstStyle>
          <a:p>
            <a:pPr algn="ctr"/>
            <a:endParaRPr lang="en-US" sz="88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FC90537-19FF-4371-89D3-E910E9AD390D}"/>
              </a:ext>
            </a:extLst>
          </p:cNvPr>
          <p:cNvSpPr/>
          <p:nvPr/>
        </p:nvSpPr>
        <p:spPr>
          <a:xfrm>
            <a:off x="231005" y="12209389"/>
            <a:ext cx="14885196" cy="3016098"/>
          </a:xfrm>
          <a:prstGeom prst="roundRect">
            <a:avLst>
              <a:gd name="adj" fmla="val 2004"/>
            </a:avLst>
          </a:prstGeom>
          <a:solidFill>
            <a:srgbClr val="9EBE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/>
            </a:defPPr>
          </a:lstStyle>
          <a:p>
            <a:pPr algn="ctr"/>
            <a:endParaRPr lang="en-US" sz="88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402CA1D-84BD-4BCD-A218-DD6E3814B0FE}"/>
              </a:ext>
            </a:extLst>
          </p:cNvPr>
          <p:cNvSpPr/>
          <p:nvPr/>
        </p:nvSpPr>
        <p:spPr>
          <a:xfrm>
            <a:off x="195445" y="15404641"/>
            <a:ext cx="14920755" cy="6603434"/>
          </a:xfrm>
          <a:prstGeom prst="roundRect">
            <a:avLst>
              <a:gd name="adj" fmla="val 2004"/>
            </a:avLst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/>
            </a:defPPr>
          </a:lstStyle>
          <a:p>
            <a:pPr algn="ctr"/>
            <a:endParaRPr lang="en-US" sz="8800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61A2DB3-5068-41B9-ABF9-7DD2D42C757D}"/>
              </a:ext>
            </a:extLst>
          </p:cNvPr>
          <p:cNvSpPr/>
          <p:nvPr/>
        </p:nvSpPr>
        <p:spPr>
          <a:xfrm>
            <a:off x="15302754" y="7175482"/>
            <a:ext cx="14758146" cy="22074143"/>
          </a:xfrm>
          <a:prstGeom prst="roundRect">
            <a:avLst>
              <a:gd name="adj" fmla="val 2004"/>
            </a:avLst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/>
            </a:defPPr>
          </a:lstStyle>
          <a:p>
            <a:pPr algn="ctr"/>
            <a:endParaRPr lang="en-US" sz="8800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D2FB2AC-E8A7-4081-8CA9-07CC4BA331C8}"/>
              </a:ext>
            </a:extLst>
          </p:cNvPr>
          <p:cNvSpPr/>
          <p:nvPr/>
        </p:nvSpPr>
        <p:spPr>
          <a:xfrm>
            <a:off x="15302754" y="29348922"/>
            <a:ext cx="14758146" cy="5479428"/>
          </a:xfrm>
          <a:prstGeom prst="roundRect">
            <a:avLst>
              <a:gd name="adj" fmla="val 2004"/>
            </a:avLst>
          </a:prstGeom>
          <a:solidFill>
            <a:srgbClr val="9EBE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/>
            </a:defPPr>
          </a:lstStyle>
          <a:p>
            <a:pPr algn="ctr"/>
            <a:endParaRPr lang="en-US" sz="8800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971A2E7-AFB0-49B9-B6EB-29C2C82DE6C6}"/>
              </a:ext>
            </a:extLst>
          </p:cNvPr>
          <p:cNvSpPr/>
          <p:nvPr/>
        </p:nvSpPr>
        <p:spPr>
          <a:xfrm>
            <a:off x="15300564" y="34953311"/>
            <a:ext cx="14716738" cy="5115566"/>
          </a:xfrm>
          <a:prstGeom prst="roundRect">
            <a:avLst>
              <a:gd name="adj" fmla="val 2004"/>
            </a:avLst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/>
            </a:defPPr>
          </a:lstStyle>
          <a:p>
            <a:pPr algn="ctr"/>
            <a:endParaRPr lang="en-US" sz="8800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2F4C6BF-FE50-41A5-955E-4DFF49A4B9ED}"/>
              </a:ext>
            </a:extLst>
          </p:cNvPr>
          <p:cNvSpPr/>
          <p:nvPr/>
        </p:nvSpPr>
        <p:spPr>
          <a:xfrm>
            <a:off x="15373372" y="40195499"/>
            <a:ext cx="14643930" cy="2012095"/>
          </a:xfrm>
          <a:prstGeom prst="roundRect">
            <a:avLst>
              <a:gd name="adj" fmla="val 2004"/>
            </a:avLst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/>
            </a:defPPr>
          </a:lstStyle>
          <a:p>
            <a:pPr algn="ctr"/>
            <a:endParaRPr lang="en-US" sz="8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EB5A005-803E-489D-9EDE-9AEB3AEC70B5}"/>
              </a:ext>
            </a:extLst>
          </p:cNvPr>
          <p:cNvSpPr txBox="1"/>
          <p:nvPr/>
        </p:nvSpPr>
        <p:spPr>
          <a:xfrm>
            <a:off x="313705" y="8090635"/>
            <a:ext cx="1467159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Domine" panose="020B0604020202020204" charset="0"/>
              </a:rPr>
              <a:t>The Indian summer monsoon rainfall (ISMR) from June to September plays a significant role in India, due to its direct impact on agriculture and the economy (Gadgil and Gadgil, 2006).</a:t>
            </a:r>
          </a:p>
          <a:p>
            <a:pPr algn="just"/>
            <a:endParaRPr lang="en-US" sz="2200" dirty="0">
              <a:latin typeface="Domine" panose="020B060402020202020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Domine" panose="020B0604020202020204" charset="0"/>
              </a:rPr>
              <a:t>El Niño-Southern Oscillation (ENSO), an ocean-atmosphere coupled system over the equatorial Pacific Ocean, is one of the drivers that strongly modulates the variability of ISMR (</a:t>
            </a:r>
            <a:r>
              <a:rPr lang="en-IN" sz="2200" dirty="0">
                <a:latin typeface="Domine" panose="020B0604020202020204" charset="0"/>
              </a:rPr>
              <a:t>Kirtman &amp; Shukla, 2000)</a:t>
            </a:r>
            <a:r>
              <a:rPr lang="en-US" sz="2200" dirty="0">
                <a:latin typeface="Domine" panose="020B0604020202020204" charset="0"/>
              </a:rPr>
              <a:t>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sz="2200" dirty="0">
              <a:latin typeface="Domine" panose="020B060402020202020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Domine" panose="020B0604020202020204" charset="0"/>
              </a:rPr>
              <a:t>Apart from the influence of the Pacific Ocean, the influence of the Indian Ocean on ISMR is also important to understand (Gadgil, Vinayachandran and Francis, 2003). </a:t>
            </a:r>
          </a:p>
          <a:p>
            <a:pPr algn="just"/>
            <a:endParaRPr lang="en-US" sz="2200" dirty="0">
              <a:latin typeface="Domine" panose="020B060402020202020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Domine" panose="020B0604020202020204" charset="0"/>
              </a:rPr>
              <a:t>Most of the studies related to ISMR define a rainfall index for India as a whole or focus only on the monsoon core zone, so the monsoon circulation over the remaining regions is not discussed in much detail (Sahoo and Yadav, 2021)</a:t>
            </a:r>
            <a:endParaRPr lang="en-IN" sz="2200" dirty="0">
              <a:latin typeface="Domine" panose="020B060402020202020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A8464DD-54E4-442D-80B1-B2973BE05B95}"/>
              </a:ext>
            </a:extLst>
          </p:cNvPr>
          <p:cNvSpPr txBox="1"/>
          <p:nvPr/>
        </p:nvSpPr>
        <p:spPr>
          <a:xfrm>
            <a:off x="313705" y="12567510"/>
            <a:ext cx="1470130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800" dirty="0">
              <a:latin typeface="Domine" panose="020B060402020202020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Domine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To understand the evolution of the sea surface temperature (SST) over the Indo-Pacific region and the spatial pattern of rainfall over the four homogenous regions of India during two types of La Niña episodes and to understand the dynamics of large-scale circulation patterns.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sz="2200" dirty="0">
              <a:latin typeface="Domine" panose="020B060402020202020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Domine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To analyze whether the coupled climate models hindcast from Copernicus Climate Change Service (C3S) can capture the difference in the ISMR and SST over the Indo-Pacific region associated with two types of La Niña episodes.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B09A5450-6D5F-4A00-91C3-FC2338A43E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02" y="3336853"/>
            <a:ext cx="3416320" cy="3416320"/>
          </a:xfrm>
          <a:prstGeom prst="rect">
            <a:avLst/>
          </a:prstGeom>
        </p:spPr>
      </p:pic>
      <p:pic>
        <p:nvPicPr>
          <p:cNvPr id="29" name="Picture 31" descr="India Meteorological Department (logo).png">
            <a:extLst>
              <a:ext uri="{FF2B5EF4-FFF2-40B4-BE49-F238E27FC236}">
                <a16:creationId xmlns:a16="http://schemas.microsoft.com/office/drawing/2014/main" id="{7C2C0273-1E65-4C35-8F72-2090B524B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5830" y="2785319"/>
            <a:ext cx="2680268" cy="402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29B46C-0C39-41B1-86DA-B0D48E7DC454}"/>
              </a:ext>
            </a:extLst>
          </p:cNvPr>
          <p:cNvSpPr txBox="1"/>
          <p:nvPr/>
        </p:nvSpPr>
        <p:spPr>
          <a:xfrm>
            <a:off x="303275" y="7328407"/>
            <a:ext cx="14682022" cy="600164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F80F5B-60AC-4226-97E4-42A0C22A88DF}"/>
              </a:ext>
            </a:extLst>
          </p:cNvPr>
          <p:cNvSpPr txBox="1"/>
          <p:nvPr/>
        </p:nvSpPr>
        <p:spPr>
          <a:xfrm>
            <a:off x="15505753" y="7335175"/>
            <a:ext cx="14339866" cy="600164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(Cont.)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89C07E-6189-4495-9114-883DA4A8887B}"/>
              </a:ext>
            </a:extLst>
          </p:cNvPr>
          <p:cNvSpPr txBox="1"/>
          <p:nvPr/>
        </p:nvSpPr>
        <p:spPr>
          <a:xfrm>
            <a:off x="313705" y="12337632"/>
            <a:ext cx="14671592" cy="600164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F2C982-B2C1-4625-993F-7BDF9DF4B2E0}"/>
              </a:ext>
            </a:extLst>
          </p:cNvPr>
          <p:cNvSpPr txBox="1"/>
          <p:nvPr/>
        </p:nvSpPr>
        <p:spPr>
          <a:xfrm>
            <a:off x="313705" y="15527403"/>
            <a:ext cx="14671592" cy="600164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</a:t>
            </a:r>
            <a:endParaRPr lang="en-IN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9378CF1A-AF06-48EA-A948-8D09CCE57B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092068"/>
              </p:ext>
            </p:extLst>
          </p:nvPr>
        </p:nvGraphicFramePr>
        <p:xfrm>
          <a:off x="327233" y="16252314"/>
          <a:ext cx="14611839" cy="550323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76477">
                  <a:extLst>
                    <a:ext uri="{9D8B030D-6E8A-4147-A177-3AD203B41FA5}">
                      <a16:colId xmlns:a16="http://schemas.microsoft.com/office/drawing/2014/main" val="3769303072"/>
                    </a:ext>
                  </a:extLst>
                </a:gridCol>
                <a:gridCol w="13435362">
                  <a:extLst>
                    <a:ext uri="{9D8B030D-6E8A-4147-A177-3AD203B41FA5}">
                      <a16:colId xmlns:a16="http://schemas.microsoft.com/office/drawing/2014/main" val="2928129369"/>
                    </a:ext>
                  </a:extLst>
                </a:gridCol>
              </a:tblGrid>
              <a:tr h="619333">
                <a:tc>
                  <a:txBody>
                    <a:bodyPr/>
                    <a:lstStyle/>
                    <a:p>
                      <a:pPr marL="0" marR="0" lvl="0" indent="0" algn="ctr" defTabSz="40233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Domine" panose="020B0604020202020204" charset="0"/>
                          <a:cs typeface="Times New Roman" pitchFamily="18" charset="0"/>
                        </a:rPr>
                        <a:t>Sr. No.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0233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>
                          <a:solidFill>
                            <a:schemeClr val="tx1"/>
                          </a:solidFill>
                          <a:latin typeface="Domine" panose="020B0604020202020204" charset="0"/>
                          <a:cs typeface="Times New Roman" pitchFamily="18" charset="0"/>
                        </a:rPr>
                        <a:t>DATA SET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Domine" panose="020B0604020202020204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988659"/>
                  </a:ext>
                </a:extLst>
              </a:tr>
              <a:tr h="1268208">
                <a:tc>
                  <a:txBody>
                    <a:bodyPr/>
                    <a:lstStyle/>
                    <a:p>
                      <a:pPr algn="ctr"/>
                      <a:endParaRPr lang="en-IN" sz="400" dirty="0">
                        <a:latin typeface="Domine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IN" sz="2200" dirty="0">
                          <a:latin typeface="Domine" panose="020B060402020202020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400" dirty="0">
                        <a:latin typeface="Domine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IN" sz="2200" dirty="0">
                          <a:latin typeface="Domine" panose="020B0604020202020204" charset="0"/>
                          <a:cs typeface="Times New Roman" panose="02020603050405020304" pitchFamily="18" charset="0"/>
                        </a:rPr>
                        <a:t>Extended reconstructed </a:t>
                      </a:r>
                      <a:r>
                        <a:rPr lang="en-US" sz="2200" dirty="0">
                          <a:latin typeface="Domine" panose="020B0604020202020204" charset="0"/>
                          <a:cs typeface="Times New Roman" panose="02020603050405020304" pitchFamily="18" charset="0"/>
                        </a:rPr>
                        <a:t>Monthly </a:t>
                      </a:r>
                      <a:r>
                        <a:rPr lang="en-IN" sz="2200" dirty="0">
                          <a:latin typeface="Domine" panose="020B0604020202020204" charset="0"/>
                          <a:cs typeface="Times New Roman" panose="02020603050405020304" pitchFamily="18" charset="0"/>
                        </a:rPr>
                        <a:t>SST (ERSSTv5)</a:t>
                      </a:r>
                      <a:r>
                        <a:rPr lang="en-US" sz="2200" dirty="0">
                          <a:latin typeface="Domine" panose="020B060402020202020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200" dirty="0">
                          <a:latin typeface="Domine" panose="020B0604020202020204" charset="0"/>
                          <a:cs typeface="Times New Roman" panose="02020603050405020304" pitchFamily="18" charset="0"/>
                        </a:rPr>
                        <a:t>(2° x 2°), (</a:t>
                      </a:r>
                      <a:r>
                        <a:rPr lang="en-IN" sz="2200" dirty="0">
                          <a:latin typeface="Domine" panose="020B0604020202020204" charset="0"/>
                          <a:cs typeface="Times New Roman" panose="02020603050405020304" pitchFamily="18" charset="0"/>
                          <a:hlinkClick r:id="rId5"/>
                        </a:rPr>
                        <a:t>https://psl.noaa.gov/data/gridded/data.noaa.ersst.v5.html</a:t>
                      </a:r>
                      <a:r>
                        <a:rPr lang="en-IN" sz="2200" dirty="0">
                          <a:latin typeface="Domine" panose="020B0604020202020204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en-US" sz="2200" dirty="0">
                          <a:latin typeface="Domine" panose="020B0604020202020204" charset="0"/>
                          <a:cs typeface="Times New Roman" panose="02020603050405020304" pitchFamily="18" charset="0"/>
                        </a:rPr>
                        <a:t>National Oceanic and Atmospheric Administration (NOAA) </a:t>
                      </a:r>
                      <a:r>
                        <a:rPr lang="en-IN" sz="2200" dirty="0">
                          <a:latin typeface="Domine" panose="020B0604020202020204" charset="0"/>
                          <a:cs typeface="Times New Roman" panose="02020603050405020304" pitchFamily="18" charset="0"/>
                        </a:rPr>
                        <a:t>(Huang et al., 2017) </a:t>
                      </a:r>
                      <a:endParaRPr lang="en-US" sz="2200" dirty="0">
                        <a:latin typeface="Domine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804743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ctr"/>
                      <a:endParaRPr lang="en-IN" sz="400" dirty="0">
                        <a:latin typeface="Domine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IN" sz="2200" dirty="0">
                          <a:latin typeface="Domine" panose="020B060402020202020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>
                        <a:latin typeface="Domine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200" dirty="0">
                          <a:latin typeface="Domine" panose="020B0604020202020204" charset="0"/>
                          <a:cs typeface="Times New Roman" panose="02020603050405020304" pitchFamily="18" charset="0"/>
                        </a:rPr>
                        <a:t>Monthly rainfall (0.25° x 0.25°) for Indian region prepared by India Meteorological Department (Pai et al., 2014). </a:t>
                      </a:r>
                      <a:endParaRPr lang="en-IN" sz="2200" dirty="0">
                        <a:latin typeface="Domine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9823340"/>
                  </a:ext>
                </a:extLst>
              </a:tr>
              <a:tr h="1562100">
                <a:tc>
                  <a:txBody>
                    <a:bodyPr/>
                    <a:lstStyle/>
                    <a:p>
                      <a:pPr algn="ctr"/>
                      <a:endParaRPr lang="en-IN" sz="400" dirty="0">
                        <a:latin typeface="Domine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IN" sz="2200" dirty="0">
                          <a:latin typeface="Domine" panose="020B060402020202020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400" dirty="0">
                        <a:latin typeface="Domine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IN" sz="2200" dirty="0">
                          <a:latin typeface="Domine" panose="020B0604020202020204" charset="0"/>
                          <a:cs typeface="Times New Roman" panose="02020603050405020304" pitchFamily="18" charset="0"/>
                        </a:rPr>
                        <a:t>Monthly reanalysis-1, </a:t>
                      </a:r>
                      <a:r>
                        <a:rPr lang="en-US" sz="2200" dirty="0">
                          <a:latin typeface="Domine" panose="020B0604020202020204" charset="0"/>
                          <a:cs typeface="Times New Roman" panose="02020603050405020304" pitchFamily="18" charset="0"/>
                        </a:rPr>
                        <a:t>horizontal wind velocity (u and v), vertical wind velocity (omega), sea level pressure (SLP), specific humidity, surface pressure </a:t>
                      </a:r>
                      <a:r>
                        <a:rPr lang="en-IN" sz="2200" dirty="0">
                          <a:latin typeface="Domine" panose="020B0604020202020204" charset="0"/>
                          <a:cs typeface="Times New Roman" panose="02020603050405020304" pitchFamily="18" charset="0"/>
                        </a:rPr>
                        <a:t>(2.5° x 2.5°), (</a:t>
                      </a:r>
                      <a:r>
                        <a:rPr lang="en-US" sz="2200" dirty="0">
                          <a:latin typeface="Domine" panose="020B0604020202020204" charset="0"/>
                          <a:cs typeface="Times New Roman" panose="02020603050405020304" pitchFamily="18" charset="0"/>
                          <a:hlinkClick r:id="rId6"/>
                        </a:rPr>
                        <a:t>https://psl.noaa.gov/data/gridded/data.ncep.reanalysis.html</a:t>
                      </a:r>
                      <a:r>
                        <a:rPr lang="en-US" sz="2200" dirty="0">
                          <a:latin typeface="Domine" panose="020B0604020202020204" charset="0"/>
                          <a:cs typeface="Times New Roman" panose="02020603050405020304" pitchFamily="18" charset="0"/>
                        </a:rPr>
                        <a:t>) National Centers for Environmental Prediction-National Center for Atmospheric Research (NCEP-NCAR), NOAA </a:t>
                      </a:r>
                      <a:r>
                        <a:rPr lang="en-IN" sz="2200" dirty="0">
                          <a:latin typeface="Domine" panose="020B0604020202020204" charset="0"/>
                          <a:cs typeface="Times New Roman" panose="02020603050405020304" pitchFamily="18" charset="0"/>
                        </a:rPr>
                        <a:t>(Kalnay et al., 1996) </a:t>
                      </a:r>
                      <a:r>
                        <a:rPr lang="en-US" sz="2200" dirty="0">
                          <a:latin typeface="Domine" panose="020B060402020202020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555168"/>
                  </a:ext>
                </a:extLst>
              </a:tr>
              <a:tr h="1161701">
                <a:tc>
                  <a:txBody>
                    <a:bodyPr/>
                    <a:lstStyle/>
                    <a:p>
                      <a:pPr algn="ctr"/>
                      <a:endParaRPr lang="en-IN" sz="400" dirty="0">
                        <a:latin typeface="Domine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IN" sz="2200" dirty="0">
                          <a:latin typeface="Domine" panose="020B060402020202020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400" dirty="0">
                        <a:latin typeface="Domine" panose="020B060402020202020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200" dirty="0">
                          <a:latin typeface="Domine" panose="020B0604020202020204" charset="0"/>
                          <a:cs typeface="Times New Roman" panose="02020603050405020304" pitchFamily="18" charset="0"/>
                        </a:rPr>
                        <a:t>The seasonal forecast monthly data for SST and precipitation (from June to September) by European Union Copernicus Climate Change Service (C3S), April initial condition, period 1993-2016. (</a:t>
                      </a:r>
                      <a:r>
                        <a:rPr lang="en-US" sz="2200" dirty="0">
                          <a:latin typeface="Domine" panose="020B0604020202020204" charset="0"/>
                          <a:cs typeface="Times New Roman" panose="02020603050405020304" pitchFamily="18" charset="0"/>
                          <a:hlinkClick r:id="rId7"/>
                        </a:rPr>
                        <a:t>https://cds.climate.copernicus.eu/cdsapp#!/dataset/seasonal-monthly-single-levels?tab=form</a:t>
                      </a:r>
                      <a:r>
                        <a:rPr lang="en-US" sz="2200" dirty="0">
                          <a:latin typeface="Domine" panose="020B060402020202020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ctr"/>
                      <a:endParaRPr lang="en-IN" sz="1500" dirty="0">
                        <a:latin typeface="Domine" panose="020B060402020202020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895095"/>
                  </a:ext>
                </a:extLst>
              </a:tr>
            </a:tbl>
          </a:graphicData>
        </a:graphic>
      </p:graphicFrame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2750662-8A23-4FD1-913A-16ED79A9E933}"/>
              </a:ext>
            </a:extLst>
          </p:cNvPr>
          <p:cNvSpPr/>
          <p:nvPr/>
        </p:nvSpPr>
        <p:spPr>
          <a:xfrm>
            <a:off x="222272" y="22187229"/>
            <a:ext cx="14920754" cy="8002485"/>
          </a:xfrm>
          <a:prstGeom prst="roundRect">
            <a:avLst>
              <a:gd name="adj" fmla="val 2004"/>
            </a:avLst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/>
            </a:defPPr>
          </a:lstStyle>
          <a:p>
            <a:pPr algn="ctr"/>
            <a:endParaRPr lang="en-US" sz="88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3A15DD0-5993-47E7-ACDD-868F4A066B9B}"/>
              </a:ext>
            </a:extLst>
          </p:cNvPr>
          <p:cNvSpPr txBox="1"/>
          <p:nvPr/>
        </p:nvSpPr>
        <p:spPr>
          <a:xfrm>
            <a:off x="317735" y="22305666"/>
            <a:ext cx="14711736" cy="600164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  <a:endParaRPr lang="en-IN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0087562-4F65-4C02-B5F0-36E6C2A29B4F}"/>
                  </a:ext>
                </a:extLst>
              </p:cNvPr>
              <p:cNvSpPr txBox="1"/>
              <p:nvPr/>
            </p:nvSpPr>
            <p:spPr>
              <a:xfrm>
                <a:off x="313705" y="22605748"/>
                <a:ext cx="14743626" cy="7856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endParaRPr lang="en-US" sz="2800" dirty="0">
                  <a:latin typeface="Domine" panose="020B0604020202020204"/>
                  <a:cs typeface="Times New Roman" panose="02020603050405020304" pitchFamily="18" charset="0"/>
                </a:endParaRPr>
              </a:p>
              <a:p>
                <a:pPr marL="457200" indent="-457200" algn="just">
                  <a:buFont typeface="Wingdings" panose="05000000000000000000" pitchFamily="2" charset="2"/>
                  <a:buChar char="Ø"/>
                </a:pPr>
                <a:r>
                  <a:rPr lang="en-US" sz="2200" dirty="0">
                    <a:latin typeface="Domine" panose="020B0604020202020204"/>
                    <a:cs typeface="Times New Roman" panose="02020603050405020304" pitchFamily="18" charset="0"/>
                  </a:rPr>
                  <a:t>The season during which the Niño3.4 (5°N-5°S and 120°W-170°W) SST anomaly is greater (less) than 0.5°C (-0.5°C), we defined that season as El Niño (La Niña). Based on the time evolution of Niño3.4 SST anomaly, we categorize two types of La Niña events:</a:t>
                </a:r>
              </a:p>
              <a:p>
                <a:pPr marL="457200" indent="-457200" algn="just">
                  <a:buFont typeface="Wingdings" panose="05000000000000000000" pitchFamily="2" charset="2"/>
                  <a:buChar char="Ø"/>
                </a:pPr>
                <a:endParaRPr lang="en-US" sz="400" dirty="0">
                  <a:latin typeface="Domine" panose="020B0604020202020204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200" dirty="0">
                    <a:latin typeface="Domine" panose="020B0604020202020204"/>
                    <a:cs typeface="Times New Roman" panose="02020603050405020304" pitchFamily="18" charset="0"/>
                  </a:rPr>
                  <a:t>       1) La Niña in the JJAS season, preceded by El Niño in the DJF season, as ‘</a:t>
                </a:r>
                <a:r>
                  <a:rPr lang="en-US" sz="2200" dirty="0">
                    <a:solidFill>
                      <a:srgbClr val="FF0000"/>
                    </a:solidFill>
                    <a:latin typeface="Domine" panose="020B0604020202020204"/>
                    <a:cs typeface="Times New Roman" panose="02020603050405020304" pitchFamily="18" charset="0"/>
                  </a:rPr>
                  <a:t>ELLA</a:t>
                </a:r>
                <a:r>
                  <a:rPr lang="en-US" sz="2200" dirty="0">
                    <a:latin typeface="Domine" panose="020B0604020202020204"/>
                    <a:cs typeface="Times New Roman" panose="02020603050405020304" pitchFamily="18" charset="0"/>
                  </a:rPr>
                  <a:t>’.</a:t>
                </a:r>
              </a:p>
              <a:p>
                <a:pPr algn="just"/>
                <a:r>
                  <a:rPr lang="en-US" sz="2200" dirty="0">
                    <a:latin typeface="Domine" panose="020B0604020202020204"/>
                    <a:cs typeface="Times New Roman" panose="02020603050405020304" pitchFamily="18" charset="0"/>
                  </a:rPr>
                  <a:t>       2) La Niña in the JJAS season, preceded by La Niña in the DJF season, as ‘</a:t>
                </a:r>
                <a:r>
                  <a:rPr lang="en-US" sz="2200" dirty="0">
                    <a:solidFill>
                      <a:schemeClr val="accent1"/>
                    </a:solidFill>
                    <a:latin typeface="Domine" panose="020B0604020202020204"/>
                    <a:cs typeface="Times New Roman" panose="02020603050405020304" pitchFamily="18" charset="0"/>
                  </a:rPr>
                  <a:t>LALA’</a:t>
                </a:r>
                <a:r>
                  <a:rPr lang="en-US" sz="2200" dirty="0">
                    <a:latin typeface="Domine" panose="020B0604020202020204"/>
                    <a:cs typeface="Times New Roman" panose="02020603050405020304" pitchFamily="18" charset="0"/>
                  </a:rPr>
                  <a:t>.</a:t>
                </a:r>
              </a:p>
              <a:p>
                <a:pPr algn="just"/>
                <a:endParaRPr lang="en-US" sz="2800" dirty="0">
                  <a:latin typeface="Domine" panose="020B0604020202020204"/>
                  <a:cs typeface="Times New Roman" panose="02020603050405020304" pitchFamily="18" charset="0"/>
                </a:endParaRPr>
              </a:p>
              <a:p>
                <a:pPr marL="457200" indent="-457200" algn="just">
                  <a:buFont typeface="Wingdings" panose="05000000000000000000" pitchFamily="2" charset="2"/>
                  <a:buChar char="Ø"/>
                </a:pPr>
                <a:r>
                  <a:rPr lang="en-US" sz="2200" dirty="0">
                    <a:latin typeface="Domine" panose="020B0604020202020204"/>
                    <a:cs typeface="Times New Roman" panose="02020603050405020304" pitchFamily="18" charset="0"/>
                  </a:rPr>
                  <a:t>The composite anomaly analysis and the </a:t>
                </a:r>
                <a:r>
                  <a:rPr lang="en-US" sz="2200" dirty="0" err="1">
                    <a:latin typeface="Domine" panose="020B0604020202020204"/>
                    <a:cs typeface="Times New Roman" panose="02020603050405020304" pitchFamily="18" charset="0"/>
                  </a:rPr>
                  <a:t>spatio</a:t>
                </a:r>
                <a:r>
                  <a:rPr lang="en-US" sz="2200" dirty="0">
                    <a:latin typeface="Domine" panose="020B0604020202020204"/>
                    <a:cs typeface="Times New Roman" panose="02020603050405020304" pitchFamily="18" charset="0"/>
                  </a:rPr>
                  <a:t>-temporal evolution of the monthly anomalies of various atmospheric and oceanic fields for ELLA and LALA episodes.</a:t>
                </a:r>
              </a:p>
              <a:p>
                <a:pPr algn="just"/>
                <a:endParaRPr lang="en-US" sz="2200" dirty="0">
                  <a:latin typeface="Domine" panose="020B0604020202020204"/>
                  <a:cs typeface="Times New Roman" panose="02020603050405020304" pitchFamily="18" charset="0"/>
                </a:endParaRPr>
              </a:p>
              <a:p>
                <a:pPr marL="457200" indent="-457200" algn="just">
                  <a:buFont typeface="Wingdings" panose="05000000000000000000" pitchFamily="2" charset="2"/>
                  <a:buChar char="Ø"/>
                </a:pPr>
                <a:r>
                  <a:rPr lang="en-US" sz="2200" dirty="0">
                    <a:latin typeface="Domine" panose="020B0604020202020204"/>
                    <a:cs typeface="Times New Roman" panose="02020603050405020304" pitchFamily="18" charset="0"/>
                  </a:rPr>
                  <a:t>The x and y components of the vertically integrated moisture transport (VIMT) are calculated from surface to 300 hPa atmospheric pressure level using the formula:-</a:t>
                </a:r>
              </a:p>
              <a:p>
                <a:r>
                  <a:rPr lang="en-IN" dirty="0"/>
                  <a:t>                                                                                                </a:t>
                </a:r>
              </a:p>
              <a:p>
                <a:r>
                  <a:rPr lang="en-IN" sz="2400" dirty="0"/>
                  <a:t>                                                                        </a:t>
                </a:r>
                <a:r>
                  <a:rPr lang="en-IN" sz="2200" dirty="0">
                    <a:latin typeface="Domine" panose="020B0604020202020204"/>
                  </a:rPr>
                  <a:t>VIMTₓ = </a:t>
                </a:r>
                <a14:m>
                  <m:oMath xmlns:m="http://schemas.openxmlformats.org/officeDocument/2006/math">
                    <m:r>
                      <a:rPr lang="en-IN" sz="2200" i="1"/>
                      <m:t>−</m:t>
                    </m:r>
                    <m:nary>
                      <m:naryPr>
                        <m:ctrlPr>
                          <a:rPr lang="en-IN" sz="2200" i="1"/>
                        </m:ctrlPr>
                      </m:naryPr>
                      <m:sub>
                        <m:r>
                          <a:rPr lang="en-IN" sz="2200" i="1"/>
                          <m:t>300 </m:t>
                        </m:r>
                        <m:r>
                          <a:rPr lang="en-IN" sz="2200" i="1"/>
                          <m:t>h𝑃𝑎</m:t>
                        </m:r>
                      </m:sub>
                      <m:sup>
                        <m:r>
                          <a:rPr lang="en-IN" sz="2200" i="1"/>
                          <m:t>𝑆𝑓𝑐</m:t>
                        </m:r>
                      </m:sup>
                      <m:e/>
                    </m:nary>
                    <m:f>
                      <m:fPr>
                        <m:ctrlPr>
                          <a:rPr lang="en-IN" sz="2200" i="1"/>
                        </m:ctrlPr>
                      </m:fPr>
                      <m:num>
                        <m:r>
                          <a:rPr lang="en-IN" sz="2200" i="1"/>
                          <m:t>(</m:t>
                        </m:r>
                        <m:r>
                          <a:rPr lang="en-IN" sz="2200" i="1"/>
                          <m:t>𝑞𝑢</m:t>
                        </m:r>
                        <m:r>
                          <a:rPr lang="en-IN" sz="2200" i="1"/>
                          <m:t>)</m:t>
                        </m:r>
                        <m:r>
                          <a:rPr lang="en-IN" sz="2200" i="1"/>
                          <m:t>𝑑𝑝</m:t>
                        </m:r>
                      </m:num>
                      <m:den>
                        <m:r>
                          <a:rPr lang="en-IN" sz="2200" i="1"/>
                          <m:t>𝑔</m:t>
                        </m:r>
                      </m:den>
                    </m:f>
                  </m:oMath>
                </a14:m>
                <a:endParaRPr lang="en-IN" sz="2200" dirty="0">
                  <a:latin typeface="Domine" panose="020B0604020202020204"/>
                </a:endParaRPr>
              </a:p>
              <a:p>
                <a:r>
                  <a:rPr lang="en-IN" dirty="0">
                    <a:latin typeface="Domine" panose="020B0604020202020204"/>
                  </a:rPr>
                  <a:t>                                                                                               </a:t>
                </a:r>
              </a:p>
              <a:p>
                <a:r>
                  <a:rPr lang="en-IN" dirty="0">
                    <a:latin typeface="Domine" panose="020B0604020202020204"/>
                  </a:rPr>
                  <a:t>                                                                                              </a:t>
                </a:r>
                <a:r>
                  <a:rPr lang="en-IN" sz="2200" dirty="0" err="1">
                    <a:latin typeface="Domine" panose="020B0604020202020204"/>
                  </a:rPr>
                  <a:t>VIMT</a:t>
                </a:r>
                <a:r>
                  <a:rPr lang="en-IN" sz="2200" baseline="-25000" dirty="0" err="1">
                    <a:latin typeface="Domine" panose="020B0604020202020204"/>
                  </a:rPr>
                  <a:t>y</a:t>
                </a:r>
                <a:r>
                  <a:rPr lang="en-IN" sz="2200" dirty="0">
                    <a:latin typeface="Domine" panose="020B0604020202020204"/>
                  </a:rPr>
                  <a:t> = </a:t>
                </a:r>
                <a14:m>
                  <m:oMath xmlns:m="http://schemas.openxmlformats.org/officeDocument/2006/math">
                    <m:r>
                      <a:rPr lang="en-IN" sz="2200" i="1"/>
                      <m:t>−</m:t>
                    </m:r>
                    <m:nary>
                      <m:naryPr>
                        <m:ctrlPr>
                          <a:rPr lang="en-IN" sz="2200" i="1"/>
                        </m:ctrlPr>
                      </m:naryPr>
                      <m:sub>
                        <m:r>
                          <a:rPr lang="en-IN" sz="2200" i="1"/>
                          <m:t>300 </m:t>
                        </m:r>
                        <m:r>
                          <a:rPr lang="en-IN" sz="2200" i="1"/>
                          <m:t>h𝑃𝑎</m:t>
                        </m:r>
                      </m:sub>
                      <m:sup>
                        <m:r>
                          <a:rPr lang="en-IN" sz="2200" i="1"/>
                          <m:t>𝑆𝑓𝑐</m:t>
                        </m:r>
                      </m:sup>
                      <m:e/>
                    </m:nary>
                    <m:f>
                      <m:fPr>
                        <m:ctrlPr>
                          <a:rPr lang="en-IN" sz="2200" i="1"/>
                        </m:ctrlPr>
                      </m:fPr>
                      <m:num>
                        <m:r>
                          <a:rPr lang="en-IN" sz="2200" i="1"/>
                          <m:t>(</m:t>
                        </m:r>
                        <m:r>
                          <a:rPr lang="en-IN" sz="2200" i="1"/>
                          <m:t>𝑞𝑣</m:t>
                        </m:r>
                        <m:r>
                          <a:rPr lang="en-IN" sz="2200" i="1"/>
                          <m:t>)</m:t>
                        </m:r>
                        <m:r>
                          <a:rPr lang="en-IN" sz="2200" i="1"/>
                          <m:t>𝑑𝑝</m:t>
                        </m:r>
                      </m:num>
                      <m:den>
                        <m:r>
                          <a:rPr lang="en-IN" sz="2200" i="1"/>
                          <m:t>𝑔</m:t>
                        </m:r>
                      </m:den>
                    </m:f>
                  </m:oMath>
                </a14:m>
                <a:endParaRPr lang="en-IN" sz="2200" dirty="0">
                  <a:latin typeface="Domine" panose="020B0604020202020204"/>
                </a:endParaRPr>
              </a:p>
              <a:p>
                <a:pPr marL="457200" indent="-457200" algn="just">
                  <a:buFont typeface="Wingdings" panose="05000000000000000000" pitchFamily="2" charset="2"/>
                  <a:buChar char="Ø"/>
                </a:pPr>
                <a:endParaRPr lang="en-US" sz="800" dirty="0">
                  <a:latin typeface="Domine" panose="020B0604020202020204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2200" dirty="0">
                    <a:latin typeface="Domine" panose="020B0604020202020204"/>
                    <a:cs typeface="Times New Roman" panose="02020603050405020304" pitchFamily="18" charset="0"/>
                  </a:rPr>
                  <a:t>q: specific humidity, u(v): zonal (meridional) component of the wind velocity, p: pressure, </a:t>
                </a:r>
              </a:p>
              <a:p>
                <a:pPr algn="ctr"/>
                <a:r>
                  <a:rPr lang="en-US" sz="2200" dirty="0">
                    <a:latin typeface="Domine" panose="020B0604020202020204"/>
                    <a:cs typeface="Times New Roman" panose="02020603050405020304" pitchFamily="18" charset="0"/>
                  </a:rPr>
                  <a:t>g: acceleration due to gravity. </a:t>
                </a:r>
              </a:p>
              <a:p>
                <a:pPr algn="just"/>
                <a:endParaRPr lang="en-US" sz="400" dirty="0">
                  <a:latin typeface="Domine" panose="020B0604020202020204"/>
                  <a:cs typeface="Times New Roman" panose="02020603050405020304" pitchFamily="18" charset="0"/>
                </a:endParaRPr>
              </a:p>
              <a:p>
                <a:pPr marL="457200" indent="-457200" algn="just">
                  <a:buFont typeface="Wingdings" panose="05000000000000000000" pitchFamily="2" charset="2"/>
                  <a:buChar char="Ø"/>
                </a:pPr>
                <a:r>
                  <a:rPr lang="en-US" sz="2200" dirty="0">
                    <a:latin typeface="Domine" panose="020B0604020202020204"/>
                    <a:cs typeface="Times New Roman" panose="02020603050405020304" pitchFamily="18" charset="0"/>
                  </a:rPr>
                  <a:t>The statistical significance of the anomalies and the difference between the anomalies is identified based on the two tailed Student’s t-test.</a:t>
                </a: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0087562-4F65-4C02-B5F0-36E6C2A29B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705" y="22605748"/>
                <a:ext cx="14743626" cy="7856125"/>
              </a:xfrm>
              <a:prstGeom prst="rect">
                <a:avLst/>
              </a:prstGeom>
              <a:blipFill>
                <a:blip r:embed="rId8"/>
                <a:stretch>
                  <a:fillRect l="-455" r="-53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85FF54E-295F-42C0-BCF5-FE3C3C2CA3AC}"/>
              </a:ext>
            </a:extLst>
          </p:cNvPr>
          <p:cNvSpPr/>
          <p:nvPr/>
        </p:nvSpPr>
        <p:spPr>
          <a:xfrm>
            <a:off x="222986" y="30399756"/>
            <a:ext cx="14898486" cy="11823202"/>
          </a:xfrm>
          <a:prstGeom prst="roundRect">
            <a:avLst>
              <a:gd name="adj" fmla="val 2004"/>
            </a:avLst>
          </a:prstGeom>
          <a:solidFill>
            <a:srgbClr val="E3E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/>
            </a:defPPr>
          </a:lstStyle>
          <a:p>
            <a:pPr lvl="0" algn="just"/>
            <a:endParaRPr lang="en-US" sz="2000" dirty="0">
              <a:solidFill>
                <a:prstClr val="black"/>
              </a:solidFill>
              <a:latin typeface="Domine" panose="020B060402020202020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FC610D-DAA6-4942-9496-59DAF9AC1680}"/>
              </a:ext>
            </a:extLst>
          </p:cNvPr>
          <p:cNvSpPr txBox="1"/>
          <p:nvPr/>
        </p:nvSpPr>
        <p:spPr>
          <a:xfrm>
            <a:off x="327232" y="30528518"/>
            <a:ext cx="14730099" cy="600164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AF9E85BB-6193-45E9-9E30-D2210EF74687}"/>
              </a:ext>
            </a:extLst>
          </p:cNvPr>
          <p:cNvSpPr/>
          <p:nvPr/>
        </p:nvSpPr>
        <p:spPr>
          <a:xfrm>
            <a:off x="334144" y="31364330"/>
            <a:ext cx="4833337" cy="3361082"/>
          </a:xfrm>
          <a:prstGeom prst="roundRect">
            <a:avLst>
              <a:gd name="adj" fmla="val 200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/>
            </a:defPPr>
          </a:lstStyle>
          <a:p>
            <a:pPr algn="ctr"/>
            <a:endParaRPr lang="en-US" sz="8800" dirty="0"/>
          </a:p>
        </p:txBody>
      </p:sp>
      <p:pic>
        <p:nvPicPr>
          <p:cNvPr id="34" name="Picture 33" descr="C:\Users\CMPG-PC\Downloads\ELLA_LALA_DJF_JJAS_revised.jpg">
            <a:extLst>
              <a:ext uri="{FF2B5EF4-FFF2-40B4-BE49-F238E27FC236}">
                <a16:creationId xmlns:a16="http://schemas.microsoft.com/office/drawing/2014/main" id="{E48F0DDE-C041-4B9E-B484-C4883DA87F26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43" y="31442402"/>
            <a:ext cx="4694338" cy="3191802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2C22DD40-C1BC-4D67-A7FC-1C53A0744AFB}"/>
              </a:ext>
            </a:extLst>
          </p:cNvPr>
          <p:cNvSpPr/>
          <p:nvPr/>
        </p:nvSpPr>
        <p:spPr>
          <a:xfrm>
            <a:off x="5389614" y="31352614"/>
            <a:ext cx="9639857" cy="3361082"/>
          </a:xfrm>
          <a:prstGeom prst="roundRect">
            <a:avLst>
              <a:gd name="adj" fmla="val 200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/>
            </a:defPPr>
          </a:lstStyle>
          <a:p>
            <a:pPr algn="ctr"/>
            <a:endParaRPr lang="en-US" sz="8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D65C15A-67FC-4423-BB9D-3BFB3676F12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06082" y="31456360"/>
            <a:ext cx="9432989" cy="3191802"/>
          </a:xfrm>
          <a:prstGeom prst="rect">
            <a:avLst/>
          </a:prstGeom>
        </p:spPr>
      </p:pic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63EB1B61-E953-4093-8B15-9CD6C1E1A269}"/>
              </a:ext>
            </a:extLst>
          </p:cNvPr>
          <p:cNvSpPr/>
          <p:nvPr/>
        </p:nvSpPr>
        <p:spPr>
          <a:xfrm>
            <a:off x="313705" y="36617553"/>
            <a:ext cx="7086600" cy="3812528"/>
          </a:xfrm>
          <a:prstGeom prst="roundRect">
            <a:avLst>
              <a:gd name="adj" fmla="val 200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/>
            </a:defPPr>
          </a:lstStyle>
          <a:p>
            <a:pPr algn="ctr"/>
            <a:endParaRPr lang="en-US" sz="8800" dirty="0"/>
          </a:p>
        </p:txBody>
      </p:sp>
      <p:pic>
        <p:nvPicPr>
          <p:cNvPr id="37" name="Picture 36" descr="C:\Users\CMPG-PC\Downloads\ELLA_LALArfDiff1951_2022_revised.jpg">
            <a:extLst>
              <a:ext uri="{FF2B5EF4-FFF2-40B4-BE49-F238E27FC236}">
                <a16:creationId xmlns:a16="http://schemas.microsoft.com/office/drawing/2014/main" id="{2A89D731-DCFB-4628-AC77-CEE6486C097D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48" y="36648526"/>
            <a:ext cx="6897978" cy="373813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CCE1C5D8-2561-4055-989D-A21282A26140}"/>
              </a:ext>
            </a:extLst>
          </p:cNvPr>
          <p:cNvSpPr/>
          <p:nvPr/>
        </p:nvSpPr>
        <p:spPr>
          <a:xfrm>
            <a:off x="7541088" y="36617552"/>
            <a:ext cx="7470312" cy="3798337"/>
          </a:xfrm>
          <a:prstGeom prst="roundRect">
            <a:avLst>
              <a:gd name="adj" fmla="val 200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/>
            </a:defPPr>
          </a:lstStyle>
          <a:p>
            <a:pPr algn="ctr"/>
            <a:endParaRPr lang="en-US" sz="8800" dirty="0"/>
          </a:p>
        </p:txBody>
      </p:sp>
      <p:pic>
        <p:nvPicPr>
          <p:cNvPr id="39" name="Picture 38" descr="C:\Users\CMPG-PC\Downloads\ELLA_LALArf_ano1951_2022_SigDiff_ErrorBar_revised.jpg">
            <a:extLst>
              <a:ext uri="{FF2B5EF4-FFF2-40B4-BE49-F238E27FC236}">
                <a16:creationId xmlns:a16="http://schemas.microsoft.com/office/drawing/2014/main" id="{C97ECADE-1B13-4180-88B9-A125F0264878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665" y="36685820"/>
            <a:ext cx="6948448" cy="3410276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7D1F28F3-B644-40F7-A29E-DD826D044AE7}"/>
              </a:ext>
            </a:extLst>
          </p:cNvPr>
          <p:cNvSpPr/>
          <p:nvPr/>
        </p:nvSpPr>
        <p:spPr>
          <a:xfrm>
            <a:off x="22702696" y="8941025"/>
            <a:ext cx="7171937" cy="3503688"/>
          </a:xfrm>
          <a:prstGeom prst="roundRect">
            <a:avLst>
              <a:gd name="adj" fmla="val 200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/>
            </a:defPPr>
          </a:lstStyle>
          <a:p>
            <a:pPr algn="ctr"/>
            <a:endParaRPr lang="en-US" sz="8800" dirty="0"/>
          </a:p>
        </p:txBody>
      </p:sp>
      <p:pic>
        <p:nvPicPr>
          <p:cNvPr id="42" name="Picture 41" descr="C:\Users\CMPG-PC\Downloads\ELLA_LALA_SSTanoComp_revised_Det.jpg">
            <a:extLst>
              <a:ext uri="{FF2B5EF4-FFF2-40B4-BE49-F238E27FC236}">
                <a16:creationId xmlns:a16="http://schemas.microsoft.com/office/drawing/2014/main" id="{D715D12A-C8F1-490C-A31E-C3717EA25AE9}"/>
              </a:ext>
            </a:extLst>
          </p:cNvPr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5168" y="8991283"/>
            <a:ext cx="6949596" cy="3438056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049C4BC8-B100-4ED8-B4DF-9338534F6A1D}"/>
              </a:ext>
            </a:extLst>
          </p:cNvPr>
          <p:cNvSpPr/>
          <p:nvPr/>
        </p:nvSpPr>
        <p:spPr>
          <a:xfrm>
            <a:off x="15505752" y="8026126"/>
            <a:ext cx="7011572" cy="3363171"/>
          </a:xfrm>
          <a:prstGeom prst="roundRect">
            <a:avLst>
              <a:gd name="adj" fmla="val 200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/>
            </a:defPPr>
          </a:lstStyle>
          <a:p>
            <a:pPr algn="ctr"/>
            <a:endParaRPr lang="en-US" sz="8800" dirty="0"/>
          </a:p>
        </p:txBody>
      </p:sp>
      <p:pic>
        <p:nvPicPr>
          <p:cNvPr id="44" name="Picture 43" descr="C:\Users\CMPG-PC\Downloads\ELLA_LALA_VIMFC_revised.jpg">
            <a:extLst>
              <a:ext uri="{FF2B5EF4-FFF2-40B4-BE49-F238E27FC236}">
                <a16:creationId xmlns:a16="http://schemas.microsoft.com/office/drawing/2014/main" id="{5258043A-5E3F-4769-82E0-F9DBBBA72CDB}"/>
              </a:ext>
            </a:extLst>
          </p:cNvPr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5326" y="8057880"/>
            <a:ext cx="6962128" cy="3230013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146055BA-146B-4DFE-8AC8-200BA7CC4C9A}"/>
              </a:ext>
            </a:extLst>
          </p:cNvPr>
          <p:cNvSpPr txBox="1"/>
          <p:nvPr/>
        </p:nvSpPr>
        <p:spPr>
          <a:xfrm>
            <a:off x="15634341" y="40985230"/>
            <a:ext cx="140491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200" dirty="0">
                <a:latin typeface="Domine" panose="020B0604020202020204" charset="0"/>
              </a:rPr>
              <a:t>Head, Climate Research &amp; Services, India Meteorological Department, Pune.</a:t>
            </a:r>
          </a:p>
          <a:p>
            <a:pPr algn="ctr"/>
            <a:r>
              <a:rPr lang="en-IN" sz="2200" dirty="0">
                <a:latin typeface="Domine" panose="020B0604020202020204" charset="0"/>
              </a:rPr>
              <a:t>Director General of Meteorology, India Meteorological Department, New Delhi.</a:t>
            </a:r>
          </a:p>
          <a:p>
            <a:pPr algn="ctr"/>
            <a:r>
              <a:rPr lang="en-IN" sz="2200" dirty="0">
                <a:latin typeface="Domine" panose="020B0604020202020204" charset="0"/>
              </a:rPr>
              <a:t>MRFP Project, Ministry of Earth Sciences (MoES), Govt. of India.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4CB067-0C96-49DF-879D-BD56BFDBE4DF}"/>
              </a:ext>
            </a:extLst>
          </p:cNvPr>
          <p:cNvSpPr txBox="1"/>
          <p:nvPr/>
        </p:nvSpPr>
        <p:spPr>
          <a:xfrm>
            <a:off x="15490603" y="40270699"/>
            <a:ext cx="14370165" cy="600164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Acknowledgments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91091A9-24B5-45C6-8DE6-089CFBA65011}"/>
              </a:ext>
            </a:extLst>
          </p:cNvPr>
          <p:cNvSpPr txBox="1"/>
          <p:nvPr/>
        </p:nvSpPr>
        <p:spPr>
          <a:xfrm>
            <a:off x="15380450" y="35052500"/>
            <a:ext cx="14546132" cy="600164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4C5016C-B971-4085-83FE-6E0C61E7E09A}"/>
              </a:ext>
            </a:extLst>
          </p:cNvPr>
          <p:cNvSpPr txBox="1"/>
          <p:nvPr/>
        </p:nvSpPr>
        <p:spPr>
          <a:xfrm>
            <a:off x="303275" y="34799807"/>
            <a:ext cx="476053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Domine" panose="020B0604020202020204"/>
                <a:cs typeface="Times New Roman" panose="02020603050405020304" pitchFamily="18" charset="0"/>
              </a:rPr>
              <a:t>Niño3.4 Index for JJAS season (along the x-axis) preceding winter (DJF) season (along the y-axis) period: 1951-2022. The blue (red) dot: La Niña in JJAS season preceded by La Niña (El Niño) in the DJF season.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n-US" sz="400" dirty="0">
              <a:latin typeface="Domine" panose="020B0604020202020204"/>
              <a:cs typeface="Times New Roman" panose="02020603050405020304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BC13F7D-E113-47E3-BFA4-41E38845598C}"/>
              </a:ext>
            </a:extLst>
          </p:cNvPr>
          <p:cNvSpPr txBox="1"/>
          <p:nvPr/>
        </p:nvSpPr>
        <p:spPr>
          <a:xfrm>
            <a:off x="5534594" y="35067751"/>
            <a:ext cx="94804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Domine" panose="020B0604020202020204"/>
                <a:cs typeface="Times New Roman" panose="02020603050405020304" pitchFamily="18" charset="0"/>
              </a:rPr>
              <a:t>Niño3.4 monthly SST anomaly for </a:t>
            </a:r>
            <a:r>
              <a:rPr lang="en-US" sz="2000" dirty="0">
                <a:solidFill>
                  <a:srgbClr val="FF0000"/>
                </a:solidFill>
                <a:latin typeface="Domine" panose="020B0604020202020204"/>
                <a:cs typeface="Times New Roman" panose="02020603050405020304" pitchFamily="18" charset="0"/>
              </a:rPr>
              <a:t>ELLA</a:t>
            </a:r>
            <a:r>
              <a:rPr lang="en-US" sz="2000" dirty="0">
                <a:latin typeface="Domine" panose="020B0604020202020204"/>
                <a:cs typeface="Times New Roman" panose="02020603050405020304" pitchFamily="18" charset="0"/>
              </a:rPr>
              <a:t> (La Niña preceded by El Niño) and </a:t>
            </a:r>
            <a:r>
              <a:rPr lang="en-US" sz="2000" dirty="0">
                <a:solidFill>
                  <a:schemeClr val="accent1"/>
                </a:solidFill>
                <a:latin typeface="Domine" panose="020B0604020202020204"/>
                <a:cs typeface="Times New Roman" panose="02020603050405020304" pitchFamily="18" charset="0"/>
              </a:rPr>
              <a:t>LALA</a:t>
            </a:r>
            <a:r>
              <a:rPr lang="en-US" sz="2000" dirty="0">
                <a:latin typeface="Domine" panose="020B0604020202020204"/>
                <a:cs typeface="Times New Roman" panose="02020603050405020304" pitchFamily="18" charset="0"/>
              </a:rPr>
              <a:t> (La Niña preceded by La Niña),1951-2022. The mean values for ELLA and LALA years are represented by red and blue bold lines, respectively.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n-US" sz="400" dirty="0">
              <a:latin typeface="Domine" panose="020B0604020202020204"/>
              <a:cs typeface="Times New Roman" panose="02020603050405020304" pitchFamily="18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CA396C5-F91D-4561-97D8-26297D27D7B8}"/>
              </a:ext>
            </a:extLst>
          </p:cNvPr>
          <p:cNvSpPr txBox="1"/>
          <p:nvPr/>
        </p:nvSpPr>
        <p:spPr>
          <a:xfrm>
            <a:off x="195445" y="40461054"/>
            <a:ext cx="7237813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Domine" panose="020B0604020202020204"/>
                <a:cs typeface="Times New Roman" panose="02020603050405020304" pitchFamily="18" charset="0"/>
              </a:rPr>
              <a:t>Percentage seasonal (JJAS) rainfall anomaly composites. Black dotted marks in a) and b) show significant anomalies, black dotted marks in c) show the significant difference between anomalies, at the 90% confidence level. Boundaries of the four homogeneous regions of India are shown on the maps.</a:t>
            </a:r>
          </a:p>
          <a:p>
            <a:pPr algn="ctr"/>
            <a:endParaRPr lang="en-US" sz="2000" dirty="0">
              <a:latin typeface="Domine" panose="020B0604020202020204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n-US" sz="400" dirty="0">
              <a:latin typeface="Domine" panose="020B0604020202020204"/>
              <a:cs typeface="Times New Roman" panose="02020603050405020304" pitchFamily="18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83622FB-0CAB-49C7-BD13-DA976539C701}"/>
              </a:ext>
            </a:extLst>
          </p:cNvPr>
          <p:cNvSpPr txBox="1"/>
          <p:nvPr/>
        </p:nvSpPr>
        <p:spPr>
          <a:xfrm>
            <a:off x="7541088" y="40477438"/>
            <a:ext cx="73896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Domine" panose="020B0604020202020204"/>
                <a:cs typeface="Times New Roman" panose="02020603050405020304" pitchFamily="18" charset="0"/>
              </a:rPr>
              <a:t>Mean % rainfall anomaly (JJAS) for all-India and four homogenous regions. Error bars: standard deviation (</a:t>
            </a:r>
            <a:r>
              <a:rPr lang="en-US" sz="2000" dirty="0" err="1">
                <a:latin typeface="Domine" panose="020B0604020202020204"/>
                <a:cs typeface="Times New Roman" panose="02020603050405020304" pitchFamily="18" charset="0"/>
              </a:rPr>
              <a:t>sd</a:t>
            </a:r>
            <a:r>
              <a:rPr lang="en-US" sz="2000" dirty="0">
                <a:latin typeface="Domine" panose="020B0604020202020204"/>
                <a:cs typeface="Times New Roman" panose="02020603050405020304" pitchFamily="18" charset="0"/>
              </a:rPr>
              <a:t>). Star: significant anomalies (***: p &lt; 0.01, **: p &lt; 0.05, *: p &lt; 0.1). Number (in %) below the bar plot: confidence level at which the difference of anomaly is significant.</a:t>
            </a:r>
            <a:endParaRPr lang="en-US" sz="400" dirty="0">
              <a:latin typeface="Domine" panose="020B0604020202020204"/>
              <a:cs typeface="Times New Roman" panose="02020603050405020304" pitchFamily="18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4D14F48-C7C6-4E25-AF55-80E4732DA3FB}"/>
              </a:ext>
            </a:extLst>
          </p:cNvPr>
          <p:cNvSpPr txBox="1"/>
          <p:nvPr/>
        </p:nvSpPr>
        <p:spPr>
          <a:xfrm>
            <a:off x="15475209" y="11393781"/>
            <a:ext cx="701157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Domine" panose="020B0604020202020204"/>
                <a:cs typeface="Times New Roman" panose="02020603050405020304" pitchFamily="18" charset="0"/>
              </a:rPr>
              <a:t>Vertically integrated moisture flux convergence (color contour, 10² × g m⁻² s⁻¹) and vertically integrated moisture transport (vector, m s⁻¹ g kg⁻¹) anomaly composites (JJAS season). Black dotted marks in a) and b): significant anomalies, black dotted marks in c): significant difference between anomalies, 90% confidence level. </a:t>
            </a:r>
            <a:endParaRPr lang="en-US" sz="400" dirty="0">
              <a:latin typeface="Domine" panose="020B0604020202020204"/>
              <a:cs typeface="Times New Roman" panose="02020603050405020304" pitchFamily="18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F3BA908-A249-4521-BD27-C35C1F328E2D}"/>
              </a:ext>
            </a:extLst>
          </p:cNvPr>
          <p:cNvSpPr txBox="1"/>
          <p:nvPr/>
        </p:nvSpPr>
        <p:spPr>
          <a:xfrm>
            <a:off x="22660064" y="7959610"/>
            <a:ext cx="72665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Domine" panose="020B0604020202020204"/>
                <a:cs typeface="Times New Roman" panose="02020603050405020304" pitchFamily="18" charset="0"/>
              </a:rPr>
              <a:t>Composites of SST anomalies. Black dotted marks in a), b), d) and e): significant anomalies, black dotted marks in c) and f): significant difference between anomalies, 90% confidence level.</a:t>
            </a:r>
          </a:p>
          <a:p>
            <a:pPr algn="ctr"/>
            <a:endParaRPr lang="en-US" sz="400" dirty="0">
              <a:latin typeface="Domine" panose="020B0604020202020204"/>
              <a:cs typeface="Times New Roman" panose="02020603050405020304" pitchFamily="18" charset="0"/>
            </a:endParaRP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F8F3C34E-1A39-4A1E-A18C-CE82A9D288BC}"/>
              </a:ext>
            </a:extLst>
          </p:cNvPr>
          <p:cNvSpPr/>
          <p:nvPr/>
        </p:nvSpPr>
        <p:spPr>
          <a:xfrm>
            <a:off x="15498721" y="13060469"/>
            <a:ext cx="6982726" cy="2779081"/>
          </a:xfrm>
          <a:prstGeom prst="roundRect">
            <a:avLst>
              <a:gd name="adj" fmla="val 200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/>
            </a:defPPr>
          </a:lstStyle>
          <a:p>
            <a:pPr algn="ctr"/>
            <a:endParaRPr lang="en-US" sz="8800" dirty="0"/>
          </a:p>
        </p:txBody>
      </p:sp>
      <p:pic>
        <p:nvPicPr>
          <p:cNvPr id="50" name="Picture 49" descr="C:\Users\CMPG-PC\Downloads\Nino34_NIO_CC.jpg">
            <a:extLst>
              <a:ext uri="{FF2B5EF4-FFF2-40B4-BE49-F238E27FC236}">
                <a16:creationId xmlns:a16="http://schemas.microsoft.com/office/drawing/2014/main" id="{B8E4AFDF-F4F2-4EE7-8706-24DE6B8F3C20}"/>
              </a:ext>
            </a:extLst>
          </p:cNvPr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0366" y="13184875"/>
            <a:ext cx="3854300" cy="2297792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C543A92E-8170-4AF7-AEBC-1EACD2141014}"/>
              </a:ext>
            </a:extLst>
          </p:cNvPr>
          <p:cNvSpPr txBox="1"/>
          <p:nvPr/>
        </p:nvSpPr>
        <p:spPr>
          <a:xfrm>
            <a:off x="19274445" y="13220226"/>
            <a:ext cx="32586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Domine" panose="020B0604020202020204"/>
                <a:cs typeface="Times New Roman" panose="02020603050405020304" pitchFamily="18" charset="0"/>
              </a:rPr>
              <a:t>Lagged Pearson’s correlation: SST anomaly over Nino3.4 region (DJF Season) and monthly SST anomaly over the north Indian Ocean (50°N-30°N, 50°E-70°E), 1951-2022.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3BC4C9E-C4F5-4D00-8AF9-2A6B8B4C9CF9}"/>
              </a:ext>
            </a:extLst>
          </p:cNvPr>
          <p:cNvSpPr txBox="1"/>
          <p:nvPr/>
        </p:nvSpPr>
        <p:spPr>
          <a:xfrm>
            <a:off x="16565779" y="15511846"/>
            <a:ext cx="483043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rgbClr val="FF0000"/>
                </a:solidFill>
                <a:latin typeface="Domine" panose="020B0604020202020204"/>
                <a:cs typeface="Times New Roman" panose="02020603050405020304" pitchFamily="18" charset="0"/>
              </a:rPr>
              <a:t>***</a:t>
            </a:r>
            <a:r>
              <a:rPr lang="en-US" sz="1500" dirty="0">
                <a:latin typeface="Domine" panose="020B0604020202020204"/>
                <a:cs typeface="Times New Roman" panose="02020603050405020304" pitchFamily="18" charset="0"/>
              </a:rPr>
              <a:t>: p &lt; 0.001, </a:t>
            </a:r>
            <a:r>
              <a:rPr lang="en-US" sz="1500" dirty="0">
                <a:solidFill>
                  <a:srgbClr val="FF0000"/>
                </a:solidFill>
                <a:latin typeface="Domine" panose="020B0604020202020204"/>
                <a:cs typeface="Times New Roman" panose="02020603050405020304" pitchFamily="18" charset="0"/>
              </a:rPr>
              <a:t>**</a:t>
            </a:r>
            <a:r>
              <a:rPr lang="en-US" sz="1500" dirty="0">
                <a:latin typeface="Domine" panose="020B0604020202020204"/>
                <a:cs typeface="Times New Roman" panose="02020603050405020304" pitchFamily="18" charset="0"/>
              </a:rPr>
              <a:t>: 0.001&lt; p &lt; 0.01, </a:t>
            </a:r>
            <a:r>
              <a:rPr lang="en-US" sz="1500" dirty="0">
                <a:solidFill>
                  <a:srgbClr val="FF0000"/>
                </a:solidFill>
                <a:latin typeface="Domine" panose="020B0604020202020204"/>
                <a:cs typeface="Times New Roman" panose="02020603050405020304" pitchFamily="18" charset="0"/>
              </a:rPr>
              <a:t>*</a:t>
            </a:r>
            <a:r>
              <a:rPr lang="en-US" sz="1500" dirty="0">
                <a:latin typeface="Domine" panose="020B0604020202020204"/>
                <a:cs typeface="Times New Roman" panose="02020603050405020304" pitchFamily="18" charset="0"/>
              </a:rPr>
              <a:t>: 0.01&lt; p &lt; 0.05 </a:t>
            </a: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23F219A0-727B-45C9-92A1-A0D821C06691}"/>
              </a:ext>
            </a:extLst>
          </p:cNvPr>
          <p:cNvSpPr/>
          <p:nvPr/>
        </p:nvSpPr>
        <p:spPr>
          <a:xfrm>
            <a:off x="22705549" y="12544009"/>
            <a:ext cx="7169084" cy="8506559"/>
          </a:xfrm>
          <a:prstGeom prst="roundRect">
            <a:avLst>
              <a:gd name="adj" fmla="val 200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/>
            </a:defPPr>
          </a:lstStyle>
          <a:p>
            <a:pPr algn="ctr"/>
            <a:endParaRPr lang="en-US" sz="8800" dirty="0"/>
          </a:p>
        </p:txBody>
      </p:sp>
      <p:pic>
        <p:nvPicPr>
          <p:cNvPr id="47" name="Picture 46" descr="C:\Users\CMPG-PC\Downloads\ELLA_LALA_slp_u850ano_revised.jpg">
            <a:extLst>
              <a:ext uri="{FF2B5EF4-FFF2-40B4-BE49-F238E27FC236}">
                <a16:creationId xmlns:a16="http://schemas.microsoft.com/office/drawing/2014/main" id="{869C8DB2-E562-4623-ADBD-5688F0F0AC04}"/>
              </a:ext>
            </a:extLst>
          </p:cNvPr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4448" y="14030386"/>
            <a:ext cx="6879264" cy="7020182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838D7DAC-7A17-4E98-8369-CC9FFEB59AFF}"/>
              </a:ext>
            </a:extLst>
          </p:cNvPr>
          <p:cNvSpPr/>
          <p:nvPr/>
        </p:nvSpPr>
        <p:spPr>
          <a:xfrm>
            <a:off x="15505752" y="15971728"/>
            <a:ext cx="6971702" cy="2984664"/>
          </a:xfrm>
          <a:prstGeom prst="roundRect">
            <a:avLst>
              <a:gd name="adj" fmla="val 200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/>
            </a:defPPr>
          </a:lstStyle>
          <a:p>
            <a:pPr algn="ctr"/>
            <a:endParaRPr lang="en-US" sz="8800" dirty="0"/>
          </a:p>
        </p:txBody>
      </p:sp>
      <p:pic>
        <p:nvPicPr>
          <p:cNvPr id="46" name="Picture 45" descr="C:\Users\CMPG-PC\Downloads\ELLA_LALA_Walker_revised.jpg">
            <a:extLst>
              <a:ext uri="{FF2B5EF4-FFF2-40B4-BE49-F238E27FC236}">
                <a16:creationId xmlns:a16="http://schemas.microsoft.com/office/drawing/2014/main" id="{097F90B1-319C-4880-A0AD-240115E6D106}"/>
              </a:ext>
            </a:extLst>
          </p:cNvPr>
          <p:cNvPicPr/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7716" y="16000298"/>
            <a:ext cx="6827643" cy="2896066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4C94CA1-08A5-417D-BB52-EECCC69F0820}"/>
              </a:ext>
            </a:extLst>
          </p:cNvPr>
          <p:cNvSpPr txBox="1"/>
          <p:nvPr/>
        </p:nvSpPr>
        <p:spPr>
          <a:xfrm>
            <a:off x="15378521" y="29473882"/>
            <a:ext cx="14548061" cy="600164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Conclusion</a:t>
            </a:r>
            <a:endParaRPr lang="en-IN" sz="33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26497D5-20FE-4C68-BA18-703DB54E0FA8}"/>
              </a:ext>
            </a:extLst>
          </p:cNvPr>
          <p:cNvSpPr txBox="1"/>
          <p:nvPr/>
        </p:nvSpPr>
        <p:spPr>
          <a:xfrm>
            <a:off x="15492350" y="18992165"/>
            <a:ext cx="701157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Domine" panose="020B0604020202020204"/>
                <a:cs typeface="Times New Roman" panose="02020603050405020304" pitchFamily="18" charset="0"/>
              </a:rPr>
              <a:t>Walker circulation anomalies over the Indo-Pacific region (JJAS season), 1000 hPa-100 hPa pressure level. The vector shows zonal (u) and vertical (w) wind components (values are averaged over latitude from 10⁰S to 10⁰N). Color contour: w × 10³ m s⁻¹. Black hatches in a) and b): significant anomalies, black hatches in c): significant difference between anomalies, 90% confidence level.</a:t>
            </a:r>
          </a:p>
          <a:p>
            <a:pPr algn="ctr"/>
            <a:endParaRPr lang="en-US" sz="400" dirty="0">
              <a:latin typeface="Domine" panose="020B0604020202020204"/>
              <a:cs typeface="Times New Roman" panose="02020603050405020304" pitchFamily="18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1AA2229-4920-4542-AF90-B0AA4453255C}"/>
              </a:ext>
            </a:extLst>
          </p:cNvPr>
          <p:cNvSpPr txBox="1"/>
          <p:nvPr/>
        </p:nvSpPr>
        <p:spPr>
          <a:xfrm>
            <a:off x="22782140" y="12623338"/>
            <a:ext cx="701157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Domine" panose="020B0604020202020204"/>
                <a:cs typeface="Times New Roman" panose="02020603050405020304" pitchFamily="18" charset="0"/>
              </a:rPr>
              <a:t>Spatio</a:t>
            </a:r>
            <a:r>
              <a:rPr lang="en-US" sz="2000" dirty="0">
                <a:latin typeface="Domine" panose="020B0604020202020204"/>
                <a:cs typeface="Times New Roman" panose="02020603050405020304" pitchFamily="18" charset="0"/>
              </a:rPr>
              <a:t>-temporal evolution of sea level pressure (SLP, in hPa) and zonal wind (u, in m s⁻¹) anomaly composites (average: 5⁰N-30⁰N) over the Indian Ocean. Black hatches in a), b), d) and e): significant anomalies, black hatches in c) and f): significant difference between anomalies, 90% confidence level.</a:t>
            </a:r>
          </a:p>
          <a:p>
            <a:pPr algn="ctr"/>
            <a:endParaRPr lang="en-US" sz="400" dirty="0">
              <a:latin typeface="Domine" panose="020B0604020202020204"/>
              <a:cs typeface="Times New Roman" panose="02020603050405020304" pitchFamily="18" charset="0"/>
            </a:endParaRP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8560E533-23C6-4047-A872-1F7FE99A18AF}"/>
              </a:ext>
            </a:extLst>
          </p:cNvPr>
          <p:cNvSpPr/>
          <p:nvPr/>
        </p:nvSpPr>
        <p:spPr>
          <a:xfrm>
            <a:off x="22690265" y="21194135"/>
            <a:ext cx="7184368" cy="7844267"/>
          </a:xfrm>
          <a:prstGeom prst="roundRect">
            <a:avLst>
              <a:gd name="adj" fmla="val 200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/>
            </a:defPPr>
          </a:lstStyle>
          <a:p>
            <a:pPr algn="ctr"/>
            <a:endParaRPr lang="en-US" sz="8800" dirty="0"/>
          </a:p>
        </p:txBody>
      </p:sp>
      <p:pic>
        <p:nvPicPr>
          <p:cNvPr id="49" name="Picture 48" descr="C:\Users\CMPG-PC\Downloads\ELLA_LALA_SeasFore_RF_AprIC_1.jpg">
            <a:extLst>
              <a:ext uri="{FF2B5EF4-FFF2-40B4-BE49-F238E27FC236}">
                <a16:creationId xmlns:a16="http://schemas.microsoft.com/office/drawing/2014/main" id="{3BE65DB8-F738-44DF-8530-5EF984B037FC}"/>
              </a:ext>
            </a:extLst>
          </p:cNvPr>
          <p:cNvPicPr/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4448" y="21260764"/>
            <a:ext cx="6891032" cy="7423116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4A08B91B-0E43-4B0C-88DA-FAF3099038FA}"/>
              </a:ext>
            </a:extLst>
          </p:cNvPr>
          <p:cNvSpPr/>
          <p:nvPr/>
        </p:nvSpPr>
        <p:spPr>
          <a:xfrm>
            <a:off x="15436912" y="21188859"/>
            <a:ext cx="7088163" cy="7130390"/>
          </a:xfrm>
          <a:prstGeom prst="roundRect">
            <a:avLst>
              <a:gd name="adj" fmla="val 200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/>
            </a:defPPr>
          </a:lstStyle>
          <a:p>
            <a:pPr algn="ctr"/>
            <a:endParaRPr lang="en-US" sz="8800" dirty="0"/>
          </a:p>
        </p:txBody>
      </p:sp>
      <p:pic>
        <p:nvPicPr>
          <p:cNvPr id="48" name="Picture 47" descr="C:\Users\CMPG-PC\Downloads\ELLA_LALA_SST_Model.jpg">
            <a:extLst>
              <a:ext uri="{FF2B5EF4-FFF2-40B4-BE49-F238E27FC236}">
                <a16:creationId xmlns:a16="http://schemas.microsoft.com/office/drawing/2014/main" id="{D2DC88FE-F000-4EF9-890B-9A56EE926AD0}"/>
              </a:ext>
            </a:extLst>
          </p:cNvPr>
          <p:cNvPicPr/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7666" y="21260764"/>
            <a:ext cx="6797176" cy="658993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E3E38CBB-E13B-42A5-9CE0-C1F42A09601D}"/>
              </a:ext>
            </a:extLst>
          </p:cNvPr>
          <p:cNvSpPr txBox="1"/>
          <p:nvPr/>
        </p:nvSpPr>
        <p:spPr>
          <a:xfrm>
            <a:off x="15464362" y="27613139"/>
            <a:ext cx="71246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Domine" panose="020B0604020202020204"/>
                <a:cs typeface="Times New Roman" panose="02020603050405020304" pitchFamily="18" charset="0"/>
              </a:rPr>
              <a:t>Composites of SST anomalies (JJAS season). Dotted marks: significant difference between anomalies, 90% confidence level.</a:t>
            </a:r>
          </a:p>
          <a:p>
            <a:pPr algn="ctr"/>
            <a:endParaRPr lang="en-US" sz="400" dirty="0">
              <a:latin typeface="Domine" panose="020B0604020202020204"/>
              <a:cs typeface="Times New Roman" panose="02020603050405020304" pitchFamily="18" charset="0"/>
            </a:endParaRP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5D6E7C03-DC92-4324-9D87-D0461CD2783C}"/>
              </a:ext>
            </a:extLst>
          </p:cNvPr>
          <p:cNvSpPr/>
          <p:nvPr/>
        </p:nvSpPr>
        <p:spPr>
          <a:xfrm>
            <a:off x="15409860" y="28438238"/>
            <a:ext cx="7610663" cy="600164"/>
          </a:xfrm>
          <a:prstGeom prst="roundRect">
            <a:avLst>
              <a:gd name="adj" fmla="val 200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/>
            </a:defPPr>
          </a:lstStyle>
          <a:p>
            <a:pPr algn="ctr"/>
            <a:endParaRPr lang="en-US" sz="88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98FF546-F926-4F77-A836-AE0FBD15FFD8}"/>
              </a:ext>
            </a:extLst>
          </p:cNvPr>
          <p:cNvSpPr txBox="1"/>
          <p:nvPr/>
        </p:nvSpPr>
        <p:spPr>
          <a:xfrm>
            <a:off x="15393753" y="28567976"/>
            <a:ext cx="14278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Domine" panose="020B0604020202020204"/>
                <a:cs typeface="Times New Roman" panose="02020603050405020304" pitchFamily="18" charset="0"/>
              </a:rPr>
              <a:t>Percentage seasonal rainfall anomaly (JJAS) composites. Dotted marks: significant difference between anomalies, 90% confidence level.</a:t>
            </a:r>
          </a:p>
          <a:p>
            <a:pPr algn="ctr"/>
            <a:endParaRPr lang="en-US" sz="400" dirty="0">
              <a:latin typeface="Domine" panose="020B0604020202020204"/>
              <a:cs typeface="Times New Roman" panose="02020603050405020304" pitchFamily="18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2FE87DC-D8C1-40BC-8E04-E9C521D7DBAA}"/>
              </a:ext>
            </a:extLst>
          </p:cNvPr>
          <p:cNvSpPr txBox="1"/>
          <p:nvPr/>
        </p:nvSpPr>
        <p:spPr>
          <a:xfrm>
            <a:off x="15395734" y="29799990"/>
            <a:ext cx="1445391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200" dirty="0">
              <a:latin typeface="Domine" panose="020B060402020202020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Domine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India receives more (less) rainfall during ELLA (LALA) episodes.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sz="800" dirty="0">
              <a:latin typeface="Domine" panose="020B060402020202020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Domine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During ELLA, persistent low-level westerlies and moisture transport favored the rainfall over south peninsula and west-central India. Whereas moisture divergence associated with anomalous lower-tropospheric anticyclone over west-north Pacific suppressed the rainfall over the Indo-Gangetic plains.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sz="800" dirty="0">
              <a:latin typeface="Domine" panose="020B060402020202020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Domine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During LALA, the absence of westerlies and weak moisture transport subdued the rainfall over south peninsula and west-central India. At the same time, moisture convergence favored the rainfall over north-west India.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sz="800" dirty="0">
              <a:latin typeface="Domine" panose="020B060402020202020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Domine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ELLA: almost all the models capture the spatial distribution of La Niña similar to the observation, except DWD and ECCC. Over north IO, a significantly positive SST anomaly is found similar to the observation in all the models except for NCEP and ECCC. </a:t>
            </a:r>
          </a:p>
          <a:p>
            <a:pPr algn="just"/>
            <a:r>
              <a:rPr lang="en-US" sz="2200" dirty="0">
                <a:latin typeface="Domine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      LALA: all the models capture the spatial distribution of La Niña and negative SST anomaly over the north IO.</a:t>
            </a:r>
            <a:endParaRPr lang="en-US" sz="800" dirty="0">
              <a:latin typeface="Domine" panose="020B060402020202020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en-US" sz="800" dirty="0">
              <a:latin typeface="Domine" panose="020B060402020202020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Domine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ELLA: CMCC, ECMWF, JMA and </a:t>
            </a:r>
            <a:r>
              <a:rPr lang="en-US" sz="2200" dirty="0" err="1">
                <a:latin typeface="Domine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Met_France</a:t>
            </a:r>
            <a:r>
              <a:rPr lang="en-US" sz="2200" dirty="0">
                <a:latin typeface="Domine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 captured the dipole-like spatial distribution of ISMR. </a:t>
            </a:r>
          </a:p>
          <a:p>
            <a:pPr algn="just"/>
            <a:r>
              <a:rPr lang="en-US" sz="2200" dirty="0">
                <a:latin typeface="Domine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      LALA: CMCC and </a:t>
            </a:r>
            <a:r>
              <a:rPr lang="en-US" sz="2200" dirty="0" err="1">
                <a:latin typeface="Domine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Met_France</a:t>
            </a:r>
            <a:r>
              <a:rPr lang="en-US" sz="2200" dirty="0">
                <a:latin typeface="Domine" panose="020B0604020202020204" charset="0"/>
                <a:ea typeface="Open Sans" panose="020B0606030504020204" pitchFamily="34" charset="0"/>
                <a:cs typeface="Open Sans" panose="020B0606030504020204" pitchFamily="34" charset="0"/>
              </a:rPr>
              <a:t> capture rainfall distribution like observation, rest of the models couldn’t capture it correctly.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EC26DDA-6900-4743-80B8-5197C4C9F078}"/>
              </a:ext>
            </a:extLst>
          </p:cNvPr>
          <p:cNvSpPr txBox="1"/>
          <p:nvPr/>
        </p:nvSpPr>
        <p:spPr>
          <a:xfrm>
            <a:off x="15352507" y="35732867"/>
            <a:ext cx="14361167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000" dirty="0"/>
              <a:t>Gadgil, S. and Gadgil, S. (2006) ‘The Indian monsoon, GDP and agriculture’ </a:t>
            </a:r>
            <a:r>
              <a:rPr lang="en-US" sz="2000" i="1" dirty="0"/>
              <a:t>Econ Political Wkly</a:t>
            </a:r>
            <a:r>
              <a:rPr lang="en-US" sz="2000" dirty="0"/>
              <a:t>, </a:t>
            </a:r>
            <a:r>
              <a:rPr lang="en-US" sz="2000" i="1" dirty="0"/>
              <a:t>41</a:t>
            </a:r>
            <a:r>
              <a:rPr lang="en-US" sz="2000" dirty="0"/>
              <a:t>, pp. 4887–4895.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400" dirty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000" dirty="0"/>
              <a:t>Gadgil, S., Vinayachandran, P.N. and Francis, P.A. (2003) ‘Droughts of the Indian summer monsoon: Role of clouds over the Indian Ocean’, Current Science, 85(12), pp. 1713–1719.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400" dirty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000" dirty="0"/>
              <a:t>Huang, B. et al. (2017) ‘Extended Reconstructed Sea Surface Temperature, Version 5 (ERSSTv5): Upgrades, Validations, and Intercomparisons’, Journal of Climate, 30(20), pp. 8179–8205.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400" dirty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000" dirty="0"/>
              <a:t>Kalnay, E. et al. (1996) ‘The NCEP/NCAR 40-Year Reanalysis Project’, Bulletin of the American Meteorological Society, 77(3), pp. 437–472.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400" dirty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000" dirty="0"/>
              <a:t>Kirtman, B., and Shukla, J. (2000) ‘Influence of the Indian summer monsoon on ENSO’ </a:t>
            </a:r>
            <a:r>
              <a:rPr lang="en-US" sz="2000" i="1" dirty="0"/>
              <a:t>Quart. J. Roy. Meteor. Soc</a:t>
            </a:r>
            <a:r>
              <a:rPr lang="en-US" sz="2000" dirty="0"/>
              <a:t>, </a:t>
            </a:r>
            <a:r>
              <a:rPr lang="en-US" sz="2000" i="1" dirty="0"/>
              <a:t>126</a:t>
            </a:r>
            <a:r>
              <a:rPr lang="en-US" sz="2000" dirty="0"/>
              <a:t>, pp. 213–239.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400" dirty="0"/>
          </a:p>
          <a:p>
            <a:pPr algn="just"/>
            <a:endParaRPr lang="en-US" sz="800" dirty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000" dirty="0"/>
              <a:t>Pai, D.S. et al. (2014) ‘Development of a new high spatial resolution (0.25° × 0.25°) long period (1901-2010) daily gridded rainfall data set over India and its comparison with existing data sets over the region’, MAUSAM, 65(1), pp. 1–18.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400" dirty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000" dirty="0"/>
              <a:t>Sahoo, M. and Yadav, R.K. (2021) ‘Role of equatorial central Pacific sea surface temperature in modulating rainfall over north India during Indian summer monsoon’, International Journal of Climatology, 41(13), pp. 6017–6030.</a:t>
            </a:r>
          </a:p>
        </p:txBody>
      </p:sp>
    </p:spTree>
    <p:extLst>
      <p:ext uri="{BB962C8B-B14F-4D97-AF65-F5344CB8AC3E}">
        <p14:creationId xmlns:p14="http://schemas.microsoft.com/office/powerpoint/2010/main" val="3091207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721</TotalTime>
  <Words>1866</Words>
  <Application>Microsoft Office PowerPoint</Application>
  <PresentationFormat>Custom</PresentationFormat>
  <Paragraphs>105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Arial</vt:lpstr>
      <vt:lpstr>Calibri</vt:lpstr>
      <vt:lpstr>Calibri Light</vt:lpstr>
      <vt:lpstr>Domine</vt:lpstr>
      <vt:lpstr>Montserrat Extra Bold</vt:lpstr>
      <vt:lpstr>Open Sans</vt:lpstr>
      <vt:lpstr>Tahoma</vt:lpstr>
      <vt:lpstr>Times New Roman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CMPG-PC</dc:creator>
  <cp:lastModifiedBy>CMPG-PC</cp:lastModifiedBy>
  <cp:revision>54</cp:revision>
  <dcterms:created xsi:type="dcterms:W3CDTF">2024-05-12T12:05:43Z</dcterms:created>
  <dcterms:modified xsi:type="dcterms:W3CDTF">2024-05-19T17:34:31Z</dcterms:modified>
</cp:coreProperties>
</file>