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BA122-68A2-40A0-BBB9-A34B0C7913D9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D90FB-E962-426B-8A15-D343FBECE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430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BA122-68A2-40A0-BBB9-A34B0C7913D9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D90FB-E962-426B-8A15-D343FBECE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782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BA122-68A2-40A0-BBB9-A34B0C7913D9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D90FB-E962-426B-8A15-D343FBECE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689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BA122-68A2-40A0-BBB9-A34B0C7913D9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D90FB-E962-426B-8A15-D343FBECE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853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BA122-68A2-40A0-BBB9-A34B0C7913D9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D90FB-E962-426B-8A15-D343FBECE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761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BA122-68A2-40A0-BBB9-A34B0C7913D9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D90FB-E962-426B-8A15-D343FBECE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1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BA122-68A2-40A0-BBB9-A34B0C7913D9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D90FB-E962-426B-8A15-D343FBECE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437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BA122-68A2-40A0-BBB9-A34B0C7913D9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D90FB-E962-426B-8A15-D343FBECE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815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BA122-68A2-40A0-BBB9-A34B0C7913D9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D90FB-E962-426B-8A15-D343FBECE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66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BA122-68A2-40A0-BBB9-A34B0C7913D9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D90FB-E962-426B-8A15-D343FBECE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53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BA122-68A2-40A0-BBB9-A34B0C7913D9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D90FB-E962-426B-8A15-D343FBECE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129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BA122-68A2-40A0-BBB9-A34B0C7913D9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D90FB-E962-426B-8A15-D343FBECE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842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44401"/>
            <a:ext cx="8713076" cy="45243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effectLst/>
                <a:latin typeface="g_d0_f7"/>
              </a:rPr>
              <a:t>Tropical cyclone ‘</a:t>
            </a:r>
            <a:r>
              <a:rPr lang="en-US" sz="1600" b="1" dirty="0" err="1">
                <a:solidFill>
                  <a:schemeClr val="tx1"/>
                </a:solidFill>
                <a:effectLst/>
                <a:latin typeface="g_d0_f7"/>
              </a:rPr>
              <a:t>Tauktae</a:t>
            </a:r>
            <a:r>
              <a:rPr lang="en-US" sz="1600" b="1" dirty="0">
                <a:solidFill>
                  <a:schemeClr val="tx1"/>
                </a:solidFill>
                <a:effectLst/>
                <a:latin typeface="g_d0_f7"/>
              </a:rPr>
              <a:t>’, in May 2021, was the strongest pre-monsoon cyclone that formed in the Arabian Sea.</a:t>
            </a:r>
          </a:p>
          <a:p>
            <a:pPr algn="just"/>
            <a:endParaRPr lang="en-US" sz="1600" b="1" dirty="0">
              <a:solidFill>
                <a:schemeClr val="tx1"/>
              </a:solidFill>
              <a:effectLst/>
              <a:latin typeface="g_d0_f7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effectLst/>
                <a:latin typeface="g_d0_f7"/>
              </a:rPr>
              <a:t>The current study is an effort to understand the role of warm ocean conditions favorable for the genesis and intensification of extremely severe cyclonic storm ‘</a:t>
            </a:r>
            <a:r>
              <a:rPr lang="en-US" sz="1600" b="1" dirty="0" err="1">
                <a:solidFill>
                  <a:schemeClr val="tx1"/>
                </a:solidFill>
                <a:effectLst/>
                <a:latin typeface="g_d0_f7"/>
              </a:rPr>
              <a:t>Tauktae</a:t>
            </a:r>
            <a:r>
              <a:rPr lang="en-US" sz="1600" b="1" dirty="0">
                <a:solidFill>
                  <a:schemeClr val="tx1"/>
                </a:solidFill>
                <a:effectLst/>
                <a:latin typeface="g_d0_f7"/>
              </a:rPr>
              <a:t>’. </a:t>
            </a:r>
          </a:p>
          <a:p>
            <a:pPr algn="just"/>
            <a:endParaRPr lang="en-US" sz="1600" b="1" dirty="0">
              <a:solidFill>
                <a:schemeClr val="tx1"/>
              </a:solidFill>
              <a:effectLst/>
              <a:latin typeface="g_d0_f7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effectLst/>
                <a:latin typeface="g_d0_f7"/>
              </a:rPr>
              <a:t>Very high sea surface temperature anomaly (0.8–1.6°C) and </a:t>
            </a:r>
            <a:r>
              <a:rPr lang="en-US" sz="1600" b="1" dirty="0">
                <a:solidFill>
                  <a:srgbClr val="C00000"/>
                </a:solidFill>
                <a:effectLst/>
                <a:latin typeface="g_d0_f7"/>
              </a:rPr>
              <a:t>high tropical cyclone heat potential </a:t>
            </a:r>
            <a:r>
              <a:rPr lang="en-US" sz="1600" b="1" dirty="0">
                <a:solidFill>
                  <a:schemeClr val="tx1"/>
                </a:solidFill>
                <a:effectLst/>
                <a:latin typeface="g_d0_f7"/>
              </a:rPr>
              <a:t>(120–140 kJ/cm</a:t>
            </a:r>
            <a:r>
              <a:rPr lang="en-US" sz="1600" b="1" baseline="30000" dirty="0">
                <a:solidFill>
                  <a:schemeClr val="tx1"/>
                </a:solidFill>
                <a:effectLst/>
                <a:latin typeface="g_d0_f7"/>
              </a:rPr>
              <a:t>2</a:t>
            </a:r>
            <a:r>
              <a:rPr lang="en-US" sz="1600" b="1" dirty="0">
                <a:solidFill>
                  <a:schemeClr val="tx1"/>
                </a:solidFill>
                <a:effectLst/>
                <a:latin typeface="g_d0_f7"/>
              </a:rPr>
              <a:t>) over the cyclogenesis and intensification region.</a:t>
            </a:r>
          </a:p>
          <a:p>
            <a:pPr algn="just"/>
            <a:endParaRPr lang="en-US" sz="1600" b="1" dirty="0">
              <a:solidFill>
                <a:schemeClr val="tx1"/>
              </a:solidFill>
              <a:effectLst/>
              <a:latin typeface="g_d0_f7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effectLst/>
                <a:latin typeface="g_d0_f7"/>
              </a:rPr>
              <a:t>The presence of </a:t>
            </a:r>
            <a:r>
              <a:rPr lang="en-US" sz="1600" b="1" u="sng" dirty="0">
                <a:solidFill>
                  <a:srgbClr val="C00000"/>
                </a:solidFill>
                <a:effectLst/>
                <a:latin typeface="g_d0_f7"/>
              </a:rPr>
              <a:t>warm core eddies </a:t>
            </a:r>
            <a:r>
              <a:rPr lang="en-US" sz="1600" b="1" dirty="0">
                <a:solidFill>
                  <a:schemeClr val="tx1"/>
                </a:solidFill>
                <a:effectLst/>
                <a:latin typeface="g_d0_f7"/>
              </a:rPr>
              <a:t>was seen in the area, where the tropical cyclone had rapidly intensified from a very severe cyclone to an extremely severe cyclonic storm from 16 to 17 May 2021 </a:t>
            </a:r>
          </a:p>
          <a:p>
            <a:pPr algn="just"/>
            <a:endParaRPr lang="en-US" sz="1600" b="1" dirty="0">
              <a:solidFill>
                <a:schemeClr val="tx1"/>
              </a:solidFill>
              <a:effectLst/>
              <a:latin typeface="g_d0_f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tx1"/>
              </a:solidFill>
              <a:effectLst/>
              <a:latin typeface="g_d0_f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effectLst/>
                <a:latin typeface="g_d0_f7"/>
              </a:rPr>
              <a:t>High sea surface temperature, tropical cyclone heat potential, and warm-core eddies create warm ocean conditions that provided continuous energy for cyclone  intensification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5475" y="1261883"/>
            <a:ext cx="3300249" cy="26145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1751" y="4028091"/>
            <a:ext cx="3247698" cy="27169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0" y="0"/>
            <a:ext cx="12192000" cy="120032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i="0" dirty="0">
                <a:solidFill>
                  <a:schemeClr val="bg1"/>
                </a:solidFill>
                <a:effectLst/>
                <a:latin typeface="Adobe Garamond Pro Bold" panose="02020702060506020403" pitchFamily="18" charset="0"/>
              </a:rPr>
              <a:t>Warm Oceans and Cyclone Tauktae: Genesis and Intensification Dynamics</a:t>
            </a:r>
            <a:endParaRPr lang="en-US" sz="1600" b="1" i="0" dirty="0">
              <a:solidFill>
                <a:schemeClr val="bg1"/>
              </a:solidFill>
              <a:effectLst/>
              <a:latin typeface="Adobe Garamond Pro Bold" panose="02020702060506020403" pitchFamily="18" charset="0"/>
            </a:endParaRPr>
          </a:p>
          <a:p>
            <a:pPr algn="ctr"/>
            <a:r>
              <a:rPr lang="en-US" sz="1600" b="1" dirty="0" err="1">
                <a:solidFill>
                  <a:schemeClr val="bg1"/>
                </a:solidFill>
                <a:latin typeface="Adobe Garamond Pro Bold" panose="02020702060506020403" pitchFamily="18" charset="0"/>
              </a:rPr>
              <a:t>Athira</a:t>
            </a:r>
            <a:r>
              <a:rPr lang="en-US" sz="1600" b="1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 P </a:t>
            </a:r>
            <a:r>
              <a:rPr lang="en-US" sz="1600" b="1" dirty="0" err="1">
                <a:solidFill>
                  <a:schemeClr val="bg1"/>
                </a:solidFill>
                <a:latin typeface="Adobe Garamond Pro Bold" panose="02020702060506020403" pitchFamily="18" charset="0"/>
              </a:rPr>
              <a:t>Ratnakaran</a:t>
            </a:r>
            <a:r>
              <a:rPr lang="en-US" sz="1600" b="1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 and </a:t>
            </a:r>
            <a:r>
              <a:rPr lang="en-US" sz="1600" b="1" dirty="0" err="1">
                <a:solidFill>
                  <a:schemeClr val="bg1"/>
                </a:solidFill>
                <a:latin typeface="Adobe Garamond Pro Bold" panose="02020702060506020403" pitchFamily="18" charset="0"/>
              </a:rPr>
              <a:t>Abish</a:t>
            </a:r>
            <a:r>
              <a:rPr lang="en-US" sz="1600" b="1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 b</a:t>
            </a:r>
            <a:endParaRPr lang="en-US" sz="1200" b="1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Faculty of Ocean Science and Technology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Kerala University of Fisheries and Ocean Studies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athirakufos@gmail.com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632028"/>
            <a:ext cx="8786648" cy="2259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g_d0_f7"/>
            </a:endParaRPr>
          </a:p>
          <a:p>
            <a:r>
              <a:rPr lang="en-US" b="1" dirty="0"/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Ratnakaran</a:t>
            </a:r>
            <a:r>
              <a:rPr lang="en-US" sz="1600" b="1" dirty="0">
                <a:solidFill>
                  <a:schemeClr val="tx1"/>
                </a:solidFill>
              </a:rPr>
              <a:t> and Abish.,2023, TAAC</a:t>
            </a:r>
            <a:br>
              <a:rPr lang="en-US" sz="1600" dirty="0">
                <a:solidFill>
                  <a:schemeClr val="tx1"/>
                </a:solidFill>
              </a:rPr>
            </a:b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09737" y="0"/>
            <a:ext cx="1282263" cy="12618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376855" cy="1200670"/>
          </a:xfrm>
          <a:prstGeom prst="rect">
            <a:avLst/>
          </a:prstGeom>
        </p:spPr>
      </p:pic>
      <p:pic>
        <p:nvPicPr>
          <p:cNvPr id="3" name="STIPMEX">
            <a:hlinkClick r:id="" action="ppaction://media"/>
            <a:extLst>
              <a:ext uri="{FF2B5EF4-FFF2-40B4-BE49-F238E27FC236}">
                <a16:creationId xmlns:a16="http://schemas.microsoft.com/office/drawing/2014/main" id="{F29D75A4-3A5D-05BE-6605-A0C1898D56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94080" y="622562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568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9829"/>
    </mc:Choice>
    <mc:Fallback>
      <p:transition spd="slow" advTm="1298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182</Words>
  <Application>Microsoft Office PowerPoint</Application>
  <PresentationFormat>Widescreen</PresentationFormat>
  <Paragraphs>17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Adobe Garamond Pro Bold</vt:lpstr>
      <vt:lpstr>Arial</vt:lpstr>
      <vt:lpstr>Calibri</vt:lpstr>
      <vt:lpstr>Calibri Light</vt:lpstr>
      <vt:lpstr>g_d0_f7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Akhil</dc:creator>
  <cp:lastModifiedBy>Athira P</cp:lastModifiedBy>
  <cp:revision>6</cp:revision>
  <dcterms:created xsi:type="dcterms:W3CDTF">2024-05-17T13:49:56Z</dcterms:created>
  <dcterms:modified xsi:type="dcterms:W3CDTF">2024-05-18T13:41:37Z</dcterms:modified>
</cp:coreProperties>
</file>