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40288" cy="424799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AABE"/>
    <a:srgbClr val="A9A3C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40" d="100"/>
          <a:sy n="40" d="100"/>
        </p:scale>
        <p:origin x="42" y="-19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8022" y="6952156"/>
            <a:ext cx="25704245" cy="14789303"/>
          </a:xfrm>
        </p:spPr>
        <p:txBody>
          <a:bodyPr anchor="b"/>
          <a:lstStyle>
            <a:lvl1pPr algn="ctr">
              <a:defRPr sz="19843"/>
            </a:lvl1pPr>
          </a:lstStyle>
          <a:p>
            <a:r>
              <a:rPr lang="en-US"/>
              <a:t>Click to edit Master title style</a:t>
            </a:r>
            <a:endParaRPr lang="en-US" dirty="0"/>
          </a:p>
        </p:txBody>
      </p:sp>
      <p:sp>
        <p:nvSpPr>
          <p:cNvPr id="3" name="Subtitle 2"/>
          <p:cNvSpPr>
            <a:spLocks noGrp="1"/>
          </p:cNvSpPr>
          <p:nvPr>
            <p:ph type="subTitle" idx="1"/>
          </p:nvPr>
        </p:nvSpPr>
        <p:spPr>
          <a:xfrm>
            <a:off x="3780036" y="22311791"/>
            <a:ext cx="22680216" cy="10256143"/>
          </a:xfrm>
        </p:spPr>
        <p:txBody>
          <a:bodyPr/>
          <a:lstStyle>
            <a:lvl1pPr marL="0" indent="0" algn="ctr">
              <a:buNone/>
              <a:defRPr sz="7937"/>
            </a:lvl1pPr>
            <a:lvl2pPr marL="1512006" indent="0" algn="ctr">
              <a:buNone/>
              <a:defRPr sz="6614"/>
            </a:lvl2pPr>
            <a:lvl3pPr marL="3024012" indent="0" algn="ctr">
              <a:buNone/>
              <a:defRPr sz="5953"/>
            </a:lvl3pPr>
            <a:lvl4pPr marL="4536018" indent="0" algn="ctr">
              <a:buNone/>
              <a:defRPr sz="5291"/>
            </a:lvl4pPr>
            <a:lvl5pPr marL="6048024" indent="0" algn="ctr">
              <a:buNone/>
              <a:defRPr sz="5291"/>
            </a:lvl5pPr>
            <a:lvl6pPr marL="7560031" indent="0" algn="ctr">
              <a:buNone/>
              <a:defRPr sz="5291"/>
            </a:lvl6pPr>
            <a:lvl7pPr marL="9072037" indent="0" algn="ctr">
              <a:buNone/>
              <a:defRPr sz="5291"/>
            </a:lvl7pPr>
            <a:lvl8pPr marL="10584043" indent="0" algn="ctr">
              <a:buNone/>
              <a:defRPr sz="5291"/>
            </a:lvl8pPr>
            <a:lvl9pPr marL="12096049" indent="0" algn="ctr">
              <a:buNone/>
              <a:defRPr sz="529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2D1F92-DE97-40B3-AFC9-CA75F06959BB}" type="datetimeFigureOut">
              <a:rPr lang="en-IN" smtClean="0"/>
              <a:t>18-05-2024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F1C3B1-EED3-4F6A-BFB4-947E6B2464A0}" type="slidenum">
              <a:rPr lang="en-IN" smtClean="0"/>
              <a:t>‹#›</a:t>
            </a:fld>
            <a:endParaRPr lang="en-IN"/>
          </a:p>
        </p:txBody>
      </p:sp>
    </p:spTree>
    <p:extLst>
      <p:ext uri="{BB962C8B-B14F-4D97-AF65-F5344CB8AC3E}">
        <p14:creationId xmlns:p14="http://schemas.microsoft.com/office/powerpoint/2010/main" val="38101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D1F92-DE97-40B3-AFC9-CA75F06959BB}" type="datetimeFigureOut">
              <a:rPr lang="en-IN" smtClean="0"/>
              <a:t>18-05-2024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F1C3B1-EED3-4F6A-BFB4-947E6B2464A0}" type="slidenum">
              <a:rPr lang="en-IN" smtClean="0"/>
              <a:t>‹#›</a:t>
            </a:fld>
            <a:endParaRPr lang="en-IN"/>
          </a:p>
        </p:txBody>
      </p:sp>
    </p:spTree>
    <p:extLst>
      <p:ext uri="{BB962C8B-B14F-4D97-AF65-F5344CB8AC3E}">
        <p14:creationId xmlns:p14="http://schemas.microsoft.com/office/powerpoint/2010/main" val="93176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40708" y="2261662"/>
            <a:ext cx="6520562" cy="35999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79021" y="2261662"/>
            <a:ext cx="19183683" cy="35999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D1F92-DE97-40B3-AFC9-CA75F06959BB}" type="datetimeFigureOut">
              <a:rPr lang="en-IN" smtClean="0"/>
              <a:t>18-05-2024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F1C3B1-EED3-4F6A-BFB4-947E6B2464A0}" type="slidenum">
              <a:rPr lang="en-IN" smtClean="0"/>
              <a:t>‹#›</a:t>
            </a:fld>
            <a:endParaRPr lang="en-IN"/>
          </a:p>
        </p:txBody>
      </p:sp>
    </p:spTree>
    <p:extLst>
      <p:ext uri="{BB962C8B-B14F-4D97-AF65-F5344CB8AC3E}">
        <p14:creationId xmlns:p14="http://schemas.microsoft.com/office/powerpoint/2010/main" val="1841758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D1F92-DE97-40B3-AFC9-CA75F06959BB}" type="datetimeFigureOut">
              <a:rPr lang="en-IN" smtClean="0"/>
              <a:t>18-05-2024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F1C3B1-EED3-4F6A-BFB4-947E6B2464A0}" type="slidenum">
              <a:rPr lang="en-IN" smtClean="0"/>
              <a:t>‹#›</a:t>
            </a:fld>
            <a:endParaRPr lang="en-IN"/>
          </a:p>
        </p:txBody>
      </p:sp>
    </p:spTree>
    <p:extLst>
      <p:ext uri="{BB962C8B-B14F-4D97-AF65-F5344CB8AC3E}">
        <p14:creationId xmlns:p14="http://schemas.microsoft.com/office/powerpoint/2010/main" val="839685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3272" y="10590491"/>
            <a:ext cx="26082248" cy="17670461"/>
          </a:xfrm>
        </p:spPr>
        <p:txBody>
          <a:bodyPr anchor="b"/>
          <a:lstStyle>
            <a:lvl1pPr>
              <a:defRPr sz="19843"/>
            </a:lvl1pPr>
          </a:lstStyle>
          <a:p>
            <a:r>
              <a:rPr lang="en-US"/>
              <a:t>Click to edit Master title style</a:t>
            </a:r>
            <a:endParaRPr lang="en-US" dirty="0"/>
          </a:p>
        </p:txBody>
      </p:sp>
      <p:sp>
        <p:nvSpPr>
          <p:cNvPr id="3" name="Text Placeholder 2"/>
          <p:cNvSpPr>
            <a:spLocks noGrp="1"/>
          </p:cNvSpPr>
          <p:nvPr>
            <p:ph type="body" idx="1"/>
          </p:nvPr>
        </p:nvSpPr>
        <p:spPr>
          <a:xfrm>
            <a:off x="2063272" y="28428121"/>
            <a:ext cx="26082248" cy="9292478"/>
          </a:xfrm>
        </p:spPr>
        <p:txBody>
          <a:bodyPr/>
          <a:lstStyle>
            <a:lvl1pPr marL="0" indent="0">
              <a:buNone/>
              <a:defRPr sz="7937">
                <a:solidFill>
                  <a:schemeClr val="tx1"/>
                </a:solidFill>
              </a:defRPr>
            </a:lvl1pPr>
            <a:lvl2pPr marL="1512006" indent="0">
              <a:buNone/>
              <a:defRPr sz="6614">
                <a:solidFill>
                  <a:schemeClr val="tx1">
                    <a:tint val="75000"/>
                  </a:schemeClr>
                </a:solidFill>
              </a:defRPr>
            </a:lvl2pPr>
            <a:lvl3pPr marL="3024012" indent="0">
              <a:buNone/>
              <a:defRPr sz="5953">
                <a:solidFill>
                  <a:schemeClr val="tx1">
                    <a:tint val="75000"/>
                  </a:schemeClr>
                </a:solidFill>
              </a:defRPr>
            </a:lvl3pPr>
            <a:lvl4pPr marL="4536018" indent="0">
              <a:buNone/>
              <a:defRPr sz="5291">
                <a:solidFill>
                  <a:schemeClr val="tx1">
                    <a:tint val="75000"/>
                  </a:schemeClr>
                </a:solidFill>
              </a:defRPr>
            </a:lvl4pPr>
            <a:lvl5pPr marL="6048024" indent="0">
              <a:buNone/>
              <a:defRPr sz="5291">
                <a:solidFill>
                  <a:schemeClr val="tx1">
                    <a:tint val="75000"/>
                  </a:schemeClr>
                </a:solidFill>
              </a:defRPr>
            </a:lvl5pPr>
            <a:lvl6pPr marL="7560031" indent="0">
              <a:buNone/>
              <a:defRPr sz="5291">
                <a:solidFill>
                  <a:schemeClr val="tx1">
                    <a:tint val="75000"/>
                  </a:schemeClr>
                </a:solidFill>
              </a:defRPr>
            </a:lvl6pPr>
            <a:lvl7pPr marL="9072037" indent="0">
              <a:buNone/>
              <a:defRPr sz="5291">
                <a:solidFill>
                  <a:schemeClr val="tx1">
                    <a:tint val="75000"/>
                  </a:schemeClr>
                </a:solidFill>
              </a:defRPr>
            </a:lvl7pPr>
            <a:lvl8pPr marL="10584043" indent="0">
              <a:buNone/>
              <a:defRPr sz="5291">
                <a:solidFill>
                  <a:schemeClr val="tx1">
                    <a:tint val="75000"/>
                  </a:schemeClr>
                </a:solidFill>
              </a:defRPr>
            </a:lvl8pPr>
            <a:lvl9pPr marL="12096049" indent="0">
              <a:buNone/>
              <a:defRPr sz="529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2D1F92-DE97-40B3-AFC9-CA75F06959BB}" type="datetimeFigureOut">
              <a:rPr lang="en-IN" smtClean="0"/>
              <a:t>18-05-2024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2F1C3B1-EED3-4F6A-BFB4-947E6B2464A0}" type="slidenum">
              <a:rPr lang="en-IN" smtClean="0"/>
              <a:t>‹#›</a:t>
            </a:fld>
            <a:endParaRPr lang="en-IN"/>
          </a:p>
        </p:txBody>
      </p:sp>
    </p:spTree>
    <p:extLst>
      <p:ext uri="{BB962C8B-B14F-4D97-AF65-F5344CB8AC3E}">
        <p14:creationId xmlns:p14="http://schemas.microsoft.com/office/powerpoint/2010/main" val="275586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79020" y="11308310"/>
            <a:ext cx="12852122" cy="26953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09146" y="11308310"/>
            <a:ext cx="12852122" cy="26953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2D1F92-DE97-40B3-AFC9-CA75F06959BB}" type="datetimeFigureOut">
              <a:rPr lang="en-IN" smtClean="0"/>
              <a:t>18-05-2024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F1C3B1-EED3-4F6A-BFB4-947E6B2464A0}" type="slidenum">
              <a:rPr lang="en-IN" smtClean="0"/>
              <a:t>‹#›</a:t>
            </a:fld>
            <a:endParaRPr lang="en-IN"/>
          </a:p>
        </p:txBody>
      </p:sp>
    </p:spTree>
    <p:extLst>
      <p:ext uri="{BB962C8B-B14F-4D97-AF65-F5344CB8AC3E}">
        <p14:creationId xmlns:p14="http://schemas.microsoft.com/office/powerpoint/2010/main" val="258599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261671"/>
            <a:ext cx="26082248" cy="82108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2962" y="10413482"/>
            <a:ext cx="12793057"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en-US"/>
              <a:t>Edit Master text styles</a:t>
            </a:r>
          </a:p>
        </p:txBody>
      </p:sp>
      <p:sp>
        <p:nvSpPr>
          <p:cNvPr id="4" name="Content Placeholder 3"/>
          <p:cNvSpPr>
            <a:spLocks noGrp="1"/>
          </p:cNvSpPr>
          <p:nvPr>
            <p:ph sz="half" idx="2"/>
          </p:nvPr>
        </p:nvSpPr>
        <p:spPr>
          <a:xfrm>
            <a:off x="2082962" y="15516968"/>
            <a:ext cx="12793057" cy="228231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09148" y="10413482"/>
            <a:ext cx="12856061" cy="5103486"/>
          </a:xfrm>
        </p:spPr>
        <p:txBody>
          <a:bodyPr anchor="b"/>
          <a:lstStyle>
            <a:lvl1pPr marL="0" indent="0">
              <a:buNone/>
              <a:defRPr sz="7937" b="1"/>
            </a:lvl1pPr>
            <a:lvl2pPr marL="1512006" indent="0">
              <a:buNone/>
              <a:defRPr sz="6614" b="1"/>
            </a:lvl2pPr>
            <a:lvl3pPr marL="3024012" indent="0">
              <a:buNone/>
              <a:defRPr sz="5953" b="1"/>
            </a:lvl3pPr>
            <a:lvl4pPr marL="4536018" indent="0">
              <a:buNone/>
              <a:defRPr sz="5291" b="1"/>
            </a:lvl4pPr>
            <a:lvl5pPr marL="6048024" indent="0">
              <a:buNone/>
              <a:defRPr sz="5291" b="1"/>
            </a:lvl5pPr>
            <a:lvl6pPr marL="7560031" indent="0">
              <a:buNone/>
              <a:defRPr sz="5291" b="1"/>
            </a:lvl6pPr>
            <a:lvl7pPr marL="9072037" indent="0">
              <a:buNone/>
              <a:defRPr sz="5291" b="1"/>
            </a:lvl7pPr>
            <a:lvl8pPr marL="10584043" indent="0">
              <a:buNone/>
              <a:defRPr sz="5291" b="1"/>
            </a:lvl8pPr>
            <a:lvl9pPr marL="12096049" indent="0">
              <a:buNone/>
              <a:defRPr sz="5291" b="1"/>
            </a:lvl9pPr>
          </a:lstStyle>
          <a:p>
            <a:pPr lvl="0"/>
            <a:r>
              <a:rPr lang="en-US"/>
              <a:t>Edit Master text styles</a:t>
            </a:r>
          </a:p>
        </p:txBody>
      </p:sp>
      <p:sp>
        <p:nvSpPr>
          <p:cNvPr id="6" name="Content Placeholder 5"/>
          <p:cNvSpPr>
            <a:spLocks noGrp="1"/>
          </p:cNvSpPr>
          <p:nvPr>
            <p:ph sz="quarter" idx="4"/>
          </p:nvPr>
        </p:nvSpPr>
        <p:spPr>
          <a:xfrm>
            <a:off x="15309148" y="15516968"/>
            <a:ext cx="12856061" cy="228231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2D1F92-DE97-40B3-AFC9-CA75F06959BB}" type="datetimeFigureOut">
              <a:rPr lang="en-IN" smtClean="0"/>
              <a:t>18-05-2024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2F1C3B1-EED3-4F6A-BFB4-947E6B2464A0}" type="slidenum">
              <a:rPr lang="en-IN" smtClean="0"/>
              <a:t>‹#›</a:t>
            </a:fld>
            <a:endParaRPr lang="en-IN"/>
          </a:p>
        </p:txBody>
      </p:sp>
    </p:spTree>
    <p:extLst>
      <p:ext uri="{BB962C8B-B14F-4D97-AF65-F5344CB8AC3E}">
        <p14:creationId xmlns:p14="http://schemas.microsoft.com/office/powerpoint/2010/main" val="45202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2D1F92-DE97-40B3-AFC9-CA75F06959BB}" type="datetimeFigureOut">
              <a:rPr lang="en-IN" smtClean="0"/>
              <a:t>18-05-2024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2F1C3B1-EED3-4F6A-BFB4-947E6B2464A0}" type="slidenum">
              <a:rPr lang="en-IN" smtClean="0"/>
              <a:t>‹#›</a:t>
            </a:fld>
            <a:endParaRPr lang="en-IN"/>
          </a:p>
        </p:txBody>
      </p:sp>
    </p:spTree>
    <p:extLst>
      <p:ext uri="{BB962C8B-B14F-4D97-AF65-F5344CB8AC3E}">
        <p14:creationId xmlns:p14="http://schemas.microsoft.com/office/powerpoint/2010/main" val="12475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D1F92-DE97-40B3-AFC9-CA75F06959BB}" type="datetimeFigureOut">
              <a:rPr lang="en-IN" smtClean="0"/>
              <a:t>18-05-2024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2F1C3B1-EED3-4F6A-BFB4-947E6B2464A0}" type="slidenum">
              <a:rPr lang="en-IN" smtClean="0"/>
              <a:t>‹#›</a:t>
            </a:fld>
            <a:endParaRPr lang="en-IN"/>
          </a:p>
        </p:txBody>
      </p:sp>
    </p:spTree>
    <p:extLst>
      <p:ext uri="{BB962C8B-B14F-4D97-AF65-F5344CB8AC3E}">
        <p14:creationId xmlns:p14="http://schemas.microsoft.com/office/powerpoint/2010/main" val="3298184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en-US"/>
              <a:t>Click to edit Master title style</a:t>
            </a:r>
            <a:endParaRPr lang="en-US" dirty="0"/>
          </a:p>
        </p:txBody>
      </p:sp>
      <p:sp>
        <p:nvSpPr>
          <p:cNvPr id="3" name="Content Placeholder 2"/>
          <p:cNvSpPr>
            <a:spLocks noGrp="1"/>
          </p:cNvSpPr>
          <p:nvPr>
            <p:ph idx="1"/>
          </p:nvPr>
        </p:nvSpPr>
        <p:spPr>
          <a:xfrm>
            <a:off x="12856061" y="6116330"/>
            <a:ext cx="15309146" cy="30188272"/>
          </a:xfrm>
        </p:spPr>
        <p:txBody>
          <a:bodyPr/>
          <a:lstStyle>
            <a:lvl1pPr>
              <a:defRPr sz="10583"/>
            </a:lvl1pPr>
            <a:lvl2pPr>
              <a:defRPr sz="9260"/>
            </a:lvl2pPr>
            <a:lvl3pPr>
              <a:defRPr sz="7937"/>
            </a:lvl3pPr>
            <a:lvl4pPr>
              <a:defRPr sz="6614"/>
            </a:lvl4pPr>
            <a:lvl5pPr>
              <a:defRPr sz="6614"/>
            </a:lvl5pPr>
            <a:lvl6pPr>
              <a:defRPr sz="6614"/>
            </a:lvl6pPr>
            <a:lvl7pPr>
              <a:defRPr sz="6614"/>
            </a:lvl7pPr>
            <a:lvl8pPr>
              <a:defRPr sz="6614"/>
            </a:lvl8pPr>
            <a:lvl9pPr>
              <a:defRPr sz="66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en-US"/>
              <a:t>Edit Master text styles</a:t>
            </a:r>
          </a:p>
        </p:txBody>
      </p:sp>
      <p:sp>
        <p:nvSpPr>
          <p:cNvPr id="5" name="Date Placeholder 4"/>
          <p:cNvSpPr>
            <a:spLocks noGrp="1"/>
          </p:cNvSpPr>
          <p:nvPr>
            <p:ph type="dt" sz="half" idx="10"/>
          </p:nvPr>
        </p:nvSpPr>
        <p:spPr/>
        <p:txBody>
          <a:bodyPr/>
          <a:lstStyle/>
          <a:p>
            <a:fld id="{562D1F92-DE97-40B3-AFC9-CA75F06959BB}" type="datetimeFigureOut">
              <a:rPr lang="en-IN" smtClean="0"/>
              <a:t>18-05-2024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F1C3B1-EED3-4F6A-BFB4-947E6B2464A0}" type="slidenum">
              <a:rPr lang="en-IN" smtClean="0"/>
              <a:t>‹#›</a:t>
            </a:fld>
            <a:endParaRPr lang="en-IN"/>
          </a:p>
        </p:txBody>
      </p:sp>
    </p:spTree>
    <p:extLst>
      <p:ext uri="{BB962C8B-B14F-4D97-AF65-F5344CB8AC3E}">
        <p14:creationId xmlns:p14="http://schemas.microsoft.com/office/powerpoint/2010/main" val="2667088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2959" y="2831994"/>
            <a:ext cx="9753280" cy="9911980"/>
          </a:xfrm>
        </p:spPr>
        <p:txBody>
          <a:bodyPr anchor="b"/>
          <a:lstStyle>
            <a:lvl1pPr>
              <a:defRPr sz="10583"/>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56061" y="6116330"/>
            <a:ext cx="15309146" cy="30188272"/>
          </a:xfrm>
        </p:spPr>
        <p:txBody>
          <a:bodyPr anchor="t"/>
          <a:lstStyle>
            <a:lvl1pPr marL="0" indent="0">
              <a:buNone/>
              <a:defRPr sz="10583"/>
            </a:lvl1pPr>
            <a:lvl2pPr marL="1512006" indent="0">
              <a:buNone/>
              <a:defRPr sz="9260"/>
            </a:lvl2pPr>
            <a:lvl3pPr marL="3024012" indent="0">
              <a:buNone/>
              <a:defRPr sz="7937"/>
            </a:lvl3pPr>
            <a:lvl4pPr marL="4536018" indent="0">
              <a:buNone/>
              <a:defRPr sz="6614"/>
            </a:lvl4pPr>
            <a:lvl5pPr marL="6048024" indent="0">
              <a:buNone/>
              <a:defRPr sz="6614"/>
            </a:lvl5pPr>
            <a:lvl6pPr marL="7560031" indent="0">
              <a:buNone/>
              <a:defRPr sz="6614"/>
            </a:lvl6pPr>
            <a:lvl7pPr marL="9072037" indent="0">
              <a:buNone/>
              <a:defRPr sz="6614"/>
            </a:lvl7pPr>
            <a:lvl8pPr marL="10584043" indent="0">
              <a:buNone/>
              <a:defRPr sz="6614"/>
            </a:lvl8pPr>
            <a:lvl9pPr marL="12096049" indent="0">
              <a:buNone/>
              <a:defRPr sz="6614"/>
            </a:lvl9pPr>
          </a:lstStyle>
          <a:p>
            <a:r>
              <a:rPr lang="en-US"/>
              <a:t>Click icon to add picture</a:t>
            </a:r>
            <a:endParaRPr lang="en-US" dirty="0"/>
          </a:p>
        </p:txBody>
      </p:sp>
      <p:sp>
        <p:nvSpPr>
          <p:cNvPr id="4" name="Text Placeholder 3"/>
          <p:cNvSpPr>
            <a:spLocks noGrp="1"/>
          </p:cNvSpPr>
          <p:nvPr>
            <p:ph type="body" sz="half" idx="2"/>
          </p:nvPr>
        </p:nvSpPr>
        <p:spPr>
          <a:xfrm>
            <a:off x="2082959" y="12743974"/>
            <a:ext cx="9753280" cy="23609788"/>
          </a:xfrm>
        </p:spPr>
        <p:txBody>
          <a:bodyPr/>
          <a:lstStyle>
            <a:lvl1pPr marL="0" indent="0">
              <a:buNone/>
              <a:defRPr sz="5291"/>
            </a:lvl1pPr>
            <a:lvl2pPr marL="1512006" indent="0">
              <a:buNone/>
              <a:defRPr sz="4630"/>
            </a:lvl2pPr>
            <a:lvl3pPr marL="3024012" indent="0">
              <a:buNone/>
              <a:defRPr sz="3969"/>
            </a:lvl3pPr>
            <a:lvl4pPr marL="4536018" indent="0">
              <a:buNone/>
              <a:defRPr sz="3307"/>
            </a:lvl4pPr>
            <a:lvl5pPr marL="6048024" indent="0">
              <a:buNone/>
              <a:defRPr sz="3307"/>
            </a:lvl5pPr>
            <a:lvl6pPr marL="7560031" indent="0">
              <a:buNone/>
              <a:defRPr sz="3307"/>
            </a:lvl6pPr>
            <a:lvl7pPr marL="9072037" indent="0">
              <a:buNone/>
              <a:defRPr sz="3307"/>
            </a:lvl7pPr>
            <a:lvl8pPr marL="10584043" indent="0">
              <a:buNone/>
              <a:defRPr sz="3307"/>
            </a:lvl8pPr>
            <a:lvl9pPr marL="12096049" indent="0">
              <a:buNone/>
              <a:defRPr sz="3307"/>
            </a:lvl9pPr>
          </a:lstStyle>
          <a:p>
            <a:pPr lvl="0"/>
            <a:r>
              <a:rPr lang="en-US"/>
              <a:t>Edit Master text styles</a:t>
            </a:r>
          </a:p>
        </p:txBody>
      </p:sp>
      <p:sp>
        <p:nvSpPr>
          <p:cNvPr id="5" name="Date Placeholder 4"/>
          <p:cNvSpPr>
            <a:spLocks noGrp="1"/>
          </p:cNvSpPr>
          <p:nvPr>
            <p:ph type="dt" sz="half" idx="10"/>
          </p:nvPr>
        </p:nvSpPr>
        <p:spPr/>
        <p:txBody>
          <a:bodyPr/>
          <a:lstStyle/>
          <a:p>
            <a:fld id="{562D1F92-DE97-40B3-AFC9-CA75F06959BB}" type="datetimeFigureOut">
              <a:rPr lang="en-IN" smtClean="0"/>
              <a:t>18-05-2024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2F1C3B1-EED3-4F6A-BFB4-947E6B2464A0}" type="slidenum">
              <a:rPr lang="en-IN" smtClean="0"/>
              <a:t>‹#›</a:t>
            </a:fld>
            <a:endParaRPr lang="en-IN"/>
          </a:p>
        </p:txBody>
      </p:sp>
    </p:spTree>
    <p:extLst>
      <p:ext uri="{BB962C8B-B14F-4D97-AF65-F5344CB8AC3E}">
        <p14:creationId xmlns:p14="http://schemas.microsoft.com/office/powerpoint/2010/main" val="295424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9020" y="2261671"/>
            <a:ext cx="26082248" cy="82108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79020" y="11308310"/>
            <a:ext cx="26082248" cy="26953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79020" y="39372595"/>
            <a:ext cx="6804065" cy="2261662"/>
          </a:xfrm>
          <a:prstGeom prst="rect">
            <a:avLst/>
          </a:prstGeom>
        </p:spPr>
        <p:txBody>
          <a:bodyPr vert="horz" lIns="91440" tIns="45720" rIns="91440" bIns="45720" rtlCol="0" anchor="ctr"/>
          <a:lstStyle>
            <a:lvl1pPr algn="l">
              <a:defRPr sz="3969">
                <a:solidFill>
                  <a:schemeClr val="tx1">
                    <a:tint val="75000"/>
                  </a:schemeClr>
                </a:solidFill>
              </a:defRPr>
            </a:lvl1pPr>
          </a:lstStyle>
          <a:p>
            <a:fld id="{562D1F92-DE97-40B3-AFC9-CA75F06959BB}" type="datetimeFigureOut">
              <a:rPr lang="en-IN" smtClean="0"/>
              <a:t>18-05-2024</a:t>
            </a:fld>
            <a:endParaRPr lang="en-IN"/>
          </a:p>
        </p:txBody>
      </p:sp>
      <p:sp>
        <p:nvSpPr>
          <p:cNvPr id="5" name="Footer Placeholder 4"/>
          <p:cNvSpPr>
            <a:spLocks noGrp="1"/>
          </p:cNvSpPr>
          <p:nvPr>
            <p:ph type="ftr" sz="quarter" idx="3"/>
          </p:nvPr>
        </p:nvSpPr>
        <p:spPr>
          <a:xfrm>
            <a:off x="10017096" y="39372595"/>
            <a:ext cx="10206097" cy="2261662"/>
          </a:xfrm>
          <a:prstGeom prst="rect">
            <a:avLst/>
          </a:prstGeom>
        </p:spPr>
        <p:txBody>
          <a:bodyPr vert="horz" lIns="91440" tIns="45720" rIns="91440" bIns="45720" rtlCol="0" anchor="ctr"/>
          <a:lstStyle>
            <a:lvl1pPr algn="ctr">
              <a:defRPr sz="3969">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21357203" y="39372595"/>
            <a:ext cx="6804065" cy="2261662"/>
          </a:xfrm>
          <a:prstGeom prst="rect">
            <a:avLst/>
          </a:prstGeom>
        </p:spPr>
        <p:txBody>
          <a:bodyPr vert="horz" lIns="91440" tIns="45720" rIns="91440" bIns="45720" rtlCol="0" anchor="ctr"/>
          <a:lstStyle>
            <a:lvl1pPr algn="r">
              <a:defRPr sz="3969">
                <a:solidFill>
                  <a:schemeClr val="tx1">
                    <a:tint val="75000"/>
                  </a:schemeClr>
                </a:solidFill>
              </a:defRPr>
            </a:lvl1pPr>
          </a:lstStyle>
          <a:p>
            <a:fld id="{F2F1C3B1-EED3-4F6A-BFB4-947E6B2464A0}" type="slidenum">
              <a:rPr lang="en-IN" smtClean="0"/>
              <a:t>‹#›</a:t>
            </a:fld>
            <a:endParaRPr lang="en-IN"/>
          </a:p>
        </p:txBody>
      </p:sp>
    </p:spTree>
    <p:extLst>
      <p:ext uri="{BB962C8B-B14F-4D97-AF65-F5344CB8AC3E}">
        <p14:creationId xmlns:p14="http://schemas.microsoft.com/office/powerpoint/2010/main" val="189266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4012" rtl="0" eaLnBrk="1" latinLnBrk="0" hangingPunct="1">
        <a:lnSpc>
          <a:spcPct val="90000"/>
        </a:lnSpc>
        <a:spcBef>
          <a:spcPct val="0"/>
        </a:spcBef>
        <a:buNone/>
        <a:defRPr sz="14551" kern="1200">
          <a:solidFill>
            <a:schemeClr val="tx1"/>
          </a:solidFill>
          <a:latin typeface="+mj-lt"/>
          <a:ea typeface="+mj-ea"/>
          <a:cs typeface="+mj-cs"/>
        </a:defRPr>
      </a:lvl1pPr>
    </p:titleStyle>
    <p:bodyStyle>
      <a:lvl1pPr marL="756003" indent="-756003" algn="l" defTabSz="3024012" rtl="0" eaLnBrk="1" latinLnBrk="0" hangingPunct="1">
        <a:lnSpc>
          <a:spcPct val="90000"/>
        </a:lnSpc>
        <a:spcBef>
          <a:spcPts val="3307"/>
        </a:spcBef>
        <a:buFont typeface="Arial" panose="020B0604020202020204" pitchFamily="34" charset="0"/>
        <a:buChar char="•"/>
        <a:defRPr sz="9260" kern="1200">
          <a:solidFill>
            <a:schemeClr val="tx1"/>
          </a:solidFill>
          <a:latin typeface="+mn-lt"/>
          <a:ea typeface="+mn-ea"/>
          <a:cs typeface="+mn-cs"/>
        </a:defRPr>
      </a:lvl1pPr>
      <a:lvl2pPr marL="2268009" indent="-756003" algn="l" defTabSz="3024012" rtl="0" eaLnBrk="1" latinLnBrk="0" hangingPunct="1">
        <a:lnSpc>
          <a:spcPct val="90000"/>
        </a:lnSpc>
        <a:spcBef>
          <a:spcPts val="1654"/>
        </a:spcBef>
        <a:buFont typeface="Arial" panose="020B0604020202020204" pitchFamily="34" charset="0"/>
        <a:buChar char="•"/>
        <a:defRPr sz="7937" kern="1200">
          <a:solidFill>
            <a:schemeClr val="tx1"/>
          </a:solidFill>
          <a:latin typeface="+mn-lt"/>
          <a:ea typeface="+mn-ea"/>
          <a:cs typeface="+mn-cs"/>
        </a:defRPr>
      </a:lvl2pPr>
      <a:lvl3pPr marL="3780015" indent="-756003" algn="l" defTabSz="3024012" rtl="0" eaLnBrk="1" latinLnBrk="0" hangingPunct="1">
        <a:lnSpc>
          <a:spcPct val="90000"/>
        </a:lnSpc>
        <a:spcBef>
          <a:spcPts val="1654"/>
        </a:spcBef>
        <a:buFont typeface="Arial" panose="020B0604020202020204" pitchFamily="34" charset="0"/>
        <a:buChar char="•"/>
        <a:defRPr sz="6614" kern="1200">
          <a:solidFill>
            <a:schemeClr val="tx1"/>
          </a:solidFill>
          <a:latin typeface="+mn-lt"/>
          <a:ea typeface="+mn-ea"/>
          <a:cs typeface="+mn-cs"/>
        </a:defRPr>
      </a:lvl3pPr>
      <a:lvl4pPr marL="5292021"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4pPr>
      <a:lvl5pPr marL="6804028"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5pPr>
      <a:lvl6pPr marL="8316034"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6pPr>
      <a:lvl7pPr marL="9828040"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7pPr>
      <a:lvl8pPr marL="11340046"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8pPr>
      <a:lvl9pPr marL="12852052" indent="-756003" algn="l" defTabSz="3024012" rtl="0" eaLnBrk="1" latinLnBrk="0" hangingPunct="1">
        <a:lnSpc>
          <a:spcPct val="90000"/>
        </a:lnSpc>
        <a:spcBef>
          <a:spcPts val="1654"/>
        </a:spcBef>
        <a:buFont typeface="Arial" panose="020B0604020202020204" pitchFamily="34" charset="0"/>
        <a:buChar char="•"/>
        <a:defRPr sz="5953" kern="1200">
          <a:solidFill>
            <a:schemeClr val="tx1"/>
          </a:solidFill>
          <a:latin typeface="+mn-lt"/>
          <a:ea typeface="+mn-ea"/>
          <a:cs typeface="+mn-cs"/>
        </a:defRPr>
      </a:lvl9pPr>
    </p:bodyStyle>
    <p:otherStyle>
      <a:defPPr>
        <a:defRPr lang="en-US"/>
      </a:defPPr>
      <a:lvl1pPr marL="0" algn="l" defTabSz="3024012" rtl="0" eaLnBrk="1" latinLnBrk="0" hangingPunct="1">
        <a:defRPr sz="5953" kern="1200">
          <a:solidFill>
            <a:schemeClr val="tx1"/>
          </a:solidFill>
          <a:latin typeface="+mn-lt"/>
          <a:ea typeface="+mn-ea"/>
          <a:cs typeface="+mn-cs"/>
        </a:defRPr>
      </a:lvl1pPr>
      <a:lvl2pPr marL="1512006" algn="l" defTabSz="3024012" rtl="0" eaLnBrk="1" latinLnBrk="0" hangingPunct="1">
        <a:defRPr sz="5953" kern="1200">
          <a:solidFill>
            <a:schemeClr val="tx1"/>
          </a:solidFill>
          <a:latin typeface="+mn-lt"/>
          <a:ea typeface="+mn-ea"/>
          <a:cs typeface="+mn-cs"/>
        </a:defRPr>
      </a:lvl2pPr>
      <a:lvl3pPr marL="3024012" algn="l" defTabSz="3024012" rtl="0" eaLnBrk="1" latinLnBrk="0" hangingPunct="1">
        <a:defRPr sz="5953" kern="1200">
          <a:solidFill>
            <a:schemeClr val="tx1"/>
          </a:solidFill>
          <a:latin typeface="+mn-lt"/>
          <a:ea typeface="+mn-ea"/>
          <a:cs typeface="+mn-cs"/>
        </a:defRPr>
      </a:lvl3pPr>
      <a:lvl4pPr marL="4536018" algn="l" defTabSz="3024012" rtl="0" eaLnBrk="1" latinLnBrk="0" hangingPunct="1">
        <a:defRPr sz="5953" kern="1200">
          <a:solidFill>
            <a:schemeClr val="tx1"/>
          </a:solidFill>
          <a:latin typeface="+mn-lt"/>
          <a:ea typeface="+mn-ea"/>
          <a:cs typeface="+mn-cs"/>
        </a:defRPr>
      </a:lvl4pPr>
      <a:lvl5pPr marL="6048024" algn="l" defTabSz="3024012" rtl="0" eaLnBrk="1" latinLnBrk="0" hangingPunct="1">
        <a:defRPr sz="5953" kern="1200">
          <a:solidFill>
            <a:schemeClr val="tx1"/>
          </a:solidFill>
          <a:latin typeface="+mn-lt"/>
          <a:ea typeface="+mn-ea"/>
          <a:cs typeface="+mn-cs"/>
        </a:defRPr>
      </a:lvl5pPr>
      <a:lvl6pPr marL="7560031" algn="l" defTabSz="3024012" rtl="0" eaLnBrk="1" latinLnBrk="0" hangingPunct="1">
        <a:defRPr sz="5953" kern="1200">
          <a:solidFill>
            <a:schemeClr val="tx1"/>
          </a:solidFill>
          <a:latin typeface="+mn-lt"/>
          <a:ea typeface="+mn-ea"/>
          <a:cs typeface="+mn-cs"/>
        </a:defRPr>
      </a:lvl6pPr>
      <a:lvl7pPr marL="9072037" algn="l" defTabSz="3024012" rtl="0" eaLnBrk="1" latinLnBrk="0" hangingPunct="1">
        <a:defRPr sz="5953" kern="1200">
          <a:solidFill>
            <a:schemeClr val="tx1"/>
          </a:solidFill>
          <a:latin typeface="+mn-lt"/>
          <a:ea typeface="+mn-ea"/>
          <a:cs typeface="+mn-cs"/>
        </a:defRPr>
      </a:lvl7pPr>
      <a:lvl8pPr marL="10584043" algn="l" defTabSz="3024012" rtl="0" eaLnBrk="1" latinLnBrk="0" hangingPunct="1">
        <a:defRPr sz="5953" kern="1200">
          <a:solidFill>
            <a:schemeClr val="tx1"/>
          </a:solidFill>
          <a:latin typeface="+mn-lt"/>
          <a:ea typeface="+mn-ea"/>
          <a:cs typeface="+mn-cs"/>
        </a:defRPr>
      </a:lvl8pPr>
      <a:lvl9pPr marL="12096049" algn="l" defTabSz="3024012" rtl="0" eaLnBrk="1" latinLnBrk="0" hangingPunct="1">
        <a:defRPr sz="59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E95B09-548C-4AF4-92CD-4D1910061D3C}"/>
              </a:ext>
            </a:extLst>
          </p:cNvPr>
          <p:cNvSpPr/>
          <p:nvPr/>
        </p:nvSpPr>
        <p:spPr>
          <a:xfrm>
            <a:off x="376518" y="437320"/>
            <a:ext cx="29531982" cy="65802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17348" tIns="58674" rIns="117348" bIns="58674" rtlCol="0" anchor="ctr"/>
          <a:lstStyle>
            <a:defPPr>
              <a:defRPr kern="1200"/>
            </a:defPPr>
          </a:lstStyle>
          <a:p>
            <a:pPr algn="ctr"/>
            <a:endParaRPr lang="en-US" sz="7200" b="1" dirty="0">
              <a:solidFill>
                <a:schemeClr val="bg1"/>
              </a:solidFill>
              <a:latin typeface="Montserrat Extra Bold" panose="00000900000000000000" pitchFamily="50" charset="0"/>
            </a:endParaRPr>
          </a:p>
        </p:txBody>
      </p:sp>
      <p:sp>
        <p:nvSpPr>
          <p:cNvPr id="5" name="TextBox 4">
            <a:extLst>
              <a:ext uri="{FF2B5EF4-FFF2-40B4-BE49-F238E27FC236}">
                <a16:creationId xmlns:a16="http://schemas.microsoft.com/office/drawing/2014/main" id="{17E2BC3A-78E8-4F87-AB15-B6DF666B5D10}"/>
              </a:ext>
            </a:extLst>
          </p:cNvPr>
          <p:cNvSpPr txBox="1"/>
          <p:nvPr/>
        </p:nvSpPr>
        <p:spPr>
          <a:xfrm>
            <a:off x="417034" y="400328"/>
            <a:ext cx="29446736" cy="2462213"/>
          </a:xfrm>
          <a:prstGeom prst="rect">
            <a:avLst/>
          </a:prstGeom>
          <a:noFill/>
        </p:spPr>
        <p:txBody>
          <a:bodyPr wrap="square" rtlCol="0">
            <a:spAutoFit/>
          </a:bodyPr>
          <a:lstStyle/>
          <a:p>
            <a:pPr algn="ctr"/>
            <a:r>
              <a:rPr lang="en-US" sz="7700" b="1" dirty="0">
                <a:solidFill>
                  <a:schemeClr val="bg1"/>
                </a:solidFill>
                <a:latin typeface="Times New Roman" panose="02020603050405020304" pitchFamily="18" charset="0"/>
                <a:cs typeface="Times New Roman" panose="02020603050405020304" pitchFamily="18" charset="0"/>
              </a:rPr>
              <a:t>Response of low and mid latitude climate to Arctic amplification in the Intermediate General Circulation Model</a:t>
            </a:r>
          </a:p>
        </p:txBody>
      </p:sp>
      <p:sp>
        <p:nvSpPr>
          <p:cNvPr id="6" name="TextBox 5">
            <a:extLst>
              <a:ext uri="{FF2B5EF4-FFF2-40B4-BE49-F238E27FC236}">
                <a16:creationId xmlns:a16="http://schemas.microsoft.com/office/drawing/2014/main" id="{4395C457-923A-4C6F-83B7-7F10D9D17AED}"/>
              </a:ext>
            </a:extLst>
          </p:cNvPr>
          <p:cNvSpPr txBox="1"/>
          <p:nvPr/>
        </p:nvSpPr>
        <p:spPr>
          <a:xfrm>
            <a:off x="4431468" y="2910577"/>
            <a:ext cx="22445361" cy="4031873"/>
          </a:xfrm>
          <a:prstGeom prst="rect">
            <a:avLst/>
          </a:prstGeom>
          <a:noFill/>
        </p:spPr>
        <p:txBody>
          <a:bodyPr wrap="square" rtlCol="0">
            <a:spAutoFit/>
          </a:bodyPr>
          <a:lstStyle/>
          <a:p>
            <a:pPr algn="ctr"/>
            <a:endParaRPr lang="en-US" sz="900" dirty="0">
              <a:solidFill>
                <a:schemeClr val="bg1"/>
              </a:solidFill>
              <a:latin typeface="Times New Roman" panose="02020603050405020304" pitchFamily="18" charset="0"/>
              <a:cs typeface="Times New Roman" panose="02020603050405020304" pitchFamily="18" charset="0"/>
            </a:endParaRPr>
          </a:p>
          <a:p>
            <a:pPr algn="ctr"/>
            <a:r>
              <a:rPr lang="en-US" sz="5400" dirty="0" err="1">
                <a:solidFill>
                  <a:schemeClr val="bg1"/>
                </a:solidFill>
                <a:latin typeface="Times New Roman" panose="02020603050405020304" pitchFamily="18" charset="0"/>
                <a:cs typeface="Times New Roman" panose="02020603050405020304" pitchFamily="18" charset="0"/>
              </a:rPr>
              <a:t>Satyaban</a:t>
            </a:r>
            <a:r>
              <a:rPr lang="en-US" sz="5400" dirty="0">
                <a:solidFill>
                  <a:schemeClr val="bg1"/>
                </a:solidFill>
                <a:latin typeface="Times New Roman" panose="02020603050405020304" pitchFamily="18" charset="0"/>
                <a:cs typeface="Times New Roman" panose="02020603050405020304" pitchFamily="18" charset="0"/>
              </a:rPr>
              <a:t> B. Ratna</a:t>
            </a:r>
            <a:r>
              <a:rPr lang="en-US" sz="5400" baseline="30000" dirty="0">
                <a:solidFill>
                  <a:schemeClr val="bg1"/>
                </a:solidFill>
                <a:latin typeface="Times New Roman" panose="02020603050405020304" pitchFamily="18" charset="0"/>
                <a:cs typeface="Times New Roman" panose="02020603050405020304" pitchFamily="18" charset="0"/>
              </a:rPr>
              <a:t>1,2*</a:t>
            </a:r>
            <a:r>
              <a:rPr lang="en-US" sz="5400" dirty="0">
                <a:solidFill>
                  <a:schemeClr val="bg1"/>
                </a:solidFill>
                <a:latin typeface="Times New Roman" panose="02020603050405020304" pitchFamily="18" charset="0"/>
                <a:cs typeface="Times New Roman" panose="02020603050405020304" pitchFamily="18" charset="0"/>
              </a:rPr>
              <a:t>, Timothy J. Osborn</a:t>
            </a:r>
            <a:r>
              <a:rPr lang="en-US" sz="5400" baseline="30000" dirty="0">
                <a:solidFill>
                  <a:schemeClr val="bg1"/>
                </a:solidFill>
                <a:latin typeface="Times New Roman" panose="02020603050405020304" pitchFamily="18" charset="0"/>
                <a:cs typeface="Times New Roman" panose="02020603050405020304" pitchFamily="18" charset="0"/>
              </a:rPr>
              <a:t>2</a:t>
            </a:r>
            <a:r>
              <a:rPr lang="en-US" sz="5400" dirty="0">
                <a:solidFill>
                  <a:schemeClr val="bg1"/>
                </a:solidFill>
                <a:latin typeface="Times New Roman" panose="02020603050405020304" pitchFamily="18" charset="0"/>
                <a:cs typeface="Times New Roman" panose="02020603050405020304" pitchFamily="18" charset="0"/>
              </a:rPr>
              <a:t>, </a:t>
            </a:r>
            <a:r>
              <a:rPr lang="en-US" sz="5400" dirty="0" err="1">
                <a:solidFill>
                  <a:schemeClr val="bg1"/>
                </a:solidFill>
                <a:latin typeface="Times New Roman" panose="02020603050405020304" pitchFamily="18" charset="0"/>
                <a:cs typeface="Times New Roman" panose="02020603050405020304" pitchFamily="18" charset="0"/>
              </a:rPr>
              <a:t>Manoj</a:t>
            </a:r>
            <a:r>
              <a:rPr lang="en-US" sz="5400" dirty="0">
                <a:solidFill>
                  <a:schemeClr val="bg1"/>
                </a:solidFill>
                <a:latin typeface="Times New Roman" panose="02020603050405020304" pitchFamily="18" charset="0"/>
                <a:cs typeface="Times New Roman" panose="02020603050405020304" pitchFamily="18" charset="0"/>
              </a:rPr>
              <a:t> Joshi</a:t>
            </a:r>
            <a:r>
              <a:rPr lang="en-US" sz="5400" baseline="30000" dirty="0">
                <a:solidFill>
                  <a:schemeClr val="bg1"/>
                </a:solidFill>
                <a:latin typeface="Times New Roman" panose="02020603050405020304" pitchFamily="18" charset="0"/>
                <a:cs typeface="Times New Roman" panose="02020603050405020304" pitchFamily="18" charset="0"/>
              </a:rPr>
              <a:t>2</a:t>
            </a:r>
          </a:p>
          <a:p>
            <a:pPr algn="ctr"/>
            <a:endParaRPr lang="en-US" sz="3200" baseline="30000" dirty="0">
              <a:solidFill>
                <a:schemeClr val="bg1"/>
              </a:solidFill>
              <a:latin typeface="Times New Roman" panose="02020603050405020304" pitchFamily="18" charset="0"/>
              <a:cs typeface="Times New Roman" panose="02020603050405020304" pitchFamily="18" charset="0"/>
            </a:endParaRPr>
          </a:p>
          <a:p>
            <a:pPr algn="ctr"/>
            <a:r>
              <a:rPr lang="en-US" sz="5400" baseline="30000" dirty="0">
                <a:solidFill>
                  <a:schemeClr val="bg1"/>
                </a:solidFill>
                <a:latin typeface="Times New Roman" panose="02020603050405020304" pitchFamily="18" charset="0"/>
                <a:cs typeface="Times New Roman" panose="02020603050405020304" pitchFamily="18" charset="0"/>
              </a:rPr>
              <a:t>1 </a:t>
            </a:r>
            <a:r>
              <a:rPr lang="en-US" sz="5400" dirty="0">
                <a:solidFill>
                  <a:schemeClr val="bg1"/>
                </a:solidFill>
                <a:latin typeface="Times New Roman" panose="02020603050405020304" pitchFamily="18" charset="0"/>
                <a:cs typeface="Times New Roman" panose="02020603050405020304" pitchFamily="18" charset="0"/>
              </a:rPr>
              <a:t>Climate Research and Services, India Meteorological Department, Pune, India</a:t>
            </a:r>
          </a:p>
          <a:p>
            <a:pPr algn="ctr"/>
            <a:r>
              <a:rPr lang="en-US" sz="5400" baseline="30000" dirty="0">
                <a:solidFill>
                  <a:schemeClr val="bg1"/>
                </a:solidFill>
                <a:latin typeface="Times New Roman" panose="02020603050405020304" pitchFamily="18" charset="0"/>
                <a:cs typeface="Times New Roman" panose="02020603050405020304" pitchFamily="18" charset="0"/>
              </a:rPr>
              <a:t>2 </a:t>
            </a:r>
            <a:r>
              <a:rPr lang="en-US" sz="5400" dirty="0">
                <a:solidFill>
                  <a:schemeClr val="bg1"/>
                </a:solidFill>
                <a:latin typeface="Times New Roman" panose="02020603050405020304" pitchFamily="18" charset="0"/>
                <a:cs typeface="Times New Roman" panose="02020603050405020304" pitchFamily="18" charset="0"/>
              </a:rPr>
              <a:t>Climatic Research Unit, University of East Anglia, Norwich, UK</a:t>
            </a:r>
          </a:p>
          <a:p>
            <a:pPr algn="ctr"/>
            <a:r>
              <a:rPr lang="en-US" sz="5400" baseline="30000" dirty="0">
                <a:solidFill>
                  <a:schemeClr val="bg1"/>
                </a:solidFill>
                <a:latin typeface="Times New Roman" panose="02020603050405020304" pitchFamily="18" charset="0"/>
                <a:cs typeface="Times New Roman" panose="02020603050405020304" pitchFamily="18" charset="0"/>
              </a:rPr>
              <a:t>*</a:t>
            </a:r>
            <a:r>
              <a:rPr lang="en-US" sz="5400" dirty="0">
                <a:solidFill>
                  <a:schemeClr val="bg1"/>
                </a:solidFill>
                <a:latin typeface="Times New Roman" panose="02020603050405020304" pitchFamily="18" charset="0"/>
                <a:cs typeface="Times New Roman" panose="02020603050405020304" pitchFamily="18" charset="0"/>
              </a:rPr>
              <a:t>Email: satyaban.ratna@imd.gov.in</a:t>
            </a:r>
            <a:endParaRPr lang="en-US" sz="5400" baseline="300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729B46C-0C39-41B1-86DA-B0D48E7DC454}"/>
              </a:ext>
            </a:extLst>
          </p:cNvPr>
          <p:cNvSpPr txBox="1"/>
          <p:nvPr/>
        </p:nvSpPr>
        <p:spPr>
          <a:xfrm>
            <a:off x="376518" y="7213502"/>
            <a:ext cx="14743626" cy="600164"/>
          </a:xfrm>
          <a:prstGeom prst="rect">
            <a:avLst/>
          </a:prstGeom>
          <a:solidFill>
            <a:schemeClr val="bg1"/>
          </a:solidFill>
          <a:ln w="38100">
            <a:solidFill>
              <a:schemeClr val="bg1">
                <a:lumMod val="50000"/>
              </a:schemeClr>
            </a:solidFill>
          </a:ln>
        </p:spPr>
        <p:txBody>
          <a:bodyPr wrap="square" rtlCol="0">
            <a:spAutoFit/>
          </a:bodyPr>
          <a:lstStyle/>
          <a:p>
            <a:pPr algn="ctr"/>
            <a:r>
              <a:rPr lang="en-US" sz="3300" b="1" dirty="0">
                <a:latin typeface="Times New Roman" panose="02020603050405020304" pitchFamily="18" charset="0"/>
                <a:cs typeface="Times New Roman" panose="02020603050405020304" pitchFamily="18" charset="0"/>
              </a:rPr>
              <a:t>Introduction</a:t>
            </a:r>
          </a:p>
        </p:txBody>
      </p:sp>
      <p:sp>
        <p:nvSpPr>
          <p:cNvPr id="8" name="Rectangle: Rounded Corners 7">
            <a:extLst>
              <a:ext uri="{FF2B5EF4-FFF2-40B4-BE49-F238E27FC236}">
                <a16:creationId xmlns:a16="http://schemas.microsoft.com/office/drawing/2014/main" id="{432D4676-1A2E-425E-A447-22A1F3F8CC26}"/>
              </a:ext>
            </a:extLst>
          </p:cNvPr>
          <p:cNvSpPr/>
          <p:nvPr/>
        </p:nvSpPr>
        <p:spPr>
          <a:xfrm>
            <a:off x="376518" y="7969607"/>
            <a:ext cx="14743626" cy="5964602"/>
          </a:xfrm>
          <a:prstGeom prst="roundRect">
            <a:avLst>
              <a:gd name="adj" fmla="val 2004"/>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8800" dirty="0"/>
          </a:p>
        </p:txBody>
      </p:sp>
      <p:sp>
        <p:nvSpPr>
          <p:cNvPr id="9" name="TextBox 8">
            <a:extLst>
              <a:ext uri="{FF2B5EF4-FFF2-40B4-BE49-F238E27FC236}">
                <a16:creationId xmlns:a16="http://schemas.microsoft.com/office/drawing/2014/main" id="{C0F2C982-B2C1-4625-993F-7BDF9DF4B2E0}"/>
              </a:ext>
            </a:extLst>
          </p:cNvPr>
          <p:cNvSpPr txBox="1"/>
          <p:nvPr/>
        </p:nvSpPr>
        <p:spPr>
          <a:xfrm>
            <a:off x="367833" y="18861055"/>
            <a:ext cx="14725475" cy="600164"/>
          </a:xfrm>
          <a:prstGeom prst="rect">
            <a:avLst/>
          </a:prstGeom>
          <a:solidFill>
            <a:schemeClr val="bg1"/>
          </a:solidFill>
          <a:ln w="38100">
            <a:solidFill>
              <a:schemeClr val="bg1">
                <a:lumMod val="50000"/>
              </a:schemeClr>
            </a:solidFill>
          </a:ln>
        </p:spPr>
        <p:txBody>
          <a:bodyPr wrap="square" rtlCol="0">
            <a:spAutoFit/>
          </a:bodyPr>
          <a:lstStyle/>
          <a:p>
            <a:pPr algn="ctr"/>
            <a:r>
              <a:rPr lang="en-US" sz="3300" b="1" dirty="0">
                <a:latin typeface="Times New Roman" panose="02020603050405020304" pitchFamily="18" charset="0"/>
                <a:cs typeface="Times New Roman" panose="02020603050405020304" pitchFamily="18" charset="0"/>
              </a:rPr>
              <a:t>Data and Methodology (1)</a:t>
            </a:r>
            <a:endParaRPr lang="en-IN" sz="33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B89C07E-6189-4495-9114-883DA4A8887B}"/>
              </a:ext>
            </a:extLst>
          </p:cNvPr>
          <p:cNvSpPr txBox="1"/>
          <p:nvPr/>
        </p:nvSpPr>
        <p:spPr>
          <a:xfrm>
            <a:off x="417034" y="13997741"/>
            <a:ext cx="14725475" cy="600164"/>
          </a:xfrm>
          <a:prstGeom prst="rect">
            <a:avLst/>
          </a:prstGeom>
          <a:solidFill>
            <a:schemeClr val="bg1"/>
          </a:solidFill>
          <a:ln w="38100">
            <a:solidFill>
              <a:schemeClr val="bg1">
                <a:lumMod val="50000"/>
              </a:schemeClr>
            </a:solidFill>
          </a:ln>
        </p:spPr>
        <p:txBody>
          <a:bodyPr wrap="square" rtlCol="0">
            <a:spAutoFit/>
          </a:bodyPr>
          <a:lstStyle/>
          <a:p>
            <a:pPr algn="ctr"/>
            <a:r>
              <a:rPr lang="en-US" sz="3300" b="1" dirty="0">
                <a:latin typeface="Times New Roman" panose="02020603050405020304" pitchFamily="18" charset="0"/>
                <a:cs typeface="Times New Roman" panose="02020603050405020304" pitchFamily="18" charset="0"/>
              </a:rPr>
              <a:t>Objectives</a:t>
            </a:r>
          </a:p>
        </p:txBody>
      </p:sp>
      <p:sp>
        <p:nvSpPr>
          <p:cNvPr id="11" name="Rectangle: Rounded Corners 10">
            <a:extLst>
              <a:ext uri="{FF2B5EF4-FFF2-40B4-BE49-F238E27FC236}">
                <a16:creationId xmlns:a16="http://schemas.microsoft.com/office/drawing/2014/main" id="{3FC90537-19FF-4371-89D3-E910E9AD390D}"/>
              </a:ext>
            </a:extLst>
          </p:cNvPr>
          <p:cNvSpPr/>
          <p:nvPr/>
        </p:nvSpPr>
        <p:spPr>
          <a:xfrm>
            <a:off x="372047" y="14661438"/>
            <a:ext cx="14743626" cy="4136085"/>
          </a:xfrm>
          <a:prstGeom prst="roundRect">
            <a:avLst>
              <a:gd name="adj" fmla="val 200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8800" dirty="0"/>
          </a:p>
        </p:txBody>
      </p:sp>
      <p:sp>
        <p:nvSpPr>
          <p:cNvPr id="12" name="Rectangle: Rounded Corners 11">
            <a:extLst>
              <a:ext uri="{FF2B5EF4-FFF2-40B4-BE49-F238E27FC236}">
                <a16:creationId xmlns:a16="http://schemas.microsoft.com/office/drawing/2014/main" id="{5402CA1D-84BD-4BCD-A218-DD6E3814B0FE}"/>
              </a:ext>
            </a:extLst>
          </p:cNvPr>
          <p:cNvSpPr/>
          <p:nvPr/>
        </p:nvSpPr>
        <p:spPr>
          <a:xfrm>
            <a:off x="417033" y="25356825"/>
            <a:ext cx="29491465" cy="9127751"/>
          </a:xfrm>
          <a:prstGeom prst="roundRect">
            <a:avLst>
              <a:gd name="adj" fmla="val 2004"/>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8800" dirty="0"/>
          </a:p>
        </p:txBody>
      </p:sp>
      <p:sp>
        <p:nvSpPr>
          <p:cNvPr id="13" name="TextBox 12">
            <a:extLst>
              <a:ext uri="{FF2B5EF4-FFF2-40B4-BE49-F238E27FC236}">
                <a16:creationId xmlns:a16="http://schemas.microsoft.com/office/drawing/2014/main" id="{6AFC610D-DAA6-4942-9496-59DAF9AC1680}"/>
              </a:ext>
            </a:extLst>
          </p:cNvPr>
          <p:cNvSpPr txBox="1"/>
          <p:nvPr/>
        </p:nvSpPr>
        <p:spPr>
          <a:xfrm>
            <a:off x="367832" y="24693132"/>
            <a:ext cx="29540667" cy="600164"/>
          </a:xfrm>
          <a:prstGeom prst="rect">
            <a:avLst/>
          </a:prstGeom>
          <a:solidFill>
            <a:schemeClr val="bg1"/>
          </a:solidFill>
          <a:ln w="38100">
            <a:solidFill>
              <a:schemeClr val="bg1">
                <a:lumMod val="50000"/>
              </a:schemeClr>
            </a:solidFill>
          </a:ln>
        </p:spPr>
        <p:txBody>
          <a:bodyPr wrap="square" rtlCol="0">
            <a:spAutoFit/>
          </a:bodyPr>
          <a:lstStyle/>
          <a:p>
            <a:pPr algn="ctr"/>
            <a:r>
              <a:rPr lang="en-US" sz="3300" b="1" dirty="0">
                <a:latin typeface="Times New Roman" panose="02020603050405020304" pitchFamily="18" charset="0"/>
                <a:cs typeface="Times New Roman" panose="02020603050405020304" pitchFamily="18" charset="0"/>
              </a:rPr>
              <a:t>Results</a:t>
            </a:r>
          </a:p>
        </p:txBody>
      </p:sp>
      <p:sp>
        <p:nvSpPr>
          <p:cNvPr id="14" name="TextBox 13">
            <a:extLst>
              <a:ext uri="{FF2B5EF4-FFF2-40B4-BE49-F238E27FC236}">
                <a16:creationId xmlns:a16="http://schemas.microsoft.com/office/drawing/2014/main" id="{54F80F5B-60AC-4226-97E4-42A0C22A88DF}"/>
              </a:ext>
            </a:extLst>
          </p:cNvPr>
          <p:cNvSpPr txBox="1"/>
          <p:nvPr/>
        </p:nvSpPr>
        <p:spPr>
          <a:xfrm>
            <a:off x="15442872" y="7213502"/>
            <a:ext cx="14465628" cy="600164"/>
          </a:xfrm>
          <a:prstGeom prst="rect">
            <a:avLst/>
          </a:prstGeom>
          <a:solidFill>
            <a:schemeClr val="bg1"/>
          </a:solidFill>
          <a:ln w="38100">
            <a:solidFill>
              <a:schemeClr val="bg1">
                <a:lumMod val="50000"/>
              </a:schemeClr>
            </a:solidFill>
          </a:ln>
        </p:spPr>
        <p:txBody>
          <a:bodyPr wrap="square" rtlCol="0">
            <a:spAutoFit/>
          </a:bodyPr>
          <a:lstStyle/>
          <a:p>
            <a:pPr algn="ctr"/>
            <a:r>
              <a:rPr lang="en-US" sz="3300" b="1" dirty="0">
                <a:latin typeface="Times New Roman" panose="02020603050405020304" pitchFamily="18" charset="0"/>
                <a:cs typeface="Times New Roman" panose="02020603050405020304" pitchFamily="18" charset="0"/>
              </a:rPr>
              <a:t>Data and Methodology (2)</a:t>
            </a:r>
            <a:endParaRPr lang="en-IN" sz="3300" dirty="0">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127E3AAE-945C-4C6A-B312-7840C0D61F1B}"/>
              </a:ext>
            </a:extLst>
          </p:cNvPr>
          <p:cNvSpPr/>
          <p:nvPr/>
        </p:nvSpPr>
        <p:spPr>
          <a:xfrm>
            <a:off x="376518" y="35141277"/>
            <a:ext cx="18416808" cy="6901316"/>
          </a:xfrm>
          <a:prstGeom prst="roundRect">
            <a:avLst>
              <a:gd name="adj" fmla="val 2004"/>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8800" dirty="0"/>
          </a:p>
        </p:txBody>
      </p:sp>
      <p:sp>
        <p:nvSpPr>
          <p:cNvPr id="16" name="Rectangle: Rounded Corners 15">
            <a:extLst>
              <a:ext uri="{FF2B5EF4-FFF2-40B4-BE49-F238E27FC236}">
                <a16:creationId xmlns:a16="http://schemas.microsoft.com/office/drawing/2014/main" id="{261A2DB3-5068-41B9-ABF9-7DD2D42C757D}"/>
              </a:ext>
            </a:extLst>
          </p:cNvPr>
          <p:cNvSpPr/>
          <p:nvPr/>
        </p:nvSpPr>
        <p:spPr>
          <a:xfrm>
            <a:off x="15303873" y="7969606"/>
            <a:ext cx="14559897" cy="16659996"/>
          </a:xfrm>
          <a:prstGeom prst="roundRect">
            <a:avLst>
              <a:gd name="adj" fmla="val 2004"/>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8800" dirty="0"/>
          </a:p>
        </p:txBody>
      </p:sp>
      <p:sp>
        <p:nvSpPr>
          <p:cNvPr id="17" name="TextBox 16">
            <a:extLst>
              <a:ext uri="{FF2B5EF4-FFF2-40B4-BE49-F238E27FC236}">
                <a16:creationId xmlns:a16="http://schemas.microsoft.com/office/drawing/2014/main" id="{04C94CA1-08A5-417D-BB52-EECCC69F0820}"/>
              </a:ext>
            </a:extLst>
          </p:cNvPr>
          <p:cNvSpPr txBox="1"/>
          <p:nvPr/>
        </p:nvSpPr>
        <p:spPr>
          <a:xfrm>
            <a:off x="367831" y="34535023"/>
            <a:ext cx="18416807" cy="600164"/>
          </a:xfrm>
          <a:prstGeom prst="rect">
            <a:avLst/>
          </a:prstGeom>
          <a:solidFill>
            <a:schemeClr val="bg1"/>
          </a:solidFill>
          <a:ln w="38100">
            <a:solidFill>
              <a:schemeClr val="bg1">
                <a:lumMod val="50000"/>
              </a:schemeClr>
            </a:solidFill>
          </a:ln>
        </p:spPr>
        <p:txBody>
          <a:bodyPr wrap="square" rtlCol="0">
            <a:spAutoFit/>
          </a:bodyPr>
          <a:lstStyle/>
          <a:p>
            <a:pPr algn="ctr"/>
            <a:r>
              <a:rPr lang="en-US" sz="3300" b="1" dirty="0">
                <a:latin typeface="Times New Roman" panose="02020603050405020304" pitchFamily="18" charset="0"/>
                <a:ea typeface="Tahoma" panose="020B0604030504040204" pitchFamily="34" charset="0"/>
                <a:cs typeface="Times New Roman" panose="02020603050405020304" pitchFamily="18" charset="0"/>
              </a:rPr>
              <a:t>Conclusion</a:t>
            </a:r>
            <a:endParaRPr lang="en-IN" sz="33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F91091A9-24B5-45C6-8DE6-089CFBA65011}"/>
              </a:ext>
            </a:extLst>
          </p:cNvPr>
          <p:cNvSpPr txBox="1"/>
          <p:nvPr/>
        </p:nvSpPr>
        <p:spPr>
          <a:xfrm>
            <a:off x="19106145" y="34503373"/>
            <a:ext cx="10779989" cy="600164"/>
          </a:xfrm>
          <a:prstGeom prst="rect">
            <a:avLst/>
          </a:prstGeom>
          <a:solidFill>
            <a:schemeClr val="bg1"/>
          </a:solidFill>
          <a:ln w="38100">
            <a:solidFill>
              <a:schemeClr val="bg1">
                <a:lumMod val="50000"/>
              </a:schemeClr>
            </a:solidFill>
          </a:ln>
        </p:spPr>
        <p:txBody>
          <a:bodyPr wrap="square" rtlCol="0">
            <a:spAutoFit/>
          </a:bodyPr>
          <a:lstStyle/>
          <a:p>
            <a:pPr algn="ctr"/>
            <a:r>
              <a:rPr lang="en-US" sz="3300" b="1" dirty="0">
                <a:latin typeface="Times New Roman" panose="02020603050405020304" pitchFamily="18" charset="0"/>
                <a:cs typeface="Times New Roman" panose="02020603050405020304" pitchFamily="18" charset="0"/>
              </a:rPr>
              <a:t>References</a:t>
            </a:r>
          </a:p>
        </p:txBody>
      </p:sp>
      <p:sp>
        <p:nvSpPr>
          <p:cNvPr id="21" name="Rectangle: Rounded Corners 20">
            <a:extLst>
              <a:ext uri="{FF2B5EF4-FFF2-40B4-BE49-F238E27FC236}">
                <a16:creationId xmlns:a16="http://schemas.microsoft.com/office/drawing/2014/main" id="{4971A2E7-AFB0-49B9-B6EB-29C2C82DE6C6}"/>
              </a:ext>
            </a:extLst>
          </p:cNvPr>
          <p:cNvSpPr/>
          <p:nvPr/>
        </p:nvSpPr>
        <p:spPr>
          <a:xfrm>
            <a:off x="19106146" y="35204400"/>
            <a:ext cx="10757623" cy="3717020"/>
          </a:xfrm>
          <a:prstGeom prst="roundRect">
            <a:avLst>
              <a:gd name="adj" fmla="val 2004"/>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8800" dirty="0"/>
          </a:p>
        </p:txBody>
      </p:sp>
      <p:sp>
        <p:nvSpPr>
          <p:cNvPr id="22" name="TextBox 21">
            <a:extLst>
              <a:ext uri="{FF2B5EF4-FFF2-40B4-BE49-F238E27FC236}">
                <a16:creationId xmlns:a16="http://schemas.microsoft.com/office/drawing/2014/main" id="{DD4CB067-0C96-49DF-879D-BD56BFDBE4DF}"/>
              </a:ext>
            </a:extLst>
          </p:cNvPr>
          <p:cNvSpPr txBox="1"/>
          <p:nvPr/>
        </p:nvSpPr>
        <p:spPr>
          <a:xfrm>
            <a:off x="19083780" y="39030601"/>
            <a:ext cx="10779990" cy="600164"/>
          </a:xfrm>
          <a:prstGeom prst="rect">
            <a:avLst/>
          </a:prstGeom>
          <a:solidFill>
            <a:schemeClr val="bg1"/>
          </a:solidFill>
          <a:ln w="38100">
            <a:solidFill>
              <a:schemeClr val="bg1">
                <a:lumMod val="50000"/>
              </a:schemeClr>
            </a:solidFill>
          </a:ln>
        </p:spPr>
        <p:txBody>
          <a:bodyPr wrap="square" rtlCol="0">
            <a:spAutoFit/>
          </a:bodyPr>
          <a:lstStyle/>
          <a:p>
            <a:pPr algn="ctr"/>
            <a:r>
              <a:rPr lang="en-US" sz="3300" b="1" dirty="0">
                <a:latin typeface="Times New Roman" panose="02020603050405020304" pitchFamily="18" charset="0"/>
                <a:cs typeface="Times New Roman" panose="02020603050405020304" pitchFamily="18" charset="0"/>
              </a:rPr>
              <a:t>Acknowledgements</a:t>
            </a:r>
          </a:p>
        </p:txBody>
      </p:sp>
      <p:sp>
        <p:nvSpPr>
          <p:cNvPr id="23" name="Rectangle: Rounded Corners 22">
            <a:extLst>
              <a:ext uri="{FF2B5EF4-FFF2-40B4-BE49-F238E27FC236}">
                <a16:creationId xmlns:a16="http://schemas.microsoft.com/office/drawing/2014/main" id="{F2F4C6BF-FE50-41A5-955E-4DFF49A4B9ED}"/>
              </a:ext>
            </a:extLst>
          </p:cNvPr>
          <p:cNvSpPr/>
          <p:nvPr/>
        </p:nvSpPr>
        <p:spPr>
          <a:xfrm>
            <a:off x="19083778" y="39671767"/>
            <a:ext cx="10779991" cy="2370826"/>
          </a:xfrm>
          <a:prstGeom prst="roundRect">
            <a:avLst>
              <a:gd name="adj" fmla="val 2004"/>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8800" dirty="0"/>
          </a:p>
        </p:txBody>
      </p:sp>
      <p:sp>
        <p:nvSpPr>
          <p:cNvPr id="24" name="TextBox 23">
            <a:extLst>
              <a:ext uri="{FF2B5EF4-FFF2-40B4-BE49-F238E27FC236}">
                <a16:creationId xmlns:a16="http://schemas.microsoft.com/office/drawing/2014/main" id="{AEB5A005-803E-489D-9EDE-9AEB3AEC70B5}"/>
              </a:ext>
            </a:extLst>
          </p:cNvPr>
          <p:cNvSpPr txBox="1"/>
          <p:nvPr/>
        </p:nvSpPr>
        <p:spPr>
          <a:xfrm>
            <a:off x="675779" y="7932566"/>
            <a:ext cx="13932212" cy="6001643"/>
          </a:xfrm>
          <a:prstGeom prst="rect">
            <a:avLst/>
          </a:prstGeom>
          <a:noFill/>
        </p:spPr>
        <p:txBody>
          <a:bodyPr wrap="square" rtlCol="0">
            <a:spAutoFit/>
          </a:bodyPr>
          <a:lstStyle/>
          <a:p>
            <a:pPr marL="571500" indent="-5715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rise in Arctic surface air temperatures has been almost twice as large as the global average in recent decades a feature known as ‘Arctic amplification (AA)’ (Cohen et al., 2014). </a:t>
            </a:r>
          </a:p>
          <a:p>
            <a:pPr marL="571500" indent="-5715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There is an increasing body of observational and modeling evidence that AA strongly impact both the weather and climate, not only in the Arctic region but also remotely in the Northern Hemisphere midlatitudes (Screen et al. 2018).</a:t>
            </a:r>
          </a:p>
          <a:p>
            <a:pPr marL="571500" indent="-5715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It is reported that increased concentrations of atmospheric greenhouse gases have driven Arctic and global average warming (Gillett et al., 2008). </a:t>
            </a:r>
          </a:p>
          <a:p>
            <a:pPr marL="571500" indent="-571500" algn="jus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Arctic sea ice extent is declining at an accelerating pace, and climate models project a seasonally ice-free Arctic Ocean by the middle of this century in response to increasing greenhouse gas (GHG) concentrations (Stroeve et al. 2012). </a:t>
            </a:r>
          </a:p>
        </p:txBody>
      </p:sp>
      <p:sp>
        <p:nvSpPr>
          <p:cNvPr id="25" name="TextBox 24">
            <a:extLst>
              <a:ext uri="{FF2B5EF4-FFF2-40B4-BE49-F238E27FC236}">
                <a16:creationId xmlns:a16="http://schemas.microsoft.com/office/drawing/2014/main" id="{EA8464DD-54E4-442D-80B1-B2973BE05B95}"/>
              </a:ext>
            </a:extLst>
          </p:cNvPr>
          <p:cNvSpPr txBox="1"/>
          <p:nvPr/>
        </p:nvSpPr>
        <p:spPr>
          <a:xfrm>
            <a:off x="582612" y="14765650"/>
            <a:ext cx="14020907" cy="4031873"/>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In this study, the impact of projected Arctic amplification on the atmospheric circulation is investigated using the Intermediate Global Circulation Model, version 4 (IGCM4; ; Joshi et al., 2015), a model with a well-resolved stratosphere. In particular, this study aims to address two key questions: </a:t>
            </a:r>
          </a:p>
          <a:p>
            <a:pPr marL="742950" indent="-742950" algn="just">
              <a:buFont typeface="+mj-lt"/>
              <a:buAutoNum type="alphaLcParenR"/>
            </a:pPr>
            <a:r>
              <a:rPr lang="en-US" sz="3200" dirty="0">
                <a:latin typeface="Times New Roman" panose="02020603050405020304" pitchFamily="18" charset="0"/>
                <a:cs typeface="Times New Roman" panose="02020603050405020304" pitchFamily="18" charset="0"/>
              </a:rPr>
              <a:t>What is the response of low and mid latitude climate to Arctic warming?</a:t>
            </a:r>
          </a:p>
          <a:p>
            <a:pPr marL="742950" indent="-742950" algn="just">
              <a:buFont typeface="+mj-lt"/>
              <a:buAutoNum type="alphaLcParenR"/>
            </a:pPr>
            <a:r>
              <a:rPr lang="en-US" sz="3200" dirty="0">
                <a:latin typeface="Times New Roman" panose="02020603050405020304" pitchFamily="18" charset="0"/>
                <a:cs typeface="Times New Roman" panose="02020603050405020304" pitchFamily="18" charset="0"/>
              </a:rPr>
              <a:t>Does this response depend on the degree of Arctic amplification (i.e. high and low amplification)? and </a:t>
            </a:r>
          </a:p>
          <a:p>
            <a:pPr marL="742950" indent="-742950" algn="just">
              <a:buFont typeface="+mj-lt"/>
              <a:buAutoNum type="alphaLcParenR"/>
            </a:pPr>
            <a:r>
              <a:rPr lang="en-US" sz="3200" dirty="0">
                <a:latin typeface="Times New Roman" panose="02020603050405020304" pitchFamily="18" charset="0"/>
                <a:cs typeface="Times New Roman" panose="02020603050405020304" pitchFamily="18" charset="0"/>
              </a:rPr>
              <a:t>Does the stratosphere play a role in this dependence?</a:t>
            </a:r>
          </a:p>
        </p:txBody>
      </p:sp>
      <p:graphicFrame>
        <p:nvGraphicFramePr>
          <p:cNvPr id="37" name="Table 36">
            <a:extLst>
              <a:ext uri="{FF2B5EF4-FFF2-40B4-BE49-F238E27FC236}">
                <a16:creationId xmlns:a16="http://schemas.microsoft.com/office/drawing/2014/main" id="{77D9C0E2-407F-4684-B1D3-72E2E7405B8C}"/>
              </a:ext>
            </a:extLst>
          </p:cNvPr>
          <p:cNvGraphicFramePr>
            <a:graphicFrameLocks noGrp="1"/>
          </p:cNvGraphicFramePr>
          <p:nvPr>
            <p:extLst>
              <p:ext uri="{D42A27DB-BD31-4B8C-83A1-F6EECF244321}">
                <p14:modId xmlns:p14="http://schemas.microsoft.com/office/powerpoint/2010/main" val="1722050614"/>
              </p:ext>
            </p:extLst>
          </p:nvPr>
        </p:nvGraphicFramePr>
        <p:xfrm>
          <a:off x="23129649" y="14475411"/>
          <a:ext cx="6540065" cy="2922253"/>
        </p:xfrm>
        <a:graphic>
          <a:graphicData uri="http://schemas.openxmlformats.org/drawingml/2006/table">
            <a:tbl>
              <a:tblPr firstRow="1" firstCol="1" bandRow="1">
                <a:tableStyleId>{5C22544A-7EE6-4342-B048-85BDC9FD1C3A}</a:tableStyleId>
              </a:tblPr>
              <a:tblGrid>
                <a:gridCol w="1388065">
                  <a:extLst>
                    <a:ext uri="{9D8B030D-6E8A-4147-A177-3AD203B41FA5}">
                      <a16:colId xmlns:a16="http://schemas.microsoft.com/office/drawing/2014/main" val="246130087"/>
                    </a:ext>
                  </a:extLst>
                </a:gridCol>
                <a:gridCol w="2571469">
                  <a:extLst>
                    <a:ext uri="{9D8B030D-6E8A-4147-A177-3AD203B41FA5}">
                      <a16:colId xmlns:a16="http://schemas.microsoft.com/office/drawing/2014/main" val="1714210846"/>
                    </a:ext>
                  </a:extLst>
                </a:gridCol>
                <a:gridCol w="2580531">
                  <a:extLst>
                    <a:ext uri="{9D8B030D-6E8A-4147-A177-3AD203B41FA5}">
                      <a16:colId xmlns:a16="http://schemas.microsoft.com/office/drawing/2014/main" val="1608124389"/>
                    </a:ext>
                  </a:extLst>
                </a:gridCol>
              </a:tblGrid>
              <a:tr h="441095">
                <a:tc>
                  <a:txBody>
                    <a:bodyPr/>
                    <a:lstStyle/>
                    <a:p>
                      <a:pPr algn="ctr">
                        <a:spcAft>
                          <a:spcPts val="0"/>
                        </a:spcAft>
                      </a:pPr>
                      <a:r>
                        <a:rPr lang="en-US" sz="2000" kern="100">
                          <a:effectLst/>
                        </a:rPr>
                        <a:t>CTRL</a:t>
                      </a:r>
                      <a:endParaRPr lang="en-IN" sz="2000" kern="100">
                        <a:effectLst/>
                        <a:latin typeface="Liberation Serif"/>
                        <a:ea typeface="Noto Sans CJK SC"/>
                        <a:cs typeface="Lohit Devanagari"/>
                      </a:endParaRPr>
                    </a:p>
                  </a:txBody>
                  <a:tcPr marL="68580" marR="68580" marT="0" marB="0"/>
                </a:tc>
                <a:tc>
                  <a:txBody>
                    <a:bodyPr/>
                    <a:lstStyle/>
                    <a:p>
                      <a:pPr algn="ctr">
                        <a:spcAft>
                          <a:spcPts val="0"/>
                        </a:spcAft>
                      </a:pPr>
                      <a:r>
                        <a:rPr lang="en-US" sz="2000" kern="100">
                          <a:effectLst/>
                        </a:rPr>
                        <a:t>High amplification</a:t>
                      </a:r>
                      <a:endParaRPr lang="en-IN" sz="2000" kern="100">
                        <a:effectLst/>
                        <a:latin typeface="Liberation Serif"/>
                        <a:ea typeface="Noto Sans CJK SC"/>
                        <a:cs typeface="Lohit Devanagari"/>
                      </a:endParaRPr>
                    </a:p>
                  </a:txBody>
                  <a:tcPr marL="68580" marR="68580" marT="0" marB="0"/>
                </a:tc>
                <a:tc>
                  <a:txBody>
                    <a:bodyPr/>
                    <a:lstStyle/>
                    <a:p>
                      <a:pPr algn="ctr">
                        <a:spcAft>
                          <a:spcPts val="0"/>
                        </a:spcAft>
                      </a:pPr>
                      <a:r>
                        <a:rPr lang="en-US" sz="2000" kern="100">
                          <a:effectLst/>
                        </a:rPr>
                        <a:t>Low amplification</a:t>
                      </a:r>
                      <a:endParaRPr lang="en-IN" sz="2000" kern="100">
                        <a:effectLst/>
                        <a:latin typeface="Liberation Serif"/>
                        <a:ea typeface="Noto Sans CJK SC"/>
                        <a:cs typeface="Lohit Devanagari"/>
                      </a:endParaRPr>
                    </a:p>
                  </a:txBody>
                  <a:tcPr marL="68580" marR="68580" marT="0" marB="0"/>
                </a:tc>
                <a:extLst>
                  <a:ext uri="{0D108BD9-81ED-4DB2-BD59-A6C34878D82A}">
                    <a16:rowId xmlns:a16="http://schemas.microsoft.com/office/drawing/2014/main" val="4036380235"/>
                  </a:ext>
                </a:extLst>
              </a:tr>
              <a:tr h="1240579">
                <a:tc>
                  <a:txBody>
                    <a:bodyPr/>
                    <a:lstStyle/>
                    <a:p>
                      <a:pPr algn="ctr">
                        <a:spcAft>
                          <a:spcPts val="0"/>
                        </a:spcAft>
                      </a:pPr>
                      <a:r>
                        <a:rPr lang="en-US" sz="2000" kern="100">
                          <a:effectLst/>
                        </a:rPr>
                        <a:t>L35ctrl</a:t>
                      </a:r>
                      <a:endParaRPr lang="en-IN" sz="2000" kern="100">
                        <a:effectLst/>
                      </a:endParaRPr>
                    </a:p>
                    <a:p>
                      <a:pPr algn="ctr">
                        <a:spcAft>
                          <a:spcPts val="0"/>
                        </a:spcAft>
                      </a:pPr>
                      <a:r>
                        <a:rPr lang="en-US" sz="2000" kern="100">
                          <a:effectLst/>
                        </a:rPr>
                        <a:t>(20CR SAT) </a:t>
                      </a:r>
                      <a:endParaRPr lang="en-IN" sz="2000" kern="100">
                        <a:effectLst/>
                        <a:latin typeface="Liberation Serif"/>
                        <a:ea typeface="Noto Sans CJK SC"/>
                        <a:cs typeface="Lohit Devanagari"/>
                      </a:endParaRPr>
                    </a:p>
                  </a:txBody>
                  <a:tcPr marL="68580" marR="68580" marT="0" marB="0"/>
                </a:tc>
                <a:tc>
                  <a:txBody>
                    <a:bodyPr/>
                    <a:lstStyle/>
                    <a:p>
                      <a:pPr algn="ctr">
                        <a:spcAft>
                          <a:spcPts val="0"/>
                        </a:spcAft>
                      </a:pPr>
                      <a:r>
                        <a:rPr lang="en-US" sz="2000" kern="100" dirty="0">
                          <a:effectLst/>
                        </a:rPr>
                        <a:t>L35hi</a:t>
                      </a:r>
                      <a:endParaRPr lang="en-IN" sz="2000" kern="100" dirty="0">
                        <a:effectLst/>
                      </a:endParaRPr>
                    </a:p>
                    <a:p>
                      <a:pPr algn="ctr">
                        <a:spcAft>
                          <a:spcPts val="0"/>
                        </a:spcAft>
                      </a:pPr>
                      <a:r>
                        <a:rPr lang="en-US" sz="2000" kern="100" dirty="0">
                          <a:effectLst/>
                        </a:rPr>
                        <a:t>(20CR SAT + </a:t>
                      </a:r>
                      <a:r>
                        <a:rPr lang="en-US" sz="2000" kern="100" dirty="0" err="1">
                          <a:effectLst/>
                        </a:rPr>
                        <a:t>HighAmp</a:t>
                      </a:r>
                      <a:r>
                        <a:rPr lang="en-US" sz="2000" kern="100" dirty="0">
                          <a:effectLst/>
                        </a:rPr>
                        <a:t> CMIP5 SAT)</a:t>
                      </a:r>
                      <a:endParaRPr lang="en-IN" sz="2000" kern="100" dirty="0">
                        <a:effectLst/>
                        <a:latin typeface="Liberation Serif"/>
                        <a:ea typeface="Noto Sans CJK SC"/>
                        <a:cs typeface="Lohit Devanagari"/>
                      </a:endParaRPr>
                    </a:p>
                  </a:txBody>
                  <a:tcPr marL="68580" marR="68580" marT="0" marB="0"/>
                </a:tc>
                <a:tc>
                  <a:txBody>
                    <a:bodyPr/>
                    <a:lstStyle/>
                    <a:p>
                      <a:pPr algn="ctr">
                        <a:spcAft>
                          <a:spcPts val="0"/>
                        </a:spcAft>
                      </a:pPr>
                      <a:r>
                        <a:rPr lang="en-US" sz="2000" kern="100">
                          <a:effectLst/>
                        </a:rPr>
                        <a:t>L35lo</a:t>
                      </a:r>
                      <a:endParaRPr lang="en-IN" sz="2000" kern="100">
                        <a:effectLst/>
                      </a:endParaRPr>
                    </a:p>
                    <a:p>
                      <a:pPr algn="ctr">
                        <a:spcAft>
                          <a:spcPts val="0"/>
                        </a:spcAft>
                      </a:pPr>
                      <a:r>
                        <a:rPr lang="en-US" sz="2000" kern="100">
                          <a:effectLst/>
                        </a:rPr>
                        <a:t>(20CR SAT + LowAmp CMIP5 SAT)</a:t>
                      </a:r>
                      <a:endParaRPr lang="en-IN" sz="2000" kern="100">
                        <a:effectLst/>
                        <a:latin typeface="Liberation Serif"/>
                        <a:ea typeface="Noto Sans CJK SC"/>
                        <a:cs typeface="Lohit Devanagari"/>
                      </a:endParaRPr>
                    </a:p>
                  </a:txBody>
                  <a:tcPr marL="68580" marR="68580" marT="0" marB="0"/>
                </a:tc>
                <a:extLst>
                  <a:ext uri="{0D108BD9-81ED-4DB2-BD59-A6C34878D82A}">
                    <a16:rowId xmlns:a16="http://schemas.microsoft.com/office/drawing/2014/main" val="2592217597"/>
                  </a:ext>
                </a:extLst>
              </a:tr>
              <a:tr h="1240579">
                <a:tc>
                  <a:txBody>
                    <a:bodyPr/>
                    <a:lstStyle/>
                    <a:p>
                      <a:pPr algn="ctr">
                        <a:spcAft>
                          <a:spcPts val="0"/>
                        </a:spcAft>
                      </a:pPr>
                      <a:r>
                        <a:rPr lang="en-US" sz="2000" kern="100">
                          <a:effectLst/>
                        </a:rPr>
                        <a:t>L20ctrl</a:t>
                      </a:r>
                      <a:endParaRPr lang="en-IN" sz="2000" kern="100">
                        <a:effectLst/>
                      </a:endParaRPr>
                    </a:p>
                    <a:p>
                      <a:pPr algn="ctr">
                        <a:spcAft>
                          <a:spcPts val="0"/>
                        </a:spcAft>
                      </a:pPr>
                      <a:r>
                        <a:rPr lang="en-US" sz="2000" kern="100">
                          <a:effectLst/>
                        </a:rPr>
                        <a:t>(20CR SAT)</a:t>
                      </a:r>
                      <a:endParaRPr lang="en-IN" sz="2000" kern="100">
                        <a:effectLst/>
                        <a:latin typeface="Liberation Serif"/>
                        <a:ea typeface="Noto Sans CJK SC"/>
                        <a:cs typeface="Lohit Devanagari"/>
                      </a:endParaRPr>
                    </a:p>
                  </a:txBody>
                  <a:tcPr marL="68580" marR="68580" marT="0" marB="0"/>
                </a:tc>
                <a:tc>
                  <a:txBody>
                    <a:bodyPr/>
                    <a:lstStyle/>
                    <a:p>
                      <a:pPr algn="ctr">
                        <a:spcAft>
                          <a:spcPts val="0"/>
                        </a:spcAft>
                      </a:pPr>
                      <a:r>
                        <a:rPr lang="en-US" sz="2000" kern="100" dirty="0">
                          <a:effectLst/>
                        </a:rPr>
                        <a:t>L20hi</a:t>
                      </a:r>
                      <a:endParaRPr lang="en-IN" sz="2000" kern="100" dirty="0">
                        <a:effectLst/>
                      </a:endParaRPr>
                    </a:p>
                    <a:p>
                      <a:pPr algn="ctr">
                        <a:spcAft>
                          <a:spcPts val="0"/>
                        </a:spcAft>
                      </a:pPr>
                      <a:r>
                        <a:rPr lang="en-US" sz="2000" kern="100" dirty="0">
                          <a:effectLst/>
                        </a:rPr>
                        <a:t>(20CR SAT + </a:t>
                      </a:r>
                      <a:r>
                        <a:rPr lang="en-US" sz="2000" kern="100" dirty="0" err="1">
                          <a:effectLst/>
                        </a:rPr>
                        <a:t>HighAmp</a:t>
                      </a:r>
                      <a:r>
                        <a:rPr lang="en-US" sz="2000" kern="100" dirty="0">
                          <a:effectLst/>
                        </a:rPr>
                        <a:t> CMIP5 SAT)</a:t>
                      </a:r>
                      <a:endParaRPr lang="en-IN" sz="2000" kern="100" dirty="0">
                        <a:effectLst/>
                        <a:latin typeface="Liberation Serif"/>
                        <a:ea typeface="Noto Sans CJK SC"/>
                        <a:cs typeface="Lohit Devanagari"/>
                      </a:endParaRPr>
                    </a:p>
                  </a:txBody>
                  <a:tcPr marL="68580" marR="68580" marT="0" marB="0"/>
                </a:tc>
                <a:tc>
                  <a:txBody>
                    <a:bodyPr/>
                    <a:lstStyle/>
                    <a:p>
                      <a:pPr algn="ctr">
                        <a:spcAft>
                          <a:spcPts val="0"/>
                        </a:spcAft>
                      </a:pPr>
                      <a:r>
                        <a:rPr lang="en-US" sz="2000" kern="100" dirty="0">
                          <a:effectLst/>
                        </a:rPr>
                        <a:t>L20lo</a:t>
                      </a:r>
                      <a:endParaRPr lang="en-IN" sz="2000" kern="100" dirty="0">
                        <a:effectLst/>
                      </a:endParaRPr>
                    </a:p>
                    <a:p>
                      <a:pPr algn="ctr">
                        <a:spcAft>
                          <a:spcPts val="0"/>
                        </a:spcAft>
                      </a:pPr>
                      <a:r>
                        <a:rPr lang="en-US" sz="2000" kern="100" dirty="0">
                          <a:effectLst/>
                        </a:rPr>
                        <a:t>(20CR SAT + </a:t>
                      </a:r>
                      <a:r>
                        <a:rPr lang="en-US" sz="2000" kern="100" dirty="0" err="1">
                          <a:effectLst/>
                        </a:rPr>
                        <a:t>LowAmp</a:t>
                      </a:r>
                      <a:r>
                        <a:rPr lang="en-US" sz="2000" kern="100" dirty="0">
                          <a:effectLst/>
                        </a:rPr>
                        <a:t> CMIP5 SAT)</a:t>
                      </a:r>
                      <a:endParaRPr lang="en-IN" sz="2000" kern="100" dirty="0">
                        <a:effectLst/>
                        <a:latin typeface="Liberation Serif"/>
                        <a:ea typeface="Noto Sans CJK SC"/>
                        <a:cs typeface="Lohit Devanagari"/>
                      </a:endParaRPr>
                    </a:p>
                  </a:txBody>
                  <a:tcPr marL="68580" marR="68580" marT="0" marB="0"/>
                </a:tc>
                <a:extLst>
                  <a:ext uri="{0D108BD9-81ED-4DB2-BD59-A6C34878D82A}">
                    <a16:rowId xmlns:a16="http://schemas.microsoft.com/office/drawing/2014/main" val="1140259048"/>
                  </a:ext>
                </a:extLst>
              </a:tr>
            </a:tbl>
          </a:graphicData>
        </a:graphic>
      </p:graphicFrame>
      <p:sp>
        <p:nvSpPr>
          <p:cNvPr id="38" name="TextBox 37">
            <a:extLst>
              <a:ext uri="{FF2B5EF4-FFF2-40B4-BE49-F238E27FC236}">
                <a16:creationId xmlns:a16="http://schemas.microsoft.com/office/drawing/2014/main" id="{37B8AB7A-3CFF-4ED3-A0A7-60B4ABCB1E69}"/>
              </a:ext>
            </a:extLst>
          </p:cNvPr>
          <p:cNvSpPr txBox="1"/>
          <p:nvPr/>
        </p:nvSpPr>
        <p:spPr>
          <a:xfrm>
            <a:off x="23142922" y="13737103"/>
            <a:ext cx="6623044" cy="830997"/>
          </a:xfrm>
          <a:prstGeom prst="rect">
            <a:avLst/>
          </a:prstGeom>
          <a:noFill/>
        </p:spPr>
        <p:txBody>
          <a:bodyPr wrap="square" rtlCol="0">
            <a:spAutoFit/>
          </a:bodyPr>
          <a:lstStyle/>
          <a:p>
            <a:r>
              <a:rPr lang="en-GB" sz="2400" dirty="0"/>
              <a:t>Table 1: Model experiments and surface boundary conditions used</a:t>
            </a:r>
            <a:endParaRPr lang="en-IN" sz="2400" dirty="0"/>
          </a:p>
        </p:txBody>
      </p:sp>
      <p:sp>
        <p:nvSpPr>
          <p:cNvPr id="41" name="TextBox 40">
            <a:extLst>
              <a:ext uri="{FF2B5EF4-FFF2-40B4-BE49-F238E27FC236}">
                <a16:creationId xmlns:a16="http://schemas.microsoft.com/office/drawing/2014/main" id="{8BA09468-9287-4E55-AEE0-A6BE53FB0BED}"/>
              </a:ext>
            </a:extLst>
          </p:cNvPr>
          <p:cNvSpPr txBox="1"/>
          <p:nvPr/>
        </p:nvSpPr>
        <p:spPr>
          <a:xfrm>
            <a:off x="15441770" y="17580429"/>
            <a:ext cx="14324196" cy="6986528"/>
          </a:xfrm>
          <a:prstGeom prst="rect">
            <a:avLst/>
          </a:prstGeom>
          <a:noFill/>
        </p:spPr>
        <p:txBody>
          <a:bodyPr wrap="square" rtlCol="0">
            <a:spAutoFit/>
          </a:bodyPr>
          <a:lstStyle/>
          <a:p>
            <a:pPr algn="just"/>
            <a:r>
              <a:rPr lang="en-GB" sz="3200" dirty="0"/>
              <a:t>To understand the response to Arctic, two perturbation runs were conducted using composite of high amplification (L35hi) and low amplification (L35lo) surface temperature obtained from Figure 1. All other boundaries conditions were the same as in L35ctrl. The difference between the perturbed and control experiment isolates the impact of future Arctic amplification upon the atmosphere. To isolate the tropospheric pathways, another sets of control and perturbed experiments conducted using the T42L20 version of the model and the experiments are named as L20ctrl, L20high and L20low. The notation of all the SST forced experiments is given in Table 1. All the main greenhouse gases are generally prescribed using climatological data corresponding to preindustrial period. For each simulation, the model is integrated for 206 years and the mean of the last 200 years is analysed (the first 6 years are excluded to allow model spin up). We focus on the boreal summer (June-to-September) and winter (Dec-to-March) to study the Arctic response for the different parts of the globe. </a:t>
            </a:r>
            <a:endParaRPr lang="en-IN" sz="3200" dirty="0"/>
          </a:p>
        </p:txBody>
      </p:sp>
      <p:sp>
        <p:nvSpPr>
          <p:cNvPr id="42" name="TextBox 41">
            <a:extLst>
              <a:ext uri="{FF2B5EF4-FFF2-40B4-BE49-F238E27FC236}">
                <a16:creationId xmlns:a16="http://schemas.microsoft.com/office/drawing/2014/main" id="{5DFF6F54-5590-489F-8F5D-91731FC1EF02}"/>
              </a:ext>
            </a:extLst>
          </p:cNvPr>
          <p:cNvSpPr txBox="1"/>
          <p:nvPr/>
        </p:nvSpPr>
        <p:spPr>
          <a:xfrm>
            <a:off x="19132679" y="39840208"/>
            <a:ext cx="10682187" cy="1938992"/>
          </a:xfrm>
          <a:prstGeom prst="rect">
            <a:avLst/>
          </a:prstGeom>
          <a:noFill/>
        </p:spPr>
        <p:txBody>
          <a:bodyPr wrap="square" rtlCol="0">
            <a:spAutoFit/>
          </a:bodyPr>
          <a:lstStyle/>
          <a:p>
            <a:pPr algn="just"/>
            <a:r>
              <a:rPr lang="en-GB" sz="2400" dirty="0"/>
              <a:t>This study is supported by the Belmont Forum and JPI-Climate project INTEGRATE (An Integrated Data-Model Study of Interactions between Tropical Monsoons and Extratropical Climate Variability and Extremes) with funding by U.K. NERC Grant NE/P006809/1. The model experiments were conducted on the High Performance Compute Cluster at the University of East Anglia.</a:t>
            </a:r>
            <a:endParaRPr lang="en-IN" sz="2400" dirty="0"/>
          </a:p>
        </p:txBody>
      </p:sp>
      <p:pic>
        <p:nvPicPr>
          <p:cNvPr id="45" name="Picture 44" descr="A close up of a map&#10;&#10;Description automatically generated">
            <a:extLst>
              <a:ext uri="{FF2B5EF4-FFF2-40B4-BE49-F238E27FC236}">
                <a16:creationId xmlns:a16="http://schemas.microsoft.com/office/drawing/2014/main" id="{17721E8A-868B-46F9-884C-7CE980BDE28A}"/>
              </a:ext>
            </a:extLst>
          </p:cNvPr>
          <p:cNvPicPr/>
          <p:nvPr/>
        </p:nvPicPr>
        <p:blipFill>
          <a:blip r:embed="rId2"/>
          <a:stretch>
            <a:fillRect/>
          </a:stretch>
        </p:blipFill>
        <p:spPr>
          <a:xfrm>
            <a:off x="16692032" y="8009121"/>
            <a:ext cx="11783577" cy="4372568"/>
          </a:xfrm>
          <a:prstGeom prst="rect">
            <a:avLst/>
          </a:prstGeom>
        </p:spPr>
      </p:pic>
      <p:sp>
        <p:nvSpPr>
          <p:cNvPr id="46" name="TextBox 45">
            <a:extLst>
              <a:ext uri="{FF2B5EF4-FFF2-40B4-BE49-F238E27FC236}">
                <a16:creationId xmlns:a16="http://schemas.microsoft.com/office/drawing/2014/main" id="{5C57E4F6-652C-4DA3-80EF-906F6F083978}"/>
              </a:ext>
            </a:extLst>
          </p:cNvPr>
          <p:cNvSpPr txBox="1"/>
          <p:nvPr/>
        </p:nvSpPr>
        <p:spPr>
          <a:xfrm>
            <a:off x="16692031" y="12400828"/>
            <a:ext cx="11783577" cy="1384995"/>
          </a:xfrm>
          <a:prstGeom prst="rect">
            <a:avLst/>
          </a:prstGeom>
          <a:noFill/>
        </p:spPr>
        <p:txBody>
          <a:bodyPr wrap="square" rtlCol="0">
            <a:spAutoFit/>
          </a:bodyPr>
          <a:lstStyle/>
          <a:p>
            <a:pPr algn="just"/>
            <a:r>
              <a:rPr lang="en-GB" sz="2800" b="1" dirty="0"/>
              <a:t>Fig 1: </a:t>
            </a:r>
            <a:r>
              <a:rPr lang="en-GB" sz="2800" dirty="0"/>
              <a:t>21-year running mean of the annual mean Arctic surface temperature anomaly versus global mean temperature anomaly from 26 CMIP5 and 13 CMIP6 models.</a:t>
            </a:r>
            <a:endParaRPr lang="en-IN" sz="2800" dirty="0"/>
          </a:p>
        </p:txBody>
      </p:sp>
      <p:sp>
        <p:nvSpPr>
          <p:cNvPr id="3" name="TextBox 2">
            <a:extLst>
              <a:ext uri="{FF2B5EF4-FFF2-40B4-BE49-F238E27FC236}">
                <a16:creationId xmlns:a16="http://schemas.microsoft.com/office/drawing/2014/main" id="{EF1BF900-5497-4019-B44C-549005C6E798}"/>
              </a:ext>
            </a:extLst>
          </p:cNvPr>
          <p:cNvSpPr txBox="1"/>
          <p:nvPr/>
        </p:nvSpPr>
        <p:spPr>
          <a:xfrm>
            <a:off x="15441770" y="13815911"/>
            <a:ext cx="7512952" cy="3539430"/>
          </a:xfrm>
          <a:prstGeom prst="rect">
            <a:avLst/>
          </a:prstGeom>
          <a:noFill/>
        </p:spPr>
        <p:txBody>
          <a:bodyPr wrap="square" rtlCol="0">
            <a:spAutoFit/>
          </a:bodyPr>
          <a:lstStyle/>
          <a:p>
            <a:pPr algn="just"/>
            <a:r>
              <a:rPr lang="en-GB" sz="3200" dirty="0"/>
              <a:t>The IGCM4 (</a:t>
            </a:r>
            <a:r>
              <a:rPr lang="en-US" sz="3200" dirty="0">
                <a:latin typeface="Times New Roman" panose="02020603050405020304" pitchFamily="18" charset="0"/>
                <a:cs typeface="Times New Roman" panose="02020603050405020304" pitchFamily="18" charset="0"/>
              </a:rPr>
              <a:t>Joshi et al., 2015)</a:t>
            </a:r>
            <a:r>
              <a:rPr lang="en-GB" sz="3200" dirty="0"/>
              <a:t> was </a:t>
            </a:r>
            <a:r>
              <a:rPr lang="en-US" sz="3200" dirty="0">
                <a:latin typeface="Times New Roman" panose="02020603050405020304" pitchFamily="18" charset="0"/>
                <a:cs typeface="Times New Roman" panose="02020603050405020304" pitchFamily="18" charset="0"/>
              </a:rPr>
              <a:t>used to study the impact of projected Arctic amplification on the atmospheric circulation. </a:t>
            </a:r>
            <a:r>
              <a:rPr lang="en-GB" sz="3200" dirty="0"/>
              <a:t>The NOAA 20CRv2 (Compo et al. 2011) skin temperature for the period 1851-1900 is prescribed in the IGCM4 (T42L35) and this simulation is denoted L35ctrl. </a:t>
            </a:r>
            <a:endParaRPr lang="en-IN" sz="3200" dirty="0"/>
          </a:p>
        </p:txBody>
      </p:sp>
      <p:sp>
        <p:nvSpPr>
          <p:cNvPr id="47" name="Rectangle: Rounded Corners 46">
            <a:extLst>
              <a:ext uri="{FF2B5EF4-FFF2-40B4-BE49-F238E27FC236}">
                <a16:creationId xmlns:a16="http://schemas.microsoft.com/office/drawing/2014/main" id="{9EEB0012-70CC-4921-8AD8-53A7D20E306A}"/>
              </a:ext>
            </a:extLst>
          </p:cNvPr>
          <p:cNvSpPr/>
          <p:nvPr/>
        </p:nvSpPr>
        <p:spPr>
          <a:xfrm>
            <a:off x="367833" y="19524750"/>
            <a:ext cx="14743626" cy="5104851"/>
          </a:xfrm>
          <a:prstGeom prst="roundRect">
            <a:avLst>
              <a:gd name="adj" fmla="val 2004"/>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8800" dirty="0"/>
          </a:p>
        </p:txBody>
      </p:sp>
      <p:sp>
        <p:nvSpPr>
          <p:cNvPr id="48" name="TextBox 47">
            <a:extLst>
              <a:ext uri="{FF2B5EF4-FFF2-40B4-BE49-F238E27FC236}">
                <a16:creationId xmlns:a16="http://schemas.microsoft.com/office/drawing/2014/main" id="{516BF7A0-6A86-4327-8751-E101B27C704B}"/>
              </a:ext>
            </a:extLst>
          </p:cNvPr>
          <p:cNvSpPr txBox="1"/>
          <p:nvPr/>
        </p:nvSpPr>
        <p:spPr>
          <a:xfrm>
            <a:off x="558571" y="19559449"/>
            <a:ext cx="14143863" cy="5016758"/>
          </a:xfrm>
          <a:prstGeom prst="rect">
            <a:avLst/>
          </a:prstGeom>
          <a:noFill/>
        </p:spPr>
        <p:txBody>
          <a:bodyPr wrap="square" rtlCol="0">
            <a:spAutoFit/>
          </a:bodyPr>
          <a:lstStyle/>
          <a:p>
            <a:pPr marL="457200" indent="-457200" algn="just">
              <a:buFont typeface="Arial" panose="020B0604020202020204" pitchFamily="34" charset="0"/>
              <a:buChar char="•"/>
            </a:pPr>
            <a:r>
              <a:rPr lang="en-GB" sz="3200" dirty="0"/>
              <a:t>We have diagnosed and compared the patterns of Arctic amplification by analysing the surface temperature anomaly (TAS) from the historical simulation plus future scenario under CMIP5 and CMIP6. We have used 26 CMIP5 models for the RCP4.5 scenario of CMIP5 and 16 models under SSP2-4.5 from </a:t>
            </a:r>
            <a:r>
              <a:rPr lang="en-GB" sz="3200" dirty="0" err="1"/>
              <a:t>ScenarioMIP</a:t>
            </a:r>
            <a:r>
              <a:rPr lang="en-GB" sz="3200" dirty="0"/>
              <a:t> of CMIP6. </a:t>
            </a:r>
          </a:p>
          <a:p>
            <a:pPr marL="457200" indent="-457200" algn="just">
              <a:buFont typeface="Arial" panose="020B0604020202020204" pitchFamily="34" charset="0"/>
              <a:buChar char="•"/>
            </a:pPr>
            <a:r>
              <a:rPr lang="en-GB" sz="3200" dirty="0"/>
              <a:t>TAS anomaly generated for the period 1851-2100 (historical plus future scenario) with respect to 1851-1900 climatology. The Arctic amplification is defined for each model as the TAS anomaly of Arctic (north of 65 N) when the global mean surface temperature change exceeds 2 degrees C above the pre-industrial mean (1851-1900). </a:t>
            </a:r>
            <a:endParaRPr lang="en-IN" sz="3200" dirty="0"/>
          </a:p>
        </p:txBody>
      </p:sp>
      <p:pic>
        <p:nvPicPr>
          <p:cNvPr id="49" name="Picture 48" descr="A picture containing text, map&#10;&#10;Description automatically generated">
            <a:extLst>
              <a:ext uri="{FF2B5EF4-FFF2-40B4-BE49-F238E27FC236}">
                <a16:creationId xmlns:a16="http://schemas.microsoft.com/office/drawing/2014/main" id="{3016C7E9-C87B-44DC-837C-C86EF73A0FEA}"/>
              </a:ext>
            </a:extLst>
          </p:cNvPr>
          <p:cNvPicPr/>
          <p:nvPr/>
        </p:nvPicPr>
        <p:blipFill>
          <a:blip r:embed="rId3"/>
          <a:stretch>
            <a:fillRect/>
          </a:stretch>
        </p:blipFill>
        <p:spPr>
          <a:xfrm>
            <a:off x="1476965" y="25263371"/>
            <a:ext cx="6826269" cy="6895117"/>
          </a:xfrm>
          <a:prstGeom prst="rect">
            <a:avLst/>
          </a:prstGeom>
        </p:spPr>
      </p:pic>
      <p:sp>
        <p:nvSpPr>
          <p:cNvPr id="50" name="TextBox 49">
            <a:extLst>
              <a:ext uri="{FF2B5EF4-FFF2-40B4-BE49-F238E27FC236}">
                <a16:creationId xmlns:a16="http://schemas.microsoft.com/office/drawing/2014/main" id="{973B436A-7495-4AC8-A696-1620A2F17A24}"/>
              </a:ext>
            </a:extLst>
          </p:cNvPr>
          <p:cNvSpPr txBox="1"/>
          <p:nvPr/>
        </p:nvSpPr>
        <p:spPr>
          <a:xfrm>
            <a:off x="935012" y="32208869"/>
            <a:ext cx="7862048" cy="2308324"/>
          </a:xfrm>
          <a:prstGeom prst="rect">
            <a:avLst/>
          </a:prstGeom>
          <a:noFill/>
        </p:spPr>
        <p:txBody>
          <a:bodyPr wrap="square" rtlCol="0">
            <a:spAutoFit/>
          </a:bodyPr>
          <a:lstStyle/>
          <a:p>
            <a:pPr algn="just"/>
            <a:r>
              <a:rPr lang="en-GB" sz="2400" b="1" dirty="0"/>
              <a:t>Fig 2: </a:t>
            </a:r>
            <a:r>
              <a:rPr lang="en-GB" sz="2400" dirty="0"/>
              <a:t>Composite mean surface air temperature anomaly (</a:t>
            </a:r>
            <a:r>
              <a:rPr lang="en-GB" sz="2400" baseline="30000" dirty="0"/>
              <a:t>0</a:t>
            </a:r>
            <a:r>
              <a:rPr lang="en-GB" sz="2400" dirty="0"/>
              <a:t>C) of (a) three high amplification models (b) three low amplification models (c) difference between high and low amplification models from CMIP5 simulations. The seasonal cycle of the surface air temperature anomaly area averaged over (d) Arctic, (e) tropics (20 S – 20 N), and (f) global.</a:t>
            </a:r>
            <a:endParaRPr lang="en-IN" sz="2400" dirty="0"/>
          </a:p>
        </p:txBody>
      </p:sp>
      <p:pic>
        <p:nvPicPr>
          <p:cNvPr id="51" name="Picture 50" descr="A close up of a logo&#10;&#10;Description automatically generated">
            <a:extLst>
              <a:ext uri="{FF2B5EF4-FFF2-40B4-BE49-F238E27FC236}">
                <a16:creationId xmlns:a16="http://schemas.microsoft.com/office/drawing/2014/main" id="{BA7F9D31-82EF-44FE-9801-32A8D49BA01D}"/>
              </a:ext>
            </a:extLst>
          </p:cNvPr>
          <p:cNvPicPr/>
          <p:nvPr/>
        </p:nvPicPr>
        <p:blipFill>
          <a:blip r:embed="rId4">
            <a:extLst>
              <a:ext uri="{28A0092B-C50C-407E-A947-70E740481C1C}">
                <a14:useLocalDpi xmlns:a14="http://schemas.microsoft.com/office/drawing/2010/main" val="0"/>
              </a:ext>
            </a:extLst>
          </a:blip>
          <a:stretch>
            <a:fillRect/>
          </a:stretch>
        </p:blipFill>
        <p:spPr>
          <a:xfrm>
            <a:off x="9363166" y="25514413"/>
            <a:ext cx="6245224" cy="6683007"/>
          </a:xfrm>
          <a:prstGeom prst="rect">
            <a:avLst/>
          </a:prstGeom>
        </p:spPr>
      </p:pic>
      <p:sp>
        <p:nvSpPr>
          <p:cNvPr id="52" name="TextBox 51">
            <a:extLst>
              <a:ext uri="{FF2B5EF4-FFF2-40B4-BE49-F238E27FC236}">
                <a16:creationId xmlns:a16="http://schemas.microsoft.com/office/drawing/2014/main" id="{7DC334B8-E39E-4129-A399-8C73AFF8BEC3}"/>
              </a:ext>
            </a:extLst>
          </p:cNvPr>
          <p:cNvSpPr txBox="1"/>
          <p:nvPr/>
        </p:nvSpPr>
        <p:spPr>
          <a:xfrm>
            <a:off x="9255946" y="32273477"/>
            <a:ext cx="6523777" cy="1569660"/>
          </a:xfrm>
          <a:prstGeom prst="rect">
            <a:avLst/>
          </a:prstGeom>
          <a:noFill/>
        </p:spPr>
        <p:txBody>
          <a:bodyPr wrap="square" rtlCol="0">
            <a:spAutoFit/>
          </a:bodyPr>
          <a:lstStyle/>
          <a:p>
            <a:pPr algn="just"/>
            <a:r>
              <a:rPr lang="en-GB" sz="2400" b="1" dirty="0"/>
              <a:t>Fig 3: </a:t>
            </a:r>
            <a:r>
              <a:rPr lang="en-GB" sz="2400" dirty="0"/>
              <a:t>IGCM s</a:t>
            </a:r>
            <a:r>
              <a:rPr lang="en-US" sz="2400" dirty="0" err="1"/>
              <a:t>imulated</a:t>
            </a:r>
            <a:r>
              <a:rPr lang="en-US" sz="2400" dirty="0"/>
              <a:t> surface air temperature anomaly (C) with HighL35 and Low35 experiments and their difference, both for summer (JJAS) (a, c, e) and winter (DJFM) (b, d, f).</a:t>
            </a:r>
            <a:endParaRPr lang="en-IN" sz="2400" dirty="0"/>
          </a:p>
        </p:txBody>
      </p:sp>
      <p:pic>
        <p:nvPicPr>
          <p:cNvPr id="55" name="Picture 54" descr="A picture containing food&#10;&#10;Description automatically generated">
            <a:extLst>
              <a:ext uri="{FF2B5EF4-FFF2-40B4-BE49-F238E27FC236}">
                <a16:creationId xmlns:a16="http://schemas.microsoft.com/office/drawing/2014/main" id="{D5C5F5C3-C6E7-461E-A55D-477344EB96EB}"/>
              </a:ext>
            </a:extLst>
          </p:cNvPr>
          <p:cNvPicPr/>
          <p:nvPr/>
        </p:nvPicPr>
        <p:blipFill rotWithShape="1">
          <a:blip r:embed="rId5">
            <a:extLst>
              <a:ext uri="{28A0092B-C50C-407E-A947-70E740481C1C}">
                <a14:useLocalDpi xmlns:a14="http://schemas.microsoft.com/office/drawing/2010/main" val="0"/>
              </a:ext>
            </a:extLst>
          </a:blip>
          <a:srcRect l="19219" r="14561" b="3916"/>
          <a:stretch/>
        </p:blipFill>
        <p:spPr bwMode="auto">
          <a:xfrm>
            <a:off x="16692031" y="25461467"/>
            <a:ext cx="5385660" cy="6711402"/>
          </a:xfrm>
          <a:prstGeom prst="rect">
            <a:avLst/>
          </a:prstGeom>
          <a:ln>
            <a:noFill/>
          </a:ln>
          <a:extLst>
            <a:ext uri="{53640926-AAD7-44D8-BBD7-CCE9431645EC}">
              <a14:shadowObscured xmlns:a14="http://schemas.microsoft.com/office/drawing/2010/main"/>
            </a:ext>
          </a:extLst>
        </p:spPr>
      </p:pic>
      <p:sp>
        <p:nvSpPr>
          <p:cNvPr id="56" name="TextBox 55">
            <a:extLst>
              <a:ext uri="{FF2B5EF4-FFF2-40B4-BE49-F238E27FC236}">
                <a16:creationId xmlns:a16="http://schemas.microsoft.com/office/drawing/2014/main" id="{68788014-410D-4CDE-8978-74387A651248}"/>
              </a:ext>
            </a:extLst>
          </p:cNvPr>
          <p:cNvSpPr txBox="1"/>
          <p:nvPr/>
        </p:nvSpPr>
        <p:spPr>
          <a:xfrm>
            <a:off x="16300793" y="32213545"/>
            <a:ext cx="6168135" cy="1938992"/>
          </a:xfrm>
          <a:prstGeom prst="rect">
            <a:avLst/>
          </a:prstGeom>
          <a:noFill/>
        </p:spPr>
        <p:txBody>
          <a:bodyPr wrap="square" rtlCol="0">
            <a:spAutoFit/>
          </a:bodyPr>
          <a:lstStyle/>
          <a:p>
            <a:pPr algn="just"/>
            <a:r>
              <a:rPr lang="en-GB" sz="2400" b="1" dirty="0"/>
              <a:t>Fig 4: </a:t>
            </a:r>
            <a:r>
              <a:rPr lang="en-GB" sz="2400" dirty="0"/>
              <a:t>Latitude-Height cross-section of IGCM simulated JJAS zonal wind (a) climatology, (c) anomaly for HighL35, (e) anomaly for LowL35, and (g) difference between High and Low. (b, d, f, h) are same as (a, c, e, f) but for NDJF.</a:t>
            </a:r>
            <a:endParaRPr lang="en-IN" sz="2400" dirty="0"/>
          </a:p>
        </p:txBody>
      </p:sp>
      <p:sp>
        <p:nvSpPr>
          <p:cNvPr id="58" name="TextBox 57">
            <a:extLst>
              <a:ext uri="{FF2B5EF4-FFF2-40B4-BE49-F238E27FC236}">
                <a16:creationId xmlns:a16="http://schemas.microsoft.com/office/drawing/2014/main" id="{79C3BBEC-92FF-4825-9365-5148977CFDA0}"/>
              </a:ext>
            </a:extLst>
          </p:cNvPr>
          <p:cNvSpPr txBox="1"/>
          <p:nvPr/>
        </p:nvSpPr>
        <p:spPr>
          <a:xfrm>
            <a:off x="473611" y="35360099"/>
            <a:ext cx="18079083" cy="6494085"/>
          </a:xfrm>
          <a:prstGeom prst="rect">
            <a:avLst/>
          </a:prstGeom>
          <a:noFill/>
        </p:spPr>
        <p:txBody>
          <a:bodyPr wrap="square" rtlCol="0">
            <a:spAutoFit/>
          </a:bodyPr>
          <a:lstStyle/>
          <a:p>
            <a:pPr marL="457200" indent="-457200" algn="just">
              <a:buFont typeface="Arial" panose="020B0604020202020204" pitchFamily="34" charset="0"/>
              <a:buChar char="•"/>
            </a:pPr>
            <a:r>
              <a:rPr lang="en-GB" sz="3200" dirty="0"/>
              <a:t>High Arctic amplification CMIP5 and CMIP6 models simulate similarly enhanced warming over the Arctic, but less warming over Antarctic sea ice for CMIP6. Low amplification CMIP6 models simulate greater Arctic/Antarctic warming compared to CMIP5 models. </a:t>
            </a:r>
          </a:p>
          <a:p>
            <a:pPr marL="457200" indent="-457200" algn="just">
              <a:buFont typeface="Arial" panose="020B0604020202020204" pitchFamily="34" charset="0"/>
              <a:buChar char="•"/>
            </a:pPr>
            <a:r>
              <a:rPr lang="en-US" sz="3200" dirty="0"/>
              <a:t>When the IGCM4 forced using the SST anomaly from high and low amplification models from CMIP5 models, we see that both experiments simulate significant warming throughout the globe. However, extratropical NH landmasses simulates enhanced significant warming during boreal summer as well as winter in High amplification experiment compared to Low amplification, and this is stronger and extends more southward during winter. This is coinciding with the tropospheric Jet shifts equatorward which is stronger in high amplification experiment compared to low amplification experiment. </a:t>
            </a:r>
          </a:p>
          <a:p>
            <a:pPr marL="457200" indent="-457200" algn="just">
              <a:buFont typeface="Arial" panose="020B0604020202020204" pitchFamily="34" charset="0"/>
              <a:buChar char="•"/>
            </a:pPr>
            <a:r>
              <a:rPr lang="en-US" sz="3200" dirty="0"/>
              <a:t>We conducted another set of experiment to understand the role of troposphere-stratosphere coupling, by isolating the stratospheric pathway by restricting the top of the atmosphere up to tropospheric height, and found that there is no change in the position of the equatorward shift of the jet, but they have reduced in intensity.</a:t>
            </a:r>
            <a:endParaRPr lang="en-IN" sz="3200" dirty="0"/>
          </a:p>
        </p:txBody>
      </p:sp>
      <p:sp>
        <p:nvSpPr>
          <p:cNvPr id="59" name="TextBox 58">
            <a:extLst>
              <a:ext uri="{FF2B5EF4-FFF2-40B4-BE49-F238E27FC236}">
                <a16:creationId xmlns:a16="http://schemas.microsoft.com/office/drawing/2014/main" id="{9792C2B2-DFDA-419B-80A2-464425750418}"/>
              </a:ext>
            </a:extLst>
          </p:cNvPr>
          <p:cNvSpPr txBox="1"/>
          <p:nvPr/>
        </p:nvSpPr>
        <p:spPr>
          <a:xfrm>
            <a:off x="19132679" y="35337014"/>
            <a:ext cx="10606752" cy="3816429"/>
          </a:xfrm>
          <a:prstGeom prst="rect">
            <a:avLst/>
          </a:prstGeom>
          <a:noFill/>
        </p:spPr>
        <p:txBody>
          <a:bodyPr wrap="square" rtlCol="0">
            <a:spAutoFit/>
          </a:bodyPr>
          <a:lstStyle/>
          <a:p>
            <a:pPr algn="just"/>
            <a:r>
              <a:rPr lang="en-US" sz="2200" b="1" dirty="0"/>
              <a:t>Cohen, J</a:t>
            </a:r>
            <a:r>
              <a:rPr lang="en-US" sz="2200" dirty="0"/>
              <a:t>., Screen, J., Furtado, J. </a:t>
            </a:r>
            <a:r>
              <a:rPr lang="en-US" sz="2200" i="1" dirty="0"/>
              <a:t>et al.</a:t>
            </a:r>
            <a:r>
              <a:rPr lang="en-US" sz="2200" dirty="0"/>
              <a:t> (2014) Recent Arctic amplification and extreme mid-latitude weather. </a:t>
            </a:r>
            <a:r>
              <a:rPr lang="en-US" sz="2200" i="1" dirty="0"/>
              <a:t>Nature </a:t>
            </a:r>
            <a:r>
              <a:rPr lang="en-US" sz="2200" i="1" dirty="0" err="1"/>
              <a:t>Geosci</a:t>
            </a:r>
            <a:r>
              <a:rPr lang="en-US" sz="2200" dirty="0"/>
              <a:t> </a:t>
            </a:r>
            <a:r>
              <a:rPr lang="en-US" sz="2200" b="1" dirty="0"/>
              <a:t>7</a:t>
            </a:r>
            <a:r>
              <a:rPr lang="en-US" sz="2200" dirty="0"/>
              <a:t>, 627–637 </a:t>
            </a:r>
          </a:p>
          <a:p>
            <a:pPr algn="just"/>
            <a:r>
              <a:rPr lang="en-US" sz="2200" b="1" dirty="0"/>
              <a:t>Screen JA, </a:t>
            </a:r>
            <a:r>
              <a:rPr lang="en-US" sz="2200" dirty="0" err="1"/>
              <a:t>Deser</a:t>
            </a:r>
            <a:r>
              <a:rPr lang="en-US" sz="2200" dirty="0"/>
              <a:t> C, Smith DM, et al. (2018) Consistency and discrepancy in the atmospheric response to Arctic sea-ice loss across climate models, Nature Geoscience, 11,3, 155-163.</a:t>
            </a:r>
          </a:p>
          <a:p>
            <a:pPr algn="just"/>
            <a:r>
              <a:rPr lang="en-US" sz="2200" b="1" dirty="0"/>
              <a:t>Gillett, N., </a:t>
            </a:r>
            <a:r>
              <a:rPr lang="en-US" sz="2200" dirty="0"/>
              <a:t>Stone, D., Stott, P. et al. (2008) Attribution of polar warming to human influence. Nature </a:t>
            </a:r>
            <a:r>
              <a:rPr lang="en-US" sz="2200" dirty="0" err="1"/>
              <a:t>Geosci</a:t>
            </a:r>
            <a:r>
              <a:rPr lang="en-US" sz="2200" dirty="0"/>
              <a:t> 1, 750–754.</a:t>
            </a:r>
          </a:p>
          <a:p>
            <a:pPr algn="just"/>
            <a:r>
              <a:rPr lang="en-US" sz="2200" b="1" dirty="0"/>
              <a:t>Stroeve J C</a:t>
            </a:r>
            <a:r>
              <a:rPr lang="en-US" sz="2200" dirty="0"/>
              <a:t>, Serreze M C, Kay J E et al., (2012) The Arctic's rapidly shrinking sea ice cover: a research synthesis </a:t>
            </a:r>
            <a:r>
              <a:rPr lang="en-US" sz="2200" dirty="0" err="1"/>
              <a:t>Clim</a:t>
            </a:r>
            <a:r>
              <a:rPr lang="en-US" sz="2200" dirty="0"/>
              <a:t>. Change 110 1005–27</a:t>
            </a:r>
          </a:p>
          <a:p>
            <a:pPr algn="just"/>
            <a:r>
              <a:rPr lang="en-US" sz="2200" b="1" dirty="0"/>
              <a:t>Joshi, M</a:t>
            </a:r>
            <a:r>
              <a:rPr lang="en-US" sz="2200" dirty="0"/>
              <a:t>., Stringer, M., van der </a:t>
            </a:r>
            <a:r>
              <a:rPr lang="en-US" sz="2200" dirty="0" err="1"/>
              <a:t>Wiel</a:t>
            </a:r>
            <a:r>
              <a:rPr lang="en-US" sz="2200" dirty="0"/>
              <a:t>, K., O'Callaghan, A., and </a:t>
            </a:r>
            <a:r>
              <a:rPr lang="en-US" sz="2200" dirty="0" err="1"/>
              <a:t>Fueglistaler</a:t>
            </a:r>
            <a:r>
              <a:rPr lang="en-US" sz="2200" dirty="0"/>
              <a:t>, S.: IGCM4: a fast, parallel and flexible intermediate climate model, </a:t>
            </a:r>
            <a:r>
              <a:rPr lang="en-US" sz="2200" dirty="0" err="1"/>
              <a:t>Geosci</a:t>
            </a:r>
            <a:r>
              <a:rPr lang="en-US" sz="2200" dirty="0"/>
              <a:t>. Model Dev., 8, 1157–1167</a:t>
            </a:r>
          </a:p>
          <a:p>
            <a:endParaRPr lang="en-IN" sz="2200" dirty="0"/>
          </a:p>
        </p:txBody>
      </p:sp>
      <p:pic>
        <p:nvPicPr>
          <p:cNvPr id="60" name="Picture 59" descr="A close up of a device&#10;&#10;Description automatically generated">
            <a:extLst>
              <a:ext uri="{FF2B5EF4-FFF2-40B4-BE49-F238E27FC236}">
                <a16:creationId xmlns:a16="http://schemas.microsoft.com/office/drawing/2014/main" id="{F2739B99-25EC-4F5A-AC99-BC79E6CCF964}"/>
              </a:ext>
            </a:extLst>
          </p:cNvPr>
          <p:cNvPicPr/>
          <p:nvPr/>
        </p:nvPicPr>
        <p:blipFill rotWithShape="1">
          <a:blip r:embed="rId6">
            <a:extLst>
              <a:ext uri="{28A0092B-C50C-407E-A947-70E740481C1C}">
                <a14:useLocalDpi xmlns:a14="http://schemas.microsoft.com/office/drawing/2010/main" val="0"/>
              </a:ext>
            </a:extLst>
          </a:blip>
          <a:srcRect l="18774" t="3547" r="13378" b="25795"/>
          <a:stretch/>
        </p:blipFill>
        <p:spPr bwMode="auto">
          <a:xfrm>
            <a:off x="23046670" y="25423274"/>
            <a:ext cx="5906634" cy="6662199"/>
          </a:xfrm>
          <a:prstGeom prst="rect">
            <a:avLst/>
          </a:prstGeom>
          <a:ln>
            <a:noFill/>
          </a:ln>
          <a:extLst>
            <a:ext uri="{53640926-AAD7-44D8-BBD7-CCE9431645EC}">
              <a14:shadowObscured xmlns:a14="http://schemas.microsoft.com/office/drawing/2010/main"/>
            </a:ext>
          </a:extLst>
        </p:spPr>
      </p:pic>
      <p:sp>
        <p:nvSpPr>
          <p:cNvPr id="61" name="TextBox 60">
            <a:extLst>
              <a:ext uri="{FF2B5EF4-FFF2-40B4-BE49-F238E27FC236}">
                <a16:creationId xmlns:a16="http://schemas.microsoft.com/office/drawing/2014/main" id="{5329BBC1-DE7E-4B6F-9310-B296C1D56FF0}"/>
              </a:ext>
            </a:extLst>
          </p:cNvPr>
          <p:cNvSpPr txBox="1"/>
          <p:nvPr/>
        </p:nvSpPr>
        <p:spPr>
          <a:xfrm>
            <a:off x="22803314" y="32207577"/>
            <a:ext cx="6585850" cy="1938992"/>
          </a:xfrm>
          <a:prstGeom prst="rect">
            <a:avLst/>
          </a:prstGeom>
          <a:noFill/>
        </p:spPr>
        <p:txBody>
          <a:bodyPr wrap="square" rtlCol="0">
            <a:spAutoFit/>
          </a:bodyPr>
          <a:lstStyle/>
          <a:p>
            <a:pPr algn="just"/>
            <a:r>
              <a:rPr lang="en-GB" sz="2400" b="1" dirty="0"/>
              <a:t>Fig 5: </a:t>
            </a:r>
            <a:r>
              <a:rPr lang="en-GB" sz="2400" dirty="0"/>
              <a:t>IGCM s</a:t>
            </a:r>
            <a:r>
              <a:rPr lang="en-US" sz="2400" dirty="0" err="1"/>
              <a:t>imulated</a:t>
            </a:r>
            <a:r>
              <a:rPr lang="en-US" sz="2400" dirty="0"/>
              <a:t> latitude-height cross-section of zonal wind anomaly difference between L35 and L20 High amplification experiments both for (a) summer (JJAS) and (b) winter (DJFM). (c, d) same as (a, b) but for low amplification experiment.</a:t>
            </a:r>
            <a:endParaRPr lang="en-IN" sz="2400" dirty="0"/>
          </a:p>
        </p:txBody>
      </p:sp>
    </p:spTree>
    <p:extLst>
      <p:ext uri="{BB962C8B-B14F-4D97-AF65-F5344CB8AC3E}">
        <p14:creationId xmlns:p14="http://schemas.microsoft.com/office/powerpoint/2010/main" val="3091207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2082</TotalTime>
  <Words>1436</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Liberation Serif</vt:lpstr>
      <vt:lpstr>Lohit Devanagari</vt:lpstr>
      <vt:lpstr>Montserrat Extra Bold</vt:lpstr>
      <vt:lpstr>Noto Sans CJK SC</vt:lpstr>
      <vt:lpstr>Tahoma</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CMPG-PC</dc:creator>
  <cp:lastModifiedBy>Dr.satyaban</cp:lastModifiedBy>
  <cp:revision>29</cp:revision>
  <dcterms:created xsi:type="dcterms:W3CDTF">2024-05-12T12:05:43Z</dcterms:created>
  <dcterms:modified xsi:type="dcterms:W3CDTF">2024-05-18T10:45:22Z</dcterms:modified>
</cp:coreProperties>
</file>